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56" r:id="rId5"/>
    <p:sldId id="257" r:id="rId6"/>
    <p:sldId id="267" r:id="rId7"/>
    <p:sldId id="260" r:id="rId8"/>
    <p:sldId id="258" r:id="rId9"/>
    <p:sldId id="261" r:id="rId10"/>
    <p:sldId id="286" r:id="rId11"/>
    <p:sldId id="293" r:id="rId12"/>
    <p:sldId id="294" r:id="rId13"/>
    <p:sldId id="295" r:id="rId14"/>
    <p:sldId id="296" r:id="rId15"/>
    <p:sldId id="297" r:id="rId16"/>
    <p:sldId id="298" r:id="rId17"/>
    <p:sldId id="299" r:id="rId18"/>
    <p:sldId id="292" r:id="rId19"/>
    <p:sldId id="291" r:id="rId20"/>
    <p:sldId id="300" r:id="rId21"/>
    <p:sldId id="2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36"/>
    <a:srgbClr val="00243A"/>
    <a:srgbClr val="63B7C6"/>
    <a:srgbClr val="103350"/>
    <a:srgbClr val="0C4360"/>
    <a:srgbClr val="1B6872"/>
    <a:srgbClr val="0C75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D:\Data%20Science%20&amp;%20AI\Newton%20School\Projects\Spreadsheet%20Projects\1_IT%20Ticket%20Analysis\Chandan_IT_Tickets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D:\Data%20Science%20&amp;%20AI\Newton%20School\Projects\Spreadsheet%20Projects\1_IT%20Ticket%20Analysis\Chandan_IT_Tickets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D:\Data%20Science%20&amp;%20AI\Newton%20School\Projects\Spreadsheet%20Projects\1_IT%20Ticket%20Analysis\Chandan_IT_Tickets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D:\Data%20Science%20&amp;%20AI\Newton%20School\Projects\Spreadsheet%20Projects\1_IT%20Ticket%20Analysis\Chandan_IT_Tickets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D:\Data%20Science%20&amp;%20AI\Newton%20School\Projects\Spreadsheet%20Projects\1_IT%20Ticket%20Analysis\Chandan_IT_Tickets_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D:\Data%20Science%20&amp;%20AI\Newton%20School\Projects\Spreadsheet%20Projects\1_IT%20Ticket%20Analysis\Chandan_IT_Tickets_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D:\Data%20Science%20&amp;%20AI\Newton%20School\Projects\Spreadsheet%20Projects\1_IT%20Ticket%20Analysis\Chandan_IT_Tickets_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D:\Data%20Science%20&amp;%20AI\Newton%20School\Projects\Spreadsheet%20Projects\1_IT%20Ticket%20Analysis\Chandan_IT_Tickets_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D:\Data%20Science%20&amp;%20AI\Newton%20School\Projects\Spreadsheet%20Projects\1_IT%20Ticket%20Analysis\Chandan_IT_Tickets_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[Chandan_IT_Tickets_Analysis.xlsx]Pivots!Pivots_Count of ticket IDs by time</c:name>
    <c:fmtId val="22"/>
  </c:pivotSource>
  <c:chart>
    <c:autoTitleDeleted val="1"/>
    <c:pivotFmts>
      <c:pivotFmt>
        <c:idx val="0"/>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pattFill prst="ltUpDiag">
            <a:fgClr>
              <a:schemeClr val="accent1"/>
            </a:fgClr>
            <a:bgClr>
              <a:schemeClr val="lt1"/>
            </a:bgClr>
          </a:pattFill>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pattFill prst="ltUpDiag">
            <a:fgClr>
              <a:schemeClr val="accent1"/>
            </a:fgClr>
            <a:bgClr>
              <a:schemeClr val="lt1"/>
            </a:bgClr>
          </a:pattFill>
          <a:ln w="34925" cap="rnd">
            <a:solidFill>
              <a:srgbClr val="FF0000"/>
            </a:solidFill>
            <a:round/>
          </a:ln>
          <a:effectLst>
            <a:outerShdw blurRad="50800" dist="38100" dir="2700000" algn="tl" rotWithShape="0">
              <a:prstClr val="black">
                <a:alpha val="40000"/>
              </a:prstClr>
            </a:outerShdw>
          </a:effectLst>
        </c:spPr>
        <c:marker>
          <c:symbol val="circle"/>
          <c:size val="5"/>
          <c:spPr>
            <a:solidFill>
              <a:schemeClr val="accent1"/>
            </a:solidFill>
            <a:ln w="22225">
              <a:solidFill>
                <a:schemeClr val="lt1"/>
              </a:solidFill>
              <a:round/>
            </a:ln>
            <a:effectLst>
              <a:outerShdw blurRad="50800" dist="38100" dir="2700000" algn="tl" rotWithShape="0">
                <a:prstClr val="black">
                  <a:alpha val="40000"/>
                </a:prstClr>
              </a:outerShdw>
            </a:effectLst>
          </c:spPr>
        </c:marker>
        <c:dLbl>
          <c:idx val="0"/>
          <c:spPr>
            <a:noFill/>
            <a:ln>
              <a:noFill/>
            </a:ln>
            <a:effectLst/>
          </c:spPr>
          <c:txPr>
            <a:bodyPr rot="-5400000" spcFirstLastPara="1" vertOverflow="ellipsis" vert="horz"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pattFill prst="ltUpDiag">
            <a:fgClr>
              <a:schemeClr val="accent1"/>
            </a:fgClr>
            <a:bgClr>
              <a:schemeClr val="lt1"/>
            </a:bgClr>
          </a:pattFill>
          <a:ln w="34925" cap="rnd">
            <a:solidFill>
              <a:srgbClr val="FF0000"/>
            </a:solidFill>
            <a:round/>
          </a:ln>
          <a:effectLst>
            <a:outerShdw blurRad="50800" dist="38100" dir="2700000" algn="tl" rotWithShape="0">
              <a:prstClr val="black">
                <a:alpha val="40000"/>
              </a:prstClr>
            </a:outerShdw>
          </a:effectLst>
        </c:spPr>
        <c:marker>
          <c:symbol val="circle"/>
          <c:size val="5"/>
          <c:spPr>
            <a:solidFill>
              <a:schemeClr val="accent1"/>
            </a:solidFill>
            <a:ln w="22225">
              <a:solidFill>
                <a:schemeClr val="lt1"/>
              </a:solidFill>
              <a:round/>
            </a:ln>
            <a:effectLst>
              <a:outerShdw blurRad="50800" dist="38100" dir="2700000" algn="tl" rotWithShape="0">
                <a:prstClr val="black">
                  <a:alpha val="40000"/>
                </a:prstClr>
              </a:outerShdw>
            </a:effectLst>
          </c:spPr>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pattFill prst="ltUpDiag">
            <a:fgClr>
              <a:schemeClr val="accent1"/>
            </a:fgClr>
            <a:bgClr>
              <a:schemeClr val="lt1"/>
            </a:bgClr>
          </a:pattFill>
          <a:ln w="34925" cap="rnd">
            <a:solidFill>
              <a:srgbClr val="FF0000"/>
            </a:solidFill>
            <a:round/>
          </a:ln>
          <a:effectLst>
            <a:outerShdw blurRad="50800" dist="38100" dir="2700000" algn="tl" rotWithShape="0">
              <a:prstClr val="black">
                <a:alpha val="40000"/>
              </a:prstClr>
            </a:outerShdw>
          </a:effectLst>
        </c:spPr>
        <c:marker>
          <c:symbol val="circle"/>
          <c:size val="5"/>
          <c:spPr>
            <a:solidFill>
              <a:schemeClr val="accent1"/>
            </a:solidFill>
            <a:ln w="22225">
              <a:solidFill>
                <a:schemeClr val="lt1"/>
              </a:solidFill>
              <a:round/>
            </a:ln>
            <a:effectLst>
              <a:outerShdw blurRad="50800" dist="38100" dir="2700000" algn="tl" rotWithShape="0">
                <a:prstClr val="black">
                  <a:alpha val="40000"/>
                </a:prstClr>
              </a:outerShdw>
            </a:effectLst>
          </c:spPr>
        </c:marker>
        <c:dLbl>
          <c:idx val="0"/>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7764351641436213"/>
          <c:y val="0.19561262228585063"/>
          <c:w val="0.68947881341118067"/>
          <c:h val="0.61634479243696783"/>
        </c:manualLayout>
      </c:layout>
      <c:lineChart>
        <c:grouping val="standard"/>
        <c:varyColors val="0"/>
        <c:ser>
          <c:idx val="0"/>
          <c:order val="0"/>
          <c:tx>
            <c:strRef>
              <c:f>Pivots!$B$2</c:f>
              <c:strCache>
                <c:ptCount val="1"/>
                <c:pt idx="0">
                  <c:v>Total</c:v>
                </c:pt>
              </c:strCache>
            </c:strRef>
          </c:tx>
          <c:spPr>
            <a:ln w="34925" cap="rnd">
              <a:solidFill>
                <a:srgbClr val="FF0000"/>
              </a:solidFill>
              <a:round/>
            </a:ln>
            <a:effectLst>
              <a:outerShdw blurRad="50800" dist="38100" dir="2700000" algn="tl" rotWithShape="0">
                <a:prstClr val="black">
                  <a:alpha val="40000"/>
                </a:prstClr>
              </a:outerShdw>
            </a:effectLst>
          </c:spPr>
          <c:marker>
            <c:symbol val="circle"/>
            <c:size val="5"/>
            <c:spPr>
              <a:solidFill>
                <a:schemeClr val="accent1"/>
              </a:solidFill>
              <a:ln w="22225">
                <a:solidFill>
                  <a:schemeClr val="lt1"/>
                </a:solidFill>
                <a:round/>
              </a:ln>
              <a:effectLst>
                <a:outerShdw blurRad="50800" dist="38100" dir="2700000" algn="tl" rotWithShape="0">
                  <a:prstClr val="black">
                    <a:alpha val="40000"/>
                  </a:prstClr>
                </a:outerShdw>
              </a:effectLst>
            </c:spPr>
          </c:marker>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cat>
            <c:strRef>
              <c:f>Pivots!$A$3:$A$7</c:f>
              <c:strCache>
                <c:ptCount val="5"/>
                <c:pt idx="0">
                  <c:v>2016</c:v>
                </c:pt>
                <c:pt idx="1">
                  <c:v>2017</c:v>
                </c:pt>
                <c:pt idx="2">
                  <c:v>2018</c:v>
                </c:pt>
                <c:pt idx="3">
                  <c:v>2019</c:v>
                </c:pt>
                <c:pt idx="4">
                  <c:v>2020</c:v>
                </c:pt>
              </c:strCache>
            </c:strRef>
          </c:cat>
          <c:val>
            <c:numRef>
              <c:f>Pivots!$B$3:$B$7</c:f>
              <c:numCache>
                <c:formatCode>General</c:formatCode>
                <c:ptCount val="5"/>
                <c:pt idx="0">
                  <c:v>13051</c:v>
                </c:pt>
                <c:pt idx="1">
                  <c:v>14915</c:v>
                </c:pt>
                <c:pt idx="2">
                  <c:v>18954</c:v>
                </c:pt>
                <c:pt idx="3">
                  <c:v>21490</c:v>
                </c:pt>
                <c:pt idx="4">
                  <c:v>29088</c:v>
                </c:pt>
              </c:numCache>
            </c:numRef>
          </c:val>
          <c:smooth val="0"/>
          <c:extLst>
            <c:ext xmlns:c16="http://schemas.microsoft.com/office/drawing/2014/chart" uri="{C3380CC4-5D6E-409C-BE32-E72D297353CC}">
              <c16:uniqueId val="{00000000-00B2-4D3A-95ED-E72269C4A28E}"/>
            </c:ext>
          </c:extLst>
        </c:ser>
        <c:dLbls>
          <c:dLblPos val="t"/>
          <c:showLegendKey val="0"/>
          <c:showVal val="1"/>
          <c:showCatName val="0"/>
          <c:showSerName val="0"/>
          <c:showPercent val="0"/>
          <c:showBubbleSize val="0"/>
        </c:dLbls>
        <c:dropLines>
          <c:spPr>
            <a:ln w="9525" cap="flat" cmpd="sng" algn="ctr">
              <a:gradFill>
                <a:gsLst>
                  <a:gs pos="0">
                    <a:schemeClr val="lt1"/>
                  </a:gs>
                  <a:gs pos="100000">
                    <a:schemeClr val="lt1">
                      <a:alpha val="0"/>
                    </a:schemeClr>
                  </a:gs>
                </a:gsLst>
                <a:lin ang="5400000" scaled="0"/>
              </a:gradFill>
              <a:round/>
            </a:ln>
            <a:effectLst/>
          </c:spPr>
        </c:dropLines>
        <c:marker val="1"/>
        <c:smooth val="0"/>
        <c:axId val="47003200"/>
        <c:axId val="47003680"/>
      </c:lineChart>
      <c:catAx>
        <c:axId val="47003200"/>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dirty="0"/>
                  <a:t>TIME (YEAR)</a:t>
                </a:r>
              </a:p>
            </c:rich>
          </c:tx>
          <c:layout>
            <c:manualLayout>
              <c:xMode val="edge"/>
              <c:yMode val="edge"/>
              <c:x val="0.40859153760095096"/>
              <c:y val="0.90844982370151794"/>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800" b="0" i="0" u="none" strike="noStrike" kern="1200" spc="100" baseline="0">
                <a:solidFill>
                  <a:schemeClr val="lt1"/>
                </a:solidFill>
                <a:latin typeface="+mn-lt"/>
                <a:ea typeface="+mn-ea"/>
                <a:cs typeface="+mn-cs"/>
              </a:defRPr>
            </a:pPr>
            <a:endParaRPr lang="en-US"/>
          </a:p>
        </c:txPr>
        <c:crossAx val="47003680"/>
        <c:crosses val="autoZero"/>
        <c:auto val="1"/>
        <c:lblAlgn val="ctr"/>
        <c:lblOffset val="100"/>
        <c:noMultiLvlLbl val="0"/>
      </c:catAx>
      <c:valAx>
        <c:axId val="47003680"/>
        <c:scaling>
          <c:orientation val="minMax"/>
        </c:scaling>
        <c:delete val="0"/>
        <c:axPos val="l"/>
        <c:majorGridlines>
          <c:spPr>
            <a:ln w="9525" cap="flat" cmpd="sng" algn="ctr">
              <a:solidFill>
                <a:schemeClr val="lt1">
                  <a:alpha val="2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r>
                  <a:rPr lang="en-IN" dirty="0"/>
                  <a:t>TOTAL TICKETS</a:t>
                </a:r>
              </a:p>
            </c:rich>
          </c:tx>
          <c:layout>
            <c:manualLayout>
              <c:xMode val="edge"/>
              <c:yMode val="edge"/>
              <c:x val="2.6096912911233089E-2"/>
              <c:y val="0.34472217955175771"/>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lt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470032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[Chandan_IT_Tickets_Analysis.xlsx]Pivots!Pivots_Count of tickets by request category</c:name>
    <c:fmtId val="11"/>
  </c:pivotSource>
  <c:chart>
    <c:autoTitleDeleted val="1"/>
    <c:pivotFmts>
      <c:pivotFmt>
        <c:idx val="0"/>
        <c:spPr>
          <a:solidFill>
            <a:schemeClr val="accent6"/>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6"/>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6"/>
          </a:solidFill>
          <a:ln>
            <a:noFill/>
          </a:ln>
          <a:effectLst>
            <a:outerShdw blurRad="254000" sx="102000" sy="102000" algn="ctr" rotWithShape="0">
              <a:prstClr val="black">
                <a:alpha val="20000"/>
              </a:prstClr>
            </a:outerShdw>
          </a:effectLst>
        </c:spPr>
      </c:pivotFmt>
      <c:pivotFmt>
        <c:idx val="3"/>
        <c:spPr>
          <a:solidFill>
            <a:schemeClr val="accent6"/>
          </a:solidFill>
          <a:ln>
            <a:noFill/>
          </a:ln>
          <a:effectLst>
            <a:outerShdw blurRad="254000" sx="102000" sy="102000" algn="ctr" rotWithShape="0">
              <a:prstClr val="black">
                <a:alpha val="20000"/>
              </a:prstClr>
            </a:outerShdw>
          </a:effectLst>
        </c:spPr>
      </c:pivotFmt>
      <c:pivotFmt>
        <c:idx val="4"/>
        <c:spPr>
          <a:solidFill>
            <a:schemeClr val="accent6"/>
          </a:solidFill>
          <a:ln>
            <a:noFill/>
          </a:ln>
          <a:effectLst>
            <a:outerShdw blurRad="254000" sx="102000" sy="102000" algn="ctr" rotWithShape="0">
              <a:prstClr val="black">
                <a:alpha val="20000"/>
              </a:prstClr>
            </a:outerShdw>
          </a:effectLst>
        </c:spPr>
      </c:pivotFmt>
      <c:pivotFmt>
        <c:idx val="5"/>
        <c:spPr>
          <a:solidFill>
            <a:schemeClr val="accent6"/>
          </a:solidFill>
          <a:ln>
            <a:noFill/>
          </a:ln>
          <a:effectLst>
            <a:outerShdw blurRad="254000" sx="102000" sy="102000" algn="ctr" rotWithShape="0">
              <a:prstClr val="black">
                <a:alpha val="20000"/>
              </a:prstClr>
            </a:outerShdw>
          </a:effectLst>
        </c:spPr>
      </c:pivotFmt>
      <c:pivotFmt>
        <c:idx val="6"/>
        <c:spPr>
          <a:solidFill>
            <a:schemeClr val="accent6"/>
          </a:solidFill>
          <a:ln>
            <a:noFill/>
          </a:ln>
          <a:effectLst>
            <a:innerShdw blurRad="63500" dist="50800" dir="13500000">
              <a:prstClr val="black">
                <a:alpha val="50000"/>
              </a:prstClr>
            </a:inn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6"/>
          </a:solidFill>
          <a:ln>
            <a:noFill/>
          </a:ln>
          <a:effectLst>
            <a:innerShdw blurRad="63500" dist="50800" dir="13500000">
              <a:prstClr val="black">
                <a:alpha val="50000"/>
              </a:prstClr>
            </a:innerShdw>
          </a:effectLst>
        </c:spPr>
      </c:pivotFmt>
      <c:pivotFmt>
        <c:idx val="8"/>
        <c:spPr>
          <a:solidFill>
            <a:schemeClr val="accent6"/>
          </a:solidFill>
          <a:ln>
            <a:noFill/>
          </a:ln>
          <a:effectLst>
            <a:innerShdw blurRad="63500" dist="50800" dir="13500000">
              <a:prstClr val="black">
                <a:alpha val="50000"/>
              </a:prstClr>
            </a:innerShdw>
          </a:effectLst>
        </c:spPr>
      </c:pivotFmt>
      <c:pivotFmt>
        <c:idx val="9"/>
        <c:spPr>
          <a:solidFill>
            <a:schemeClr val="accent6"/>
          </a:solidFill>
          <a:ln>
            <a:noFill/>
          </a:ln>
          <a:effectLst>
            <a:innerShdw blurRad="63500" dist="50800" dir="13500000">
              <a:prstClr val="black">
                <a:alpha val="50000"/>
              </a:prstClr>
            </a:innerShdw>
          </a:effectLst>
        </c:spPr>
      </c:pivotFmt>
      <c:pivotFmt>
        <c:idx val="10"/>
        <c:spPr>
          <a:solidFill>
            <a:schemeClr val="accent6"/>
          </a:solidFill>
          <a:ln>
            <a:noFill/>
          </a:ln>
          <a:effectLst>
            <a:innerShdw blurRad="63500" dist="50800" dir="13500000">
              <a:prstClr val="black">
                <a:alpha val="50000"/>
              </a:prstClr>
            </a:innerShdw>
          </a:effectLst>
        </c:spPr>
      </c:pivotFmt>
      <c:pivotFmt>
        <c:idx val="11"/>
        <c:spPr>
          <a:solidFill>
            <a:schemeClr val="accent6"/>
          </a:solidFill>
          <a:ln>
            <a:noFill/>
          </a:ln>
          <a:effectLst>
            <a:innerShdw blurRad="63500" dist="50800" dir="13500000">
              <a:prstClr val="black">
                <a:alpha val="50000"/>
              </a:prstClr>
            </a:inn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6"/>
          </a:solidFill>
          <a:ln>
            <a:noFill/>
          </a:ln>
          <a:effectLst>
            <a:innerShdw blurRad="63500" dist="50800" dir="13500000">
              <a:prstClr val="black">
                <a:alpha val="50000"/>
              </a:prstClr>
            </a:innerShdw>
          </a:effectLst>
        </c:spPr>
      </c:pivotFmt>
      <c:pivotFmt>
        <c:idx val="13"/>
        <c:spPr>
          <a:solidFill>
            <a:schemeClr val="accent6"/>
          </a:solidFill>
          <a:ln>
            <a:noFill/>
          </a:ln>
          <a:effectLst>
            <a:innerShdw blurRad="63500" dist="50800" dir="13500000">
              <a:prstClr val="black">
                <a:alpha val="50000"/>
              </a:prstClr>
            </a:innerShdw>
          </a:effectLst>
        </c:spPr>
      </c:pivotFmt>
      <c:pivotFmt>
        <c:idx val="14"/>
        <c:spPr>
          <a:solidFill>
            <a:schemeClr val="accent6"/>
          </a:solidFill>
          <a:ln>
            <a:noFill/>
          </a:ln>
          <a:effectLst>
            <a:innerShdw blurRad="63500" dist="50800" dir="13500000">
              <a:prstClr val="black">
                <a:alpha val="50000"/>
              </a:prstClr>
            </a:innerShdw>
          </a:effectLst>
        </c:spPr>
      </c:pivotFmt>
      <c:pivotFmt>
        <c:idx val="15"/>
        <c:spPr>
          <a:solidFill>
            <a:schemeClr val="accent6"/>
          </a:solidFill>
          <a:ln>
            <a:noFill/>
          </a:ln>
          <a:effectLst>
            <a:innerShdw blurRad="63500" dist="50800" dir="13500000">
              <a:prstClr val="black">
                <a:alpha val="50000"/>
              </a:prstClr>
            </a:innerShdw>
          </a:effectLst>
        </c:spPr>
      </c:pivotFmt>
      <c:pivotFmt>
        <c:idx val="16"/>
        <c:spPr>
          <a:solidFill>
            <a:schemeClr val="accent6"/>
          </a:solidFill>
          <a:ln>
            <a:noFill/>
          </a:ln>
          <a:effectLst>
            <a:innerShdw blurRad="63500" dist="50800" dir="13500000">
              <a:prstClr val="black">
                <a:alpha val="50000"/>
              </a:prstClr>
            </a:inn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6"/>
          </a:solidFill>
          <a:ln>
            <a:noFill/>
          </a:ln>
          <a:effectLst>
            <a:innerShdw blurRad="63500" dist="50800" dir="13500000">
              <a:prstClr val="black">
                <a:alpha val="50000"/>
              </a:prstClr>
            </a:innerShdw>
          </a:effectLst>
        </c:spPr>
      </c:pivotFmt>
      <c:pivotFmt>
        <c:idx val="18"/>
        <c:spPr>
          <a:solidFill>
            <a:schemeClr val="accent6"/>
          </a:solidFill>
          <a:ln>
            <a:noFill/>
          </a:ln>
          <a:effectLst>
            <a:innerShdw blurRad="63500" dist="50800" dir="13500000">
              <a:prstClr val="black">
                <a:alpha val="50000"/>
              </a:prstClr>
            </a:innerShdw>
          </a:effectLst>
        </c:spPr>
      </c:pivotFmt>
      <c:pivotFmt>
        <c:idx val="19"/>
        <c:spPr>
          <a:solidFill>
            <a:schemeClr val="accent6"/>
          </a:solidFill>
          <a:ln>
            <a:noFill/>
          </a:ln>
          <a:effectLst>
            <a:innerShdw blurRad="63500" dist="50800" dir="13500000">
              <a:prstClr val="black">
                <a:alpha val="50000"/>
              </a:prstClr>
            </a:innerShdw>
          </a:effectLst>
        </c:spPr>
      </c:pivotFmt>
      <c:pivotFmt>
        <c:idx val="20"/>
        <c:spPr>
          <a:solidFill>
            <a:schemeClr val="accent6"/>
          </a:solidFill>
          <a:ln>
            <a:noFill/>
          </a:ln>
          <a:effectLst>
            <a:innerShdw blurRad="63500" dist="50800" dir="13500000">
              <a:prstClr val="black">
                <a:alpha val="50000"/>
              </a:prstClr>
            </a:innerShdw>
          </a:effectLst>
        </c:spPr>
      </c:pivotFmt>
    </c:pivotFmts>
    <c:plotArea>
      <c:layout>
        <c:manualLayout>
          <c:layoutTarget val="inner"/>
          <c:xMode val="edge"/>
          <c:yMode val="edge"/>
          <c:x val="9.1970351850859097E-2"/>
          <c:y val="7.8174568194427876E-2"/>
          <c:w val="0.79336751675543404"/>
          <c:h val="0.69832903817933867"/>
        </c:manualLayout>
      </c:layout>
      <c:doughnutChart>
        <c:varyColors val="1"/>
        <c:ser>
          <c:idx val="0"/>
          <c:order val="0"/>
          <c:tx>
            <c:strRef>
              <c:f>Pivots!$E$2</c:f>
              <c:strCache>
                <c:ptCount val="1"/>
                <c:pt idx="0">
                  <c:v>Total</c:v>
                </c:pt>
              </c:strCache>
            </c:strRef>
          </c:tx>
          <c:spPr>
            <a:effectLst>
              <a:innerShdw blurRad="63500" dist="50800" dir="13500000">
                <a:prstClr val="black">
                  <a:alpha val="50000"/>
                </a:prstClr>
              </a:innerShdw>
            </a:effectLst>
          </c:spPr>
          <c:explosion val="4"/>
          <c:dPt>
            <c:idx val="0"/>
            <c:bubble3D val="0"/>
            <c:spPr>
              <a:solidFill>
                <a:schemeClr val="accent6">
                  <a:shade val="58000"/>
                </a:schemeClr>
              </a:solidFill>
              <a:ln>
                <a:noFill/>
              </a:ln>
              <a:effectLst>
                <a:innerShdw blurRad="63500" dist="50800" dir="13500000">
                  <a:prstClr val="black">
                    <a:alpha val="50000"/>
                  </a:prstClr>
                </a:innerShdw>
              </a:effectLst>
            </c:spPr>
            <c:extLst>
              <c:ext xmlns:c16="http://schemas.microsoft.com/office/drawing/2014/chart" uri="{C3380CC4-5D6E-409C-BE32-E72D297353CC}">
                <c16:uniqueId val="{00000001-FB65-4F1A-968F-A220C9854F46}"/>
              </c:ext>
            </c:extLst>
          </c:dPt>
          <c:dPt>
            <c:idx val="1"/>
            <c:bubble3D val="0"/>
            <c:spPr>
              <a:solidFill>
                <a:schemeClr val="accent6">
                  <a:shade val="86000"/>
                </a:schemeClr>
              </a:solidFill>
              <a:ln>
                <a:noFill/>
              </a:ln>
              <a:effectLst>
                <a:innerShdw blurRad="63500" dist="50800" dir="13500000">
                  <a:prstClr val="black">
                    <a:alpha val="50000"/>
                  </a:prstClr>
                </a:innerShdw>
              </a:effectLst>
            </c:spPr>
            <c:extLst>
              <c:ext xmlns:c16="http://schemas.microsoft.com/office/drawing/2014/chart" uri="{C3380CC4-5D6E-409C-BE32-E72D297353CC}">
                <c16:uniqueId val="{00000003-FB65-4F1A-968F-A220C9854F46}"/>
              </c:ext>
            </c:extLst>
          </c:dPt>
          <c:dPt>
            <c:idx val="2"/>
            <c:bubble3D val="0"/>
            <c:spPr>
              <a:solidFill>
                <a:schemeClr val="accent6">
                  <a:tint val="86000"/>
                </a:schemeClr>
              </a:solidFill>
              <a:ln>
                <a:noFill/>
              </a:ln>
              <a:effectLst>
                <a:innerShdw blurRad="63500" dist="50800" dir="13500000">
                  <a:prstClr val="black">
                    <a:alpha val="50000"/>
                  </a:prstClr>
                </a:innerShdw>
              </a:effectLst>
            </c:spPr>
            <c:extLst>
              <c:ext xmlns:c16="http://schemas.microsoft.com/office/drawing/2014/chart" uri="{C3380CC4-5D6E-409C-BE32-E72D297353CC}">
                <c16:uniqueId val="{00000005-FB65-4F1A-968F-A220C9854F46}"/>
              </c:ext>
            </c:extLst>
          </c:dPt>
          <c:dPt>
            <c:idx val="3"/>
            <c:bubble3D val="0"/>
            <c:spPr>
              <a:solidFill>
                <a:schemeClr val="accent6">
                  <a:tint val="58000"/>
                </a:schemeClr>
              </a:solidFill>
              <a:ln>
                <a:noFill/>
              </a:ln>
              <a:effectLst>
                <a:innerShdw blurRad="63500" dist="50800" dir="13500000">
                  <a:prstClr val="black">
                    <a:alpha val="50000"/>
                  </a:prstClr>
                </a:innerShdw>
              </a:effectLst>
            </c:spPr>
            <c:extLst>
              <c:ext xmlns:c16="http://schemas.microsoft.com/office/drawing/2014/chart" uri="{C3380CC4-5D6E-409C-BE32-E72D297353CC}">
                <c16:uniqueId val="{00000007-FB65-4F1A-968F-A220C9854F46}"/>
              </c:ext>
            </c:extLst>
          </c:dPt>
          <c:dLbls>
            <c:spPr>
              <a:solidFill>
                <a:schemeClr val="accent1">
                  <a:lumMod val="40000"/>
                  <a:lumOff val="60000"/>
                </a:schemeClr>
              </a:solid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Pivots!$D$3:$D$6</c:f>
              <c:strCache>
                <c:ptCount val="4"/>
                <c:pt idx="0">
                  <c:v>Hardware</c:v>
                </c:pt>
                <c:pt idx="1">
                  <c:v>Login Access</c:v>
                </c:pt>
                <c:pt idx="2">
                  <c:v>Software</c:v>
                </c:pt>
                <c:pt idx="3">
                  <c:v>System</c:v>
                </c:pt>
              </c:strCache>
            </c:strRef>
          </c:cat>
          <c:val>
            <c:numRef>
              <c:f>Pivots!$E$3:$E$6</c:f>
              <c:numCache>
                <c:formatCode>General</c:formatCode>
                <c:ptCount val="4"/>
                <c:pt idx="0">
                  <c:v>9733</c:v>
                </c:pt>
                <c:pt idx="1">
                  <c:v>29193</c:v>
                </c:pt>
                <c:pt idx="2">
                  <c:v>19570</c:v>
                </c:pt>
                <c:pt idx="3">
                  <c:v>39002</c:v>
                </c:pt>
              </c:numCache>
            </c:numRef>
          </c:val>
          <c:extLst>
            <c:ext xmlns:c16="http://schemas.microsoft.com/office/drawing/2014/chart" uri="{C3380CC4-5D6E-409C-BE32-E72D297353CC}">
              <c16:uniqueId val="{00000008-FB65-4F1A-968F-A220C9854F46}"/>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20574765730255332"/>
          <c:y val="0.81762248966829654"/>
          <c:w val="0.59275538057742772"/>
          <c:h val="0.12586742833616388"/>
        </c:manualLayout>
      </c:layout>
      <c:overlay val="0"/>
      <c:spPr>
        <a:noFill/>
        <a:ln>
          <a:noFill/>
        </a:ln>
        <a:effectLst/>
      </c:spPr>
      <c:txPr>
        <a:bodyPr rot="0" spcFirstLastPara="1" vertOverflow="ellipsis" vert="horz" wrap="square" anchor="ctr" anchorCtr="1"/>
        <a:lstStyle/>
        <a:p>
          <a:pPr>
            <a:defRPr sz="1050" b="0" i="1"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[Chandan_IT_Tickets_Analysis.xlsx]Pivots!Pivots_Ticket by severity rate</c:name>
    <c:fmtId val="38"/>
  </c:pivotSource>
  <c:chart>
    <c:autoTitleDeleted val="1"/>
    <c:pivotFmts>
      <c:pivotFmt>
        <c:idx val="0"/>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solidFill>
              <a:sysClr val="windowText" lastClr="000000">
                <a:lumMod val="65000"/>
                <a:lumOff val="35000"/>
                <a:alpha val="75000"/>
              </a:sysClr>
            </a:solidFill>
            <a:ln>
              <a:no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solidFill>
              <a:sysClr val="windowText" lastClr="000000">
                <a:lumMod val="65000"/>
                <a:lumOff val="35000"/>
              </a:sysClr>
            </a:solidFill>
            <a:ln>
              <a:noFill/>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solidFill>
              <a:sysClr val="windowText" lastClr="000000">
                <a:lumMod val="65000"/>
                <a:lumOff val="35000"/>
              </a:sysClr>
            </a:solidFill>
            <a:ln>
              <a:noFill/>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solidFill>
              <a:sysClr val="windowText" lastClr="000000">
                <a:lumMod val="65000"/>
                <a:lumOff val="35000"/>
              </a:sysClr>
            </a:solidFill>
            <a:ln>
              <a:noFill/>
            </a:ln>
            <a:effectLst/>
          </c:spPr>
          <c:txPr>
            <a:bodyPr rot="0" spcFirstLastPara="1" vertOverflow="clip" horzOverflow="clip"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barChart>
        <c:barDir val="col"/>
        <c:grouping val="clustered"/>
        <c:varyColors val="0"/>
        <c:ser>
          <c:idx val="0"/>
          <c:order val="0"/>
          <c:tx>
            <c:strRef>
              <c:f>Pivots!$E$10</c:f>
              <c:strCache>
                <c:ptCount val="1"/>
                <c:pt idx="0">
                  <c:v>Total</c:v>
                </c:pt>
              </c:strCache>
            </c:strRef>
          </c:tx>
          <c:spPr>
            <a:gradFill>
              <a:gsLst>
                <a:gs pos="0">
                  <a:schemeClr val="accent6"/>
                </a:gs>
                <a:gs pos="100000">
                  <a:schemeClr val="accent6">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solidFill>
                <a:sysClr val="windowText" lastClr="000000">
                  <a:lumMod val="65000"/>
                  <a:lumOff val="35000"/>
                </a:sysClr>
              </a:solidFill>
              <a:ln>
                <a:noFill/>
              </a:ln>
              <a:effectLst/>
            </c:spPr>
            <c:txPr>
              <a:bodyPr rot="0" spcFirstLastPara="1" vertOverflow="clip" horzOverflow="clip" vert="horz" wrap="square" lIns="38100" tIns="19050" rIns="38100" bIns="19050" anchor="ctr" anchorCtr="1">
                <a:spAutoFit/>
              </a:bodyPr>
              <a:lstStyle/>
              <a:p>
                <a:pPr>
                  <a:defRPr sz="105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Pivots!$D$11:$D$15</c:f>
              <c:strCache>
                <c:ptCount val="5"/>
                <c:pt idx="0">
                  <c:v>0</c:v>
                </c:pt>
                <c:pt idx="1">
                  <c:v>1</c:v>
                </c:pt>
                <c:pt idx="2">
                  <c:v>2</c:v>
                </c:pt>
                <c:pt idx="3">
                  <c:v>3</c:v>
                </c:pt>
                <c:pt idx="4">
                  <c:v>4</c:v>
                </c:pt>
              </c:strCache>
            </c:strRef>
          </c:cat>
          <c:val>
            <c:numRef>
              <c:f>Pivots!$E$11:$E$15</c:f>
              <c:numCache>
                <c:formatCode>General</c:formatCode>
                <c:ptCount val="5"/>
                <c:pt idx="0">
                  <c:v>356</c:v>
                </c:pt>
                <c:pt idx="1">
                  <c:v>2258</c:v>
                </c:pt>
                <c:pt idx="2">
                  <c:v>88656</c:v>
                </c:pt>
                <c:pt idx="3">
                  <c:v>4836</c:v>
                </c:pt>
                <c:pt idx="4">
                  <c:v>1392</c:v>
                </c:pt>
              </c:numCache>
            </c:numRef>
          </c:val>
          <c:extLst>
            <c:ext xmlns:c16="http://schemas.microsoft.com/office/drawing/2014/chart" uri="{C3380CC4-5D6E-409C-BE32-E72D297353CC}">
              <c16:uniqueId val="{00000000-73E8-4DEE-9F68-9F0D3D461F14}"/>
            </c:ext>
          </c:extLst>
        </c:ser>
        <c:dLbls>
          <c:showLegendKey val="0"/>
          <c:showVal val="1"/>
          <c:showCatName val="0"/>
          <c:showSerName val="0"/>
          <c:showPercent val="0"/>
          <c:showBubbleSize val="0"/>
        </c:dLbls>
        <c:gapWidth val="41"/>
        <c:axId val="1901994783"/>
        <c:axId val="1901996223"/>
      </c:barChart>
      <c:catAx>
        <c:axId val="1901994783"/>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IN" b="1" dirty="0">
                    <a:solidFill>
                      <a:schemeClr val="bg1"/>
                    </a:solidFill>
                  </a:rPr>
                  <a:t>SEVERITY</a:t>
                </a:r>
                <a:r>
                  <a:rPr lang="en-IN" b="1" baseline="0" dirty="0">
                    <a:solidFill>
                      <a:schemeClr val="bg1"/>
                    </a:solidFill>
                  </a:rPr>
                  <a:t> RATE</a:t>
                </a:r>
                <a:endParaRPr lang="en-IN" b="1" dirty="0">
                  <a:solidFill>
                    <a:schemeClr val="bg1"/>
                  </a:solidFill>
                </a:endParaRPr>
              </a:p>
            </c:rich>
          </c:tx>
          <c:layout>
            <c:manualLayout>
              <c:xMode val="edge"/>
              <c:yMode val="edge"/>
              <c:x val="0.38694035400862709"/>
              <c:y val="0.92843122689575008"/>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effectLst/>
                <a:latin typeface="+mn-lt"/>
                <a:ea typeface="+mn-ea"/>
                <a:cs typeface="+mn-cs"/>
              </a:defRPr>
            </a:pPr>
            <a:endParaRPr lang="en-US"/>
          </a:p>
        </c:txPr>
        <c:crossAx val="1901996223"/>
        <c:crosses val="autoZero"/>
        <c:auto val="1"/>
        <c:lblAlgn val="ctr"/>
        <c:lblOffset val="100"/>
        <c:noMultiLvlLbl val="0"/>
      </c:catAx>
      <c:valAx>
        <c:axId val="1901996223"/>
        <c:scaling>
          <c:orientation val="minMax"/>
        </c:scaling>
        <c:delete val="1"/>
        <c:axPos val="l"/>
        <c:numFmt formatCode="General" sourceLinked="1"/>
        <c:majorTickMark val="none"/>
        <c:minorTickMark val="none"/>
        <c:tickLblPos val="nextTo"/>
        <c:crossAx val="190199478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[Chandan_IT_Tickets_Analysis.xlsx]Pivots!Pivots_Ticket by priority</c:name>
    <c:fmtId val="14"/>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spPr>
          <a:solidFill>
            <a:schemeClr val="accent2"/>
          </a:solidFill>
          <a:ln>
            <a:noFill/>
          </a:ln>
          <a:effectLst>
            <a:innerShdw blurRad="63500" dist="50800" dir="13500000">
              <a:prstClr val="black">
                <a:alpha val="50000"/>
              </a:prstClr>
            </a:inn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2"/>
          </a:solidFill>
          <a:ln>
            <a:noFill/>
          </a:ln>
          <a:effectLst>
            <a:innerShdw blurRad="63500" dist="50800" dir="13500000">
              <a:prstClr val="black">
                <a:alpha val="50000"/>
              </a:prstClr>
            </a:innerShdw>
          </a:effectLst>
        </c:spPr>
      </c:pivotFmt>
      <c:pivotFmt>
        <c:idx val="8"/>
        <c:spPr>
          <a:solidFill>
            <a:schemeClr val="accent2"/>
          </a:solidFill>
          <a:ln>
            <a:noFill/>
          </a:ln>
          <a:effectLst>
            <a:innerShdw blurRad="63500" dist="50800" dir="13500000">
              <a:prstClr val="black">
                <a:alpha val="50000"/>
              </a:prstClr>
            </a:innerShdw>
          </a:effectLst>
        </c:spPr>
      </c:pivotFmt>
      <c:pivotFmt>
        <c:idx val="9"/>
        <c:spPr>
          <a:solidFill>
            <a:schemeClr val="accent2"/>
          </a:solidFill>
          <a:ln>
            <a:noFill/>
          </a:ln>
          <a:effectLst>
            <a:innerShdw blurRad="63500" dist="50800" dir="13500000">
              <a:prstClr val="black">
                <a:alpha val="50000"/>
              </a:prstClr>
            </a:innerShdw>
          </a:effectLst>
        </c:spPr>
      </c:pivotFmt>
      <c:pivotFmt>
        <c:idx val="10"/>
        <c:spPr>
          <a:solidFill>
            <a:schemeClr val="accent2"/>
          </a:solidFill>
          <a:ln>
            <a:noFill/>
          </a:ln>
          <a:effectLst>
            <a:innerShdw blurRad="63500" dist="50800" dir="13500000">
              <a:prstClr val="black">
                <a:alpha val="50000"/>
              </a:prstClr>
            </a:innerShdw>
          </a:effectLst>
        </c:spPr>
      </c:pivotFmt>
      <c:pivotFmt>
        <c:idx val="11"/>
        <c:spPr>
          <a:solidFill>
            <a:schemeClr val="accent2"/>
          </a:solidFill>
          <a:ln>
            <a:noFill/>
          </a:ln>
          <a:effectLst>
            <a:innerShdw blurRad="63500" dist="50800" dir="13500000">
              <a:prstClr val="black">
                <a:alpha val="50000"/>
              </a:prstClr>
            </a:inn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2"/>
          </a:solidFill>
          <a:ln>
            <a:noFill/>
          </a:ln>
          <a:effectLst>
            <a:innerShdw blurRad="63500" dist="50800" dir="13500000">
              <a:prstClr val="black">
                <a:alpha val="50000"/>
              </a:prstClr>
            </a:innerShdw>
          </a:effectLst>
        </c:spPr>
      </c:pivotFmt>
      <c:pivotFmt>
        <c:idx val="13"/>
        <c:spPr>
          <a:solidFill>
            <a:schemeClr val="accent2"/>
          </a:solidFill>
          <a:ln>
            <a:noFill/>
          </a:ln>
          <a:effectLst>
            <a:innerShdw blurRad="63500" dist="50800" dir="13500000">
              <a:prstClr val="black">
                <a:alpha val="50000"/>
              </a:prstClr>
            </a:innerShdw>
          </a:effectLst>
        </c:spPr>
      </c:pivotFmt>
      <c:pivotFmt>
        <c:idx val="14"/>
        <c:spPr>
          <a:solidFill>
            <a:schemeClr val="accent2"/>
          </a:solidFill>
          <a:ln>
            <a:noFill/>
          </a:ln>
          <a:effectLst>
            <a:innerShdw blurRad="63500" dist="50800" dir="13500000">
              <a:prstClr val="black">
                <a:alpha val="50000"/>
              </a:prstClr>
            </a:innerShdw>
          </a:effectLst>
        </c:spPr>
      </c:pivotFmt>
      <c:pivotFmt>
        <c:idx val="15"/>
        <c:spPr>
          <a:solidFill>
            <a:schemeClr val="accent2"/>
          </a:solidFill>
          <a:ln>
            <a:noFill/>
          </a:ln>
          <a:effectLst>
            <a:innerShdw blurRad="63500" dist="50800" dir="13500000">
              <a:prstClr val="black">
                <a:alpha val="50000"/>
              </a:prstClr>
            </a:innerShdw>
          </a:effectLst>
        </c:spPr>
      </c:pivotFmt>
      <c:pivotFmt>
        <c:idx val="16"/>
        <c:spPr>
          <a:solidFill>
            <a:schemeClr val="accent2"/>
          </a:solidFill>
          <a:ln>
            <a:noFill/>
          </a:ln>
          <a:effectLst>
            <a:innerShdw blurRad="63500" dist="50800" dir="13500000">
              <a:prstClr val="black">
                <a:alpha val="50000"/>
              </a:prstClr>
            </a:inn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2"/>
          </a:solidFill>
          <a:ln>
            <a:noFill/>
          </a:ln>
          <a:effectLst>
            <a:innerShdw blurRad="63500" dist="50800" dir="13500000">
              <a:prstClr val="black">
                <a:alpha val="50000"/>
              </a:prstClr>
            </a:innerShdw>
          </a:effectLst>
        </c:spPr>
      </c:pivotFmt>
      <c:pivotFmt>
        <c:idx val="18"/>
        <c:spPr>
          <a:solidFill>
            <a:schemeClr val="accent2"/>
          </a:solidFill>
          <a:ln>
            <a:noFill/>
          </a:ln>
          <a:effectLst>
            <a:innerShdw blurRad="63500" dist="50800" dir="13500000">
              <a:prstClr val="black">
                <a:alpha val="50000"/>
              </a:prstClr>
            </a:innerShdw>
          </a:effectLst>
        </c:spPr>
      </c:pivotFmt>
      <c:pivotFmt>
        <c:idx val="19"/>
        <c:spPr>
          <a:solidFill>
            <a:schemeClr val="accent2"/>
          </a:solidFill>
          <a:ln>
            <a:noFill/>
          </a:ln>
          <a:effectLst>
            <a:innerShdw blurRad="63500" dist="50800" dir="13500000">
              <a:prstClr val="black">
                <a:alpha val="50000"/>
              </a:prstClr>
            </a:innerShdw>
          </a:effectLst>
        </c:spPr>
      </c:pivotFmt>
      <c:pivotFmt>
        <c:idx val="20"/>
        <c:spPr>
          <a:solidFill>
            <a:schemeClr val="accent2"/>
          </a:solidFill>
          <a:ln>
            <a:noFill/>
          </a:ln>
          <a:effectLst>
            <a:innerShdw blurRad="63500" dist="50800" dir="13500000">
              <a:prstClr val="black">
                <a:alpha val="50000"/>
              </a:prstClr>
            </a:innerShdw>
          </a:effectLst>
        </c:spPr>
      </c:pivotFmt>
    </c:pivotFmts>
    <c:plotArea>
      <c:layout>
        <c:manualLayout>
          <c:layoutTarget val="inner"/>
          <c:xMode val="edge"/>
          <c:yMode val="edge"/>
          <c:x val="0.10491694987633671"/>
          <c:y val="5.4576177535126197E-2"/>
          <c:w val="0.7947222914183022"/>
          <c:h val="0.71210454766603004"/>
        </c:manualLayout>
      </c:layout>
      <c:doughnutChart>
        <c:varyColors val="1"/>
        <c:ser>
          <c:idx val="0"/>
          <c:order val="0"/>
          <c:tx>
            <c:strRef>
              <c:f>Pivots!$H$10</c:f>
              <c:strCache>
                <c:ptCount val="1"/>
                <c:pt idx="0">
                  <c:v>Total</c:v>
                </c:pt>
              </c:strCache>
            </c:strRef>
          </c:tx>
          <c:spPr>
            <a:effectLst>
              <a:innerShdw blurRad="63500" dist="50800" dir="13500000">
                <a:prstClr val="black">
                  <a:alpha val="50000"/>
                </a:prstClr>
              </a:innerShdw>
            </a:effectLst>
          </c:spPr>
          <c:explosion val="4"/>
          <c:dPt>
            <c:idx val="0"/>
            <c:bubble3D val="0"/>
            <c:spPr>
              <a:solidFill>
                <a:schemeClr val="accent2"/>
              </a:solidFill>
              <a:ln>
                <a:noFill/>
              </a:ln>
              <a:effectLst>
                <a:innerShdw blurRad="63500" dist="50800" dir="13500000">
                  <a:prstClr val="black">
                    <a:alpha val="50000"/>
                  </a:prstClr>
                </a:innerShdw>
              </a:effectLst>
            </c:spPr>
            <c:extLst>
              <c:ext xmlns:c16="http://schemas.microsoft.com/office/drawing/2014/chart" uri="{C3380CC4-5D6E-409C-BE32-E72D297353CC}">
                <c16:uniqueId val="{00000001-6CDB-4132-B175-4E339FC29088}"/>
              </c:ext>
            </c:extLst>
          </c:dPt>
          <c:dPt>
            <c:idx val="1"/>
            <c:bubble3D val="0"/>
            <c:spPr>
              <a:solidFill>
                <a:schemeClr val="accent4"/>
              </a:solidFill>
              <a:ln>
                <a:noFill/>
              </a:ln>
              <a:effectLst>
                <a:innerShdw blurRad="63500" dist="50800" dir="13500000">
                  <a:prstClr val="black">
                    <a:alpha val="50000"/>
                  </a:prstClr>
                </a:innerShdw>
              </a:effectLst>
            </c:spPr>
            <c:extLst>
              <c:ext xmlns:c16="http://schemas.microsoft.com/office/drawing/2014/chart" uri="{C3380CC4-5D6E-409C-BE32-E72D297353CC}">
                <c16:uniqueId val="{00000003-6CDB-4132-B175-4E339FC29088}"/>
              </c:ext>
            </c:extLst>
          </c:dPt>
          <c:dPt>
            <c:idx val="2"/>
            <c:bubble3D val="0"/>
            <c:spPr>
              <a:solidFill>
                <a:schemeClr val="accent6"/>
              </a:solidFill>
              <a:ln>
                <a:noFill/>
              </a:ln>
              <a:effectLst>
                <a:innerShdw blurRad="63500" dist="50800" dir="13500000">
                  <a:prstClr val="black">
                    <a:alpha val="50000"/>
                  </a:prstClr>
                </a:innerShdw>
              </a:effectLst>
            </c:spPr>
            <c:extLst>
              <c:ext xmlns:c16="http://schemas.microsoft.com/office/drawing/2014/chart" uri="{C3380CC4-5D6E-409C-BE32-E72D297353CC}">
                <c16:uniqueId val="{00000005-6CDB-4132-B175-4E339FC29088}"/>
              </c:ext>
            </c:extLst>
          </c:dPt>
          <c:dPt>
            <c:idx val="3"/>
            <c:bubble3D val="0"/>
            <c:spPr>
              <a:solidFill>
                <a:schemeClr val="accent2">
                  <a:lumMod val="60000"/>
                </a:schemeClr>
              </a:solidFill>
              <a:ln>
                <a:noFill/>
              </a:ln>
              <a:effectLst>
                <a:innerShdw blurRad="63500" dist="50800" dir="13500000">
                  <a:prstClr val="black">
                    <a:alpha val="50000"/>
                  </a:prstClr>
                </a:innerShdw>
              </a:effectLst>
            </c:spPr>
            <c:extLst>
              <c:ext xmlns:c16="http://schemas.microsoft.com/office/drawing/2014/chart" uri="{C3380CC4-5D6E-409C-BE32-E72D297353CC}">
                <c16:uniqueId val="{00000007-6CDB-4132-B175-4E339FC29088}"/>
              </c:ext>
            </c:extLst>
          </c:dPt>
          <c:dLbls>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Pivots!$G$11:$G$14</c:f>
              <c:strCache>
                <c:ptCount val="4"/>
                <c:pt idx="0">
                  <c:v>0</c:v>
                </c:pt>
                <c:pt idx="1">
                  <c:v>1</c:v>
                </c:pt>
                <c:pt idx="2">
                  <c:v>2</c:v>
                </c:pt>
                <c:pt idx="3">
                  <c:v>3</c:v>
                </c:pt>
              </c:strCache>
            </c:strRef>
          </c:cat>
          <c:val>
            <c:numRef>
              <c:f>Pivots!$H$11:$H$14</c:f>
              <c:numCache>
                <c:formatCode>General</c:formatCode>
                <c:ptCount val="4"/>
                <c:pt idx="0">
                  <c:v>29410</c:v>
                </c:pt>
                <c:pt idx="1">
                  <c:v>16694</c:v>
                </c:pt>
                <c:pt idx="2">
                  <c:v>15845</c:v>
                </c:pt>
                <c:pt idx="3">
                  <c:v>35549</c:v>
                </c:pt>
              </c:numCache>
            </c:numRef>
          </c:val>
          <c:extLst>
            <c:ext xmlns:c16="http://schemas.microsoft.com/office/drawing/2014/chart" uri="{C3380CC4-5D6E-409C-BE32-E72D297353CC}">
              <c16:uniqueId val="{00000008-6CDB-4132-B175-4E339FC29088}"/>
            </c:ext>
          </c:extLst>
        </c:ser>
        <c:dLbls>
          <c:showLegendKey val="0"/>
          <c:showVal val="0"/>
          <c:showCatName val="0"/>
          <c:showSerName val="0"/>
          <c:showPercent val="1"/>
          <c:showBubbleSize val="0"/>
          <c:showLeaderLines val="1"/>
        </c:dLbls>
        <c:firstSliceAng val="0"/>
        <c:holeSize val="50"/>
      </c:doughnutChart>
      <c:spPr>
        <a:noFill/>
        <a:ln>
          <a:noFill/>
        </a:ln>
        <a:effectLst>
          <a:innerShdw blurRad="63500" dist="50800" dir="13500000">
            <a:prstClr val="black">
              <a:alpha val="50000"/>
            </a:prstClr>
          </a:innerShdw>
        </a:effectLst>
      </c:spPr>
    </c:plotArea>
    <c:legend>
      <c:legendPos val="r"/>
      <c:layout>
        <c:manualLayout>
          <c:xMode val="edge"/>
          <c:yMode val="edge"/>
          <c:x val="0.24893518353765948"/>
          <c:y val="0.81559047464120216"/>
          <c:w val="0.49789186705197203"/>
          <c:h val="7.8030414737483608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[Chandan_IT_Tickets_Analysis.xlsx]Pivots!Pivots_Distribution of tickets based on satisfaction score</c:name>
    <c:fmtId val="13"/>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625749225683671"/>
          <c:y val="4.3676791741115745E-2"/>
          <c:w val="0.71824718667184995"/>
          <c:h val="0.79223728659885351"/>
        </c:manualLayout>
      </c:layout>
      <c:barChart>
        <c:barDir val="col"/>
        <c:grouping val="clustered"/>
        <c:varyColors val="0"/>
        <c:ser>
          <c:idx val="0"/>
          <c:order val="0"/>
          <c:tx>
            <c:strRef>
              <c:f>Pivots!$B$21</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innerShdw blurRad="63500" dist="50800" dir="135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trendline>
            <c:spPr>
              <a:ln w="38100" cap="rnd">
                <a:solidFill>
                  <a:srgbClr val="00B050"/>
                </a:solidFill>
                <a:prstDash val="sysDot"/>
                <a:headEnd type="diamond"/>
                <a:tailEnd type="diamond"/>
              </a:ln>
              <a:effectLst/>
            </c:spPr>
            <c:trendlineType val="poly"/>
            <c:order val="2"/>
            <c:dispRSqr val="0"/>
            <c:dispEq val="0"/>
          </c:trendline>
          <c:cat>
            <c:strRef>
              <c:f>Pivots!$A$22:$A$26</c:f>
              <c:strCache>
                <c:ptCount val="5"/>
                <c:pt idx="0">
                  <c:v>1</c:v>
                </c:pt>
                <c:pt idx="1">
                  <c:v>2</c:v>
                </c:pt>
                <c:pt idx="2">
                  <c:v>3</c:v>
                </c:pt>
                <c:pt idx="3">
                  <c:v>4</c:v>
                </c:pt>
                <c:pt idx="4">
                  <c:v>5</c:v>
                </c:pt>
              </c:strCache>
            </c:strRef>
          </c:cat>
          <c:val>
            <c:numRef>
              <c:f>Pivots!$B$22:$B$26</c:f>
              <c:numCache>
                <c:formatCode>General</c:formatCode>
                <c:ptCount val="5"/>
                <c:pt idx="0">
                  <c:v>9907</c:v>
                </c:pt>
                <c:pt idx="1">
                  <c:v>1977</c:v>
                </c:pt>
                <c:pt idx="2">
                  <c:v>7282</c:v>
                </c:pt>
                <c:pt idx="3">
                  <c:v>27562</c:v>
                </c:pt>
                <c:pt idx="4">
                  <c:v>50770</c:v>
                </c:pt>
              </c:numCache>
            </c:numRef>
          </c:val>
          <c:extLst>
            <c:ext xmlns:c16="http://schemas.microsoft.com/office/drawing/2014/chart" uri="{C3380CC4-5D6E-409C-BE32-E72D297353CC}">
              <c16:uniqueId val="{00000001-CA9B-490B-8033-5A90E6B6BFF1}"/>
            </c:ext>
          </c:extLst>
        </c:ser>
        <c:dLbls>
          <c:showLegendKey val="0"/>
          <c:showVal val="1"/>
          <c:showCatName val="0"/>
          <c:showSerName val="0"/>
          <c:showPercent val="0"/>
          <c:showBubbleSize val="0"/>
        </c:dLbls>
        <c:gapWidth val="100"/>
        <c:overlap val="-24"/>
        <c:axId val="957197935"/>
        <c:axId val="957189775"/>
      </c:barChart>
      <c:catAx>
        <c:axId val="957197935"/>
        <c:scaling>
          <c:orientation val="minMax"/>
        </c:scaling>
        <c:delete val="0"/>
        <c:axPos val="b"/>
        <c:title>
          <c:tx>
            <c:rich>
              <a:bodyPr rot="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r>
                  <a:rPr lang="en-IN" sz="700" dirty="0"/>
                  <a:t>SATISFACTION RATE</a:t>
                </a:r>
              </a:p>
            </c:rich>
          </c:tx>
          <c:layout>
            <c:manualLayout>
              <c:xMode val="edge"/>
              <c:yMode val="edge"/>
              <c:x val="0.40287214824187634"/>
              <c:y val="0.93510010176661229"/>
            </c:manualLayout>
          </c:layout>
          <c:overlay val="0"/>
          <c:spPr>
            <a:noFill/>
            <a:ln>
              <a:noFill/>
            </a:ln>
            <a:effectLst/>
          </c:spPr>
          <c:txPr>
            <a:bodyPr rot="0" spcFirstLastPara="1" vertOverflow="ellipsis" vert="horz" wrap="square" anchor="ctr" anchorCtr="1"/>
            <a:lstStyle/>
            <a:p>
              <a:pPr>
                <a:defRPr sz="7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957189775"/>
        <c:crosses val="autoZero"/>
        <c:auto val="1"/>
        <c:lblAlgn val="ctr"/>
        <c:lblOffset val="100"/>
        <c:noMultiLvlLbl val="0"/>
      </c:catAx>
      <c:valAx>
        <c:axId val="95718977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700" b="1" i="0" u="none" strike="noStrike" kern="1200" cap="all" baseline="0">
                    <a:solidFill>
                      <a:schemeClr val="bg1"/>
                    </a:solidFill>
                    <a:latin typeface="+mn-lt"/>
                    <a:ea typeface="+mn-ea"/>
                    <a:cs typeface="+mn-cs"/>
                  </a:defRPr>
                </a:pPr>
                <a:r>
                  <a:rPr lang="en-IN" sz="700" b="1">
                    <a:solidFill>
                      <a:schemeClr val="bg1"/>
                    </a:solidFill>
                  </a:rPr>
                  <a:t>Total tickets</a:t>
                </a:r>
              </a:p>
            </c:rich>
          </c:tx>
          <c:layout>
            <c:manualLayout>
              <c:xMode val="edge"/>
              <c:yMode val="edge"/>
              <c:x val="6.1310100032268472E-2"/>
              <c:y val="0.322235301290138"/>
            </c:manualLayout>
          </c:layout>
          <c:overlay val="0"/>
          <c:spPr>
            <a:noFill/>
            <a:ln>
              <a:noFill/>
            </a:ln>
            <a:effectLst/>
          </c:spPr>
          <c:txPr>
            <a:bodyPr rot="-5400000" spcFirstLastPara="1" vertOverflow="ellipsis" vert="horz" wrap="square" anchor="ctr" anchorCtr="1"/>
            <a:lstStyle/>
            <a:p>
              <a:pPr>
                <a:defRPr sz="700" b="1" i="0" u="none" strike="noStrike" kern="1200" cap="all"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957197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[Chandan_IT_Tickets_Analysis.xlsx]Pivots!Pivots_Average resolution time by request category quarter-wise</c:name>
    <c:fmtId val="44"/>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dLbl>
          <c:idx val="0"/>
          <c:showLegendKey val="0"/>
          <c:showVal val="0"/>
          <c:showCatName val="0"/>
          <c:showSerName val="0"/>
          <c:showPercent val="0"/>
          <c:showBubbleSize val="0"/>
          <c:extLst>
            <c:ext xmlns:c15="http://schemas.microsoft.com/office/drawing/2012/chart" uri="{CE6537A1-D6FC-4f65-9D91-7224C49458BB}"/>
          </c:extLst>
        </c:dLbl>
      </c:pivotFmt>
      <c:pivotFmt>
        <c:idx val="7"/>
        <c:dLbl>
          <c:idx val="0"/>
          <c:showLegendKey val="0"/>
          <c:showVal val="0"/>
          <c:showCatName val="0"/>
          <c:showSerName val="0"/>
          <c:showPercent val="0"/>
          <c:showBubbleSize val="0"/>
          <c:extLst>
            <c:ext xmlns:c15="http://schemas.microsoft.com/office/drawing/2012/chart" uri="{CE6537A1-D6FC-4f65-9D91-7224C49458BB}"/>
          </c:extLst>
        </c:dLbl>
      </c:pivotFmt>
      <c:pivotFmt>
        <c:idx val="8"/>
        <c:dLbl>
          <c:idx val="0"/>
          <c:showLegendKey val="0"/>
          <c:showVal val="1"/>
          <c:showCatName val="0"/>
          <c:showSerName val="0"/>
          <c:showPercent val="0"/>
          <c:showBubbleSize val="0"/>
          <c:extLst>
            <c:ext xmlns:c15="http://schemas.microsoft.com/office/drawing/2012/chart" uri="{CE6537A1-D6FC-4f65-9D91-7224C49458BB}"/>
          </c:extLst>
        </c:dLbl>
      </c:pivotFmt>
      <c:pivotFmt>
        <c:idx val="9"/>
        <c:dLbl>
          <c:idx val="0"/>
          <c:showLegendKey val="0"/>
          <c:showVal val="1"/>
          <c:showCatName val="0"/>
          <c:showSerName val="0"/>
          <c:showPercent val="0"/>
          <c:showBubbleSize val="0"/>
          <c:extLst>
            <c:ext xmlns:c15="http://schemas.microsoft.com/office/drawing/2012/chart" uri="{CE6537A1-D6FC-4f65-9D91-7224C49458BB}"/>
          </c:extLst>
        </c:dLbl>
      </c:pivotFmt>
      <c:pivotFmt>
        <c:idx val="10"/>
        <c:dLbl>
          <c:idx val="0"/>
          <c:showLegendKey val="0"/>
          <c:showVal val="1"/>
          <c:showCatName val="0"/>
          <c:showSerName val="0"/>
          <c:showPercent val="0"/>
          <c:showBubbleSize val="0"/>
          <c:extLst>
            <c:ext xmlns:c15="http://schemas.microsoft.com/office/drawing/2012/chart" uri="{CE6537A1-D6FC-4f65-9D91-7224C49458BB}"/>
          </c:extLst>
        </c:dLbl>
      </c:pivotFmt>
      <c:pivotFmt>
        <c:idx val="11"/>
        <c:dLbl>
          <c:idx val="0"/>
          <c:showLegendKey val="0"/>
          <c:showVal val="1"/>
          <c:showCatName val="0"/>
          <c:showSerName val="0"/>
          <c:showPercent val="0"/>
          <c:showBubbleSize val="0"/>
          <c:extLst>
            <c:ext xmlns:c15="http://schemas.microsoft.com/office/drawing/2012/chart" uri="{CE6537A1-D6FC-4f65-9D91-7224C49458BB}"/>
          </c:extLst>
        </c:dLbl>
      </c:pivotFmt>
      <c:pivotFmt>
        <c:idx val="12"/>
        <c:dLbl>
          <c:idx val="0"/>
          <c:showLegendKey val="0"/>
          <c:showVal val="1"/>
          <c:showCatName val="0"/>
          <c:showSerName val="0"/>
          <c:showPercent val="0"/>
          <c:showBubbleSize val="0"/>
          <c:extLst>
            <c:ext xmlns:c15="http://schemas.microsoft.com/office/drawing/2012/chart" uri="{CE6537A1-D6FC-4f65-9D91-7224C49458BB}"/>
          </c:extLst>
        </c:dLbl>
      </c:pivotFmt>
      <c:pivotFmt>
        <c:idx val="13"/>
        <c:dLbl>
          <c:idx val="0"/>
          <c:showLegendKey val="0"/>
          <c:showVal val="1"/>
          <c:showCatName val="0"/>
          <c:showSerName val="0"/>
          <c:showPercent val="0"/>
          <c:showBubbleSize val="0"/>
          <c:extLst>
            <c:ext xmlns:c15="http://schemas.microsoft.com/office/drawing/2012/chart" uri="{CE6537A1-D6FC-4f65-9D91-7224C49458BB}"/>
          </c:extLst>
        </c:dLbl>
      </c:pivotFmt>
      <c:pivotFmt>
        <c:idx val="14"/>
        <c:dLbl>
          <c:idx val="0"/>
          <c:showLegendKey val="0"/>
          <c:showVal val="1"/>
          <c:showCatName val="0"/>
          <c:showSerName val="0"/>
          <c:showPercent val="0"/>
          <c:showBubbleSize val="0"/>
          <c:extLst>
            <c:ext xmlns:c15="http://schemas.microsoft.com/office/drawing/2012/chart" uri="{CE6537A1-D6FC-4f65-9D91-7224C49458BB}"/>
          </c:extLst>
        </c:dLbl>
      </c:pivotFmt>
      <c:pivotFmt>
        <c:idx val="15"/>
        <c:dLbl>
          <c:idx val="0"/>
          <c:showLegendKey val="0"/>
          <c:showVal val="1"/>
          <c:showCatName val="0"/>
          <c:showSerName val="0"/>
          <c:showPercent val="0"/>
          <c:showBubbleSize val="0"/>
          <c:extLst>
            <c:ext xmlns:c15="http://schemas.microsoft.com/office/drawing/2012/chart" uri="{CE6537A1-D6FC-4f65-9D91-7224C49458BB}"/>
          </c:extLst>
        </c:dLbl>
      </c:pivotFmt>
      <c:pivotFmt>
        <c:idx val="16"/>
        <c:dLbl>
          <c:idx val="0"/>
          <c:showLegendKey val="0"/>
          <c:showVal val="1"/>
          <c:showCatName val="0"/>
          <c:showSerName val="0"/>
          <c:showPercent val="0"/>
          <c:showBubbleSize val="0"/>
          <c:extLst>
            <c:ext xmlns:c15="http://schemas.microsoft.com/office/drawing/2012/chart" uri="{CE6537A1-D6FC-4f65-9D91-7224C49458BB}"/>
          </c:extLst>
        </c:dLbl>
      </c:pivotFmt>
      <c:pivotFmt>
        <c:idx val="17"/>
        <c:dLbl>
          <c:idx val="0"/>
          <c:showLegendKey val="0"/>
          <c:showVal val="1"/>
          <c:showCatName val="0"/>
          <c:showSerName val="0"/>
          <c:showPercent val="0"/>
          <c:showBubbleSize val="0"/>
          <c:extLst>
            <c:ext xmlns:c15="http://schemas.microsoft.com/office/drawing/2012/chart" uri="{CE6537A1-D6FC-4f65-9D91-7224C49458BB}"/>
          </c:extLst>
        </c:dLbl>
      </c:pivotFmt>
      <c:pivotFmt>
        <c:idx val="18"/>
        <c:dLbl>
          <c:idx val="0"/>
          <c:showLegendKey val="0"/>
          <c:showVal val="1"/>
          <c:showCatName val="0"/>
          <c:showSerName val="0"/>
          <c:showPercent val="0"/>
          <c:showBubbleSize val="0"/>
          <c:extLst>
            <c:ext xmlns:c15="http://schemas.microsoft.com/office/drawing/2012/chart" uri="{CE6537A1-D6FC-4f65-9D91-7224C49458BB}"/>
          </c:extLst>
        </c:dLbl>
      </c:pivotFmt>
      <c:pivotFmt>
        <c:idx val="19"/>
        <c:dLbl>
          <c:idx val="0"/>
          <c:showLegendKey val="0"/>
          <c:showVal val="1"/>
          <c:showCatName val="0"/>
          <c:showSerName val="0"/>
          <c:showPercent val="0"/>
          <c:showBubbleSize val="0"/>
          <c:extLst>
            <c:ext xmlns:c15="http://schemas.microsoft.com/office/drawing/2012/chart" uri="{CE6537A1-D6FC-4f65-9D91-7224C49458BB}"/>
          </c:extLst>
        </c:dLbl>
      </c:pivotFmt>
      <c:pivotFmt>
        <c:idx val="20"/>
        <c:dLbl>
          <c:idx val="0"/>
          <c:showLegendKey val="0"/>
          <c:showVal val="1"/>
          <c:showCatName val="0"/>
          <c:showSerName val="0"/>
          <c:showPercent val="0"/>
          <c:showBubbleSize val="0"/>
          <c:extLst>
            <c:ext xmlns:c15="http://schemas.microsoft.com/office/drawing/2012/chart" uri="{CE6537A1-D6FC-4f65-9D91-7224C49458BB}"/>
          </c:extLst>
        </c:dLbl>
      </c:pivotFmt>
      <c:pivotFmt>
        <c:idx val="21"/>
        <c:dLbl>
          <c:idx val="0"/>
          <c:showLegendKey val="0"/>
          <c:showVal val="1"/>
          <c:showCatName val="0"/>
          <c:showSerName val="0"/>
          <c:showPercent val="0"/>
          <c:showBubbleSize val="0"/>
          <c:extLst>
            <c:ext xmlns:c15="http://schemas.microsoft.com/office/drawing/2012/chart" uri="{CE6537A1-D6FC-4f65-9D91-7224C49458BB}"/>
          </c:extLst>
        </c:dLbl>
      </c:pivotFmt>
      <c:pivotFmt>
        <c:idx val="22"/>
        <c:dLbl>
          <c:idx val="0"/>
          <c:showLegendKey val="0"/>
          <c:showVal val="1"/>
          <c:showCatName val="0"/>
          <c:showSerName val="0"/>
          <c:showPercent val="0"/>
          <c:showBubbleSize val="0"/>
          <c:extLst>
            <c:ext xmlns:c15="http://schemas.microsoft.com/office/drawing/2012/chart" uri="{CE6537A1-D6FC-4f65-9D91-7224C49458BB}"/>
          </c:extLst>
        </c:dLbl>
      </c:pivotFmt>
      <c:pivotFmt>
        <c:idx val="23"/>
        <c:dLbl>
          <c:idx val="0"/>
          <c:showLegendKey val="0"/>
          <c:showVal val="1"/>
          <c:showCatName val="0"/>
          <c:showSerName val="0"/>
          <c:showPercent val="0"/>
          <c:showBubbleSize val="0"/>
          <c:extLst>
            <c:ext xmlns:c15="http://schemas.microsoft.com/office/drawing/2012/chart" uri="{CE6537A1-D6FC-4f65-9D91-7224C49458BB}"/>
          </c:extLst>
        </c:dLbl>
      </c:pivotFmt>
      <c:pivotFmt>
        <c:idx val="24"/>
        <c:dLbl>
          <c:idx val="0"/>
          <c:showLegendKey val="0"/>
          <c:showVal val="1"/>
          <c:showCatName val="0"/>
          <c:showSerName val="0"/>
          <c:showPercent val="0"/>
          <c:showBubbleSize val="0"/>
          <c:extLst>
            <c:ext xmlns:c15="http://schemas.microsoft.com/office/drawing/2012/chart" uri="{CE6537A1-D6FC-4f65-9D91-7224C49458BB}"/>
          </c:extLst>
        </c:dLbl>
      </c:pivotFmt>
      <c:pivotFmt>
        <c:idx val="25"/>
        <c:dLbl>
          <c:idx val="0"/>
          <c:showLegendKey val="0"/>
          <c:showVal val="1"/>
          <c:showCatName val="0"/>
          <c:showSerName val="0"/>
          <c:showPercent val="0"/>
          <c:showBubbleSize val="0"/>
          <c:extLst>
            <c:ext xmlns:c15="http://schemas.microsoft.com/office/drawing/2012/chart" uri="{CE6537A1-D6FC-4f65-9D91-7224C49458BB}"/>
          </c:extLst>
        </c:dLbl>
      </c:pivotFmt>
      <c:pivotFmt>
        <c:idx val="26"/>
        <c:dLbl>
          <c:idx val="0"/>
          <c:showLegendKey val="0"/>
          <c:showVal val="1"/>
          <c:showCatName val="0"/>
          <c:showSerName val="0"/>
          <c:showPercent val="0"/>
          <c:showBubbleSize val="0"/>
          <c:extLst>
            <c:ext xmlns:c15="http://schemas.microsoft.com/office/drawing/2012/chart" uri="{CE6537A1-D6FC-4f65-9D91-7224C49458BB}"/>
          </c:extLst>
        </c:dLbl>
      </c:pivotFmt>
      <c:pivotFmt>
        <c:idx val="27"/>
        <c:dLbl>
          <c:idx val="0"/>
          <c:showLegendKey val="0"/>
          <c:showVal val="1"/>
          <c:showCatName val="0"/>
          <c:showSerName val="0"/>
          <c:showPercent val="0"/>
          <c:showBubbleSize val="0"/>
          <c:extLst>
            <c:ext xmlns:c15="http://schemas.microsoft.com/office/drawing/2012/chart" uri="{CE6537A1-D6FC-4f65-9D91-7224C49458BB}"/>
          </c:extLst>
        </c:dLbl>
      </c:pivotFmt>
      <c:pivotFmt>
        <c:idx val="2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dLbl>
          <c:idx val="0"/>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c:spPr>
        </c:marker>
        <c:dLbl>
          <c:idx val="0"/>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w="9525">
              <a:solidFill>
                <a:schemeClr val="accent2">
                  <a:lumMod val="60000"/>
                </a:schemeClr>
              </a:solidFill>
              <a:round/>
            </a:ln>
            <a:effectLst>
              <a:outerShdw blurRad="57150" dist="19050" dir="5400000" algn="ctr" rotWithShape="0">
                <a:srgbClr val="000000">
                  <a:alpha val="63000"/>
                </a:srgbClr>
              </a:outerShdw>
            </a:effectLst>
          </c:spPr>
        </c:marker>
        <c:dLbl>
          <c:idx val="0"/>
          <c:spPr>
            <a:noFill/>
            <a:ln>
              <a:noFill/>
            </a:ln>
            <a:effectLst/>
          </c:spPr>
          <c:txPr>
            <a:bodyPr rot="-540000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5717163665745826"/>
          <c:y val="8.9175487551492211E-2"/>
          <c:w val="0.79087573815307133"/>
          <c:h val="0.72375209368700644"/>
        </c:manualLayout>
      </c:layout>
      <c:barChart>
        <c:barDir val="col"/>
        <c:grouping val="clustered"/>
        <c:varyColors val="0"/>
        <c:ser>
          <c:idx val="0"/>
          <c:order val="0"/>
          <c:tx>
            <c:strRef>
              <c:f>Pivots!$K$2:$K$3</c:f>
              <c:strCache>
                <c:ptCount val="1"/>
                <c:pt idx="0">
                  <c:v>Qtr1</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Pivots!$J$4:$J$7</c:f>
              <c:strCache>
                <c:ptCount val="4"/>
                <c:pt idx="0">
                  <c:v>Hardware</c:v>
                </c:pt>
                <c:pt idx="1">
                  <c:v>Login Access</c:v>
                </c:pt>
                <c:pt idx="2">
                  <c:v>Software</c:v>
                </c:pt>
                <c:pt idx="3">
                  <c:v>System</c:v>
                </c:pt>
              </c:strCache>
            </c:strRef>
          </c:cat>
          <c:val>
            <c:numRef>
              <c:f>Pivots!$K$4:$K$7</c:f>
              <c:numCache>
                <c:formatCode>0.0</c:formatCode>
                <c:ptCount val="4"/>
                <c:pt idx="0">
                  <c:v>7.7437185929648242</c:v>
                </c:pt>
                <c:pt idx="1">
                  <c:v>0.30982295830953743</c:v>
                </c:pt>
                <c:pt idx="2">
                  <c:v>5.2396186440677965</c:v>
                </c:pt>
                <c:pt idx="3">
                  <c:v>6.6398099146776106</c:v>
                </c:pt>
              </c:numCache>
            </c:numRef>
          </c:val>
          <c:extLst>
            <c:ext xmlns:c16="http://schemas.microsoft.com/office/drawing/2014/chart" uri="{C3380CC4-5D6E-409C-BE32-E72D297353CC}">
              <c16:uniqueId val="{00000000-295C-45D7-AAF4-527E2CA685E0}"/>
            </c:ext>
          </c:extLst>
        </c:ser>
        <c:ser>
          <c:idx val="1"/>
          <c:order val="1"/>
          <c:tx>
            <c:strRef>
              <c:f>Pivots!$L$2:$L$3</c:f>
              <c:strCache>
                <c:ptCount val="1"/>
                <c:pt idx="0">
                  <c:v>Qtr2</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Pivots!$J$4:$J$7</c:f>
              <c:strCache>
                <c:ptCount val="4"/>
                <c:pt idx="0">
                  <c:v>Hardware</c:v>
                </c:pt>
                <c:pt idx="1">
                  <c:v>Login Access</c:v>
                </c:pt>
                <c:pt idx="2">
                  <c:v>Software</c:v>
                </c:pt>
                <c:pt idx="3">
                  <c:v>System</c:v>
                </c:pt>
              </c:strCache>
            </c:strRef>
          </c:cat>
          <c:val>
            <c:numRef>
              <c:f>Pivots!$L$4:$L$7</c:f>
              <c:numCache>
                <c:formatCode>0.0</c:formatCode>
                <c:ptCount val="4"/>
                <c:pt idx="0">
                  <c:v>7.6847290640394093</c:v>
                </c:pt>
                <c:pt idx="1">
                  <c:v>0.32385814819925485</c:v>
                </c:pt>
                <c:pt idx="2">
                  <c:v>5.2590348861499896</c:v>
                </c:pt>
                <c:pt idx="3">
                  <c:v>6.642100935347929</c:v>
                </c:pt>
              </c:numCache>
            </c:numRef>
          </c:val>
          <c:extLst>
            <c:ext xmlns:c16="http://schemas.microsoft.com/office/drawing/2014/chart" uri="{C3380CC4-5D6E-409C-BE32-E72D297353CC}">
              <c16:uniqueId val="{00000001-295C-45D7-AAF4-527E2CA685E0}"/>
            </c:ext>
          </c:extLst>
        </c:ser>
        <c:ser>
          <c:idx val="2"/>
          <c:order val="2"/>
          <c:tx>
            <c:strRef>
              <c:f>Pivots!$M$2:$M$3</c:f>
              <c:strCache>
                <c:ptCount val="1"/>
                <c:pt idx="0">
                  <c:v>Qtr3</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Pivots!$J$4:$J$7</c:f>
              <c:strCache>
                <c:ptCount val="4"/>
                <c:pt idx="0">
                  <c:v>Hardware</c:v>
                </c:pt>
                <c:pt idx="1">
                  <c:v>Login Access</c:v>
                </c:pt>
                <c:pt idx="2">
                  <c:v>Software</c:v>
                </c:pt>
                <c:pt idx="3">
                  <c:v>System</c:v>
                </c:pt>
              </c:strCache>
            </c:strRef>
          </c:cat>
          <c:val>
            <c:numRef>
              <c:f>Pivots!$M$4:$M$7</c:f>
              <c:numCache>
                <c:formatCode>0.0</c:formatCode>
                <c:ptCount val="4"/>
                <c:pt idx="0">
                  <c:v>7.5285714285714285</c:v>
                </c:pt>
                <c:pt idx="1">
                  <c:v>0.31265239772419401</c:v>
                </c:pt>
                <c:pt idx="2">
                  <c:v>5.1592673700975515</c:v>
                </c:pt>
                <c:pt idx="3">
                  <c:v>6.5821828076186639</c:v>
                </c:pt>
              </c:numCache>
            </c:numRef>
          </c:val>
          <c:extLst>
            <c:ext xmlns:c16="http://schemas.microsoft.com/office/drawing/2014/chart" uri="{C3380CC4-5D6E-409C-BE32-E72D297353CC}">
              <c16:uniqueId val="{00000002-295C-45D7-AAF4-527E2CA685E0}"/>
            </c:ext>
          </c:extLst>
        </c:ser>
        <c:ser>
          <c:idx val="3"/>
          <c:order val="3"/>
          <c:tx>
            <c:strRef>
              <c:f>Pivots!$N$2:$N$3</c:f>
              <c:strCache>
                <c:ptCount val="1"/>
                <c:pt idx="0">
                  <c:v>Qtr4</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Pivots!$J$4:$J$7</c:f>
              <c:strCache>
                <c:ptCount val="4"/>
                <c:pt idx="0">
                  <c:v>Hardware</c:v>
                </c:pt>
                <c:pt idx="1">
                  <c:v>Login Access</c:v>
                </c:pt>
                <c:pt idx="2">
                  <c:v>Software</c:v>
                </c:pt>
                <c:pt idx="3">
                  <c:v>System</c:v>
                </c:pt>
              </c:strCache>
            </c:strRef>
          </c:cat>
          <c:val>
            <c:numRef>
              <c:f>Pivots!$N$4:$N$7</c:f>
              <c:numCache>
                <c:formatCode>0.0</c:formatCode>
                <c:ptCount val="4"/>
                <c:pt idx="0">
                  <c:v>7.5481903212688088</c:v>
                </c:pt>
                <c:pt idx="1">
                  <c:v>0.30899470899470899</c:v>
                </c:pt>
                <c:pt idx="2">
                  <c:v>5.2978174603174599</c:v>
                </c:pt>
                <c:pt idx="3">
                  <c:v>6.600733326726786</c:v>
                </c:pt>
              </c:numCache>
            </c:numRef>
          </c:val>
          <c:extLst>
            <c:ext xmlns:c16="http://schemas.microsoft.com/office/drawing/2014/chart" uri="{C3380CC4-5D6E-409C-BE32-E72D297353CC}">
              <c16:uniqueId val="{00000003-295C-45D7-AAF4-527E2CA685E0}"/>
            </c:ext>
          </c:extLst>
        </c:ser>
        <c:dLbls>
          <c:showLegendKey val="0"/>
          <c:showVal val="1"/>
          <c:showCatName val="0"/>
          <c:showSerName val="0"/>
          <c:showPercent val="0"/>
          <c:showBubbleSize val="0"/>
        </c:dLbls>
        <c:gapWidth val="100"/>
        <c:overlap val="-24"/>
        <c:axId val="207686592"/>
        <c:axId val="207687072"/>
      </c:barChart>
      <c:catAx>
        <c:axId val="207686592"/>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1" dirty="0">
                    <a:solidFill>
                      <a:schemeClr val="bg1"/>
                    </a:solidFill>
                  </a:rPr>
                  <a:t>REQUEST CATEGORY</a:t>
                </a:r>
              </a:p>
            </c:rich>
          </c:tx>
          <c:layout>
            <c:manualLayout>
              <c:xMode val="edge"/>
              <c:yMode val="edge"/>
              <c:x val="0.35955586239208753"/>
              <c:y val="0.91272331914851479"/>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7687072"/>
        <c:crosses val="autoZero"/>
        <c:auto val="1"/>
        <c:lblAlgn val="ctr"/>
        <c:lblOffset val="100"/>
        <c:noMultiLvlLbl val="0"/>
      </c:catAx>
      <c:valAx>
        <c:axId val="207687072"/>
        <c:scaling>
          <c:orientation val="minMax"/>
        </c:scaling>
        <c:delete val="0"/>
        <c:axPos val="l"/>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1" dirty="0">
                    <a:solidFill>
                      <a:schemeClr val="bg1"/>
                    </a:solidFill>
                  </a:rPr>
                  <a:t>AVERAGE RESOLUTION TIME</a:t>
                </a:r>
              </a:p>
            </c:rich>
          </c:tx>
          <c:layout>
            <c:manualLayout>
              <c:xMode val="edge"/>
              <c:yMode val="edge"/>
              <c:x val="2.8127490909885026E-2"/>
              <c:y val="0.25213580495374527"/>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7686592"/>
        <c:crosses val="autoZero"/>
        <c:crossBetween val="between"/>
      </c:valAx>
      <c:spPr>
        <a:noFill/>
        <a:ln>
          <a:noFill/>
        </a:ln>
        <a:effectLst/>
      </c:spPr>
    </c:plotArea>
    <c:legend>
      <c:legendPos val="r"/>
      <c:layout>
        <c:manualLayout>
          <c:xMode val="edge"/>
          <c:yMode val="edge"/>
          <c:x val="0.25521856477929117"/>
          <c:y val="1.1930159549355567E-2"/>
          <c:w val="0.56216914016396446"/>
          <c:h val="7.9924671244913703E-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legend>
    <c:plotVisOnly val="1"/>
    <c:dispBlanksAs val="gap"/>
    <c:showDLblsOverMax val="0"/>
    <c:extLst/>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[Chandan_IT_Tickets_Analysis.xlsx]Pivots!Pivots_Satisfaction rate by time</c:name>
    <c:fmtId val="11"/>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innerShdw blurRad="63500" dist="50800" dir="13500000">
              <a:prstClr val="black">
                <a:alpha val="50000"/>
              </a:prstClr>
            </a:inn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540000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731067399511559"/>
          <c:y val="3.8574994953772132E-2"/>
          <c:w val="0.80154601886209886"/>
          <c:h val="0.8165056245766622"/>
        </c:manualLayout>
      </c:layout>
      <c:barChart>
        <c:barDir val="col"/>
        <c:grouping val="clustered"/>
        <c:varyColors val="0"/>
        <c:ser>
          <c:idx val="0"/>
          <c:order val="0"/>
          <c:tx>
            <c:strRef>
              <c:f>Pivots!$H$2</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innerShdw blurRad="63500" dist="50800" dir="13500000">
                <a:prstClr val="black">
                  <a:alpha val="50000"/>
                </a:prstClr>
              </a:inn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11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Pivots!$G$3:$G$7</c:f>
              <c:strCache>
                <c:ptCount val="5"/>
                <c:pt idx="0">
                  <c:v>2016</c:v>
                </c:pt>
                <c:pt idx="1">
                  <c:v>2017</c:v>
                </c:pt>
                <c:pt idx="2">
                  <c:v>2018</c:v>
                </c:pt>
                <c:pt idx="3">
                  <c:v>2019</c:v>
                </c:pt>
                <c:pt idx="4">
                  <c:v>2020</c:v>
                </c:pt>
              </c:strCache>
            </c:strRef>
          </c:cat>
          <c:val>
            <c:numRef>
              <c:f>Pivots!$H$3:$H$7</c:f>
              <c:numCache>
                <c:formatCode>0.0</c:formatCode>
                <c:ptCount val="5"/>
                <c:pt idx="0">
                  <c:v>3.9796950425254769</c:v>
                </c:pt>
                <c:pt idx="1">
                  <c:v>4.068119342943346</c:v>
                </c:pt>
                <c:pt idx="2">
                  <c:v>4.0918539622243326</c:v>
                </c:pt>
                <c:pt idx="3">
                  <c:v>4.1223825034899955</c:v>
                </c:pt>
                <c:pt idx="4">
                  <c:v>4.1612692519251926</c:v>
                </c:pt>
              </c:numCache>
            </c:numRef>
          </c:val>
          <c:extLst>
            <c:ext xmlns:c16="http://schemas.microsoft.com/office/drawing/2014/chart" uri="{C3380CC4-5D6E-409C-BE32-E72D297353CC}">
              <c16:uniqueId val="{00000000-BB96-402E-990C-EE0943C56F1D}"/>
            </c:ext>
          </c:extLst>
        </c:ser>
        <c:dLbls>
          <c:dLblPos val="outEnd"/>
          <c:showLegendKey val="0"/>
          <c:showVal val="1"/>
          <c:showCatName val="0"/>
          <c:showSerName val="0"/>
          <c:showPercent val="0"/>
          <c:showBubbleSize val="0"/>
        </c:dLbls>
        <c:gapWidth val="100"/>
        <c:overlap val="-24"/>
        <c:axId val="293939696"/>
        <c:axId val="293940176"/>
      </c:barChart>
      <c:catAx>
        <c:axId val="293939696"/>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b="1" dirty="0">
                    <a:solidFill>
                      <a:schemeClr val="bg1"/>
                    </a:solidFill>
                  </a:rPr>
                  <a:t>TIME (YEAR)</a:t>
                </a:r>
              </a:p>
            </c:rich>
          </c:tx>
          <c:layout>
            <c:manualLayout>
              <c:xMode val="edge"/>
              <c:yMode val="edge"/>
              <c:x val="0.48173167488349128"/>
              <c:y val="0.9356672908065873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93940176"/>
        <c:crosses val="autoZero"/>
        <c:auto val="1"/>
        <c:lblAlgn val="ctr"/>
        <c:lblOffset val="100"/>
        <c:noMultiLvlLbl val="0"/>
      </c:catAx>
      <c:valAx>
        <c:axId val="293940176"/>
        <c:scaling>
          <c:orientation val="minMax"/>
        </c:scaling>
        <c:delete val="0"/>
        <c:axPos val="l"/>
        <c:majorGridlines>
          <c:spPr>
            <a:ln w="9525" cap="flat" cmpd="sng" algn="ctr">
              <a:solidFill>
                <a:schemeClr val="tx1">
                  <a:lumMod val="65000"/>
                  <a:lumOff val="35000"/>
                </a:schemeClr>
              </a:solidFill>
              <a:round/>
            </a:ln>
            <a:effectLst/>
          </c:spPr>
        </c:majorGridlines>
        <c:title>
          <c:tx>
            <c:rich>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1" dirty="0">
                    <a:solidFill>
                      <a:schemeClr val="bg1"/>
                    </a:solidFill>
                  </a:rPr>
                  <a:t>AVERAGE SATISFACTION</a:t>
                </a:r>
                <a:r>
                  <a:rPr lang="en-IN" sz="800" b="1" baseline="0" dirty="0">
                    <a:solidFill>
                      <a:schemeClr val="bg1"/>
                    </a:solidFill>
                  </a:rPr>
                  <a:t> RATE</a:t>
                </a:r>
                <a:endParaRPr lang="en-IN" sz="800" b="1" dirty="0">
                  <a:solidFill>
                    <a:schemeClr val="bg1"/>
                  </a:solidFill>
                </a:endParaRPr>
              </a:p>
            </c:rich>
          </c:tx>
          <c:layout>
            <c:manualLayout>
              <c:xMode val="edge"/>
              <c:yMode val="edge"/>
              <c:x val="3.3974516883038715E-2"/>
              <c:y val="0.2285108698923683"/>
            </c:manualLayout>
          </c:layout>
          <c:overlay val="0"/>
          <c:spPr>
            <a:noFill/>
            <a:ln>
              <a:noFill/>
            </a:ln>
            <a:effectLst/>
          </c:spPr>
          <c:txPr>
            <a:bodyPr rot="-54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IN"/>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93939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[Chandan_IT_Tickets_Analysis.xlsx]Pivots!Pivots_ Age group by satisfaction rate</c:name>
    <c:fmtId val="11"/>
  </c:pivotSource>
  <c:chart>
    <c:autoTitleDeleted val="1"/>
    <c:pivotFmts>
      <c:pivotFmt>
        <c:idx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innerShdw blurRad="63500" dist="50800" dir="13500000">
              <a:prstClr val="black">
                <a:alpha val="50000"/>
              </a:prstClr>
            </a:inn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224661200531568"/>
          <c:y val="5.1425899953249185E-2"/>
          <c:w val="0.79600579864154475"/>
          <c:h val="0.76633941093969138"/>
        </c:manualLayout>
      </c:layout>
      <c:barChart>
        <c:barDir val="col"/>
        <c:grouping val="clustered"/>
        <c:varyColors val="0"/>
        <c:ser>
          <c:idx val="0"/>
          <c:order val="0"/>
          <c:tx>
            <c:strRef>
              <c:f>Pivots!$B$10</c:f>
              <c:strCache>
                <c:ptCount val="1"/>
                <c:pt idx="0">
                  <c:v>Total</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innerShdw blurRad="63500" dist="50800" dir="13500000">
                <a:prstClr val="black">
                  <a:alpha val="50000"/>
                </a:prstClr>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Pivots!$A$11:$A$17</c:f>
              <c:strCache>
                <c:ptCount val="7"/>
                <c:pt idx="0">
                  <c:v>28-31</c:v>
                </c:pt>
                <c:pt idx="1">
                  <c:v>32-35</c:v>
                </c:pt>
                <c:pt idx="2">
                  <c:v>36-39</c:v>
                </c:pt>
                <c:pt idx="3">
                  <c:v>40-43</c:v>
                </c:pt>
                <c:pt idx="4">
                  <c:v>44-47</c:v>
                </c:pt>
                <c:pt idx="5">
                  <c:v>48-51</c:v>
                </c:pt>
                <c:pt idx="6">
                  <c:v>52-55</c:v>
                </c:pt>
              </c:strCache>
            </c:strRef>
          </c:cat>
          <c:val>
            <c:numRef>
              <c:f>Pivots!$B$11:$B$17</c:f>
              <c:numCache>
                <c:formatCode>0.0</c:formatCode>
                <c:ptCount val="7"/>
                <c:pt idx="0">
                  <c:v>4.2099816888813182</c:v>
                </c:pt>
                <c:pt idx="1">
                  <c:v>4.018618387262455</c:v>
                </c:pt>
                <c:pt idx="2">
                  <c:v>4.1393617805291472</c:v>
                </c:pt>
                <c:pt idx="3">
                  <c:v>3.9432117122269243</c:v>
                </c:pt>
                <c:pt idx="4">
                  <c:v>4.0380193162655216</c:v>
                </c:pt>
                <c:pt idx="5">
                  <c:v>4.0669550885867327</c:v>
                </c:pt>
                <c:pt idx="6">
                  <c:v>4.4147582697201022</c:v>
                </c:pt>
              </c:numCache>
            </c:numRef>
          </c:val>
          <c:extLst>
            <c:ext xmlns:c16="http://schemas.microsoft.com/office/drawing/2014/chart" uri="{C3380CC4-5D6E-409C-BE32-E72D297353CC}">
              <c16:uniqueId val="{00000000-D1F7-495D-BE01-1040553549C4}"/>
            </c:ext>
          </c:extLst>
        </c:ser>
        <c:dLbls>
          <c:dLblPos val="outEnd"/>
          <c:showLegendKey val="0"/>
          <c:showVal val="1"/>
          <c:showCatName val="0"/>
          <c:showSerName val="0"/>
          <c:showPercent val="0"/>
          <c:showBubbleSize val="0"/>
        </c:dLbls>
        <c:gapWidth val="100"/>
        <c:overlap val="-24"/>
        <c:axId val="286722976"/>
        <c:axId val="286721056"/>
      </c:barChart>
      <c:catAx>
        <c:axId val="286722976"/>
        <c:scaling>
          <c:orientation val="minMax"/>
        </c:scaling>
        <c:delete val="0"/>
        <c:axPos val="b"/>
        <c:title>
          <c:tx>
            <c:rich>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r>
                  <a:rPr lang="en-IN" sz="800" b="1" dirty="0">
                    <a:solidFill>
                      <a:schemeClr val="bg1"/>
                    </a:solidFill>
                  </a:rPr>
                  <a:t>AGE-GROUPS</a:t>
                </a:r>
              </a:p>
            </c:rich>
          </c:tx>
          <c:layout>
            <c:manualLayout>
              <c:xMode val="edge"/>
              <c:yMode val="edge"/>
              <c:x val="0.41096392703465706"/>
              <c:y val="0.91117344553529689"/>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86721056"/>
        <c:crosses val="autoZero"/>
        <c:auto val="1"/>
        <c:lblAlgn val="ctr"/>
        <c:lblOffset val="100"/>
        <c:noMultiLvlLbl val="0"/>
      </c:catAx>
      <c:valAx>
        <c:axId val="286721056"/>
        <c:scaling>
          <c:orientation val="minMax"/>
        </c:scaling>
        <c:delete val="0"/>
        <c:axPos val="l"/>
        <c:majorGridlines>
          <c:spPr>
            <a:ln w="9525" cap="flat" cmpd="sng" algn="ctr">
              <a:solidFill>
                <a:schemeClr val="tx1">
                  <a:lumMod val="65000"/>
                  <a:lumOff val="3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800" b="1" dirty="0">
                    <a:solidFill>
                      <a:schemeClr val="bg1"/>
                    </a:solidFill>
                  </a:rPr>
                  <a:t>AVERAGE</a:t>
                </a:r>
                <a:r>
                  <a:rPr lang="en-IN" sz="800" b="1" baseline="0" dirty="0">
                    <a:solidFill>
                      <a:schemeClr val="bg1"/>
                    </a:solidFill>
                  </a:rPr>
                  <a:t> SATISFACTION RATE</a:t>
                </a:r>
                <a:endParaRPr lang="en-IN" sz="800" b="1" dirty="0">
                  <a:solidFill>
                    <a:schemeClr val="bg1"/>
                  </a:solidFill>
                </a:endParaRPr>
              </a:p>
            </c:rich>
          </c:tx>
          <c:layout>
            <c:manualLayout>
              <c:xMode val="edge"/>
              <c:yMode val="edge"/>
              <c:x val="1.06454858663342E-2"/>
              <c:y val="0.13334474495035947"/>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IN"/>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8672297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[Chandan_IT_Tickets_Analysis.xlsx]Pivots!Pivots_Distribution of tickets based on Resolution time</c:name>
    <c:fmtId val="8"/>
  </c:pivotSource>
  <c:chart>
    <c:autoTitleDeleted val="1"/>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c:spPr>
        </c:marker>
        <c:dLbl>
          <c:idx val="0"/>
          <c:spPr>
            <a:noFill/>
            <a:ln>
              <a:noFill/>
            </a:ln>
            <a:effectLst/>
          </c:spPr>
          <c:txPr>
            <a:bodyPr rot="-540000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marker>
          <c:symbol val="none"/>
        </c:marker>
        <c:dLbl>
          <c:idx val="0"/>
          <c:spPr>
            <a:noFill/>
            <a:ln>
              <a:noFill/>
            </a:ln>
            <a:effectLst/>
          </c:spPr>
          <c:txPr>
            <a:bodyPr rot="-5400000" spcFirstLastPara="1" vertOverflow="ellipsis"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4829626260741335"/>
          <c:y val="4.4097013429545001E-2"/>
          <c:w val="0.82670942239157841"/>
          <c:h val="0.79162156744838641"/>
        </c:manualLayout>
      </c:layout>
      <c:barChart>
        <c:barDir val="col"/>
        <c:grouping val="clustered"/>
        <c:varyColors val="0"/>
        <c:ser>
          <c:idx val="0"/>
          <c:order val="0"/>
          <c:tx>
            <c:strRef>
              <c:f>Pivots!$K$10</c:f>
              <c:strCache>
                <c:ptCount val="1"/>
                <c:pt idx="0">
                  <c:v>Total</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Pivots!$J$11:$J$32</c:f>
              <c:strCache>
                <c:ptCount val="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strCache>
            </c:strRef>
          </c:cat>
          <c:val>
            <c:numRef>
              <c:f>Pivots!$K$11:$K$32</c:f>
              <c:numCache>
                <c:formatCode>General</c:formatCode>
                <c:ptCount val="22"/>
                <c:pt idx="0">
                  <c:v>25071</c:v>
                </c:pt>
                <c:pt idx="1">
                  <c:v>9277</c:v>
                </c:pt>
                <c:pt idx="2">
                  <c:v>6466</c:v>
                </c:pt>
                <c:pt idx="3">
                  <c:v>6200</c:v>
                </c:pt>
                <c:pt idx="4">
                  <c:v>4919</c:v>
                </c:pt>
                <c:pt idx="5">
                  <c:v>8789</c:v>
                </c:pt>
                <c:pt idx="6">
                  <c:v>7802</c:v>
                </c:pt>
                <c:pt idx="7">
                  <c:v>6582</c:v>
                </c:pt>
                <c:pt idx="8">
                  <c:v>4850</c:v>
                </c:pt>
                <c:pt idx="9">
                  <c:v>3739</c:v>
                </c:pt>
                <c:pt idx="10">
                  <c:v>3899</c:v>
                </c:pt>
                <c:pt idx="11">
                  <c:v>1732</c:v>
                </c:pt>
                <c:pt idx="12">
                  <c:v>1555</c:v>
                </c:pt>
                <c:pt idx="13">
                  <c:v>1712</c:v>
                </c:pt>
                <c:pt idx="14">
                  <c:v>1566</c:v>
                </c:pt>
                <c:pt idx="15">
                  <c:v>1360</c:v>
                </c:pt>
                <c:pt idx="16">
                  <c:v>1167</c:v>
                </c:pt>
                <c:pt idx="17">
                  <c:v>554</c:v>
                </c:pt>
                <c:pt idx="18">
                  <c:v>124</c:v>
                </c:pt>
                <c:pt idx="19">
                  <c:v>130</c:v>
                </c:pt>
                <c:pt idx="20">
                  <c:v>2</c:v>
                </c:pt>
                <c:pt idx="21">
                  <c:v>2</c:v>
                </c:pt>
              </c:numCache>
            </c:numRef>
          </c:val>
          <c:extLst>
            <c:ext xmlns:c16="http://schemas.microsoft.com/office/drawing/2014/chart" uri="{C3380CC4-5D6E-409C-BE32-E72D297353CC}">
              <c16:uniqueId val="{00000000-72FA-4237-871C-F41F87AD3742}"/>
            </c:ext>
          </c:extLst>
        </c:ser>
        <c:dLbls>
          <c:showLegendKey val="0"/>
          <c:showVal val="0"/>
          <c:showCatName val="0"/>
          <c:showSerName val="0"/>
          <c:showPercent val="0"/>
          <c:showBubbleSize val="0"/>
        </c:dLbls>
        <c:gapWidth val="100"/>
        <c:overlap val="-24"/>
        <c:axId val="122039295"/>
        <c:axId val="122039775"/>
      </c:barChart>
      <c:catAx>
        <c:axId val="122039295"/>
        <c:scaling>
          <c:orientation val="minMax"/>
        </c:scaling>
        <c:delete val="0"/>
        <c:axPos val="b"/>
        <c:title>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800" b="1" dirty="0">
                    <a:solidFill>
                      <a:schemeClr val="bg1"/>
                    </a:solidFill>
                  </a:rPr>
                  <a:t>RESOLUTION TIME (DAYS)</a:t>
                </a:r>
              </a:p>
            </c:rich>
          </c:tx>
          <c:layout>
            <c:manualLayout>
              <c:xMode val="edge"/>
              <c:yMode val="edge"/>
              <c:x val="0.40992412069480977"/>
              <c:y val="0.93585888955702534"/>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2039775"/>
        <c:crosses val="autoZero"/>
        <c:auto val="1"/>
        <c:lblAlgn val="ctr"/>
        <c:lblOffset val="100"/>
        <c:noMultiLvlLbl val="0"/>
      </c:catAx>
      <c:valAx>
        <c:axId val="122039775"/>
        <c:scaling>
          <c:orientation val="minMax"/>
        </c:scaling>
        <c:delete val="0"/>
        <c:axPos val="l"/>
        <c:majorGridlines>
          <c:spPr>
            <a:ln w="9525" cap="flat" cmpd="sng" algn="ctr">
              <a:solidFill>
                <a:schemeClr val="tx1">
                  <a:lumMod val="65000"/>
                  <a:lumOff val="3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IN" sz="800" b="1" dirty="0">
                    <a:solidFill>
                      <a:schemeClr val="bg1"/>
                    </a:solidFill>
                  </a:rPr>
                  <a:t>TOTAL TICKETS</a:t>
                </a:r>
              </a:p>
            </c:rich>
          </c:tx>
          <c:layout>
            <c:manualLayout>
              <c:xMode val="edge"/>
              <c:yMode val="edge"/>
              <c:x val="2.6823354959886546E-2"/>
              <c:y val="0.30141302992567898"/>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22039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9">
  <a:schemeClr val="accent6"/>
</cs:colorStyle>
</file>

<file path=ppt/charts/colors3.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9">
  <a:schemeClr val="accent6"/>
</cs:colorStyle>
</file>

<file path=ppt/charts/colors8.xml><?xml version="1.0" encoding="utf-8"?>
<cs:colorStyle xmlns:cs="http://schemas.microsoft.com/office/drawing/2012/chartStyle" xmlns:a="http://schemas.openxmlformats.org/drawingml/2006/main" meth="withinLinearReversed" id="23">
  <a:schemeClr val="accent3"/>
</cs:colorStyle>
</file>

<file path=ppt/charts/colors9.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1/25/2025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1/25/2025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581835" y="2205318"/>
            <a:ext cx="9179859" cy="1927056"/>
          </a:xfrm>
        </p:spPr>
        <p:txBody>
          <a:bodyPr/>
          <a:lstStyle/>
          <a:p>
            <a:r>
              <a:rPr lang="en-US" dirty="0"/>
              <a:t>IT Ticket </a:t>
            </a:r>
            <a:br>
              <a:rPr lang="en-US" dirty="0"/>
            </a:br>
            <a:r>
              <a:rPr lang="en-US" dirty="0"/>
              <a:t>Analysis Report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640286" y="4715434"/>
            <a:ext cx="7440711" cy="923366"/>
          </a:xfrm>
        </p:spPr>
        <p:txBody>
          <a:bodyPr>
            <a:normAutofit/>
          </a:bodyPr>
          <a:lstStyle/>
          <a:p>
            <a:pPr marL="0" indent="0">
              <a:buNone/>
            </a:pPr>
            <a:r>
              <a:rPr lang="en-US" sz="1400" dirty="0"/>
              <a:t>Spreadsheet Project – by Chandan</a:t>
            </a:r>
          </a:p>
          <a:p>
            <a:pPr marL="0" indent="0">
              <a:buNone/>
            </a:pPr>
            <a:r>
              <a:rPr lang="en-US" sz="1400" dirty="0"/>
              <a:t>25 Jan 2025</a:t>
            </a:r>
          </a:p>
        </p:txBody>
      </p:sp>
      <p:sp>
        <p:nvSpPr>
          <p:cNvPr id="4" name="Title 1">
            <a:extLst>
              <a:ext uri="{FF2B5EF4-FFF2-40B4-BE49-F238E27FC236}">
                <a16:creationId xmlns:a16="http://schemas.microsoft.com/office/drawing/2014/main" id="{82DC74D5-E6BB-6507-71BD-9E65D5F86E98}"/>
              </a:ext>
            </a:extLst>
          </p:cNvPr>
          <p:cNvSpPr txBox="1">
            <a:spLocks/>
          </p:cNvSpPr>
          <p:nvPr/>
        </p:nvSpPr>
        <p:spPr>
          <a:xfrm>
            <a:off x="2604426" y="3977014"/>
            <a:ext cx="7077456" cy="58235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lang="en-GB" sz="6600" b="1" kern="1200" dirty="0">
                <a:solidFill>
                  <a:schemeClr val="accent2"/>
                </a:solidFill>
                <a:latin typeface="+mj-lt"/>
                <a:ea typeface="Tahoma" panose="020B0604030504040204" pitchFamily="34" charset="0"/>
                <a:cs typeface="Tahoma" panose="020B0604030504040204" pitchFamily="34" charset="0"/>
              </a:defRPr>
            </a:lvl1pPr>
          </a:lstStyle>
          <a:p>
            <a:r>
              <a:rPr lang="en-US" sz="1600" dirty="0"/>
              <a:t>“Enhancing IT Support Efficiency through Data-Driven Insights”</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6E97C-0E51-E332-1C19-BEA6AF291D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790387-B6BC-9C37-8193-EC00D3BAD4EB}"/>
              </a:ext>
            </a:extLst>
          </p:cNvPr>
          <p:cNvSpPr>
            <a:spLocks noGrp="1"/>
          </p:cNvSpPr>
          <p:nvPr>
            <p:ph type="title"/>
          </p:nvPr>
        </p:nvSpPr>
        <p:spPr>
          <a:xfrm>
            <a:off x="274165" y="485770"/>
            <a:ext cx="6983886" cy="895630"/>
          </a:xfrm>
        </p:spPr>
        <p:txBody>
          <a:bodyPr/>
          <a:lstStyle/>
          <a:p>
            <a:r>
              <a:rPr lang="en-US" sz="2900" dirty="0"/>
              <a:t>Metric 5: “Distribution of tickets based on satisfaction”</a:t>
            </a:r>
          </a:p>
        </p:txBody>
      </p:sp>
      <p:sp>
        <p:nvSpPr>
          <p:cNvPr id="2" name="Slide Number Placeholder 1">
            <a:extLst>
              <a:ext uri="{FF2B5EF4-FFF2-40B4-BE49-F238E27FC236}">
                <a16:creationId xmlns:a16="http://schemas.microsoft.com/office/drawing/2014/main" id="{C74492E0-C495-BFBF-340F-03A41FDC015B}"/>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
        <p:nvSpPr>
          <p:cNvPr id="8" name="Text Placeholder 7">
            <a:extLst>
              <a:ext uri="{FF2B5EF4-FFF2-40B4-BE49-F238E27FC236}">
                <a16:creationId xmlns:a16="http://schemas.microsoft.com/office/drawing/2014/main" id="{BEBAD5F2-B5E0-A42C-A624-22F57392BFC3}"/>
              </a:ext>
            </a:extLst>
          </p:cNvPr>
          <p:cNvSpPr>
            <a:spLocks noGrp="1"/>
          </p:cNvSpPr>
          <p:nvPr>
            <p:ph type="body" sz="quarter" idx="2"/>
          </p:nvPr>
        </p:nvSpPr>
        <p:spPr>
          <a:xfrm>
            <a:off x="386975" y="1768763"/>
            <a:ext cx="7680700" cy="1441437"/>
          </a:xfrm>
        </p:spPr>
        <p:txBody>
          <a:bodyPr>
            <a:normAutofit/>
          </a:bodyPr>
          <a:lstStyle/>
          <a:p>
            <a:pPr>
              <a:lnSpc>
                <a:spcPct val="100000"/>
              </a:lnSpc>
            </a:pPr>
            <a:r>
              <a:rPr lang="en-US" sz="1800" i="1" dirty="0">
                <a:effectLst/>
                <a:latin typeface="Arial" panose="020B0604020202020204" pitchFamily="34" charset="0"/>
                <a:ea typeface="Arial" panose="020B0604020202020204" pitchFamily="34" charset="0"/>
              </a:rPr>
              <a:t>This metric looks at how tickets are distributed across different customer satisfaction rates.</a:t>
            </a:r>
          </a:p>
          <a:p>
            <a:pPr>
              <a:lnSpc>
                <a:spcPct val="100000"/>
              </a:lnSpc>
            </a:pPr>
            <a:r>
              <a:rPr lang="en-US" sz="1800" i="1" dirty="0">
                <a:effectLst/>
                <a:latin typeface="Arial" panose="020B0604020202020204" pitchFamily="34" charset="0"/>
                <a:ea typeface="Arial" panose="020B0604020202020204" pitchFamily="34" charset="0"/>
              </a:rPr>
              <a:t>For example, tickets may be grouped by satisfaction scores (e.g., 1–5), showing the proportion of satisfied vs. dissatisfied customers.</a:t>
            </a:r>
            <a:endParaRPr lang="en-US" dirty="0"/>
          </a:p>
        </p:txBody>
      </p:sp>
      <p:graphicFrame>
        <p:nvGraphicFramePr>
          <p:cNvPr id="3" name="8">
            <a:extLst>
              <a:ext uri="{FF2B5EF4-FFF2-40B4-BE49-F238E27FC236}">
                <a16:creationId xmlns:a16="http://schemas.microsoft.com/office/drawing/2014/main" id="{F1CA44EB-394F-4D4F-854D-6083B91D0DA3}"/>
              </a:ext>
            </a:extLst>
          </p:cNvPr>
          <p:cNvGraphicFramePr>
            <a:graphicFrameLocks/>
          </p:cNvGraphicFramePr>
          <p:nvPr>
            <p:extLst>
              <p:ext uri="{D42A27DB-BD31-4B8C-83A1-F6EECF244321}">
                <p14:modId xmlns:p14="http://schemas.microsoft.com/office/powerpoint/2010/main" val="2946715784"/>
              </p:ext>
            </p:extLst>
          </p:nvPr>
        </p:nvGraphicFramePr>
        <p:xfrm>
          <a:off x="7970520" y="2261513"/>
          <a:ext cx="3935730" cy="319849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 Placeholder 6">
            <a:extLst>
              <a:ext uri="{FF2B5EF4-FFF2-40B4-BE49-F238E27FC236}">
                <a16:creationId xmlns:a16="http://schemas.microsoft.com/office/drawing/2014/main" id="{A5E9830B-181D-81B5-2790-FD643804223C}"/>
              </a:ext>
            </a:extLst>
          </p:cNvPr>
          <p:cNvSpPr txBox="1">
            <a:spLocks/>
          </p:cNvSpPr>
          <p:nvPr/>
        </p:nvSpPr>
        <p:spPr>
          <a:xfrm>
            <a:off x="386976" y="3452462"/>
            <a:ext cx="1350412" cy="48829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a:t>Analysis:</a:t>
            </a:r>
            <a:endParaRPr lang="en-US" dirty="0"/>
          </a:p>
        </p:txBody>
      </p:sp>
      <p:sp>
        <p:nvSpPr>
          <p:cNvPr id="11" name="Text Placeholder 7">
            <a:extLst>
              <a:ext uri="{FF2B5EF4-FFF2-40B4-BE49-F238E27FC236}">
                <a16:creationId xmlns:a16="http://schemas.microsoft.com/office/drawing/2014/main" id="{E7283439-24F5-BE10-C5AE-9651F50C496D}"/>
              </a:ext>
            </a:extLst>
          </p:cNvPr>
          <p:cNvSpPr txBox="1">
            <a:spLocks/>
          </p:cNvSpPr>
          <p:nvPr/>
        </p:nvSpPr>
        <p:spPr>
          <a:xfrm>
            <a:off x="386976" y="3844402"/>
            <a:ext cx="7583544" cy="20102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i="1" dirty="0">
                <a:latin typeface="Arial" panose="020B0604020202020204" pitchFamily="34" charset="0"/>
                <a:ea typeface="Arial" panose="020B0604020202020204" pitchFamily="34" charset="0"/>
              </a:rPr>
              <a:t>Satisfaction score 5 has the highest number of tickets (50,770), followed by score 4 (27,562), indicating a significant majority of positive feedback. </a:t>
            </a:r>
          </a:p>
          <a:p>
            <a:pPr>
              <a:lnSpc>
                <a:spcPct val="100000"/>
              </a:lnSpc>
            </a:pPr>
            <a:r>
              <a:rPr lang="en-US" i="1" dirty="0">
                <a:latin typeface="Arial" panose="020B0604020202020204" pitchFamily="34" charset="0"/>
                <a:ea typeface="Arial" panose="020B0604020202020204" pitchFamily="34" charset="0"/>
              </a:rPr>
              <a:t>Lower scores, especially 2 (1,977) and 3 (7,282), represent smaller proportions, suggesting relatively fewer dissatisfied customers.</a:t>
            </a:r>
            <a:endParaRPr lang="en-US" dirty="0"/>
          </a:p>
        </p:txBody>
      </p:sp>
    </p:spTree>
    <p:extLst>
      <p:ext uri="{BB962C8B-B14F-4D97-AF65-F5344CB8AC3E}">
        <p14:creationId xmlns:p14="http://schemas.microsoft.com/office/powerpoint/2010/main" val="120111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EB8D0-E124-9961-7FCB-6A20EA63D5B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2ACB86B-D341-79E8-F7EF-0AD6125DCEF2}"/>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
        <p:nvSpPr>
          <p:cNvPr id="8" name="Text Placeholder 7">
            <a:extLst>
              <a:ext uri="{FF2B5EF4-FFF2-40B4-BE49-F238E27FC236}">
                <a16:creationId xmlns:a16="http://schemas.microsoft.com/office/drawing/2014/main" id="{A0DFFAF7-9E6A-00D0-3B66-4AE5DDE32908}"/>
              </a:ext>
            </a:extLst>
          </p:cNvPr>
          <p:cNvSpPr>
            <a:spLocks noGrp="1"/>
          </p:cNvSpPr>
          <p:nvPr>
            <p:ph type="body" sz="quarter" idx="2"/>
          </p:nvPr>
        </p:nvSpPr>
        <p:spPr>
          <a:xfrm>
            <a:off x="4132729" y="1670936"/>
            <a:ext cx="7947230" cy="1681863"/>
          </a:xfrm>
        </p:spPr>
        <p:txBody>
          <a:bodyPr>
            <a:normAutofit fontScale="92500"/>
          </a:bodyPr>
          <a:lstStyle/>
          <a:p>
            <a:pPr>
              <a:lnSpc>
                <a:spcPct val="150000"/>
              </a:lnSpc>
            </a:pPr>
            <a:r>
              <a:rPr lang="en-US" i="1" dirty="0">
                <a:latin typeface="Arial" panose="020B0604020202020204" pitchFamily="34" charset="0"/>
                <a:ea typeface="Arial" panose="020B0604020202020204" pitchFamily="34" charset="0"/>
              </a:rPr>
              <a:t>The chart shows the average resolution time for different request categories (Hardware, Login Access, Software, and System) across four quarters. </a:t>
            </a:r>
            <a:r>
              <a:rPr lang="en-US" sz="1800" i="1" dirty="0">
                <a:effectLst/>
                <a:latin typeface="Arial" panose="020B0604020202020204" pitchFamily="34" charset="0"/>
                <a:ea typeface="Arial" panose="020B0604020202020204" pitchFamily="34" charset="0"/>
              </a:rPr>
              <a:t>	</a:t>
            </a:r>
          </a:p>
          <a:p>
            <a:pPr>
              <a:lnSpc>
                <a:spcPct val="150000"/>
              </a:lnSpc>
            </a:pPr>
            <a:r>
              <a:rPr lang="en-US" sz="1800" i="1" dirty="0">
                <a:effectLst/>
                <a:latin typeface="Arial" panose="020B0604020202020204" pitchFamily="34" charset="0"/>
                <a:ea typeface="Arial" panose="020B0604020202020204" pitchFamily="34" charset="0"/>
              </a:rPr>
              <a:t>It provides a periodic view of resolution efficiency.</a:t>
            </a:r>
            <a:endParaRPr lang="en-US" dirty="0"/>
          </a:p>
        </p:txBody>
      </p:sp>
      <p:sp>
        <p:nvSpPr>
          <p:cNvPr id="3" name="Title 3">
            <a:extLst>
              <a:ext uri="{FF2B5EF4-FFF2-40B4-BE49-F238E27FC236}">
                <a16:creationId xmlns:a16="http://schemas.microsoft.com/office/drawing/2014/main" id="{0F91E8F7-3EB2-D9EC-4B85-4E71BBAA316D}"/>
              </a:ext>
            </a:extLst>
          </p:cNvPr>
          <p:cNvSpPr txBox="1">
            <a:spLocks/>
          </p:cNvSpPr>
          <p:nvPr/>
        </p:nvSpPr>
        <p:spPr>
          <a:xfrm>
            <a:off x="462425" y="444307"/>
            <a:ext cx="6547976" cy="9233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Metric 6: “Average Resolution Time by Request Category Quarterly”</a:t>
            </a:r>
          </a:p>
        </p:txBody>
      </p:sp>
      <p:graphicFrame>
        <p:nvGraphicFramePr>
          <p:cNvPr id="5" name="4">
            <a:extLst>
              <a:ext uri="{FF2B5EF4-FFF2-40B4-BE49-F238E27FC236}">
                <a16:creationId xmlns:a16="http://schemas.microsoft.com/office/drawing/2014/main" id="{4FA1AE61-A18D-4DCD-8CD1-0E6D1C97C4D4}"/>
              </a:ext>
            </a:extLst>
          </p:cNvPr>
          <p:cNvGraphicFramePr>
            <a:graphicFrameLocks/>
          </p:cNvGraphicFramePr>
          <p:nvPr>
            <p:extLst>
              <p:ext uri="{D42A27DB-BD31-4B8C-83A1-F6EECF244321}">
                <p14:modId xmlns:p14="http://schemas.microsoft.com/office/powerpoint/2010/main" val="862696144"/>
              </p:ext>
            </p:extLst>
          </p:nvPr>
        </p:nvGraphicFramePr>
        <p:xfrm>
          <a:off x="103077" y="1956406"/>
          <a:ext cx="4029652" cy="3433483"/>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6">
            <a:extLst>
              <a:ext uri="{FF2B5EF4-FFF2-40B4-BE49-F238E27FC236}">
                <a16:creationId xmlns:a16="http://schemas.microsoft.com/office/drawing/2014/main" id="{AC97B8B2-A7BB-530B-4C0B-44F5CD140B1F}"/>
              </a:ext>
            </a:extLst>
          </p:cNvPr>
          <p:cNvSpPr txBox="1">
            <a:spLocks/>
          </p:cNvSpPr>
          <p:nvPr/>
        </p:nvSpPr>
        <p:spPr>
          <a:xfrm>
            <a:off x="4187451" y="3385787"/>
            <a:ext cx="1384674" cy="48829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dirty="0"/>
              <a:t>Analysis:</a:t>
            </a:r>
          </a:p>
        </p:txBody>
      </p:sp>
      <p:sp>
        <p:nvSpPr>
          <p:cNvPr id="6" name="Text Placeholder 7">
            <a:extLst>
              <a:ext uri="{FF2B5EF4-FFF2-40B4-BE49-F238E27FC236}">
                <a16:creationId xmlns:a16="http://schemas.microsoft.com/office/drawing/2014/main" id="{F010F26F-B57C-663A-0E4C-C291B91B0675}"/>
              </a:ext>
            </a:extLst>
          </p:cNvPr>
          <p:cNvSpPr txBox="1">
            <a:spLocks/>
          </p:cNvSpPr>
          <p:nvPr/>
        </p:nvSpPr>
        <p:spPr>
          <a:xfrm>
            <a:off x="4187451" y="3777726"/>
            <a:ext cx="7652124" cy="2018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i="1" dirty="0">
                <a:latin typeface="Arial" panose="020B0604020202020204" pitchFamily="34" charset="0"/>
                <a:ea typeface="Arial" panose="020B0604020202020204" pitchFamily="34" charset="0"/>
              </a:rPr>
              <a:t>Hardware consistently takes the longest to resolve (~7.5–7.7 hours), while Login Access is the quickest (~0.3 hours). </a:t>
            </a:r>
          </a:p>
          <a:p>
            <a:pPr>
              <a:lnSpc>
                <a:spcPct val="100000"/>
              </a:lnSpc>
            </a:pPr>
            <a:r>
              <a:rPr lang="en-US" i="1" dirty="0">
                <a:latin typeface="Arial" panose="020B0604020202020204" pitchFamily="34" charset="0"/>
                <a:ea typeface="Arial" panose="020B0604020202020204" pitchFamily="34" charset="0"/>
              </a:rPr>
              <a:t>Resolution times for Software and System remain steady across quarters at ~5.2–5.3 and ~6.6 hours, respectively, indicating consistent performance in these areas.</a:t>
            </a:r>
            <a:endParaRPr lang="en-US" dirty="0"/>
          </a:p>
        </p:txBody>
      </p:sp>
    </p:spTree>
    <p:extLst>
      <p:ext uri="{BB962C8B-B14F-4D97-AF65-F5344CB8AC3E}">
        <p14:creationId xmlns:p14="http://schemas.microsoft.com/office/powerpoint/2010/main" val="26293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05E719-0C09-6E68-9F04-C78C45338C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F62D63-BFA8-EC60-170A-47B5A3F25315}"/>
              </a:ext>
            </a:extLst>
          </p:cNvPr>
          <p:cNvSpPr>
            <a:spLocks noGrp="1"/>
          </p:cNvSpPr>
          <p:nvPr>
            <p:ph type="title"/>
          </p:nvPr>
        </p:nvSpPr>
        <p:spPr>
          <a:xfrm>
            <a:off x="274165" y="485770"/>
            <a:ext cx="6983886" cy="895630"/>
          </a:xfrm>
        </p:spPr>
        <p:txBody>
          <a:bodyPr/>
          <a:lstStyle/>
          <a:p>
            <a:r>
              <a:rPr lang="en-US" sz="2900" dirty="0"/>
              <a:t>Metric 7: “Satisfaction Rate By Time (Year)”</a:t>
            </a:r>
          </a:p>
        </p:txBody>
      </p:sp>
      <p:sp>
        <p:nvSpPr>
          <p:cNvPr id="2" name="Slide Number Placeholder 1">
            <a:extLst>
              <a:ext uri="{FF2B5EF4-FFF2-40B4-BE49-F238E27FC236}">
                <a16:creationId xmlns:a16="http://schemas.microsoft.com/office/drawing/2014/main" id="{49632655-1924-5648-5A57-B28ACCE3B001}"/>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8" name="Text Placeholder 7">
            <a:extLst>
              <a:ext uri="{FF2B5EF4-FFF2-40B4-BE49-F238E27FC236}">
                <a16:creationId xmlns:a16="http://schemas.microsoft.com/office/drawing/2014/main" id="{05F41D77-D2C0-9AB2-3C73-D939AB8B05C3}"/>
              </a:ext>
            </a:extLst>
          </p:cNvPr>
          <p:cNvSpPr>
            <a:spLocks noGrp="1"/>
          </p:cNvSpPr>
          <p:nvPr>
            <p:ph type="body" sz="quarter" idx="2"/>
          </p:nvPr>
        </p:nvSpPr>
        <p:spPr>
          <a:xfrm>
            <a:off x="386975" y="1959263"/>
            <a:ext cx="7193803" cy="1441437"/>
          </a:xfrm>
        </p:spPr>
        <p:txBody>
          <a:bodyPr>
            <a:normAutofit/>
          </a:bodyPr>
          <a:lstStyle/>
          <a:p>
            <a:pPr>
              <a:lnSpc>
                <a:spcPct val="100000"/>
              </a:lnSpc>
            </a:pPr>
            <a:r>
              <a:rPr lang="en-US" sz="1800" i="1" dirty="0">
                <a:effectLst/>
                <a:latin typeface="Arial" panose="020B0604020202020204" pitchFamily="34" charset="0"/>
                <a:ea typeface="Arial" panose="020B0604020202020204" pitchFamily="34" charset="0"/>
              </a:rPr>
              <a:t>This measures customer satisfaction rates (e.g., 1-5) and tracks how they change over the years. 			</a:t>
            </a:r>
          </a:p>
          <a:p>
            <a:pPr>
              <a:lnSpc>
                <a:spcPct val="100000"/>
              </a:lnSpc>
            </a:pPr>
            <a:r>
              <a:rPr lang="en-US" sz="1800" i="1" dirty="0">
                <a:effectLst/>
                <a:latin typeface="Arial" panose="020B0604020202020204" pitchFamily="34" charset="0"/>
                <a:ea typeface="Arial" panose="020B0604020202020204" pitchFamily="34" charset="0"/>
              </a:rPr>
              <a:t>It’s useful for identifying long-term trends in customer experience.</a:t>
            </a:r>
            <a:endParaRPr lang="en-US" dirty="0"/>
          </a:p>
        </p:txBody>
      </p:sp>
      <p:graphicFrame>
        <p:nvGraphicFramePr>
          <p:cNvPr id="5" name="3">
            <a:extLst>
              <a:ext uri="{FF2B5EF4-FFF2-40B4-BE49-F238E27FC236}">
                <a16:creationId xmlns:a16="http://schemas.microsoft.com/office/drawing/2014/main" id="{26ABDF9E-7E50-42AE-ABAA-3DE4D7EFDDD9}"/>
              </a:ext>
            </a:extLst>
          </p:cNvPr>
          <p:cNvGraphicFramePr>
            <a:graphicFrameLocks/>
          </p:cNvGraphicFramePr>
          <p:nvPr>
            <p:extLst>
              <p:ext uri="{D42A27DB-BD31-4B8C-83A1-F6EECF244321}">
                <p14:modId xmlns:p14="http://schemas.microsoft.com/office/powerpoint/2010/main" val="1382287697"/>
              </p:ext>
            </p:extLst>
          </p:nvPr>
        </p:nvGraphicFramePr>
        <p:xfrm>
          <a:off x="7580778" y="1959263"/>
          <a:ext cx="4485715" cy="362151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Placeholder 6">
            <a:extLst>
              <a:ext uri="{FF2B5EF4-FFF2-40B4-BE49-F238E27FC236}">
                <a16:creationId xmlns:a16="http://schemas.microsoft.com/office/drawing/2014/main" id="{8F60D49F-C15C-8DC3-DF4C-F016C694C029}"/>
              </a:ext>
            </a:extLst>
          </p:cNvPr>
          <p:cNvSpPr txBox="1">
            <a:spLocks/>
          </p:cNvSpPr>
          <p:nvPr/>
        </p:nvSpPr>
        <p:spPr>
          <a:xfrm>
            <a:off x="386976" y="3404837"/>
            <a:ext cx="1357077" cy="48829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a:t>Analysis:</a:t>
            </a:r>
            <a:endParaRPr lang="en-US" dirty="0"/>
          </a:p>
        </p:txBody>
      </p:sp>
      <p:sp>
        <p:nvSpPr>
          <p:cNvPr id="6" name="Text Placeholder 7">
            <a:extLst>
              <a:ext uri="{FF2B5EF4-FFF2-40B4-BE49-F238E27FC236}">
                <a16:creationId xmlns:a16="http://schemas.microsoft.com/office/drawing/2014/main" id="{C9ED49DA-D6BD-1030-3564-09A623BF475A}"/>
              </a:ext>
            </a:extLst>
          </p:cNvPr>
          <p:cNvSpPr txBox="1">
            <a:spLocks/>
          </p:cNvSpPr>
          <p:nvPr/>
        </p:nvSpPr>
        <p:spPr>
          <a:xfrm>
            <a:off x="386976" y="3796776"/>
            <a:ext cx="7080624" cy="22896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i="1" dirty="0">
                <a:latin typeface="Arial" panose="020B0604020202020204" pitchFamily="34" charset="0"/>
                <a:ea typeface="Arial" panose="020B0604020202020204" pitchFamily="34" charset="0"/>
              </a:rPr>
              <a:t>The chart shows a gradual improvement in customer satisfaction rates over the years, starting at 4.0 in 2016 and reaching 4.2 in 2020. </a:t>
            </a:r>
          </a:p>
          <a:p>
            <a:pPr>
              <a:lnSpc>
                <a:spcPct val="100000"/>
              </a:lnSpc>
            </a:pPr>
            <a:r>
              <a:rPr lang="en-US" i="1" dirty="0">
                <a:latin typeface="Arial" panose="020B0604020202020204" pitchFamily="34" charset="0"/>
                <a:ea typeface="Arial" panose="020B0604020202020204" pitchFamily="34" charset="0"/>
              </a:rPr>
              <a:t>While the increase is modest, it indicates a steady positive trend in customer experience. Maintaining or accelerating this trend could further enhance customer satisfaction.</a:t>
            </a:r>
            <a:endParaRPr lang="en-US" dirty="0"/>
          </a:p>
        </p:txBody>
      </p:sp>
    </p:spTree>
    <p:extLst>
      <p:ext uri="{BB962C8B-B14F-4D97-AF65-F5344CB8AC3E}">
        <p14:creationId xmlns:p14="http://schemas.microsoft.com/office/powerpoint/2010/main" val="124611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2932D-DC09-8418-2421-1996413998A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F00DBB-CE05-931F-693B-039A14128B60}"/>
              </a:ext>
            </a:extLst>
          </p:cNvPr>
          <p:cNvSpPr>
            <a:spLocks noGrp="1"/>
          </p:cNvSpPr>
          <p:nvPr>
            <p:ph type="sldNum" sz="quarter" idx="12"/>
          </p:nvPr>
        </p:nvSpPr>
        <p:spPr/>
        <p:txBody>
          <a:bodyPr/>
          <a:lstStyle/>
          <a:p>
            <a:fld id="{C263D6C4-4840-40CC-AC84-17E24B3B7BDE}" type="slidenum">
              <a:rPr lang="en-US" smtClean="0"/>
              <a:pPr/>
              <a:t>13</a:t>
            </a:fld>
            <a:endParaRPr lang="en-US" dirty="0"/>
          </a:p>
        </p:txBody>
      </p:sp>
      <p:sp>
        <p:nvSpPr>
          <p:cNvPr id="8" name="Text Placeholder 7">
            <a:extLst>
              <a:ext uri="{FF2B5EF4-FFF2-40B4-BE49-F238E27FC236}">
                <a16:creationId xmlns:a16="http://schemas.microsoft.com/office/drawing/2014/main" id="{0248FE72-0B36-4592-25D3-4B9B3E98BC70}"/>
              </a:ext>
            </a:extLst>
          </p:cNvPr>
          <p:cNvSpPr>
            <a:spLocks noGrp="1"/>
          </p:cNvSpPr>
          <p:nvPr>
            <p:ph type="body" sz="quarter" idx="2"/>
          </p:nvPr>
        </p:nvSpPr>
        <p:spPr>
          <a:xfrm>
            <a:off x="4132729" y="1747136"/>
            <a:ext cx="7947230" cy="1681863"/>
          </a:xfrm>
        </p:spPr>
        <p:txBody>
          <a:bodyPr>
            <a:normAutofit/>
          </a:bodyPr>
          <a:lstStyle/>
          <a:p>
            <a:pPr>
              <a:lnSpc>
                <a:spcPct val="150000"/>
              </a:lnSpc>
            </a:pPr>
            <a:r>
              <a:rPr lang="en-US" sz="1800" i="1" dirty="0">
                <a:effectLst/>
                <a:latin typeface="Arial" panose="020B0604020202020204" pitchFamily="34" charset="0"/>
                <a:ea typeface="Arial" panose="020B0604020202020204" pitchFamily="34" charset="0"/>
              </a:rPr>
              <a:t>This analyzes satisfaction rates across different agent age groups (e.g., 28–31, 32–35, etc.).				</a:t>
            </a:r>
          </a:p>
          <a:p>
            <a:pPr>
              <a:lnSpc>
                <a:spcPct val="150000"/>
              </a:lnSpc>
            </a:pPr>
            <a:r>
              <a:rPr lang="en-US" sz="1800" i="1" dirty="0">
                <a:effectLst/>
                <a:latin typeface="Arial" panose="020B0604020202020204" pitchFamily="34" charset="0"/>
                <a:ea typeface="Arial" panose="020B0604020202020204" pitchFamily="34" charset="0"/>
              </a:rPr>
              <a:t>It identifies how satisfaction levels differ based on demographic factors.</a:t>
            </a:r>
            <a:endParaRPr lang="en-US" dirty="0"/>
          </a:p>
        </p:txBody>
      </p:sp>
      <p:sp>
        <p:nvSpPr>
          <p:cNvPr id="3" name="Title 3">
            <a:extLst>
              <a:ext uri="{FF2B5EF4-FFF2-40B4-BE49-F238E27FC236}">
                <a16:creationId xmlns:a16="http://schemas.microsoft.com/office/drawing/2014/main" id="{5F3BAC4A-175E-5FCD-D837-1D0621E4AA50}"/>
              </a:ext>
            </a:extLst>
          </p:cNvPr>
          <p:cNvSpPr txBox="1">
            <a:spLocks/>
          </p:cNvSpPr>
          <p:nvPr/>
        </p:nvSpPr>
        <p:spPr>
          <a:xfrm>
            <a:off x="462425" y="444307"/>
            <a:ext cx="6547976" cy="9233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Metric 8: “Satisfaction Rate By Age-groups”</a:t>
            </a:r>
          </a:p>
        </p:txBody>
      </p:sp>
      <p:graphicFrame>
        <p:nvGraphicFramePr>
          <p:cNvPr id="4" name="5">
            <a:extLst>
              <a:ext uri="{FF2B5EF4-FFF2-40B4-BE49-F238E27FC236}">
                <a16:creationId xmlns:a16="http://schemas.microsoft.com/office/drawing/2014/main" id="{957D18C2-F829-43DF-8D5B-0742E7C84B69}"/>
              </a:ext>
            </a:extLst>
          </p:cNvPr>
          <p:cNvGraphicFramePr>
            <a:graphicFrameLocks/>
          </p:cNvGraphicFramePr>
          <p:nvPr>
            <p:extLst>
              <p:ext uri="{D42A27DB-BD31-4B8C-83A1-F6EECF244321}">
                <p14:modId xmlns:p14="http://schemas.microsoft.com/office/powerpoint/2010/main" val="165816049"/>
              </p:ext>
            </p:extLst>
          </p:nvPr>
        </p:nvGraphicFramePr>
        <p:xfrm>
          <a:off x="112041" y="1989126"/>
          <a:ext cx="3814300" cy="336804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6">
            <a:extLst>
              <a:ext uri="{FF2B5EF4-FFF2-40B4-BE49-F238E27FC236}">
                <a16:creationId xmlns:a16="http://schemas.microsoft.com/office/drawing/2014/main" id="{A9F20DF9-6630-6CB3-5885-BE23691DC5B5}"/>
              </a:ext>
            </a:extLst>
          </p:cNvPr>
          <p:cNvSpPr txBox="1">
            <a:spLocks/>
          </p:cNvSpPr>
          <p:nvPr/>
        </p:nvSpPr>
        <p:spPr>
          <a:xfrm>
            <a:off x="4063626" y="3404837"/>
            <a:ext cx="1384674" cy="48829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a:t>Analysis:</a:t>
            </a:r>
            <a:endParaRPr lang="en-US" dirty="0"/>
          </a:p>
        </p:txBody>
      </p:sp>
      <p:sp>
        <p:nvSpPr>
          <p:cNvPr id="6" name="Text Placeholder 7">
            <a:extLst>
              <a:ext uri="{FF2B5EF4-FFF2-40B4-BE49-F238E27FC236}">
                <a16:creationId xmlns:a16="http://schemas.microsoft.com/office/drawing/2014/main" id="{3BAD984B-EF85-B9BA-7356-5AFC8439ADA1}"/>
              </a:ext>
            </a:extLst>
          </p:cNvPr>
          <p:cNvSpPr txBox="1">
            <a:spLocks/>
          </p:cNvSpPr>
          <p:nvPr/>
        </p:nvSpPr>
        <p:spPr>
          <a:xfrm>
            <a:off x="4063625" y="3796776"/>
            <a:ext cx="7775949" cy="23468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70000"/>
              </a:lnSpc>
            </a:pPr>
            <a:r>
              <a:rPr lang="en-US" i="1" dirty="0">
                <a:latin typeface="Arial" panose="020B0604020202020204" pitchFamily="34" charset="0"/>
                <a:ea typeface="Arial" panose="020B0604020202020204" pitchFamily="34" charset="0"/>
              </a:rPr>
              <a:t>The 52–55 age group shows the highest satisfaction rate at 4.4, while the 40–43 age group has the lowest at 3.9. </a:t>
            </a:r>
          </a:p>
          <a:p>
            <a:pPr>
              <a:lnSpc>
                <a:spcPct val="170000"/>
              </a:lnSpc>
            </a:pPr>
            <a:r>
              <a:rPr lang="en-US" i="1" dirty="0">
                <a:latin typeface="Arial" panose="020B0604020202020204" pitchFamily="34" charset="0"/>
                <a:ea typeface="Arial" panose="020B0604020202020204" pitchFamily="34" charset="0"/>
              </a:rPr>
              <a:t>Younger and middle-aged groups (28–31 and 36–39) also report relatively higher satisfaction rates, indicating that older and younger demographics may have different expectations or experiences.</a:t>
            </a:r>
            <a:endParaRPr lang="en-US" dirty="0"/>
          </a:p>
        </p:txBody>
      </p:sp>
    </p:spTree>
    <p:extLst>
      <p:ext uri="{BB962C8B-B14F-4D97-AF65-F5344CB8AC3E}">
        <p14:creationId xmlns:p14="http://schemas.microsoft.com/office/powerpoint/2010/main" val="1518276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37509-0ECA-CE45-E2E0-096770B3C3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7687F1-A2AE-644D-3DBE-436309BC5FAF}"/>
              </a:ext>
            </a:extLst>
          </p:cNvPr>
          <p:cNvSpPr>
            <a:spLocks noGrp="1"/>
          </p:cNvSpPr>
          <p:nvPr>
            <p:ph type="title"/>
          </p:nvPr>
        </p:nvSpPr>
        <p:spPr>
          <a:xfrm>
            <a:off x="274165" y="485770"/>
            <a:ext cx="6983886" cy="895630"/>
          </a:xfrm>
        </p:spPr>
        <p:txBody>
          <a:bodyPr/>
          <a:lstStyle/>
          <a:p>
            <a:r>
              <a:rPr lang="en-US" sz="2900" dirty="0"/>
              <a:t>Metric 9: “Distribution Of Tickets Based On Resolution Time”</a:t>
            </a:r>
          </a:p>
        </p:txBody>
      </p:sp>
      <p:sp>
        <p:nvSpPr>
          <p:cNvPr id="2" name="Slide Number Placeholder 1">
            <a:extLst>
              <a:ext uri="{FF2B5EF4-FFF2-40B4-BE49-F238E27FC236}">
                <a16:creationId xmlns:a16="http://schemas.microsoft.com/office/drawing/2014/main" id="{78CC66AA-4B84-0489-1774-D375710D2AE8}"/>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8" name="Text Placeholder 7">
            <a:extLst>
              <a:ext uri="{FF2B5EF4-FFF2-40B4-BE49-F238E27FC236}">
                <a16:creationId xmlns:a16="http://schemas.microsoft.com/office/drawing/2014/main" id="{469AA744-D2FD-55DE-BC60-C3D86B014CBA}"/>
              </a:ext>
            </a:extLst>
          </p:cNvPr>
          <p:cNvSpPr>
            <a:spLocks noGrp="1"/>
          </p:cNvSpPr>
          <p:nvPr>
            <p:ph type="body" sz="quarter" idx="2"/>
          </p:nvPr>
        </p:nvSpPr>
        <p:spPr>
          <a:xfrm>
            <a:off x="386975" y="1568739"/>
            <a:ext cx="6518650" cy="777731"/>
          </a:xfrm>
        </p:spPr>
        <p:txBody>
          <a:bodyPr>
            <a:normAutofit/>
          </a:bodyPr>
          <a:lstStyle/>
          <a:p>
            <a:pPr>
              <a:lnSpc>
                <a:spcPct val="100000"/>
              </a:lnSpc>
            </a:pPr>
            <a:r>
              <a:rPr lang="en-US" sz="1800" i="1" dirty="0">
                <a:effectLst/>
                <a:latin typeface="Arial" panose="020B0604020202020204" pitchFamily="34" charset="0"/>
                <a:ea typeface="Arial" panose="020B0604020202020204" pitchFamily="34" charset="0"/>
              </a:rPr>
              <a:t>This shows how efficiently tickets are resolved and highlights areas for process improvement.</a:t>
            </a:r>
            <a:endParaRPr lang="en-US" dirty="0"/>
          </a:p>
        </p:txBody>
      </p:sp>
      <p:graphicFrame>
        <p:nvGraphicFramePr>
          <p:cNvPr id="3" name="9">
            <a:extLst>
              <a:ext uri="{FF2B5EF4-FFF2-40B4-BE49-F238E27FC236}">
                <a16:creationId xmlns:a16="http://schemas.microsoft.com/office/drawing/2014/main" id="{45C7B0B3-6F09-4687-A378-58871C5664E8}"/>
              </a:ext>
            </a:extLst>
          </p:cNvPr>
          <p:cNvGraphicFramePr>
            <a:graphicFrameLocks/>
          </p:cNvGraphicFramePr>
          <p:nvPr>
            <p:extLst>
              <p:ext uri="{D42A27DB-BD31-4B8C-83A1-F6EECF244321}">
                <p14:modId xmlns:p14="http://schemas.microsoft.com/office/powerpoint/2010/main" val="2668793157"/>
              </p:ext>
            </p:extLst>
          </p:nvPr>
        </p:nvGraphicFramePr>
        <p:xfrm>
          <a:off x="6393179" y="2346470"/>
          <a:ext cx="5589271" cy="316801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6">
            <a:extLst>
              <a:ext uri="{FF2B5EF4-FFF2-40B4-BE49-F238E27FC236}">
                <a16:creationId xmlns:a16="http://schemas.microsoft.com/office/drawing/2014/main" id="{A2E70140-DA22-57E8-CE69-3DE7B316578B}"/>
              </a:ext>
            </a:extLst>
          </p:cNvPr>
          <p:cNvSpPr txBox="1">
            <a:spLocks/>
          </p:cNvSpPr>
          <p:nvPr/>
        </p:nvSpPr>
        <p:spPr>
          <a:xfrm>
            <a:off x="386976" y="2395187"/>
            <a:ext cx="1384674" cy="48829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a:t>Analysis:</a:t>
            </a:r>
            <a:endParaRPr lang="en-US" dirty="0"/>
          </a:p>
        </p:txBody>
      </p:sp>
      <p:sp>
        <p:nvSpPr>
          <p:cNvPr id="6" name="Text Placeholder 7">
            <a:extLst>
              <a:ext uri="{FF2B5EF4-FFF2-40B4-BE49-F238E27FC236}">
                <a16:creationId xmlns:a16="http://schemas.microsoft.com/office/drawing/2014/main" id="{E42B68C7-AD35-E9C0-0303-6057F45A00C8}"/>
              </a:ext>
            </a:extLst>
          </p:cNvPr>
          <p:cNvSpPr txBox="1">
            <a:spLocks/>
          </p:cNvSpPr>
          <p:nvPr/>
        </p:nvSpPr>
        <p:spPr>
          <a:xfrm>
            <a:off x="386976" y="2787125"/>
            <a:ext cx="6006203" cy="33755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i="1" dirty="0">
                <a:latin typeface="Arial" panose="020B0604020202020204" pitchFamily="34" charset="0"/>
                <a:ea typeface="Arial" panose="020B0604020202020204" pitchFamily="34" charset="0"/>
              </a:rPr>
              <a:t>The chart indicates that a majority of tickets (over 25,000) are resolved on the same day (0 days), showcasing strong efficiency in immediate resolution. </a:t>
            </a:r>
          </a:p>
          <a:p>
            <a:pPr>
              <a:lnSpc>
                <a:spcPct val="100000"/>
              </a:lnSpc>
            </a:pPr>
            <a:r>
              <a:rPr lang="en-US" i="1" dirty="0">
                <a:latin typeface="Arial" panose="020B0604020202020204" pitchFamily="34" charset="0"/>
                <a:ea typeface="Arial" panose="020B0604020202020204" pitchFamily="34" charset="0"/>
              </a:rPr>
              <a:t>However, a significant number of tickets take longer, with noticeable peaks around 1, 5, and 6 days, suggesting possible bottlenecks or complex cases requiring more time. </a:t>
            </a:r>
          </a:p>
          <a:p>
            <a:pPr>
              <a:lnSpc>
                <a:spcPct val="100000"/>
              </a:lnSpc>
            </a:pPr>
            <a:r>
              <a:rPr lang="en-US" i="1" dirty="0">
                <a:latin typeface="Arial" panose="020B0604020202020204" pitchFamily="34" charset="0"/>
                <a:ea typeface="Arial" panose="020B0604020202020204" pitchFamily="34" charset="0"/>
              </a:rPr>
              <a:t>Process improvements could focus on reducing resolution times beyond the first day to enhance overall efficiency.</a:t>
            </a:r>
            <a:endParaRPr lang="en-US" dirty="0"/>
          </a:p>
        </p:txBody>
      </p:sp>
    </p:spTree>
    <p:extLst>
      <p:ext uri="{BB962C8B-B14F-4D97-AF65-F5344CB8AC3E}">
        <p14:creationId xmlns:p14="http://schemas.microsoft.com/office/powerpoint/2010/main" val="3097518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1E03D04F-F3D2-66C8-1441-A7959F9CD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D3187-2913-D832-B18A-479A8C7FDA02}"/>
              </a:ext>
            </a:extLst>
          </p:cNvPr>
          <p:cNvSpPr>
            <a:spLocks noGrp="1"/>
          </p:cNvSpPr>
          <p:nvPr>
            <p:ph type="ctrTitle"/>
          </p:nvPr>
        </p:nvSpPr>
        <p:spPr>
          <a:xfrm>
            <a:off x="4831978" y="732563"/>
            <a:ext cx="4329952" cy="1030586"/>
          </a:xfrm>
        </p:spPr>
        <p:txBody>
          <a:bodyPr/>
          <a:lstStyle/>
          <a:p>
            <a:r>
              <a:rPr lang="en-US" dirty="0">
                <a:solidFill>
                  <a:schemeClr val="accent4">
                    <a:lumMod val="40000"/>
                    <a:lumOff val="60000"/>
                  </a:schemeClr>
                </a:solidFill>
              </a:rPr>
              <a:t>Dashboard</a:t>
            </a:r>
          </a:p>
        </p:txBody>
      </p:sp>
      <p:pic>
        <p:nvPicPr>
          <p:cNvPr id="3" name="Picture 2">
            <a:extLst>
              <a:ext uri="{FF2B5EF4-FFF2-40B4-BE49-F238E27FC236}">
                <a16:creationId xmlns:a16="http://schemas.microsoft.com/office/drawing/2014/main" id="{B4FE48D9-5D14-49DA-6F5B-326B401CB53D}"/>
              </a:ext>
            </a:extLst>
          </p:cNvPr>
          <p:cNvPicPr>
            <a:picLocks noChangeAspect="1"/>
          </p:cNvPicPr>
          <p:nvPr/>
        </p:nvPicPr>
        <p:blipFill>
          <a:blip r:embed="rId2"/>
          <a:stretch>
            <a:fillRect/>
          </a:stretch>
        </p:blipFill>
        <p:spPr>
          <a:xfrm>
            <a:off x="2510789" y="2001837"/>
            <a:ext cx="8756905" cy="3265488"/>
          </a:xfrm>
          <a:prstGeom prst="roundRect">
            <a:avLst>
              <a:gd name="adj" fmla="val 3927"/>
            </a:avLst>
          </a:prstGeom>
          <a:solidFill>
            <a:srgbClr val="FFFFFF">
              <a:shade val="85000"/>
            </a:srgbClr>
          </a:solidFill>
          <a:ln>
            <a:solidFill>
              <a:schemeClr val="bg1"/>
            </a:solidFill>
          </a:ln>
          <a:effectLst>
            <a:reflection blurRad="12700" stA="38000" endPos="28000" dist="5000" dir="5400000" sy="-100000" algn="bl" rotWithShape="0"/>
          </a:effectLst>
        </p:spPr>
      </p:pic>
      <p:sp>
        <p:nvSpPr>
          <p:cNvPr id="6" name="Slide Number Placeholder 1">
            <a:extLst>
              <a:ext uri="{FF2B5EF4-FFF2-40B4-BE49-F238E27FC236}">
                <a16:creationId xmlns:a16="http://schemas.microsoft.com/office/drawing/2014/main" id="{105BF973-234F-351C-46AB-BA5CA2E1B2EE}"/>
              </a:ext>
            </a:extLst>
          </p:cNvPr>
          <p:cNvSpPr txBox="1">
            <a:spLocks/>
          </p:cNvSpPr>
          <p:nvPr/>
        </p:nvSpPr>
        <p:spPr>
          <a:xfrm>
            <a:off x="11440459" y="6359899"/>
            <a:ext cx="406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z="1000" smtClean="0">
                <a:solidFill>
                  <a:schemeClr val="bg1"/>
                </a:solidFill>
                <a:latin typeface="Trade Gothic LT Pro" panose="020B0503040303020004"/>
              </a:rPr>
              <a:pPr/>
              <a:t>15</a:t>
            </a:fld>
            <a:endParaRPr lang="en-US" sz="1000" dirty="0">
              <a:solidFill>
                <a:schemeClr val="bg1"/>
              </a:solidFill>
              <a:latin typeface="Trade Gothic LT Pro" panose="020B0503040303020004"/>
            </a:endParaRPr>
          </a:p>
        </p:txBody>
      </p:sp>
    </p:spTree>
    <p:extLst>
      <p:ext uri="{BB962C8B-B14F-4D97-AF65-F5344CB8AC3E}">
        <p14:creationId xmlns:p14="http://schemas.microsoft.com/office/powerpoint/2010/main" val="61652918"/>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D51A0-649B-F549-9584-388A6FD41D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E6AD24D-4E86-0BAA-248A-11B63E2CBFC5}"/>
              </a:ext>
            </a:extLst>
          </p:cNvPr>
          <p:cNvSpPr>
            <a:spLocks noGrp="1"/>
          </p:cNvSpPr>
          <p:nvPr>
            <p:ph type="title"/>
          </p:nvPr>
        </p:nvSpPr>
        <p:spPr>
          <a:xfrm>
            <a:off x="120951" y="479610"/>
            <a:ext cx="8274422" cy="859055"/>
          </a:xfrm>
        </p:spPr>
        <p:txBody>
          <a:bodyPr/>
          <a:lstStyle/>
          <a:p>
            <a:pPr algn="ctr"/>
            <a:r>
              <a:rPr lang="en-US" dirty="0"/>
              <a:t>Conclusion</a:t>
            </a:r>
          </a:p>
        </p:txBody>
      </p:sp>
      <p:sp>
        <p:nvSpPr>
          <p:cNvPr id="5" name="Text Placeholder 4">
            <a:extLst>
              <a:ext uri="{FF2B5EF4-FFF2-40B4-BE49-F238E27FC236}">
                <a16:creationId xmlns:a16="http://schemas.microsoft.com/office/drawing/2014/main" id="{E3F870A2-07D7-140C-48C8-D04AFA9DEC44}"/>
              </a:ext>
            </a:extLst>
          </p:cNvPr>
          <p:cNvSpPr>
            <a:spLocks noGrp="1"/>
          </p:cNvSpPr>
          <p:nvPr>
            <p:ph type="body" idx="1"/>
          </p:nvPr>
        </p:nvSpPr>
        <p:spPr>
          <a:xfrm>
            <a:off x="394448" y="1837765"/>
            <a:ext cx="8274423" cy="4715434"/>
          </a:xfrm>
        </p:spPr>
        <p:txBody>
          <a:bodyPr>
            <a:normAutofit/>
          </a:bodyPr>
          <a:lstStyle/>
          <a:p>
            <a:pPr marL="285750" indent="-285750" algn="just">
              <a:lnSpc>
                <a:spcPct val="150000"/>
              </a:lnSpc>
              <a:buFont typeface="Wingdings" panose="05000000000000000000" pitchFamily="2" charset="2"/>
              <a:buChar char="q"/>
            </a:pPr>
            <a:r>
              <a:rPr lang="en-US" dirty="0"/>
              <a:t>The KPIs indicate steady growth in ticket volume, with System-related issues requiring the most resources. </a:t>
            </a:r>
          </a:p>
          <a:p>
            <a:pPr marL="285750" indent="-285750" algn="just">
              <a:lnSpc>
                <a:spcPct val="150000"/>
              </a:lnSpc>
              <a:buFont typeface="Wingdings" panose="05000000000000000000" pitchFamily="2" charset="2"/>
              <a:buChar char="q"/>
            </a:pPr>
            <a:r>
              <a:rPr lang="en-US" dirty="0"/>
              <a:t>Most tickets fall into mid-level severity and priority, emphasizing the need for efficient resolution processes. </a:t>
            </a:r>
          </a:p>
          <a:p>
            <a:pPr marL="285750" indent="-285750" algn="just">
              <a:lnSpc>
                <a:spcPct val="150000"/>
              </a:lnSpc>
              <a:buFont typeface="Wingdings" panose="05000000000000000000" pitchFamily="2" charset="2"/>
              <a:buChar char="q"/>
            </a:pPr>
            <a:r>
              <a:rPr lang="en-US" dirty="0"/>
              <a:t>Customer satisfaction is improving, but variations across age groups suggest opportunities for tailored support. </a:t>
            </a:r>
          </a:p>
          <a:p>
            <a:pPr marL="285750" indent="-285750" algn="just">
              <a:lnSpc>
                <a:spcPct val="150000"/>
              </a:lnSpc>
              <a:buFont typeface="Wingdings" panose="05000000000000000000" pitchFamily="2" charset="2"/>
              <a:buChar char="q"/>
            </a:pPr>
            <a:r>
              <a:rPr lang="en-US" dirty="0"/>
              <a:t>While same-day resolutions are strong, addressing longer resolution times can enhance efficiency. </a:t>
            </a:r>
          </a:p>
          <a:p>
            <a:pPr marL="285750" indent="-285750" algn="just">
              <a:lnSpc>
                <a:spcPct val="150000"/>
              </a:lnSpc>
              <a:buFont typeface="Wingdings" panose="05000000000000000000" pitchFamily="2" charset="2"/>
              <a:buChar char="q"/>
            </a:pPr>
            <a:r>
              <a:rPr lang="en-US" dirty="0"/>
              <a:t>Prioritizing resource allocation, process improvements, and scalability will ensure continued service excellence.</a:t>
            </a:r>
          </a:p>
        </p:txBody>
      </p:sp>
      <p:sp>
        <p:nvSpPr>
          <p:cNvPr id="2" name="Slide Number Placeholder 1">
            <a:extLst>
              <a:ext uri="{FF2B5EF4-FFF2-40B4-BE49-F238E27FC236}">
                <a16:creationId xmlns:a16="http://schemas.microsoft.com/office/drawing/2014/main" id="{BE1C1DF4-B3B5-BE62-9231-52D1D737217D}"/>
              </a:ext>
            </a:extLst>
          </p:cNvPr>
          <p:cNvSpPr>
            <a:spLocks noGrp="1"/>
          </p:cNvSpPr>
          <p:nvPr>
            <p:ph type="sldNum" sz="quarter" idx="12"/>
          </p:nvPr>
        </p:nvSpPr>
        <p:spPr/>
        <p:txBody>
          <a:bodyPr/>
          <a:lstStyle/>
          <a:p>
            <a:fld id="{C263D6C4-4840-40CC-AC84-17E24B3B7BDE}" type="slidenum">
              <a:rPr lang="en-US" smtClean="0"/>
              <a:pPr/>
              <a:t>16</a:t>
            </a:fld>
            <a:endParaRPr lang="en-US" dirty="0"/>
          </a:p>
        </p:txBody>
      </p:sp>
    </p:spTree>
    <p:extLst>
      <p:ext uri="{BB962C8B-B14F-4D97-AF65-F5344CB8AC3E}">
        <p14:creationId xmlns:p14="http://schemas.microsoft.com/office/powerpoint/2010/main" val="897408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a:extLst>
            <a:ext uri="{FF2B5EF4-FFF2-40B4-BE49-F238E27FC236}">
              <a16:creationId xmlns:a16="http://schemas.microsoft.com/office/drawing/2014/main" id="{20096838-52DF-CF60-ECA1-8374FEE16B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84C416-3052-86C8-3645-BEE18E7D86B3}"/>
              </a:ext>
            </a:extLst>
          </p:cNvPr>
          <p:cNvSpPr>
            <a:spLocks noGrp="1"/>
          </p:cNvSpPr>
          <p:nvPr>
            <p:ph type="ctrTitle"/>
          </p:nvPr>
        </p:nvSpPr>
        <p:spPr>
          <a:xfrm>
            <a:off x="3448051" y="732563"/>
            <a:ext cx="6725627" cy="1030586"/>
          </a:xfrm>
        </p:spPr>
        <p:txBody>
          <a:bodyPr/>
          <a:lstStyle/>
          <a:p>
            <a:pPr algn="ctr"/>
            <a:r>
              <a:rPr lang="en-US" sz="5400" dirty="0">
                <a:solidFill>
                  <a:schemeClr val="accent4">
                    <a:lumMod val="40000"/>
                    <a:lumOff val="60000"/>
                  </a:schemeClr>
                </a:solidFill>
              </a:rPr>
              <a:t>Recommendations</a:t>
            </a:r>
            <a:endParaRPr lang="en-US" dirty="0">
              <a:solidFill>
                <a:schemeClr val="accent4">
                  <a:lumMod val="40000"/>
                  <a:lumOff val="60000"/>
                </a:schemeClr>
              </a:solidFill>
            </a:endParaRPr>
          </a:p>
        </p:txBody>
      </p:sp>
      <p:sp>
        <p:nvSpPr>
          <p:cNvPr id="4" name="Text Placeholder 4">
            <a:extLst>
              <a:ext uri="{FF2B5EF4-FFF2-40B4-BE49-F238E27FC236}">
                <a16:creationId xmlns:a16="http://schemas.microsoft.com/office/drawing/2014/main" id="{615A897E-11E6-0CF4-20F2-7A623FCA4940}"/>
              </a:ext>
            </a:extLst>
          </p:cNvPr>
          <p:cNvSpPr txBox="1">
            <a:spLocks/>
          </p:cNvSpPr>
          <p:nvPr/>
        </p:nvSpPr>
        <p:spPr>
          <a:xfrm>
            <a:off x="1873625" y="2117914"/>
            <a:ext cx="10004610" cy="432771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GB" sz="1800" kern="1200" spc="300" dirty="0">
                <a:solidFill>
                  <a:schemeClr val="bg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gn="just">
              <a:lnSpc>
                <a:spcPct val="150000"/>
              </a:lnSpc>
              <a:buFont typeface="Wingdings" panose="05000000000000000000" pitchFamily="2" charset="2"/>
              <a:buChar char="q"/>
            </a:pPr>
            <a:r>
              <a:rPr lang="en-US" dirty="0"/>
              <a:t>To improve service efficiency, focus on optimizing resolution times for complex cases and scaling resources for System-related issues. </a:t>
            </a:r>
          </a:p>
          <a:p>
            <a:pPr marL="285750" indent="-285750" algn="just">
              <a:lnSpc>
                <a:spcPct val="150000"/>
              </a:lnSpc>
              <a:buFont typeface="Wingdings" panose="05000000000000000000" pitchFamily="2" charset="2"/>
              <a:buChar char="q"/>
            </a:pPr>
            <a:r>
              <a:rPr lang="en-US" dirty="0"/>
              <a:t>Enhancing mid-level severity and priority ticket handling will improve response times. </a:t>
            </a:r>
          </a:p>
          <a:p>
            <a:pPr marL="285750" indent="-285750" algn="just">
              <a:lnSpc>
                <a:spcPct val="150000"/>
              </a:lnSpc>
              <a:buFont typeface="Wingdings" panose="05000000000000000000" pitchFamily="2" charset="2"/>
              <a:buChar char="q"/>
            </a:pPr>
            <a:r>
              <a:rPr lang="en-US" dirty="0"/>
              <a:t>Tailoring support strategies for different age groups can further boost customer satisfaction. </a:t>
            </a:r>
          </a:p>
          <a:p>
            <a:pPr marL="285750" indent="-285750" algn="just">
              <a:lnSpc>
                <a:spcPct val="150000"/>
              </a:lnSpc>
              <a:buFont typeface="Wingdings" panose="05000000000000000000" pitchFamily="2" charset="2"/>
              <a:buChar char="q"/>
            </a:pPr>
            <a:r>
              <a:rPr lang="en-US" dirty="0"/>
              <a:t>Additionally, planning for continued ticket volume growth will ensure sustained service excellence.</a:t>
            </a:r>
          </a:p>
        </p:txBody>
      </p:sp>
      <p:sp>
        <p:nvSpPr>
          <p:cNvPr id="3" name="Slide Number Placeholder 1">
            <a:extLst>
              <a:ext uri="{FF2B5EF4-FFF2-40B4-BE49-F238E27FC236}">
                <a16:creationId xmlns:a16="http://schemas.microsoft.com/office/drawing/2014/main" id="{CA473EA0-5428-C4EA-AF0E-81643918704A}"/>
              </a:ext>
            </a:extLst>
          </p:cNvPr>
          <p:cNvSpPr txBox="1">
            <a:spLocks/>
          </p:cNvSpPr>
          <p:nvPr/>
        </p:nvSpPr>
        <p:spPr>
          <a:xfrm>
            <a:off x="11440459" y="6359899"/>
            <a:ext cx="4064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sz="1000" smtClean="0">
                <a:solidFill>
                  <a:schemeClr val="bg1"/>
                </a:solidFill>
                <a:latin typeface="Trade Gothic LT Pro" panose="020B0503040303020004"/>
              </a:rPr>
              <a:pPr/>
              <a:t>17</a:t>
            </a:fld>
            <a:endParaRPr lang="en-US" sz="1000" dirty="0">
              <a:solidFill>
                <a:schemeClr val="bg1"/>
              </a:solidFill>
              <a:latin typeface="Trade Gothic LT Pro" panose="020B0503040303020004"/>
            </a:endParaRPr>
          </a:p>
        </p:txBody>
      </p:sp>
    </p:spTree>
    <p:extLst>
      <p:ext uri="{BB962C8B-B14F-4D97-AF65-F5344CB8AC3E}">
        <p14:creationId xmlns:p14="http://schemas.microsoft.com/office/powerpoint/2010/main" val="4223470745"/>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871883" y="2998695"/>
            <a:ext cx="6149788" cy="2317376"/>
          </a:xfrm>
        </p:spPr>
        <p:txBody>
          <a:bodyPr/>
          <a:lstStyle/>
          <a:p>
            <a:r>
              <a:rPr lang="en-US" sz="8800" dirty="0">
                <a:effectLst>
                  <a:glow rad="63500">
                    <a:schemeClr val="accent6">
                      <a:satMod val="175000"/>
                      <a:alpha val="40000"/>
                    </a:schemeClr>
                  </a:glow>
                  <a:outerShdw blurRad="127000" dist="38100" dir="10800000" algn="r" rotWithShape="0">
                    <a:prstClr val="black">
                      <a:alpha val="40000"/>
                    </a:prstClr>
                  </a:outerShdw>
                </a:effectLst>
              </a:rPr>
              <a:t>Thank You</a:t>
            </a:r>
            <a:endParaRPr lang="en-GB" sz="8800" dirty="0">
              <a:effectLst>
                <a:glow rad="63500">
                  <a:schemeClr val="accent6">
                    <a:satMod val="175000"/>
                    <a:alpha val="40000"/>
                  </a:schemeClr>
                </a:glow>
                <a:outerShdw blurRad="127000" dist="38100" dir="10800000" algn="r" rotWithShape="0">
                  <a:prstClr val="black">
                    <a:alpha val="40000"/>
                  </a:prstClr>
                </a:outerShdw>
              </a:effectLst>
            </a:endParaRPr>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1540315" y="1313329"/>
            <a:ext cx="7781544" cy="859055"/>
          </a:xfrm>
        </p:spPr>
        <p:txBody>
          <a:bodyPr/>
          <a:lstStyle/>
          <a:p>
            <a:r>
              <a:rPr lang="en-US" dirty="0"/>
              <a:t>Agenda</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1613646" y="2537014"/>
            <a:ext cx="6855057" cy="2753958"/>
          </a:xfrm>
        </p:spPr>
        <p:txBody>
          <a:bodyPr/>
          <a:lstStyle/>
          <a:p>
            <a:pPr marL="285750" indent="-285750">
              <a:buFont typeface="Wingdings" panose="05000000000000000000" pitchFamily="2" charset="2"/>
              <a:buChar char="q"/>
            </a:pPr>
            <a:r>
              <a:rPr lang="en-US" dirty="0"/>
              <a:t>Problem Statement</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Data Description</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Objective Key Metrics and Visualizations</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Insights and Recommendations</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8978154" cy="2169459"/>
          </a:xfrm>
        </p:spPr>
        <p:txBody>
          <a:bodyPr/>
          <a:lstStyle/>
          <a:p>
            <a:r>
              <a:rPr lang="en-US" dirty="0"/>
              <a:t>“Did you know? According to industry benchmarks, companies lose an average of $5600 per minute due to IT downtime.”</a:t>
            </a:r>
            <a:br>
              <a:rPr lang="en-US" dirty="0"/>
            </a:b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437662" y="327211"/>
            <a:ext cx="7781544" cy="859055"/>
          </a:xfrm>
        </p:spPr>
        <p:txBody>
          <a:bodyPr/>
          <a:lstStyle/>
          <a:p>
            <a:r>
              <a:rPr lang="en-IN" dirty="0"/>
              <a:t>Problem Statement</a:t>
            </a:r>
            <a:endParaRPr lang="en-US" dirty="0"/>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480871" y="1402080"/>
            <a:ext cx="9514776" cy="2201731"/>
          </a:xfrm>
        </p:spPr>
        <p:txBody>
          <a:bodyPr>
            <a:normAutofit fontScale="77500" lnSpcReduction="20000"/>
          </a:bodyPr>
          <a:lstStyle/>
          <a:p>
            <a:pPr algn="just">
              <a:lnSpc>
                <a:spcPct val="120000"/>
              </a:lnSpc>
            </a:pPr>
            <a:r>
              <a:rPr lang="en-US" sz="2400" spc="0" dirty="0"/>
              <a:t>The objective is to analyze the IT support ticket management system to understand the performance of IT agents, the efficiency of ticket resolution, and the satisfaction levels of employees. The analysis aims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ext Placeholder 4">
            <a:extLst>
              <a:ext uri="{FF2B5EF4-FFF2-40B4-BE49-F238E27FC236}">
                <a16:creationId xmlns:a16="http://schemas.microsoft.com/office/drawing/2014/main" id="{087D807A-0E02-7F70-9E62-1CEB05B8F6E8}"/>
              </a:ext>
            </a:extLst>
          </p:cNvPr>
          <p:cNvSpPr txBox="1">
            <a:spLocks/>
          </p:cNvSpPr>
          <p:nvPr/>
        </p:nvSpPr>
        <p:spPr>
          <a:xfrm>
            <a:off x="480871" y="4475518"/>
            <a:ext cx="10357464" cy="183955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2"/>
              </a:buClr>
              <a:buFont typeface="Arial" panose="020B0604020202020204" pitchFamily="34" charset="0"/>
              <a:buNone/>
              <a:defRPr lang="en-US" sz="1600" kern="1200" spc="300">
                <a:solidFill>
                  <a:schemeClr val="accent1">
                    <a:lumMod val="20000"/>
                    <a:lumOff val="80000"/>
                  </a:schemeClr>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q"/>
            </a:pPr>
            <a:r>
              <a:rPr lang="en-US" dirty="0"/>
              <a:t>Informed staffing decisions</a:t>
            </a:r>
          </a:p>
          <a:p>
            <a:pPr marL="285750" indent="-285750">
              <a:lnSpc>
                <a:spcPct val="150000"/>
              </a:lnSpc>
              <a:buFont typeface="Wingdings" panose="05000000000000000000" pitchFamily="2" charset="2"/>
              <a:buChar char="q"/>
            </a:pPr>
            <a:r>
              <a:rPr lang="en-US" dirty="0"/>
              <a:t>Improved training</a:t>
            </a:r>
          </a:p>
          <a:p>
            <a:pPr marL="285750" indent="-285750">
              <a:lnSpc>
                <a:spcPct val="150000"/>
              </a:lnSpc>
              <a:buFont typeface="Wingdings" panose="05000000000000000000" pitchFamily="2" charset="2"/>
              <a:buChar char="q"/>
            </a:pPr>
            <a:r>
              <a:rPr lang="en-US" dirty="0"/>
              <a:t>And software efficiency.</a:t>
            </a:r>
          </a:p>
        </p:txBody>
      </p:sp>
      <p:sp>
        <p:nvSpPr>
          <p:cNvPr id="6" name="Title 3">
            <a:extLst>
              <a:ext uri="{FF2B5EF4-FFF2-40B4-BE49-F238E27FC236}">
                <a16:creationId xmlns:a16="http://schemas.microsoft.com/office/drawing/2014/main" id="{1BEE1C3B-6796-6625-0542-9309BB912D34}"/>
              </a:ext>
            </a:extLst>
          </p:cNvPr>
          <p:cNvSpPr txBox="1">
            <a:spLocks/>
          </p:cNvSpPr>
          <p:nvPr/>
        </p:nvSpPr>
        <p:spPr>
          <a:xfrm>
            <a:off x="428692" y="3491755"/>
            <a:ext cx="7781544" cy="8590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GB" sz="5400" b="1" kern="1200" dirty="0">
                <a:solidFill>
                  <a:schemeClr val="bg1"/>
                </a:solidFill>
                <a:latin typeface="+mj-lt"/>
                <a:ea typeface="+mj-ea"/>
                <a:cs typeface="+mj-cs"/>
              </a:defRPr>
            </a:lvl1pPr>
          </a:lstStyle>
          <a:p>
            <a:r>
              <a:rPr lang="en-IN" sz="4000" dirty="0"/>
              <a:t>Goal:</a:t>
            </a:r>
            <a:endParaRPr lang="en-US" sz="4000"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471205"/>
            <a:ext cx="11214100" cy="535531"/>
          </a:xfrm>
        </p:spPr>
        <p:txBody>
          <a:bodyPr/>
          <a:lstStyle/>
          <a:p>
            <a:r>
              <a:rPr lang="en-IN" dirty="0"/>
              <a:t>Data Overview</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90906"/>
            <a:ext cx="4746065" cy="4909886"/>
          </a:xfrm>
        </p:spPr>
        <p:txBody>
          <a:bodyPr/>
          <a:lstStyle/>
          <a:p>
            <a:pPr>
              <a:buFont typeface="Wingdings" panose="05000000000000000000" pitchFamily="2" charset="2"/>
              <a:buChar char="q"/>
            </a:pPr>
            <a:r>
              <a:rPr lang="en-US" dirty="0"/>
              <a:t>Tickets Sheet : Contains information about IT support tickets. Tickets Sheet: Contains information about IT support tickets.</a:t>
            </a:r>
          </a:p>
          <a:p>
            <a:pPr lvl="1"/>
            <a:r>
              <a:rPr lang="en-US" sz="1600" dirty="0"/>
              <a:t>ID: Unique identifier for the ticket.</a:t>
            </a:r>
          </a:p>
          <a:p>
            <a:pPr lvl="1"/>
            <a:r>
              <a:rPr lang="en-US" sz="1600" dirty="0"/>
              <a:t>Ticket Fecha: Date of the ticket.</a:t>
            </a:r>
          </a:p>
          <a:p>
            <a:pPr lvl="1"/>
            <a:r>
              <a:rPr lang="en-US" sz="1600" dirty="0"/>
              <a:t>Employee ID: ID of the employee who raised the ticket.</a:t>
            </a:r>
          </a:p>
          <a:p>
            <a:pPr lvl="1"/>
            <a:r>
              <a:rPr lang="en-US" sz="1600" dirty="0"/>
              <a:t>Agent ID: ID of the agent assigned to the ticket.</a:t>
            </a:r>
          </a:p>
          <a:p>
            <a:pPr lvl="1"/>
            <a:r>
              <a:rPr lang="en-US" sz="1600" dirty="0"/>
              <a:t>Request Category: Category of the request (e.g., Login Access, System, Software).</a:t>
            </a:r>
          </a:p>
          <a:p>
            <a:pPr lvl="1"/>
            <a:r>
              <a:rPr lang="en-US" sz="1600" dirty="0"/>
              <a:t>Issue Type: Type of issue (e.g., IT Error, IT Request).</a:t>
            </a:r>
          </a:p>
          <a:p>
            <a:pPr lvl="1"/>
            <a:r>
              <a:rPr lang="en-US" sz="1600" dirty="0"/>
              <a:t>Severity: Severity of the issue.</a:t>
            </a:r>
          </a:p>
          <a:p>
            <a:pPr lvl="1"/>
            <a:r>
              <a:rPr lang="en-US" sz="1600" dirty="0"/>
              <a:t>Priority: Priority level of the issue.</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3" name="Text Placeholder 9">
            <a:extLst>
              <a:ext uri="{FF2B5EF4-FFF2-40B4-BE49-F238E27FC236}">
                <a16:creationId xmlns:a16="http://schemas.microsoft.com/office/drawing/2014/main" id="{20500B60-68D5-A8DA-3B75-8B483A3CCD44}"/>
              </a:ext>
            </a:extLst>
          </p:cNvPr>
          <p:cNvSpPr txBox="1">
            <a:spLocks/>
          </p:cNvSpPr>
          <p:nvPr/>
        </p:nvSpPr>
        <p:spPr>
          <a:xfrm>
            <a:off x="5697819" y="2199120"/>
            <a:ext cx="4746065" cy="4909886"/>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1600" dirty="0"/>
              <a:t>Resolution Time (Days): Time taken to resolve the ticket.</a:t>
            </a:r>
          </a:p>
          <a:p>
            <a:pPr lvl="1"/>
            <a:r>
              <a:rPr lang="en-US" sz="1600" dirty="0"/>
              <a:t>Satisfaction Rate: Satisfaction rate provided by the employee (1-5 scale).</a:t>
            </a:r>
            <a:endParaRPr lang="en-US" dirty="0"/>
          </a:p>
          <a:p>
            <a:pPr>
              <a:buFont typeface="Wingdings" panose="05000000000000000000" pitchFamily="2" charset="2"/>
              <a:buChar char="q"/>
            </a:pPr>
            <a:r>
              <a:rPr lang="en-US" dirty="0"/>
              <a:t>IT Agents Sheet : Contains information about IT agents.</a:t>
            </a:r>
          </a:p>
          <a:p>
            <a:pPr lvl="1"/>
            <a:r>
              <a:rPr lang="en-US" sz="1600" dirty="0"/>
              <a:t>Agent ID: Unique identifier for the agent.</a:t>
            </a:r>
          </a:p>
          <a:p>
            <a:pPr lvl="1"/>
            <a:r>
              <a:rPr lang="en-US" sz="1600" dirty="0"/>
              <a:t>Full Name: Full name of the agent.</a:t>
            </a:r>
          </a:p>
          <a:p>
            <a:pPr lvl="1"/>
            <a:r>
              <a:rPr lang="en-US" sz="1600" dirty="0"/>
              <a:t>Email: Email address of the agent.</a:t>
            </a:r>
          </a:p>
          <a:p>
            <a:pPr lvl="1"/>
            <a:r>
              <a:rPr lang="en-US" sz="1600" dirty="0"/>
              <a:t>Year of Birth: Year the agent was born.</a:t>
            </a:r>
          </a:p>
          <a:p>
            <a:pPr lvl="1"/>
            <a:r>
              <a:rPr lang="en-US" sz="1600" dirty="0"/>
              <a:t>Month of Birth: Month the agent was born.</a:t>
            </a:r>
          </a:p>
          <a:p>
            <a:pPr lvl="1"/>
            <a:r>
              <a:rPr lang="en-US" sz="1600" dirty="0"/>
              <a:t>Day of Birth: Day the agent was born.</a:t>
            </a:r>
          </a:p>
        </p:txBody>
      </p:sp>
      <p:sp>
        <p:nvSpPr>
          <p:cNvPr id="6" name="Text Placeholder 9">
            <a:extLst>
              <a:ext uri="{FF2B5EF4-FFF2-40B4-BE49-F238E27FC236}">
                <a16:creationId xmlns:a16="http://schemas.microsoft.com/office/drawing/2014/main" id="{714D2790-07DA-1225-D6C8-D1256CD7C4EC}"/>
              </a:ext>
            </a:extLst>
          </p:cNvPr>
          <p:cNvSpPr txBox="1">
            <a:spLocks/>
          </p:cNvSpPr>
          <p:nvPr/>
        </p:nvSpPr>
        <p:spPr>
          <a:xfrm>
            <a:off x="444500" y="1096465"/>
            <a:ext cx="4746065" cy="624760"/>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q"/>
            </a:pPr>
            <a:r>
              <a:rPr lang="en-US" dirty="0"/>
              <a:t>Total Ticket: 97498</a:t>
            </a: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74164" y="847720"/>
            <a:ext cx="7569947" cy="507831"/>
          </a:xfrm>
        </p:spPr>
        <p:txBody>
          <a:bodyPr/>
          <a:lstStyle/>
          <a:p>
            <a:r>
              <a:rPr lang="en-US" sz="3000" dirty="0"/>
              <a:t>Metric 1: “Ticket Count by Time (Year)”</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386976" y="3271487"/>
            <a:ext cx="1384674" cy="488296"/>
          </a:xfrm>
        </p:spPr>
        <p:txBody>
          <a:bodyPr/>
          <a:lstStyle/>
          <a:p>
            <a:pPr algn="l"/>
            <a:r>
              <a:rPr lang="en-US" dirty="0"/>
              <a:t>Analysis:</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a:xfrm>
            <a:off x="386976" y="1610975"/>
            <a:ext cx="6610724" cy="1186013"/>
          </a:xfrm>
        </p:spPr>
        <p:txBody>
          <a:bodyPr>
            <a:normAutofit/>
          </a:bodyPr>
          <a:lstStyle/>
          <a:p>
            <a:pPr>
              <a:lnSpc>
                <a:spcPct val="100000"/>
              </a:lnSpc>
            </a:pPr>
            <a:r>
              <a:rPr lang="en-US" sz="1800" i="1" dirty="0">
                <a:effectLst/>
                <a:latin typeface="Arial" panose="020B0604020202020204" pitchFamily="34" charset="0"/>
                <a:ea typeface="Arial" panose="020B0604020202020204" pitchFamily="34" charset="0"/>
              </a:rPr>
              <a:t>This tracks the total number of tickets created each year. 	</a:t>
            </a:r>
          </a:p>
          <a:p>
            <a:pPr>
              <a:lnSpc>
                <a:spcPct val="100000"/>
              </a:lnSpc>
            </a:pPr>
            <a:r>
              <a:rPr lang="en-US" sz="1800" i="1" dirty="0">
                <a:effectLst/>
                <a:latin typeface="Arial" panose="020B0604020202020204" pitchFamily="34" charset="0"/>
                <a:ea typeface="Arial" panose="020B0604020202020204" pitchFamily="34" charset="0"/>
              </a:rPr>
              <a:t>It helps in understanding year-over-year trends and analyzing ticket volumes over long periods.</a:t>
            </a:r>
            <a:endParaRPr lang="en-US" dirty="0"/>
          </a:p>
        </p:txBody>
      </p:sp>
      <p:graphicFrame>
        <p:nvGraphicFramePr>
          <p:cNvPr id="3" name="1">
            <a:extLst>
              <a:ext uri="{FF2B5EF4-FFF2-40B4-BE49-F238E27FC236}">
                <a16:creationId xmlns:a16="http://schemas.microsoft.com/office/drawing/2014/main" id="{1F45F6DE-14B0-4BA6-AC2B-CABEB28A0F34}"/>
              </a:ext>
            </a:extLst>
          </p:cNvPr>
          <p:cNvGraphicFramePr>
            <a:graphicFrameLocks/>
          </p:cNvGraphicFramePr>
          <p:nvPr>
            <p:extLst>
              <p:ext uri="{D42A27DB-BD31-4B8C-83A1-F6EECF244321}">
                <p14:modId xmlns:p14="http://schemas.microsoft.com/office/powerpoint/2010/main" val="876977552"/>
              </p:ext>
            </p:extLst>
          </p:nvPr>
        </p:nvGraphicFramePr>
        <p:xfrm>
          <a:off x="7485529" y="1983889"/>
          <a:ext cx="4576480" cy="335907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7">
            <a:extLst>
              <a:ext uri="{FF2B5EF4-FFF2-40B4-BE49-F238E27FC236}">
                <a16:creationId xmlns:a16="http://schemas.microsoft.com/office/drawing/2014/main" id="{5E6F3641-9A7F-5305-0D44-6C40E38618C6}"/>
              </a:ext>
            </a:extLst>
          </p:cNvPr>
          <p:cNvSpPr txBox="1">
            <a:spLocks/>
          </p:cNvSpPr>
          <p:nvPr/>
        </p:nvSpPr>
        <p:spPr>
          <a:xfrm>
            <a:off x="386976" y="3663427"/>
            <a:ext cx="6988923" cy="2705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i="1" dirty="0">
                <a:latin typeface="Arial" panose="020B0604020202020204" pitchFamily="34" charset="0"/>
                <a:ea typeface="Arial" panose="020B0604020202020204" pitchFamily="34" charset="0"/>
              </a:rPr>
              <a:t>This chart shows a consistent year-over-year increase in the total number of tickets created from 2016 to 2020. </a:t>
            </a:r>
          </a:p>
          <a:p>
            <a:pPr>
              <a:lnSpc>
                <a:spcPct val="100000"/>
              </a:lnSpc>
            </a:pPr>
            <a:r>
              <a:rPr lang="en-US" i="1" dirty="0">
                <a:latin typeface="Arial" panose="020B0604020202020204" pitchFamily="34" charset="0"/>
                <a:ea typeface="Arial" panose="020B0604020202020204" pitchFamily="34" charset="0"/>
              </a:rPr>
              <a:t>The ticket volume has grown steadily, with significant growth observed between 2019 (21,490) and 2020 (29,088), indicating an accelerating trend in ticket creation. </a:t>
            </a:r>
          </a:p>
          <a:p>
            <a:pPr>
              <a:lnSpc>
                <a:spcPct val="100000"/>
              </a:lnSpc>
            </a:pPr>
            <a:r>
              <a:rPr lang="en-US" i="1" dirty="0">
                <a:latin typeface="Arial" panose="020B0604020202020204" pitchFamily="34" charset="0"/>
                <a:ea typeface="Arial" panose="020B0604020202020204" pitchFamily="34" charset="0"/>
              </a:rPr>
              <a:t>This growth could reflect expanding operations, increased demand, or enhanced reporting mechanisms.</a:t>
            </a:r>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5673FB-4FB0-F797-F372-F1B76224127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BB76E9-1953-4C38-E860-9FB6C2D6D522}"/>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 Placeholder 7">
            <a:extLst>
              <a:ext uri="{FF2B5EF4-FFF2-40B4-BE49-F238E27FC236}">
                <a16:creationId xmlns:a16="http://schemas.microsoft.com/office/drawing/2014/main" id="{9828C3B7-BE7B-D51A-2671-908C9B960F7D}"/>
              </a:ext>
            </a:extLst>
          </p:cNvPr>
          <p:cNvSpPr>
            <a:spLocks noGrp="1"/>
          </p:cNvSpPr>
          <p:nvPr>
            <p:ph type="body" sz="quarter" idx="2"/>
          </p:nvPr>
        </p:nvSpPr>
        <p:spPr>
          <a:xfrm>
            <a:off x="3768351" y="1393654"/>
            <a:ext cx="8353350" cy="1681863"/>
          </a:xfrm>
        </p:spPr>
        <p:txBody>
          <a:bodyPr>
            <a:normAutofit fontScale="92500" lnSpcReduction="10000"/>
          </a:bodyPr>
          <a:lstStyle/>
          <a:p>
            <a:pPr>
              <a:lnSpc>
                <a:spcPct val="150000"/>
              </a:lnSpc>
            </a:pPr>
            <a:r>
              <a:rPr lang="en-US" sz="1800" i="1" dirty="0">
                <a:effectLst/>
                <a:latin typeface="Arial" panose="020B0604020202020204" pitchFamily="34" charset="0"/>
                <a:ea typeface="Arial" panose="020B0604020202020204" pitchFamily="34" charset="0"/>
              </a:rPr>
              <a:t>Tickets are grouped into predefined categories such as Hardware, Login Access, Software, and System, and the count is determined for each.</a:t>
            </a:r>
          </a:p>
          <a:p>
            <a:pPr>
              <a:lnSpc>
                <a:spcPct val="150000"/>
              </a:lnSpc>
            </a:pPr>
            <a:r>
              <a:rPr lang="en-US" sz="1800" i="1" dirty="0">
                <a:effectLst/>
                <a:latin typeface="Arial" panose="020B0604020202020204" pitchFamily="34" charset="0"/>
                <a:ea typeface="Arial" panose="020B0604020202020204" pitchFamily="34" charset="0"/>
              </a:rPr>
              <a:t>This shows which category generates the highest or lowest number of requests, allowing for better resource allocation.	</a:t>
            </a:r>
            <a:endParaRPr lang="en-US" dirty="0"/>
          </a:p>
        </p:txBody>
      </p:sp>
      <p:sp>
        <p:nvSpPr>
          <p:cNvPr id="3" name="Title 3">
            <a:extLst>
              <a:ext uri="{FF2B5EF4-FFF2-40B4-BE49-F238E27FC236}">
                <a16:creationId xmlns:a16="http://schemas.microsoft.com/office/drawing/2014/main" id="{706092E6-1D9E-C3A4-B37F-DED1BE579258}"/>
              </a:ext>
            </a:extLst>
          </p:cNvPr>
          <p:cNvSpPr txBox="1">
            <a:spLocks/>
          </p:cNvSpPr>
          <p:nvPr/>
        </p:nvSpPr>
        <p:spPr>
          <a:xfrm>
            <a:off x="211409" y="847720"/>
            <a:ext cx="7569947" cy="5078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Metric 2: “Tickets by Request Category”</a:t>
            </a:r>
          </a:p>
        </p:txBody>
      </p:sp>
      <p:graphicFrame>
        <p:nvGraphicFramePr>
          <p:cNvPr id="10" name="2">
            <a:extLst>
              <a:ext uri="{FF2B5EF4-FFF2-40B4-BE49-F238E27FC236}">
                <a16:creationId xmlns:a16="http://schemas.microsoft.com/office/drawing/2014/main" id="{AE0901B1-1064-40C8-8EE7-47DC57E12A3C}"/>
              </a:ext>
            </a:extLst>
          </p:cNvPr>
          <p:cNvGraphicFramePr>
            <a:graphicFrameLocks/>
          </p:cNvGraphicFramePr>
          <p:nvPr>
            <p:extLst>
              <p:ext uri="{D42A27DB-BD31-4B8C-83A1-F6EECF244321}">
                <p14:modId xmlns:p14="http://schemas.microsoft.com/office/powerpoint/2010/main" val="3740634100"/>
              </p:ext>
            </p:extLst>
          </p:nvPr>
        </p:nvGraphicFramePr>
        <p:xfrm>
          <a:off x="112041" y="1572190"/>
          <a:ext cx="3395018" cy="385706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6">
            <a:extLst>
              <a:ext uri="{FF2B5EF4-FFF2-40B4-BE49-F238E27FC236}">
                <a16:creationId xmlns:a16="http://schemas.microsoft.com/office/drawing/2014/main" id="{77E3311B-9D1F-128F-DAD1-1125382DF44C}"/>
              </a:ext>
            </a:extLst>
          </p:cNvPr>
          <p:cNvSpPr>
            <a:spLocks noGrp="1"/>
          </p:cNvSpPr>
          <p:nvPr>
            <p:ph type="body" sz="quarter" idx="1"/>
          </p:nvPr>
        </p:nvSpPr>
        <p:spPr>
          <a:xfrm>
            <a:off x="3768351" y="3376262"/>
            <a:ext cx="1384674" cy="488296"/>
          </a:xfrm>
        </p:spPr>
        <p:txBody>
          <a:bodyPr/>
          <a:lstStyle/>
          <a:p>
            <a:pPr algn="l"/>
            <a:r>
              <a:rPr lang="en-US" dirty="0"/>
              <a:t>Analysis:</a:t>
            </a:r>
          </a:p>
        </p:txBody>
      </p:sp>
      <p:sp>
        <p:nvSpPr>
          <p:cNvPr id="9" name="Text Placeholder 7">
            <a:extLst>
              <a:ext uri="{FF2B5EF4-FFF2-40B4-BE49-F238E27FC236}">
                <a16:creationId xmlns:a16="http://schemas.microsoft.com/office/drawing/2014/main" id="{FCB86549-DC62-7631-7677-81CD9434119E}"/>
              </a:ext>
            </a:extLst>
          </p:cNvPr>
          <p:cNvSpPr txBox="1">
            <a:spLocks/>
          </p:cNvSpPr>
          <p:nvPr/>
        </p:nvSpPr>
        <p:spPr>
          <a:xfrm>
            <a:off x="3768351" y="3768202"/>
            <a:ext cx="8311608" cy="2194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i="1" dirty="0">
                <a:latin typeface="Arial" panose="020B0604020202020204" pitchFamily="34" charset="0"/>
                <a:ea typeface="Arial" panose="020B0604020202020204" pitchFamily="34" charset="0"/>
              </a:rPr>
              <a:t>This chart indicates that System-related tickets constitute the largest share at 40%, followed by Login Access (30%) and Software (20%), with Hardware having the lowest proportion at 10%. </a:t>
            </a:r>
          </a:p>
          <a:p>
            <a:pPr>
              <a:lnSpc>
                <a:spcPct val="100000"/>
              </a:lnSpc>
            </a:pPr>
            <a:r>
              <a:rPr lang="en-US" i="1" dirty="0">
                <a:latin typeface="Arial" panose="020B0604020202020204" pitchFamily="34" charset="0"/>
                <a:ea typeface="Arial" panose="020B0604020202020204" pitchFamily="34" charset="0"/>
              </a:rPr>
              <a:t>The dominance of System tickets suggests it requires the most resources, while Hardware issues may need less focus. </a:t>
            </a:r>
          </a:p>
          <a:p>
            <a:pPr>
              <a:lnSpc>
                <a:spcPct val="100000"/>
              </a:lnSpc>
            </a:pPr>
            <a:r>
              <a:rPr lang="en-US" i="1" dirty="0">
                <a:latin typeface="Arial" panose="020B0604020202020204" pitchFamily="34" charset="0"/>
                <a:ea typeface="Arial" panose="020B0604020202020204" pitchFamily="34" charset="0"/>
              </a:rPr>
              <a:t>This breakdown can guide targeted resource allocation.</a:t>
            </a:r>
            <a:endParaRPr lang="en-US" dirty="0"/>
          </a:p>
        </p:txBody>
      </p:sp>
    </p:spTree>
    <p:extLst>
      <p:ext uri="{BB962C8B-B14F-4D97-AF65-F5344CB8AC3E}">
        <p14:creationId xmlns:p14="http://schemas.microsoft.com/office/powerpoint/2010/main" val="3922722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B4B33-092B-BDC6-725F-8602B31CBCA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41D1C4-9523-3B95-1B0C-630A14EA9B27}"/>
              </a:ext>
            </a:extLst>
          </p:cNvPr>
          <p:cNvSpPr>
            <a:spLocks noGrp="1"/>
          </p:cNvSpPr>
          <p:nvPr>
            <p:ph type="title"/>
          </p:nvPr>
        </p:nvSpPr>
        <p:spPr>
          <a:xfrm>
            <a:off x="274164" y="847720"/>
            <a:ext cx="7569947" cy="493981"/>
          </a:xfrm>
        </p:spPr>
        <p:txBody>
          <a:bodyPr/>
          <a:lstStyle/>
          <a:p>
            <a:r>
              <a:rPr lang="en-US" sz="2900" dirty="0"/>
              <a:t>Metric 3: “Ticket Count by Severity Rate”</a:t>
            </a:r>
          </a:p>
        </p:txBody>
      </p:sp>
      <p:sp>
        <p:nvSpPr>
          <p:cNvPr id="2" name="Slide Number Placeholder 1">
            <a:extLst>
              <a:ext uri="{FF2B5EF4-FFF2-40B4-BE49-F238E27FC236}">
                <a16:creationId xmlns:a16="http://schemas.microsoft.com/office/drawing/2014/main" id="{494EFACB-6A02-A8DD-EA32-97316DFF2A35}"/>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8" name="Text Placeholder 7">
            <a:extLst>
              <a:ext uri="{FF2B5EF4-FFF2-40B4-BE49-F238E27FC236}">
                <a16:creationId xmlns:a16="http://schemas.microsoft.com/office/drawing/2014/main" id="{883710C6-6D8F-0A48-DFB0-D0A14F30BC55}"/>
              </a:ext>
            </a:extLst>
          </p:cNvPr>
          <p:cNvSpPr>
            <a:spLocks noGrp="1"/>
          </p:cNvSpPr>
          <p:nvPr>
            <p:ph type="body" sz="quarter" idx="2"/>
          </p:nvPr>
        </p:nvSpPr>
        <p:spPr>
          <a:xfrm>
            <a:off x="386976" y="1610975"/>
            <a:ext cx="6709150" cy="1441437"/>
          </a:xfrm>
        </p:spPr>
        <p:txBody>
          <a:bodyPr>
            <a:normAutofit/>
          </a:bodyPr>
          <a:lstStyle/>
          <a:p>
            <a:pPr>
              <a:lnSpc>
                <a:spcPct val="100000"/>
              </a:lnSpc>
            </a:pPr>
            <a:r>
              <a:rPr lang="en-US" sz="1800" i="1" dirty="0">
                <a:effectLst/>
                <a:latin typeface="Arial" panose="020B0604020202020204" pitchFamily="34" charset="0"/>
                <a:ea typeface="Arial" panose="020B0604020202020204" pitchFamily="34" charset="0"/>
              </a:rPr>
              <a:t>This groups tickets based on their severity (e.g., 0, 1, 2, 3, 4) and provides the total count for each category. 		</a:t>
            </a:r>
          </a:p>
          <a:p>
            <a:pPr>
              <a:lnSpc>
                <a:spcPct val="100000"/>
              </a:lnSpc>
            </a:pPr>
            <a:r>
              <a:rPr lang="en-US" sz="1800" i="1" dirty="0">
                <a:effectLst/>
                <a:latin typeface="Arial" panose="020B0604020202020204" pitchFamily="34" charset="0"/>
                <a:ea typeface="Arial" panose="020B0604020202020204" pitchFamily="34" charset="0"/>
              </a:rPr>
              <a:t>It highlights the proportion of tickets with varying levels of urgency.</a:t>
            </a:r>
            <a:endParaRPr lang="en-US" dirty="0"/>
          </a:p>
        </p:txBody>
      </p:sp>
      <p:graphicFrame>
        <p:nvGraphicFramePr>
          <p:cNvPr id="5" name="6">
            <a:extLst>
              <a:ext uri="{FF2B5EF4-FFF2-40B4-BE49-F238E27FC236}">
                <a16:creationId xmlns:a16="http://schemas.microsoft.com/office/drawing/2014/main" id="{44382C25-752D-446E-A097-36AA76124C6E}"/>
              </a:ext>
            </a:extLst>
          </p:cNvPr>
          <p:cNvGraphicFramePr>
            <a:graphicFrameLocks/>
          </p:cNvGraphicFramePr>
          <p:nvPr>
            <p:extLst>
              <p:ext uri="{D42A27DB-BD31-4B8C-83A1-F6EECF244321}">
                <p14:modId xmlns:p14="http://schemas.microsoft.com/office/powerpoint/2010/main" val="1787352586"/>
              </p:ext>
            </p:extLst>
          </p:nvPr>
        </p:nvGraphicFramePr>
        <p:xfrm>
          <a:off x="7883714" y="2043378"/>
          <a:ext cx="4269105" cy="3432810"/>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 Placeholder 6">
            <a:extLst>
              <a:ext uri="{FF2B5EF4-FFF2-40B4-BE49-F238E27FC236}">
                <a16:creationId xmlns:a16="http://schemas.microsoft.com/office/drawing/2014/main" id="{E92F3C77-DAE1-9FD8-A0CD-BBFDD69D310F}"/>
              </a:ext>
            </a:extLst>
          </p:cNvPr>
          <p:cNvSpPr txBox="1">
            <a:spLocks/>
          </p:cNvSpPr>
          <p:nvPr/>
        </p:nvSpPr>
        <p:spPr>
          <a:xfrm>
            <a:off x="386976" y="3385787"/>
            <a:ext cx="1384674" cy="48829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a:t>Analysis:</a:t>
            </a:r>
            <a:endParaRPr lang="en-US" dirty="0"/>
          </a:p>
        </p:txBody>
      </p:sp>
      <p:sp>
        <p:nvSpPr>
          <p:cNvPr id="10" name="Text Placeholder 7">
            <a:extLst>
              <a:ext uri="{FF2B5EF4-FFF2-40B4-BE49-F238E27FC236}">
                <a16:creationId xmlns:a16="http://schemas.microsoft.com/office/drawing/2014/main" id="{680CB5F4-B5BB-B6C6-8879-395338363695}"/>
              </a:ext>
            </a:extLst>
          </p:cNvPr>
          <p:cNvSpPr txBox="1">
            <a:spLocks/>
          </p:cNvSpPr>
          <p:nvPr/>
        </p:nvSpPr>
        <p:spPr>
          <a:xfrm>
            <a:off x="386976" y="3777726"/>
            <a:ext cx="7496738" cy="2099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i="1" dirty="0">
                <a:latin typeface="Arial" panose="020B0604020202020204" pitchFamily="34" charset="0"/>
                <a:ea typeface="Arial" panose="020B0604020202020204" pitchFamily="34" charset="0"/>
              </a:rPr>
              <a:t>This chart shows the distribution of tickets by severity levels, with severity 2 having the highest count (88,656), indicating it is the most common urgency level. </a:t>
            </a:r>
          </a:p>
          <a:p>
            <a:pPr>
              <a:lnSpc>
                <a:spcPct val="100000"/>
              </a:lnSpc>
            </a:pPr>
            <a:r>
              <a:rPr lang="en-US" i="1" dirty="0">
                <a:latin typeface="Arial" panose="020B0604020202020204" pitchFamily="34" charset="0"/>
                <a:ea typeface="Arial" panose="020B0604020202020204" pitchFamily="34" charset="0"/>
              </a:rPr>
              <a:t>Severities 3 (4,836) and 1 (2,258) follow, while severities 0 (356) and 4 (1,392) are comparatively rare, suggesting that most tickets fall into mid-level urgency.</a:t>
            </a:r>
            <a:endParaRPr lang="en-US" dirty="0"/>
          </a:p>
        </p:txBody>
      </p:sp>
    </p:spTree>
    <p:extLst>
      <p:ext uri="{BB962C8B-B14F-4D97-AF65-F5344CB8AC3E}">
        <p14:creationId xmlns:p14="http://schemas.microsoft.com/office/powerpoint/2010/main" val="56365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B96AF-5093-CC13-AC54-5C474980E4F9}"/>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CEB7A3-492A-658C-BCDE-10A163FEB7EB}"/>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8" name="Text Placeholder 7">
            <a:extLst>
              <a:ext uri="{FF2B5EF4-FFF2-40B4-BE49-F238E27FC236}">
                <a16:creationId xmlns:a16="http://schemas.microsoft.com/office/drawing/2014/main" id="{7164FCE6-2311-4E46-ACB3-B0779F2CFC25}"/>
              </a:ext>
            </a:extLst>
          </p:cNvPr>
          <p:cNvSpPr>
            <a:spLocks noGrp="1"/>
          </p:cNvSpPr>
          <p:nvPr>
            <p:ph type="body" sz="quarter" idx="2"/>
          </p:nvPr>
        </p:nvSpPr>
        <p:spPr>
          <a:xfrm>
            <a:off x="3766567" y="1747136"/>
            <a:ext cx="7995024" cy="1491363"/>
          </a:xfrm>
        </p:spPr>
        <p:txBody>
          <a:bodyPr>
            <a:normAutofit/>
          </a:bodyPr>
          <a:lstStyle/>
          <a:p>
            <a:pPr>
              <a:lnSpc>
                <a:spcPct val="150000"/>
              </a:lnSpc>
            </a:pPr>
            <a:r>
              <a:rPr lang="en-US" sz="1800" i="1" dirty="0">
                <a:effectLst/>
                <a:latin typeface="Arial" panose="020B0604020202020204" pitchFamily="34" charset="0"/>
                <a:ea typeface="Arial" panose="020B0604020202020204" pitchFamily="34" charset="0"/>
              </a:rPr>
              <a:t>This categorizes tickets based on their assigned priority levels (e.g., 0, 1, 2, 3) and tracks the total count in each category.	</a:t>
            </a:r>
          </a:p>
          <a:p>
            <a:pPr>
              <a:lnSpc>
                <a:spcPct val="150000"/>
              </a:lnSpc>
            </a:pPr>
            <a:r>
              <a:rPr lang="en-US" sz="1800" i="1" dirty="0">
                <a:effectLst/>
                <a:latin typeface="Arial" panose="020B0604020202020204" pitchFamily="34" charset="0"/>
                <a:ea typeface="Arial" panose="020B0604020202020204" pitchFamily="34" charset="0"/>
              </a:rPr>
              <a:t>It identifies the tickets requiring immediate attention.	</a:t>
            </a:r>
            <a:endParaRPr lang="en-US" dirty="0"/>
          </a:p>
        </p:txBody>
      </p:sp>
      <p:sp>
        <p:nvSpPr>
          <p:cNvPr id="3" name="Title 3">
            <a:extLst>
              <a:ext uri="{FF2B5EF4-FFF2-40B4-BE49-F238E27FC236}">
                <a16:creationId xmlns:a16="http://schemas.microsoft.com/office/drawing/2014/main" id="{BD9E6EC9-1C96-C37F-E6DA-EF428DDBADD8}"/>
              </a:ext>
            </a:extLst>
          </p:cNvPr>
          <p:cNvSpPr txBox="1">
            <a:spLocks/>
          </p:cNvSpPr>
          <p:nvPr/>
        </p:nvSpPr>
        <p:spPr>
          <a:xfrm>
            <a:off x="462424" y="847720"/>
            <a:ext cx="7569947" cy="5078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3000" dirty="0"/>
              <a:t>Metric 4: “Tickets by Priority”</a:t>
            </a:r>
          </a:p>
        </p:txBody>
      </p:sp>
      <p:graphicFrame>
        <p:nvGraphicFramePr>
          <p:cNvPr id="4" name="7">
            <a:extLst>
              <a:ext uri="{FF2B5EF4-FFF2-40B4-BE49-F238E27FC236}">
                <a16:creationId xmlns:a16="http://schemas.microsoft.com/office/drawing/2014/main" id="{F6A6A1D7-979A-4994-B111-77E6EAF9EFBE}"/>
              </a:ext>
            </a:extLst>
          </p:cNvPr>
          <p:cNvGraphicFramePr>
            <a:graphicFrameLocks/>
          </p:cNvGraphicFramePr>
          <p:nvPr>
            <p:extLst>
              <p:ext uri="{D42A27DB-BD31-4B8C-83A1-F6EECF244321}">
                <p14:modId xmlns:p14="http://schemas.microsoft.com/office/powerpoint/2010/main" val="1641096669"/>
              </p:ext>
            </p:extLst>
          </p:nvPr>
        </p:nvGraphicFramePr>
        <p:xfrm>
          <a:off x="-16585" y="1929430"/>
          <a:ext cx="3596864" cy="4014169"/>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 Placeholder 6">
            <a:extLst>
              <a:ext uri="{FF2B5EF4-FFF2-40B4-BE49-F238E27FC236}">
                <a16:creationId xmlns:a16="http://schemas.microsoft.com/office/drawing/2014/main" id="{D6A5B561-55C2-3C1D-010F-F3C997B7CE38}"/>
              </a:ext>
            </a:extLst>
          </p:cNvPr>
          <p:cNvSpPr txBox="1">
            <a:spLocks/>
          </p:cNvSpPr>
          <p:nvPr/>
        </p:nvSpPr>
        <p:spPr>
          <a:xfrm>
            <a:off x="3787401" y="3547712"/>
            <a:ext cx="1384674" cy="488296"/>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Clr>
                <a:schemeClr val="accent2"/>
              </a:buClr>
              <a:buFont typeface="Arial" panose="020B0604020202020204" pitchFamily="34" charset="0"/>
              <a:buNone/>
              <a:defRPr sz="2000" b="1" kern="1200">
                <a:solidFill>
                  <a:schemeClr val="bg1"/>
                </a:solidFill>
                <a:latin typeface="+mn-lt"/>
                <a:ea typeface="+mn-ea"/>
                <a:cs typeface="+mn-cs"/>
              </a:defRPr>
            </a:lvl1pPr>
            <a:lvl2pPr marL="457200" indent="0" algn="l" defTabSz="914400" rtl="0" eaLnBrk="1" latinLnBrk="0" hangingPunct="1">
              <a:lnSpc>
                <a:spcPct val="90000"/>
              </a:lnSpc>
              <a:spcBef>
                <a:spcPts val="500"/>
              </a:spcBef>
              <a:buClr>
                <a:schemeClr val="accent2"/>
              </a:buClr>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2"/>
              </a:buClr>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2"/>
              </a:buClr>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l"/>
            <a:r>
              <a:rPr lang="en-US"/>
              <a:t>Analysis:</a:t>
            </a:r>
            <a:endParaRPr lang="en-US" dirty="0"/>
          </a:p>
        </p:txBody>
      </p:sp>
      <p:sp>
        <p:nvSpPr>
          <p:cNvPr id="10" name="Text Placeholder 7">
            <a:extLst>
              <a:ext uri="{FF2B5EF4-FFF2-40B4-BE49-F238E27FC236}">
                <a16:creationId xmlns:a16="http://schemas.microsoft.com/office/drawing/2014/main" id="{3ADCE72E-AE12-DEE2-B749-FCEA9A43F419}"/>
              </a:ext>
            </a:extLst>
          </p:cNvPr>
          <p:cNvSpPr txBox="1">
            <a:spLocks/>
          </p:cNvSpPr>
          <p:nvPr/>
        </p:nvSpPr>
        <p:spPr>
          <a:xfrm>
            <a:off x="3787401" y="3939651"/>
            <a:ext cx="7995024" cy="2099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1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2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i="1" dirty="0">
                <a:latin typeface="Arial" panose="020B0604020202020204" pitchFamily="34" charset="0"/>
                <a:ea typeface="Arial" panose="020B0604020202020204" pitchFamily="34" charset="0"/>
              </a:rPr>
              <a:t>This chart depicts the distribution of tickets by priority level. Priority 3 has the highest count (35,549), indicating the largest number of tickets requiring immediate attention. </a:t>
            </a:r>
          </a:p>
          <a:p>
            <a:pPr>
              <a:lnSpc>
                <a:spcPct val="100000"/>
              </a:lnSpc>
            </a:pPr>
            <a:r>
              <a:rPr lang="en-US" i="1" dirty="0">
                <a:latin typeface="Arial" panose="020B0604020202020204" pitchFamily="34" charset="0"/>
                <a:ea typeface="Arial" panose="020B0604020202020204" pitchFamily="34" charset="0"/>
              </a:rPr>
              <a:t>Priorities 0 (29,410) and 1 (16,694) follow, while priority 2 (15,845) has the smallest share.</a:t>
            </a:r>
            <a:endParaRPr lang="en-US" dirty="0"/>
          </a:p>
        </p:txBody>
      </p:sp>
    </p:spTree>
    <p:extLst>
      <p:ext uri="{BB962C8B-B14F-4D97-AF65-F5344CB8AC3E}">
        <p14:creationId xmlns:p14="http://schemas.microsoft.com/office/powerpoint/2010/main" val="266048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358</TotalTime>
  <Words>1519</Words>
  <Application>Microsoft Office PowerPoint</Application>
  <PresentationFormat>Widescreen</PresentationFormat>
  <Paragraphs>137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Trade Gothic LT Pro</vt:lpstr>
      <vt:lpstr>Trebuchet MS</vt:lpstr>
      <vt:lpstr>Wingdings</vt:lpstr>
      <vt:lpstr>Office Theme</vt:lpstr>
      <vt:lpstr>IT Ticket  Analysis Report</vt:lpstr>
      <vt:lpstr>Agenda</vt:lpstr>
      <vt:lpstr>“Did you know? According to industry benchmarks, companies lose an average of $5600 per minute due to IT downtime.” </vt:lpstr>
      <vt:lpstr>Problem Statement</vt:lpstr>
      <vt:lpstr>Data Overview</vt:lpstr>
      <vt:lpstr>Metric 1: “Ticket Count by Time (Year)”</vt:lpstr>
      <vt:lpstr>PowerPoint Presentation</vt:lpstr>
      <vt:lpstr>Metric 3: “Ticket Count by Severity Rate”</vt:lpstr>
      <vt:lpstr>PowerPoint Presentation</vt:lpstr>
      <vt:lpstr>Metric 5: “Distribution of tickets based on satisfaction”</vt:lpstr>
      <vt:lpstr>PowerPoint Presentation</vt:lpstr>
      <vt:lpstr>Metric 7: “Satisfaction Rate By Time (Year)”</vt:lpstr>
      <vt:lpstr>PowerPoint Presentation</vt:lpstr>
      <vt:lpstr>Metric 9: “Distribution Of Tickets Based On Resolution Time”</vt:lpstr>
      <vt:lpstr>Dashboard</vt:lpstr>
      <vt:lpstr>Conclusion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Chandan Kumar</dc:creator>
  <cp:lastModifiedBy>Chandan Kumar</cp:lastModifiedBy>
  <cp:revision>7</cp:revision>
  <dcterms:created xsi:type="dcterms:W3CDTF">2025-01-17T13:13:25Z</dcterms:created>
  <dcterms:modified xsi:type="dcterms:W3CDTF">2025-01-25T09:08:25Z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