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4" r:id="rId5"/>
    <p:sldId id="259" r:id="rId6"/>
    <p:sldId id="269" r:id="rId7"/>
    <p:sldId id="260" r:id="rId8"/>
    <p:sldId id="261" r:id="rId9"/>
    <p:sldId id="262" r:id="rId10"/>
    <p:sldId id="263" r:id="rId11"/>
    <p:sldId id="267" r:id="rId12"/>
    <p:sldId id="265" r:id="rId13"/>
    <p:sldId id="266" r:id="rId14"/>
    <p:sldId id="268"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317204-5EA0-4EB9-BF03-AF0414A6C80C}" type="datetimeFigureOut">
              <a:rPr lang="en-IN" smtClean="0"/>
              <a:t>21-08-2024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4D44A5-EAC7-4D16-8349-3E47A7A84C9E}" type="slidenum">
              <a:rPr lang="en-IN" smtClean="0"/>
              <a:t>‹#›</a:t>
            </a:fld>
            <a:endParaRPr lang="en-IN"/>
          </a:p>
        </p:txBody>
      </p:sp>
    </p:spTree>
    <p:extLst>
      <p:ext uri="{BB962C8B-B14F-4D97-AF65-F5344CB8AC3E}">
        <p14:creationId xmlns:p14="http://schemas.microsoft.com/office/powerpoint/2010/main" val="1712950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64D44A5-EAC7-4D16-8349-3E47A7A84C9E}" type="slidenum">
              <a:rPr lang="en-IN" smtClean="0"/>
              <a:t>7</a:t>
            </a:fld>
            <a:endParaRPr lang="en-IN"/>
          </a:p>
        </p:txBody>
      </p:sp>
    </p:spTree>
    <p:extLst>
      <p:ext uri="{BB962C8B-B14F-4D97-AF65-F5344CB8AC3E}">
        <p14:creationId xmlns:p14="http://schemas.microsoft.com/office/powerpoint/2010/main" val="265263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3B396-D4C9-2E3F-23C5-7D236ED6DD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3249B0-D9B6-5A6B-B114-D2DF4AB924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9D77878-031C-6DFE-2183-D2EE4C3CDD15}"/>
              </a:ext>
            </a:extLst>
          </p:cNvPr>
          <p:cNvSpPr>
            <a:spLocks noGrp="1"/>
          </p:cNvSpPr>
          <p:nvPr>
            <p:ph type="dt" sz="half" idx="10"/>
          </p:nvPr>
        </p:nvSpPr>
        <p:spPr/>
        <p:txBody>
          <a:bodyPr/>
          <a:lstStyle/>
          <a:p>
            <a:fld id="{19717478-82BC-4651-B059-D7FDE7BAFBBE}" type="datetimeFigureOut">
              <a:rPr lang="en-IN" smtClean="0"/>
              <a:t>21-08-2024</a:t>
            </a:fld>
            <a:endParaRPr lang="en-IN"/>
          </a:p>
        </p:txBody>
      </p:sp>
      <p:sp>
        <p:nvSpPr>
          <p:cNvPr id="5" name="Footer Placeholder 4">
            <a:extLst>
              <a:ext uri="{FF2B5EF4-FFF2-40B4-BE49-F238E27FC236}">
                <a16:creationId xmlns:a16="http://schemas.microsoft.com/office/drawing/2014/main" id="{095F618F-3266-65F1-4D42-B409695E05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E48C3B-6A1F-8A57-0D75-ABDB6CC73517}"/>
              </a:ext>
            </a:extLst>
          </p:cNvPr>
          <p:cNvSpPr>
            <a:spLocks noGrp="1"/>
          </p:cNvSpPr>
          <p:nvPr>
            <p:ph type="sldNum" sz="quarter" idx="12"/>
          </p:nvPr>
        </p:nvSpPr>
        <p:spPr/>
        <p:txBody>
          <a:bodyPr/>
          <a:lstStyle/>
          <a:p>
            <a:fld id="{E8CE97CD-14AE-47CF-9BEA-A6BE3B965C1F}" type="slidenum">
              <a:rPr lang="en-IN" smtClean="0"/>
              <a:t>‹#›</a:t>
            </a:fld>
            <a:endParaRPr lang="en-IN"/>
          </a:p>
        </p:txBody>
      </p:sp>
    </p:spTree>
    <p:extLst>
      <p:ext uri="{BB962C8B-B14F-4D97-AF65-F5344CB8AC3E}">
        <p14:creationId xmlns:p14="http://schemas.microsoft.com/office/powerpoint/2010/main" val="303532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33208-C220-D628-1407-C5790EED4F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2BDF3A-2469-4759-1001-E5BE00E004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EE1CB8-891A-D093-41DE-7CDE823DBAC1}"/>
              </a:ext>
            </a:extLst>
          </p:cNvPr>
          <p:cNvSpPr>
            <a:spLocks noGrp="1"/>
          </p:cNvSpPr>
          <p:nvPr>
            <p:ph type="dt" sz="half" idx="10"/>
          </p:nvPr>
        </p:nvSpPr>
        <p:spPr/>
        <p:txBody>
          <a:bodyPr/>
          <a:lstStyle/>
          <a:p>
            <a:fld id="{19717478-82BC-4651-B059-D7FDE7BAFBBE}" type="datetimeFigureOut">
              <a:rPr lang="en-IN" smtClean="0"/>
              <a:t>21-08-2024</a:t>
            </a:fld>
            <a:endParaRPr lang="en-IN"/>
          </a:p>
        </p:txBody>
      </p:sp>
      <p:sp>
        <p:nvSpPr>
          <p:cNvPr id="5" name="Footer Placeholder 4">
            <a:extLst>
              <a:ext uri="{FF2B5EF4-FFF2-40B4-BE49-F238E27FC236}">
                <a16:creationId xmlns:a16="http://schemas.microsoft.com/office/drawing/2014/main" id="{44AE1EEE-0FBD-2E49-BB46-45C3F0B7A3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9DF1B3-BF52-5BFC-FCB6-AE4FC1E5F7C1}"/>
              </a:ext>
            </a:extLst>
          </p:cNvPr>
          <p:cNvSpPr>
            <a:spLocks noGrp="1"/>
          </p:cNvSpPr>
          <p:nvPr>
            <p:ph type="sldNum" sz="quarter" idx="12"/>
          </p:nvPr>
        </p:nvSpPr>
        <p:spPr/>
        <p:txBody>
          <a:bodyPr/>
          <a:lstStyle/>
          <a:p>
            <a:fld id="{E8CE97CD-14AE-47CF-9BEA-A6BE3B965C1F}" type="slidenum">
              <a:rPr lang="en-IN" smtClean="0"/>
              <a:t>‹#›</a:t>
            </a:fld>
            <a:endParaRPr lang="en-IN"/>
          </a:p>
        </p:txBody>
      </p:sp>
    </p:spTree>
    <p:extLst>
      <p:ext uri="{BB962C8B-B14F-4D97-AF65-F5344CB8AC3E}">
        <p14:creationId xmlns:p14="http://schemas.microsoft.com/office/powerpoint/2010/main" val="73955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8872D7-7696-1CB4-881F-D914711EED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09E882-014B-6FFA-C94A-833FDD9E72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9D9AE0-A49B-BF7E-BAD4-7933970E74F9}"/>
              </a:ext>
            </a:extLst>
          </p:cNvPr>
          <p:cNvSpPr>
            <a:spLocks noGrp="1"/>
          </p:cNvSpPr>
          <p:nvPr>
            <p:ph type="dt" sz="half" idx="10"/>
          </p:nvPr>
        </p:nvSpPr>
        <p:spPr/>
        <p:txBody>
          <a:bodyPr/>
          <a:lstStyle/>
          <a:p>
            <a:fld id="{19717478-82BC-4651-B059-D7FDE7BAFBBE}" type="datetimeFigureOut">
              <a:rPr lang="en-IN" smtClean="0"/>
              <a:t>21-08-2024</a:t>
            </a:fld>
            <a:endParaRPr lang="en-IN"/>
          </a:p>
        </p:txBody>
      </p:sp>
      <p:sp>
        <p:nvSpPr>
          <p:cNvPr id="5" name="Footer Placeholder 4">
            <a:extLst>
              <a:ext uri="{FF2B5EF4-FFF2-40B4-BE49-F238E27FC236}">
                <a16:creationId xmlns:a16="http://schemas.microsoft.com/office/drawing/2014/main" id="{553B0397-F8E0-F899-0745-DC49053EE8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490845-4A61-F962-74DD-A7164D80B2BF}"/>
              </a:ext>
            </a:extLst>
          </p:cNvPr>
          <p:cNvSpPr>
            <a:spLocks noGrp="1"/>
          </p:cNvSpPr>
          <p:nvPr>
            <p:ph type="sldNum" sz="quarter" idx="12"/>
          </p:nvPr>
        </p:nvSpPr>
        <p:spPr/>
        <p:txBody>
          <a:bodyPr/>
          <a:lstStyle/>
          <a:p>
            <a:fld id="{E8CE97CD-14AE-47CF-9BEA-A6BE3B965C1F}" type="slidenum">
              <a:rPr lang="en-IN" smtClean="0"/>
              <a:t>‹#›</a:t>
            </a:fld>
            <a:endParaRPr lang="en-IN"/>
          </a:p>
        </p:txBody>
      </p:sp>
    </p:spTree>
    <p:extLst>
      <p:ext uri="{BB962C8B-B14F-4D97-AF65-F5344CB8AC3E}">
        <p14:creationId xmlns:p14="http://schemas.microsoft.com/office/powerpoint/2010/main" val="1598223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B7DFC-8C6C-D76C-2BE3-B92554C71A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6B036E-52C9-3695-B26D-807053F4A8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BEC192-8A66-0D39-BD4A-391D6A8CBC72}"/>
              </a:ext>
            </a:extLst>
          </p:cNvPr>
          <p:cNvSpPr>
            <a:spLocks noGrp="1"/>
          </p:cNvSpPr>
          <p:nvPr>
            <p:ph type="dt" sz="half" idx="10"/>
          </p:nvPr>
        </p:nvSpPr>
        <p:spPr/>
        <p:txBody>
          <a:bodyPr/>
          <a:lstStyle/>
          <a:p>
            <a:fld id="{19717478-82BC-4651-B059-D7FDE7BAFBBE}" type="datetimeFigureOut">
              <a:rPr lang="en-IN" smtClean="0"/>
              <a:t>21-08-2024</a:t>
            </a:fld>
            <a:endParaRPr lang="en-IN"/>
          </a:p>
        </p:txBody>
      </p:sp>
      <p:sp>
        <p:nvSpPr>
          <p:cNvPr id="5" name="Footer Placeholder 4">
            <a:extLst>
              <a:ext uri="{FF2B5EF4-FFF2-40B4-BE49-F238E27FC236}">
                <a16:creationId xmlns:a16="http://schemas.microsoft.com/office/drawing/2014/main" id="{8FFC071A-7DB5-89FE-EA77-79E6E26BA8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ECC8E6-CCE8-B1C1-6CC5-A23F86B79274}"/>
              </a:ext>
            </a:extLst>
          </p:cNvPr>
          <p:cNvSpPr>
            <a:spLocks noGrp="1"/>
          </p:cNvSpPr>
          <p:nvPr>
            <p:ph type="sldNum" sz="quarter" idx="12"/>
          </p:nvPr>
        </p:nvSpPr>
        <p:spPr/>
        <p:txBody>
          <a:bodyPr/>
          <a:lstStyle/>
          <a:p>
            <a:fld id="{E8CE97CD-14AE-47CF-9BEA-A6BE3B965C1F}" type="slidenum">
              <a:rPr lang="en-IN" smtClean="0"/>
              <a:t>‹#›</a:t>
            </a:fld>
            <a:endParaRPr lang="en-IN"/>
          </a:p>
        </p:txBody>
      </p:sp>
    </p:spTree>
    <p:extLst>
      <p:ext uri="{BB962C8B-B14F-4D97-AF65-F5344CB8AC3E}">
        <p14:creationId xmlns:p14="http://schemas.microsoft.com/office/powerpoint/2010/main" val="279369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2781-B961-F2C0-5884-F8DE4EC9CF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198F8D-39EE-6C16-581C-61DD007EC5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ACC0BF-7388-4523-6D47-FD60A35FDB80}"/>
              </a:ext>
            </a:extLst>
          </p:cNvPr>
          <p:cNvSpPr>
            <a:spLocks noGrp="1"/>
          </p:cNvSpPr>
          <p:nvPr>
            <p:ph type="dt" sz="half" idx="10"/>
          </p:nvPr>
        </p:nvSpPr>
        <p:spPr/>
        <p:txBody>
          <a:bodyPr/>
          <a:lstStyle/>
          <a:p>
            <a:fld id="{19717478-82BC-4651-B059-D7FDE7BAFBBE}" type="datetimeFigureOut">
              <a:rPr lang="en-IN" smtClean="0"/>
              <a:t>21-08-2024</a:t>
            </a:fld>
            <a:endParaRPr lang="en-IN"/>
          </a:p>
        </p:txBody>
      </p:sp>
      <p:sp>
        <p:nvSpPr>
          <p:cNvPr id="5" name="Footer Placeholder 4">
            <a:extLst>
              <a:ext uri="{FF2B5EF4-FFF2-40B4-BE49-F238E27FC236}">
                <a16:creationId xmlns:a16="http://schemas.microsoft.com/office/drawing/2014/main" id="{7A58388B-0D24-5471-C6F9-CDEB84E75D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22E8C3-11C2-1FF3-5B4A-CA457BEE5507}"/>
              </a:ext>
            </a:extLst>
          </p:cNvPr>
          <p:cNvSpPr>
            <a:spLocks noGrp="1"/>
          </p:cNvSpPr>
          <p:nvPr>
            <p:ph type="sldNum" sz="quarter" idx="12"/>
          </p:nvPr>
        </p:nvSpPr>
        <p:spPr/>
        <p:txBody>
          <a:bodyPr/>
          <a:lstStyle/>
          <a:p>
            <a:fld id="{E8CE97CD-14AE-47CF-9BEA-A6BE3B965C1F}" type="slidenum">
              <a:rPr lang="en-IN" smtClean="0"/>
              <a:t>‹#›</a:t>
            </a:fld>
            <a:endParaRPr lang="en-IN"/>
          </a:p>
        </p:txBody>
      </p:sp>
    </p:spTree>
    <p:extLst>
      <p:ext uri="{BB962C8B-B14F-4D97-AF65-F5344CB8AC3E}">
        <p14:creationId xmlns:p14="http://schemas.microsoft.com/office/powerpoint/2010/main" val="3115418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2A26D-D79E-2E77-5B9C-CC4FF4B4ED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D5946B-CC4F-C33B-CD57-E17E519E1A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4B491C-EAAD-2301-D85F-506BE7E882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54EA642-07F1-A982-3904-1E645E3B7193}"/>
              </a:ext>
            </a:extLst>
          </p:cNvPr>
          <p:cNvSpPr>
            <a:spLocks noGrp="1"/>
          </p:cNvSpPr>
          <p:nvPr>
            <p:ph type="dt" sz="half" idx="10"/>
          </p:nvPr>
        </p:nvSpPr>
        <p:spPr/>
        <p:txBody>
          <a:bodyPr/>
          <a:lstStyle/>
          <a:p>
            <a:fld id="{19717478-82BC-4651-B059-D7FDE7BAFBBE}" type="datetimeFigureOut">
              <a:rPr lang="en-IN" smtClean="0"/>
              <a:t>21-08-2024</a:t>
            </a:fld>
            <a:endParaRPr lang="en-IN"/>
          </a:p>
        </p:txBody>
      </p:sp>
      <p:sp>
        <p:nvSpPr>
          <p:cNvPr id="6" name="Footer Placeholder 5">
            <a:extLst>
              <a:ext uri="{FF2B5EF4-FFF2-40B4-BE49-F238E27FC236}">
                <a16:creationId xmlns:a16="http://schemas.microsoft.com/office/drawing/2014/main" id="{1962308E-B8E6-7DF3-198A-CB7D9FF4A7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FCDFB3-F24E-30C2-A34B-EA3E11AB3AEF}"/>
              </a:ext>
            </a:extLst>
          </p:cNvPr>
          <p:cNvSpPr>
            <a:spLocks noGrp="1"/>
          </p:cNvSpPr>
          <p:nvPr>
            <p:ph type="sldNum" sz="quarter" idx="12"/>
          </p:nvPr>
        </p:nvSpPr>
        <p:spPr/>
        <p:txBody>
          <a:bodyPr/>
          <a:lstStyle/>
          <a:p>
            <a:fld id="{E8CE97CD-14AE-47CF-9BEA-A6BE3B965C1F}" type="slidenum">
              <a:rPr lang="en-IN" smtClean="0"/>
              <a:t>‹#›</a:t>
            </a:fld>
            <a:endParaRPr lang="en-IN"/>
          </a:p>
        </p:txBody>
      </p:sp>
    </p:spTree>
    <p:extLst>
      <p:ext uri="{BB962C8B-B14F-4D97-AF65-F5344CB8AC3E}">
        <p14:creationId xmlns:p14="http://schemas.microsoft.com/office/powerpoint/2010/main" val="2475835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384D-1452-228C-E54E-FFB7E07CE3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8006B4-5770-2631-6DE8-EC06771F1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37A246-90E8-AB98-0D06-1B0847F3C2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0F779B-5652-D501-7269-2C4B7F7E40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1D0056-4C45-CB68-9A31-DA84BB5652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887A2D2-8B89-A75B-D1C9-BE5089903DBC}"/>
              </a:ext>
            </a:extLst>
          </p:cNvPr>
          <p:cNvSpPr>
            <a:spLocks noGrp="1"/>
          </p:cNvSpPr>
          <p:nvPr>
            <p:ph type="dt" sz="half" idx="10"/>
          </p:nvPr>
        </p:nvSpPr>
        <p:spPr/>
        <p:txBody>
          <a:bodyPr/>
          <a:lstStyle/>
          <a:p>
            <a:fld id="{19717478-82BC-4651-B059-D7FDE7BAFBBE}" type="datetimeFigureOut">
              <a:rPr lang="en-IN" smtClean="0"/>
              <a:t>21-08-2024</a:t>
            </a:fld>
            <a:endParaRPr lang="en-IN"/>
          </a:p>
        </p:txBody>
      </p:sp>
      <p:sp>
        <p:nvSpPr>
          <p:cNvPr id="8" name="Footer Placeholder 7">
            <a:extLst>
              <a:ext uri="{FF2B5EF4-FFF2-40B4-BE49-F238E27FC236}">
                <a16:creationId xmlns:a16="http://schemas.microsoft.com/office/drawing/2014/main" id="{C93EE341-AE9E-2293-2804-51D192B193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A401A9-BB28-E858-837A-BCA6F9D6781A}"/>
              </a:ext>
            </a:extLst>
          </p:cNvPr>
          <p:cNvSpPr>
            <a:spLocks noGrp="1"/>
          </p:cNvSpPr>
          <p:nvPr>
            <p:ph type="sldNum" sz="quarter" idx="12"/>
          </p:nvPr>
        </p:nvSpPr>
        <p:spPr/>
        <p:txBody>
          <a:bodyPr/>
          <a:lstStyle/>
          <a:p>
            <a:fld id="{E8CE97CD-14AE-47CF-9BEA-A6BE3B965C1F}" type="slidenum">
              <a:rPr lang="en-IN" smtClean="0"/>
              <a:t>‹#›</a:t>
            </a:fld>
            <a:endParaRPr lang="en-IN"/>
          </a:p>
        </p:txBody>
      </p:sp>
    </p:spTree>
    <p:extLst>
      <p:ext uri="{BB962C8B-B14F-4D97-AF65-F5344CB8AC3E}">
        <p14:creationId xmlns:p14="http://schemas.microsoft.com/office/powerpoint/2010/main" val="4081370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BE568-7B03-BD13-9F14-6695C4C2FF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AB9E31-436A-5D8B-CED6-654D24B6A986}"/>
              </a:ext>
            </a:extLst>
          </p:cNvPr>
          <p:cNvSpPr>
            <a:spLocks noGrp="1"/>
          </p:cNvSpPr>
          <p:nvPr>
            <p:ph type="dt" sz="half" idx="10"/>
          </p:nvPr>
        </p:nvSpPr>
        <p:spPr/>
        <p:txBody>
          <a:bodyPr/>
          <a:lstStyle/>
          <a:p>
            <a:fld id="{19717478-82BC-4651-B059-D7FDE7BAFBBE}" type="datetimeFigureOut">
              <a:rPr lang="en-IN" smtClean="0"/>
              <a:t>21-08-2024</a:t>
            </a:fld>
            <a:endParaRPr lang="en-IN"/>
          </a:p>
        </p:txBody>
      </p:sp>
      <p:sp>
        <p:nvSpPr>
          <p:cNvPr id="4" name="Footer Placeholder 3">
            <a:extLst>
              <a:ext uri="{FF2B5EF4-FFF2-40B4-BE49-F238E27FC236}">
                <a16:creationId xmlns:a16="http://schemas.microsoft.com/office/drawing/2014/main" id="{E8556D74-5EC0-30CC-A9B7-E9D5CDBCB8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AE44D0-3236-63F5-1335-F3DB084142AA}"/>
              </a:ext>
            </a:extLst>
          </p:cNvPr>
          <p:cNvSpPr>
            <a:spLocks noGrp="1"/>
          </p:cNvSpPr>
          <p:nvPr>
            <p:ph type="sldNum" sz="quarter" idx="12"/>
          </p:nvPr>
        </p:nvSpPr>
        <p:spPr/>
        <p:txBody>
          <a:bodyPr/>
          <a:lstStyle/>
          <a:p>
            <a:fld id="{E8CE97CD-14AE-47CF-9BEA-A6BE3B965C1F}" type="slidenum">
              <a:rPr lang="en-IN" smtClean="0"/>
              <a:t>‹#›</a:t>
            </a:fld>
            <a:endParaRPr lang="en-IN"/>
          </a:p>
        </p:txBody>
      </p:sp>
    </p:spTree>
    <p:extLst>
      <p:ext uri="{BB962C8B-B14F-4D97-AF65-F5344CB8AC3E}">
        <p14:creationId xmlns:p14="http://schemas.microsoft.com/office/powerpoint/2010/main" val="105161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847001-9DFE-03FB-4FA7-24421BD596A7}"/>
              </a:ext>
            </a:extLst>
          </p:cNvPr>
          <p:cNvSpPr>
            <a:spLocks noGrp="1"/>
          </p:cNvSpPr>
          <p:nvPr>
            <p:ph type="dt" sz="half" idx="10"/>
          </p:nvPr>
        </p:nvSpPr>
        <p:spPr/>
        <p:txBody>
          <a:bodyPr/>
          <a:lstStyle/>
          <a:p>
            <a:fld id="{19717478-82BC-4651-B059-D7FDE7BAFBBE}" type="datetimeFigureOut">
              <a:rPr lang="en-IN" smtClean="0"/>
              <a:t>21-08-2024</a:t>
            </a:fld>
            <a:endParaRPr lang="en-IN"/>
          </a:p>
        </p:txBody>
      </p:sp>
      <p:sp>
        <p:nvSpPr>
          <p:cNvPr id="3" name="Footer Placeholder 2">
            <a:extLst>
              <a:ext uri="{FF2B5EF4-FFF2-40B4-BE49-F238E27FC236}">
                <a16:creationId xmlns:a16="http://schemas.microsoft.com/office/drawing/2014/main" id="{7B916597-91CD-FD95-86A9-AE07F86D14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286673-CCF6-1315-6EA1-8A5F4A473F17}"/>
              </a:ext>
            </a:extLst>
          </p:cNvPr>
          <p:cNvSpPr>
            <a:spLocks noGrp="1"/>
          </p:cNvSpPr>
          <p:nvPr>
            <p:ph type="sldNum" sz="quarter" idx="12"/>
          </p:nvPr>
        </p:nvSpPr>
        <p:spPr/>
        <p:txBody>
          <a:bodyPr/>
          <a:lstStyle/>
          <a:p>
            <a:fld id="{E8CE97CD-14AE-47CF-9BEA-A6BE3B965C1F}" type="slidenum">
              <a:rPr lang="en-IN" smtClean="0"/>
              <a:t>‹#›</a:t>
            </a:fld>
            <a:endParaRPr lang="en-IN"/>
          </a:p>
        </p:txBody>
      </p:sp>
    </p:spTree>
    <p:extLst>
      <p:ext uri="{BB962C8B-B14F-4D97-AF65-F5344CB8AC3E}">
        <p14:creationId xmlns:p14="http://schemas.microsoft.com/office/powerpoint/2010/main" val="576657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8D376-91E4-93F6-99C6-F7C972C7FB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68BD74-E05C-B8E2-C6C3-AA3C93F8D1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6FB30B-7DF6-DE1B-3C5D-03BC9E26B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A05F40-5740-E866-35E3-BD68B8289A79}"/>
              </a:ext>
            </a:extLst>
          </p:cNvPr>
          <p:cNvSpPr>
            <a:spLocks noGrp="1"/>
          </p:cNvSpPr>
          <p:nvPr>
            <p:ph type="dt" sz="half" idx="10"/>
          </p:nvPr>
        </p:nvSpPr>
        <p:spPr/>
        <p:txBody>
          <a:bodyPr/>
          <a:lstStyle/>
          <a:p>
            <a:fld id="{19717478-82BC-4651-B059-D7FDE7BAFBBE}" type="datetimeFigureOut">
              <a:rPr lang="en-IN" smtClean="0"/>
              <a:t>21-08-2024</a:t>
            </a:fld>
            <a:endParaRPr lang="en-IN"/>
          </a:p>
        </p:txBody>
      </p:sp>
      <p:sp>
        <p:nvSpPr>
          <p:cNvPr id="6" name="Footer Placeholder 5">
            <a:extLst>
              <a:ext uri="{FF2B5EF4-FFF2-40B4-BE49-F238E27FC236}">
                <a16:creationId xmlns:a16="http://schemas.microsoft.com/office/drawing/2014/main" id="{0E082E77-D5BC-38C6-18B5-79CB7BDF7D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0D81BA-52F1-2E48-AC9A-DDCA83579AD1}"/>
              </a:ext>
            </a:extLst>
          </p:cNvPr>
          <p:cNvSpPr>
            <a:spLocks noGrp="1"/>
          </p:cNvSpPr>
          <p:nvPr>
            <p:ph type="sldNum" sz="quarter" idx="12"/>
          </p:nvPr>
        </p:nvSpPr>
        <p:spPr/>
        <p:txBody>
          <a:bodyPr/>
          <a:lstStyle/>
          <a:p>
            <a:fld id="{E8CE97CD-14AE-47CF-9BEA-A6BE3B965C1F}" type="slidenum">
              <a:rPr lang="en-IN" smtClean="0"/>
              <a:t>‹#›</a:t>
            </a:fld>
            <a:endParaRPr lang="en-IN"/>
          </a:p>
        </p:txBody>
      </p:sp>
    </p:spTree>
    <p:extLst>
      <p:ext uri="{BB962C8B-B14F-4D97-AF65-F5344CB8AC3E}">
        <p14:creationId xmlns:p14="http://schemas.microsoft.com/office/powerpoint/2010/main" val="2251986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94BE1-8E25-52F4-E28A-3A699C0CBA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129C30-AFAD-80EA-DC32-1A7AEDB0E7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BC4879-E9F7-58C9-9230-E5C35D59AB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F1E16D-B94A-1234-CDBF-544DCD7795B4}"/>
              </a:ext>
            </a:extLst>
          </p:cNvPr>
          <p:cNvSpPr>
            <a:spLocks noGrp="1"/>
          </p:cNvSpPr>
          <p:nvPr>
            <p:ph type="dt" sz="half" idx="10"/>
          </p:nvPr>
        </p:nvSpPr>
        <p:spPr/>
        <p:txBody>
          <a:bodyPr/>
          <a:lstStyle/>
          <a:p>
            <a:fld id="{19717478-82BC-4651-B059-D7FDE7BAFBBE}" type="datetimeFigureOut">
              <a:rPr lang="en-IN" smtClean="0"/>
              <a:t>21-08-2024</a:t>
            </a:fld>
            <a:endParaRPr lang="en-IN"/>
          </a:p>
        </p:txBody>
      </p:sp>
      <p:sp>
        <p:nvSpPr>
          <p:cNvPr id="6" name="Footer Placeholder 5">
            <a:extLst>
              <a:ext uri="{FF2B5EF4-FFF2-40B4-BE49-F238E27FC236}">
                <a16:creationId xmlns:a16="http://schemas.microsoft.com/office/drawing/2014/main" id="{16650DDA-507E-3F09-B468-7D9C617FA8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61594B-3D14-7001-8706-DCE75CAB5E1F}"/>
              </a:ext>
            </a:extLst>
          </p:cNvPr>
          <p:cNvSpPr>
            <a:spLocks noGrp="1"/>
          </p:cNvSpPr>
          <p:nvPr>
            <p:ph type="sldNum" sz="quarter" idx="12"/>
          </p:nvPr>
        </p:nvSpPr>
        <p:spPr/>
        <p:txBody>
          <a:bodyPr/>
          <a:lstStyle/>
          <a:p>
            <a:fld id="{E8CE97CD-14AE-47CF-9BEA-A6BE3B965C1F}" type="slidenum">
              <a:rPr lang="en-IN" smtClean="0"/>
              <a:t>‹#›</a:t>
            </a:fld>
            <a:endParaRPr lang="en-IN"/>
          </a:p>
        </p:txBody>
      </p:sp>
    </p:spTree>
    <p:extLst>
      <p:ext uri="{BB962C8B-B14F-4D97-AF65-F5344CB8AC3E}">
        <p14:creationId xmlns:p14="http://schemas.microsoft.com/office/powerpoint/2010/main" val="243674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471EEF-10E1-26A7-5DD1-257AE88523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7A7DF6-2770-F8D0-2807-735791C98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88013E-1DD5-F5F8-F2E5-9C55C2BD0B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717478-82BC-4651-B059-D7FDE7BAFBBE}" type="datetimeFigureOut">
              <a:rPr lang="en-IN" smtClean="0"/>
              <a:t>21-08-2024</a:t>
            </a:fld>
            <a:endParaRPr lang="en-IN"/>
          </a:p>
        </p:txBody>
      </p:sp>
      <p:sp>
        <p:nvSpPr>
          <p:cNvPr id="5" name="Footer Placeholder 4">
            <a:extLst>
              <a:ext uri="{FF2B5EF4-FFF2-40B4-BE49-F238E27FC236}">
                <a16:creationId xmlns:a16="http://schemas.microsoft.com/office/drawing/2014/main" id="{D3592262-4559-0943-ED7A-CF7E7875D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9E6CA5-65E6-0F84-E301-EB3919EB58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CE97CD-14AE-47CF-9BEA-A6BE3B965C1F}" type="slidenum">
              <a:rPr lang="en-IN" smtClean="0"/>
              <a:t>‹#›</a:t>
            </a:fld>
            <a:endParaRPr lang="en-IN"/>
          </a:p>
        </p:txBody>
      </p:sp>
    </p:spTree>
    <p:extLst>
      <p:ext uri="{BB962C8B-B14F-4D97-AF65-F5344CB8AC3E}">
        <p14:creationId xmlns:p14="http://schemas.microsoft.com/office/powerpoint/2010/main" val="181142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Chandana-0711/Customer-Purchase-Analysis-based-on-KN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20B26B-7B7A-71E2-C995-4ED3EC48F65B}"/>
              </a:ext>
            </a:extLst>
          </p:cNvPr>
          <p:cNvSpPr>
            <a:spLocks noGrp="1"/>
          </p:cNvSpPr>
          <p:nvPr>
            <p:ph type="ctrTitle"/>
          </p:nvPr>
        </p:nvSpPr>
        <p:spPr>
          <a:xfrm>
            <a:off x="1360539" y="2493092"/>
            <a:ext cx="9470922" cy="2595716"/>
          </a:xfrm>
        </p:spPr>
        <p:txBody>
          <a:bodyPr>
            <a:noAutofit/>
          </a:bodyPr>
          <a:lstStyle/>
          <a:p>
            <a:r>
              <a:rPr lang="en-US" sz="3600" b="1"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Customer purchase analysis </a:t>
            </a:r>
            <a:br>
              <a:rPr lang="en-US" sz="3600" b="1"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3600" b="1"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based on KNN (k- nearest </a:t>
            </a:r>
            <a:r>
              <a:rPr lang="en-US" sz="3600" b="1" kern="10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neighbours</a:t>
            </a:r>
            <a:r>
              <a:rPr lang="en-US" sz="3600" b="1"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algorithm using python.</a:t>
            </a:r>
            <a:br>
              <a:rPr lang="en-IN" sz="3600"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3600" dirty="0">
              <a:solidFill>
                <a:srgbClr val="002060"/>
              </a:solidFill>
              <a:latin typeface="Times New Roman" panose="02020603050405020304" pitchFamily="18" charset="0"/>
              <a:cs typeface="Times New Roman" panose="02020603050405020304" pitchFamily="18" charset="0"/>
            </a:endParaRPr>
          </a:p>
        </p:txBody>
      </p:sp>
      <p:pic>
        <p:nvPicPr>
          <p:cNvPr id="6" name="Google Shape;82;p1">
            <a:extLst>
              <a:ext uri="{FF2B5EF4-FFF2-40B4-BE49-F238E27FC236}">
                <a16:creationId xmlns:a16="http://schemas.microsoft.com/office/drawing/2014/main" id="{C8F315F9-7B5B-1DF9-F664-03A923DD6FA9}"/>
              </a:ext>
            </a:extLst>
          </p:cNvPr>
          <p:cNvPicPr preferRelativeResize="0"/>
          <p:nvPr/>
        </p:nvPicPr>
        <p:blipFill rotWithShape="1">
          <a:blip r:embed="rId2">
            <a:alphaModFix/>
          </a:blip>
          <a:srcRect/>
          <a:stretch/>
        </p:blipFill>
        <p:spPr>
          <a:xfrm>
            <a:off x="2136775" y="563384"/>
            <a:ext cx="7918450" cy="893762"/>
          </a:xfrm>
          <a:prstGeom prst="rect">
            <a:avLst/>
          </a:prstGeom>
          <a:noFill/>
          <a:ln>
            <a:noFill/>
          </a:ln>
        </p:spPr>
      </p:pic>
    </p:spTree>
    <p:extLst>
      <p:ext uri="{BB962C8B-B14F-4D97-AF65-F5344CB8AC3E}">
        <p14:creationId xmlns:p14="http://schemas.microsoft.com/office/powerpoint/2010/main" val="1450520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4C20B-8F60-D4EE-0601-0897A5EDA2A2}"/>
              </a:ext>
            </a:extLst>
          </p:cNvPr>
          <p:cNvSpPr>
            <a:spLocks noGrp="1"/>
          </p:cNvSpPr>
          <p:nvPr>
            <p:ph type="title"/>
          </p:nvPr>
        </p:nvSpPr>
        <p:spPr/>
        <p:txBody>
          <a:bodyPr>
            <a:normAutofit/>
          </a:bodyPr>
          <a:lstStyle/>
          <a:p>
            <a:r>
              <a:rPr lang="en-IN" sz="3600" b="1" u="sng" dirty="0">
                <a:solidFill>
                  <a:srgbClr val="002060"/>
                </a:solidFill>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1441CF59-9EC2-FC44-0487-622CEADC7C0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obtained results indicate that the KNN performed best while showing reason able prediction latency. Regarding the comprehensibility, no difference between the different algorithms was observed. The performance of different datasets shows that a combined dataset leads to the best results, where customer information enhances the results only slightly. </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114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78AE39C-D2CD-9BF6-230C-95E544C54B38}"/>
              </a:ext>
            </a:extLst>
          </p:cNvPr>
          <p:cNvPicPr>
            <a:picLocks noGrp="1" noChangeAspect="1"/>
          </p:cNvPicPr>
          <p:nvPr>
            <p:ph idx="1"/>
          </p:nvPr>
        </p:nvPicPr>
        <p:blipFill>
          <a:blip r:embed="rId2"/>
          <a:stretch>
            <a:fillRect/>
          </a:stretch>
        </p:blipFill>
        <p:spPr>
          <a:xfrm>
            <a:off x="1818678" y="605961"/>
            <a:ext cx="8554644" cy="3165017"/>
          </a:xfrm>
        </p:spPr>
      </p:pic>
      <p:pic>
        <p:nvPicPr>
          <p:cNvPr id="6" name="Picture 5">
            <a:extLst>
              <a:ext uri="{FF2B5EF4-FFF2-40B4-BE49-F238E27FC236}">
                <a16:creationId xmlns:a16="http://schemas.microsoft.com/office/drawing/2014/main" id="{1E709435-10BB-603C-410A-40CC4479956F}"/>
              </a:ext>
            </a:extLst>
          </p:cNvPr>
          <p:cNvPicPr>
            <a:picLocks noChangeAspect="1"/>
          </p:cNvPicPr>
          <p:nvPr/>
        </p:nvPicPr>
        <p:blipFill>
          <a:blip r:embed="rId3"/>
          <a:stretch>
            <a:fillRect/>
          </a:stretch>
        </p:blipFill>
        <p:spPr>
          <a:xfrm>
            <a:off x="1818679" y="4356305"/>
            <a:ext cx="8554643" cy="1280067"/>
          </a:xfrm>
          <a:prstGeom prst="rect">
            <a:avLst/>
          </a:prstGeom>
        </p:spPr>
      </p:pic>
    </p:spTree>
    <p:extLst>
      <p:ext uri="{BB962C8B-B14F-4D97-AF65-F5344CB8AC3E}">
        <p14:creationId xmlns:p14="http://schemas.microsoft.com/office/powerpoint/2010/main" val="2809747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93424-5ED7-E16F-DCF0-F6374A88DEB8}"/>
              </a:ext>
            </a:extLst>
          </p:cNvPr>
          <p:cNvSpPr>
            <a:spLocks noGrp="1"/>
          </p:cNvSpPr>
          <p:nvPr>
            <p:ph type="title"/>
          </p:nvPr>
        </p:nvSpPr>
        <p:spPr/>
        <p:txBody>
          <a:bodyPr>
            <a:normAutofit/>
          </a:bodyPr>
          <a:lstStyle/>
          <a:p>
            <a:r>
              <a:rPr lang="en-IN" sz="3600" b="1" u="sng" dirty="0">
                <a:solidFill>
                  <a:srgbClr val="00206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F127DB1-55DF-335E-A954-8E37FDF2DC2D}"/>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This paper studies the prediction inconsistency of the quantitative range of the model and uses the data mining algorithm to establish the e-commerce agricultural product price and purchase intention prediction model with high prediction accuracy, strong prediction stability, and low computational complexity. In the network environment, marketing means are diverse, and marketing forms are gathered. Specific marketing methods will have a significant impact on the compromise effect, and the compromise effect shown in consumers’ purchase decisions needs to be further studied in detail. </a:t>
            </a:r>
          </a:p>
          <a:p>
            <a:r>
              <a:rPr lang="en-US" dirty="0">
                <a:latin typeface="Times New Roman" panose="02020603050405020304" pitchFamily="18" charset="0"/>
                <a:cs typeface="Times New Roman" panose="02020603050405020304" pitchFamily="18" charset="0"/>
              </a:rPr>
              <a:t>Secondly, for the alternative commodity set, whether the price difference between extreme options and discount options and the discount intensity in the price strategy will also affect the discount effect.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5475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8869-01C5-1A87-3B96-0487236685EF}"/>
              </a:ext>
            </a:extLst>
          </p:cNvPr>
          <p:cNvSpPr>
            <a:spLocks noGrp="1"/>
          </p:cNvSpPr>
          <p:nvPr>
            <p:ph type="title"/>
          </p:nvPr>
        </p:nvSpPr>
        <p:spPr/>
        <p:txBody>
          <a:bodyPr>
            <a:normAutofit/>
          </a:bodyPr>
          <a:lstStyle/>
          <a:p>
            <a:r>
              <a:rPr lang="en-IN" sz="3600" b="1" u="sng" dirty="0">
                <a:solidFill>
                  <a:srgbClr val="002060"/>
                </a:solidFill>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A2A50C6A-B15B-1DB1-CD23-5AAEC4C10FD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Detection and prevention of jellyfish attacks using </a:t>
            </a:r>
            <a:r>
              <a:rPr lang="en-US" dirty="0" err="1">
                <a:latin typeface="Times New Roman" panose="02020603050405020304" pitchFamily="18" charset="0"/>
                <a:cs typeface="Times New Roman" panose="02020603050405020304" pitchFamily="18" charset="0"/>
              </a:rPr>
              <a:t>knn</a:t>
            </a:r>
            <a:r>
              <a:rPr lang="en-US" dirty="0">
                <a:latin typeface="Times New Roman" panose="02020603050405020304" pitchFamily="18" charset="0"/>
                <a:cs typeface="Times New Roman" panose="02020603050405020304" pitchFamily="18" charset="0"/>
              </a:rPr>
              <a:t>-algorithm and trusted routing scheme in manet</a:t>
            </a:r>
          </a:p>
          <a:p>
            <a:r>
              <a:rPr lang="en-US" dirty="0">
                <a:latin typeface="Times New Roman" panose="02020603050405020304" pitchFamily="18" charset="0"/>
                <a:cs typeface="Times New Roman" panose="02020603050405020304" pitchFamily="18" charset="0"/>
              </a:rPr>
              <a:t>Heartbeat classification based on multi-feature combination and stacking </a:t>
            </a:r>
            <a:r>
              <a:rPr lang="en-US" dirty="0" err="1">
                <a:latin typeface="Times New Roman" panose="02020603050405020304" pitchFamily="18" charset="0"/>
                <a:cs typeface="Times New Roman" panose="02020603050405020304" pitchFamily="18" charset="0"/>
              </a:rPr>
              <a:t>dwknn</a:t>
            </a:r>
            <a:r>
              <a:rPr lang="en-US" dirty="0">
                <a:latin typeface="Times New Roman" panose="02020603050405020304" pitchFamily="18" charset="0"/>
                <a:cs typeface="Times New Roman" panose="02020603050405020304" pitchFamily="18" charset="0"/>
              </a:rPr>
              <a:t> algorithm</a:t>
            </a:r>
          </a:p>
          <a:p>
            <a:r>
              <a:rPr lang="en-IN" dirty="0" err="1">
                <a:latin typeface="Times New Roman" panose="02020603050405020304" pitchFamily="18" charset="0"/>
                <a:cs typeface="Times New Roman" panose="02020603050405020304" pitchFamily="18" charset="0"/>
              </a:rPr>
              <a:t>Knn</a:t>
            </a:r>
            <a:r>
              <a:rPr lang="en-IN" dirty="0">
                <a:latin typeface="Times New Roman" panose="02020603050405020304" pitchFamily="18" charset="0"/>
                <a:cs typeface="Times New Roman" panose="02020603050405020304" pitchFamily="18" charset="0"/>
              </a:rPr>
              <a:t>-based ap proximate outlier detection algorithm over </a:t>
            </a:r>
            <a:r>
              <a:rPr lang="en-IN" dirty="0" err="1">
                <a:latin typeface="Times New Roman" panose="02020603050405020304" pitchFamily="18" charset="0"/>
                <a:cs typeface="Times New Roman" panose="02020603050405020304" pitchFamily="18" charset="0"/>
              </a:rPr>
              <a:t>iot</a:t>
            </a:r>
            <a:r>
              <a:rPr lang="en-IN" dirty="0">
                <a:latin typeface="Times New Roman" panose="02020603050405020304" pitchFamily="18" charset="0"/>
                <a:cs typeface="Times New Roman" panose="02020603050405020304" pitchFamily="18" charset="0"/>
              </a:rPr>
              <a:t> streaming data</a:t>
            </a:r>
          </a:p>
          <a:p>
            <a:r>
              <a:rPr lang="en-US" dirty="0">
                <a:latin typeface="Times New Roman" panose="02020603050405020304" pitchFamily="18" charset="0"/>
                <a:cs typeface="Times New Roman" panose="02020603050405020304" pitchFamily="18" charset="0"/>
              </a:rPr>
              <a:t>Research on traffic situation analysis for urban road network through spatiotemporal data mining: a case study of Xi’an, China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5178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2BEC2-8E6E-6C12-7A31-6EBB10AF01F8}"/>
              </a:ext>
            </a:extLst>
          </p:cNvPr>
          <p:cNvSpPr>
            <a:spLocks noGrp="1"/>
          </p:cNvSpPr>
          <p:nvPr>
            <p:ph type="title"/>
          </p:nvPr>
        </p:nvSpPr>
        <p:spPr/>
        <p:txBody>
          <a:bodyPr>
            <a:normAutofit/>
          </a:bodyPr>
          <a:lstStyle/>
          <a:p>
            <a:r>
              <a:rPr lang="en-IN" sz="3600" b="1" u="sng" dirty="0">
                <a:solidFill>
                  <a:srgbClr val="002060"/>
                </a:solidFill>
                <a:latin typeface="Times New Roman" panose="02020603050405020304" pitchFamily="18" charset="0"/>
                <a:cs typeface="Times New Roman" panose="02020603050405020304" pitchFamily="18" charset="0"/>
              </a:rPr>
              <a:t>Q&amp;A</a:t>
            </a:r>
          </a:p>
        </p:txBody>
      </p:sp>
      <p:sp>
        <p:nvSpPr>
          <p:cNvPr id="3" name="Content Placeholder 2">
            <a:extLst>
              <a:ext uri="{FF2B5EF4-FFF2-40B4-BE49-F238E27FC236}">
                <a16:creationId xmlns:a16="http://schemas.microsoft.com/office/drawing/2014/main" id="{23B2DF01-0649-5A18-FA60-F6A895857AF2}"/>
              </a:ext>
            </a:extLst>
          </p:cNvPr>
          <p:cNvSpPr>
            <a:spLocks noGrp="1"/>
          </p:cNvSpPr>
          <p:nvPr>
            <p:ph idx="1"/>
          </p:nvPr>
        </p:nvSpPr>
        <p:spPr/>
        <p:txBody>
          <a:bodyPr/>
          <a:lstStyle/>
          <a:p>
            <a:r>
              <a:rPr lang="en-IN" b="1" dirty="0">
                <a:latin typeface="Times New Roman" panose="02020603050405020304" pitchFamily="18" charset="0"/>
                <a:cs typeface="Times New Roman" panose="02020603050405020304" pitchFamily="18" charset="0"/>
              </a:rPr>
              <a:t>Purpose of Customer analysis?</a:t>
            </a:r>
          </a:p>
          <a:p>
            <a:pPr marL="0" indent="0">
              <a:buNone/>
            </a:pPr>
            <a:r>
              <a:rPr lang="en-IN" dirty="0">
                <a:latin typeface="Times New Roman" panose="02020603050405020304" pitchFamily="18" charset="0"/>
                <a:cs typeface="Times New Roman" panose="02020603050405020304" pitchFamily="18" charset="0"/>
              </a:rPr>
              <a:t>	To analysis the behaviour of customer and purchase.</a:t>
            </a:r>
          </a:p>
          <a:p>
            <a:r>
              <a:rPr lang="en-IN" b="1" dirty="0">
                <a:latin typeface="Times New Roman" panose="02020603050405020304" pitchFamily="18" charset="0"/>
                <a:cs typeface="Times New Roman" panose="02020603050405020304" pitchFamily="18" charset="0"/>
              </a:rPr>
              <a:t>How Suggestion for the product is made?</a:t>
            </a:r>
          </a:p>
          <a:p>
            <a:pPr marL="0" indent="0">
              <a:buNone/>
            </a:pPr>
            <a:r>
              <a:rPr lang="en-IN" dirty="0">
                <a:latin typeface="Times New Roman" panose="02020603050405020304" pitchFamily="18" charset="0"/>
                <a:cs typeface="Times New Roman" panose="02020603050405020304" pitchFamily="18" charset="0"/>
              </a:rPr>
              <a:t>	There will be data collection from mining technique and used to 	suggest the optimised product.</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2319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6859A-258E-03F2-B33E-E3BD88D7FD8D}"/>
              </a:ext>
            </a:extLst>
          </p:cNvPr>
          <p:cNvSpPr>
            <a:spLocks noGrp="1"/>
          </p:cNvSpPr>
          <p:nvPr>
            <p:ph type="title"/>
          </p:nvPr>
        </p:nvSpPr>
        <p:spPr>
          <a:xfrm>
            <a:off x="838200" y="365125"/>
            <a:ext cx="10515600" cy="5760372"/>
          </a:xfrm>
        </p:spPr>
        <p:txBody>
          <a:bodyPr/>
          <a:lstStyle/>
          <a:p>
            <a:pPr algn="ctr"/>
            <a:r>
              <a:rPr lang="en-IN" b="1" dirty="0">
                <a:latin typeface="Times New Roman" panose="02020603050405020304" pitchFamily="18" charset="0"/>
                <a:cs typeface="Times New Roman" panose="02020603050405020304" pitchFamily="18" charset="0"/>
              </a:rPr>
              <a:t>THE END</a:t>
            </a:r>
          </a:p>
        </p:txBody>
      </p:sp>
    </p:spTree>
    <p:extLst>
      <p:ext uri="{BB962C8B-B14F-4D97-AF65-F5344CB8AC3E}">
        <p14:creationId xmlns:p14="http://schemas.microsoft.com/office/powerpoint/2010/main" val="2204212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ADEC-536A-5797-8038-3C017CE76DAC}"/>
              </a:ext>
            </a:extLst>
          </p:cNvPr>
          <p:cNvSpPr>
            <a:spLocks noGrp="1"/>
          </p:cNvSpPr>
          <p:nvPr>
            <p:ph type="title"/>
          </p:nvPr>
        </p:nvSpPr>
        <p:spPr/>
        <p:txBody>
          <a:bodyPr>
            <a:normAutofit/>
          </a:bodyPr>
          <a:lstStyle/>
          <a:p>
            <a:r>
              <a:rPr lang="en-IN" sz="3600" b="1" u="sng" dirty="0">
                <a:solidFill>
                  <a:srgbClr val="002060"/>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6AFEB177-D313-171E-B735-A5B6605FF2FC}"/>
              </a:ext>
            </a:extLst>
          </p:cNvPr>
          <p:cNvSpPr>
            <a:spLocks noGrp="1"/>
          </p:cNvSpPr>
          <p:nvPr>
            <p:ph idx="1"/>
          </p:nvPr>
        </p:nvSpPr>
        <p:spPr/>
        <p:txBody>
          <a:bodyPr>
            <a:noAutofit/>
          </a:bodyPr>
          <a:lstStyle/>
          <a:p>
            <a:r>
              <a:rPr lang="en-IN" sz="2400" dirty="0">
                <a:effectLst/>
                <a:latin typeface="Times New Roman" panose="02020603050405020304" pitchFamily="18" charset="0"/>
                <a:ea typeface="Calibri" panose="020F0502020204030204" pitchFamily="34" charset="0"/>
              </a:rPr>
              <a:t>Due to today’s transition from visiting physical stores to online shopping, predicting customer behaviour in the context of e-commerce is gaining importance. It can increase customer satisfaction and sales, resulting in higher conversion rates and a competitive advantage, by facilitating a more personalized shopping process. By utilizing clickstream and supplementary customer data, models for predicting customer behaviour can be built. This study analyses machine learning models to predict a purchase, which is a relevant use case as applied by a large clothing retailer.</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rPr>
              <a:t>The results indicate that a k nearest neighbour is best suited for the prediction task, showing the best performance results, reasonable latency, of </a:t>
            </a:r>
            <a:r>
              <a:rPr lang="en-IN" sz="2400" dirty="0" err="1">
                <a:effectLst/>
                <a:latin typeface="Times New Roman" panose="02020603050405020304" pitchFamily="18" charset="0"/>
                <a:ea typeface="Calibri" panose="020F0502020204030204" pitchFamily="34" charset="0"/>
              </a:rPr>
              <a:t>fering</a:t>
            </a:r>
            <a:r>
              <a:rPr lang="en-IN" sz="2400" dirty="0">
                <a:effectLst/>
                <a:latin typeface="Times New Roman" panose="02020603050405020304" pitchFamily="18" charset="0"/>
                <a:ea typeface="Calibri" panose="020F0502020204030204" pitchFamily="34" charset="0"/>
              </a:rPr>
              <a:t> comprehensibility and a high robustness. Regarding the different data types, models trained on sequential session data outperformed models trained on the static customer data by far. The best results were obtained when combining both datasets.</a:t>
            </a:r>
            <a:endParaRPr lang="en-IN" sz="2400" dirty="0"/>
          </a:p>
        </p:txBody>
      </p:sp>
    </p:spTree>
    <p:extLst>
      <p:ext uri="{BB962C8B-B14F-4D97-AF65-F5344CB8AC3E}">
        <p14:creationId xmlns:p14="http://schemas.microsoft.com/office/powerpoint/2010/main" val="1401583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A3882-FD7E-B6A1-9906-4C60F903D4BF}"/>
              </a:ext>
            </a:extLst>
          </p:cNvPr>
          <p:cNvSpPr>
            <a:spLocks noGrp="1"/>
          </p:cNvSpPr>
          <p:nvPr>
            <p:ph type="title"/>
          </p:nvPr>
        </p:nvSpPr>
        <p:spPr/>
        <p:txBody>
          <a:bodyPr>
            <a:normAutofit/>
          </a:bodyPr>
          <a:lstStyle/>
          <a:p>
            <a:r>
              <a:rPr lang="en-IN" sz="3600" b="1" u="sng" dirty="0">
                <a:solidFill>
                  <a:srgbClr val="00206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BDF59F4-05E9-C425-9579-8400A4839583}"/>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Compared with traditional marketing methods, precision marketing has two advantages: one is accuracy. General precision marketing activities are based on mining and analyzing consumer big data, so they can ensure the accuracy of marketing. Second, real-time E-commerce enterprises can observe the changes of consumer preferences in real time and adjust the marketing plan under this premise and accurately push marketing messages related to products for users. Marketing activities can greatly improve the response speed to users’ subjective and non determined factors. is requires accurate prediction and control of the prices of e-commerce products and then recommend products with different prices to consumers according to their acceptance of the prices of products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3933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AF55A-D608-F9E8-B0C3-5798FE075526}"/>
              </a:ext>
            </a:extLst>
          </p:cNvPr>
          <p:cNvSpPr>
            <a:spLocks noGrp="1"/>
          </p:cNvSpPr>
          <p:nvPr>
            <p:ph type="title"/>
          </p:nvPr>
        </p:nvSpPr>
        <p:spPr/>
        <p:txBody>
          <a:bodyPr>
            <a:normAutofit/>
          </a:bodyPr>
          <a:lstStyle/>
          <a:p>
            <a:r>
              <a:rPr lang="en-IN" sz="3600" b="1" u="sng" dirty="0">
                <a:solidFill>
                  <a:srgbClr val="002060"/>
                </a:solidFill>
                <a:latin typeface="Times New Roman" panose="02020603050405020304" pitchFamily="18" charset="0"/>
                <a:cs typeface="Times New Roman" panose="02020603050405020304" pitchFamily="18" charset="0"/>
              </a:rPr>
              <a:t>Problem Identification</a:t>
            </a:r>
          </a:p>
        </p:txBody>
      </p:sp>
      <p:sp>
        <p:nvSpPr>
          <p:cNvPr id="3" name="Content Placeholder 2">
            <a:extLst>
              <a:ext uri="{FF2B5EF4-FFF2-40B4-BE49-F238E27FC236}">
                <a16:creationId xmlns:a16="http://schemas.microsoft.com/office/drawing/2014/main" id="{7C9AF359-A2F8-9B0F-9E08-820F7B2EEA6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Categorizing whether a web shop session will end in a purchase or not, is a relevant use case in the context of predictions in e-commerce. This categorization followed by the display of gift cards to non purchasing customers, to convince them of a purchase nonetheless, has proven to increase turnover of a large German clothing retailer. A variety of possible prediction models as well as different data sources exist to carry out such predictions. This paper aims at retrieving well-suited pre diction models and comparing their performances across different data types, such as static and dynamic data, to establish how customers can be best classified as buying or no buying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220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7D407-E8C2-A60C-122F-0BA82FE506A4}"/>
              </a:ext>
            </a:extLst>
          </p:cNvPr>
          <p:cNvSpPr>
            <a:spLocks noGrp="1"/>
          </p:cNvSpPr>
          <p:nvPr>
            <p:ph type="title"/>
          </p:nvPr>
        </p:nvSpPr>
        <p:spPr>
          <a:xfrm>
            <a:off x="838200" y="285751"/>
            <a:ext cx="10515600" cy="1404938"/>
          </a:xfrm>
        </p:spPr>
        <p:txBody>
          <a:bodyPr>
            <a:normAutofit/>
          </a:bodyPr>
          <a:lstStyle/>
          <a:p>
            <a:r>
              <a:rPr lang="en-IN" sz="3600" b="1" u="sng" dirty="0">
                <a:solidFill>
                  <a:srgbClr val="002060"/>
                </a:solidFill>
                <a:latin typeface="Times New Roman" panose="02020603050405020304" pitchFamily="18" charset="0"/>
                <a:cs typeface="Times New Roman" panose="02020603050405020304" pitchFamily="18" charset="0"/>
              </a:rPr>
              <a:t>Project Outlook</a:t>
            </a:r>
          </a:p>
        </p:txBody>
      </p:sp>
      <p:sp>
        <p:nvSpPr>
          <p:cNvPr id="3" name="Content Placeholder 2">
            <a:extLst>
              <a:ext uri="{FF2B5EF4-FFF2-40B4-BE49-F238E27FC236}">
                <a16:creationId xmlns:a16="http://schemas.microsoft.com/office/drawing/2014/main" id="{F690917A-92A2-6A27-DFE2-EA34EFD6C382}"/>
              </a:ext>
            </a:extLst>
          </p:cNvPr>
          <p:cNvSpPr>
            <a:spLocks noGrp="1"/>
          </p:cNvSpPr>
          <p:nvPr>
            <p:ph idx="1"/>
          </p:nvPr>
        </p:nvSpPr>
        <p:spPr/>
        <p:txBody>
          <a:bodyPr/>
          <a:lstStyle/>
          <a:p>
            <a:r>
              <a:rPr lang="en-IN" b="1" dirty="0">
                <a:latin typeface="Times New Roman" panose="02020603050405020304" pitchFamily="18" charset="0"/>
                <a:cs typeface="Times New Roman" panose="02020603050405020304" pitchFamily="18" charset="0"/>
              </a:rPr>
              <a:t>Product </a:t>
            </a:r>
            <a:r>
              <a:rPr lang="en-IN" b="1" dirty="0" err="1">
                <a:latin typeface="Times New Roman" panose="02020603050405020304" pitchFamily="18" charset="0"/>
                <a:cs typeface="Times New Roman" panose="02020603050405020304" pitchFamily="18" charset="0"/>
              </a:rPr>
              <a:t>catalog</a:t>
            </a:r>
            <a:endParaRPr lang="en-IN" b="1"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Showing accurate information on the product of any e-commerce.</a:t>
            </a:r>
          </a:p>
          <a:p>
            <a:r>
              <a:rPr lang="en-IN" b="1" dirty="0">
                <a:latin typeface="Times New Roman" panose="02020603050405020304" pitchFamily="18" charset="0"/>
                <a:cs typeface="Times New Roman" panose="02020603050405020304" pitchFamily="18" charset="0"/>
              </a:rPr>
              <a:t>Suggestions</a:t>
            </a:r>
          </a:p>
          <a:p>
            <a:pPr marL="0" indent="0">
              <a:buNone/>
            </a:pP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We can suggest good product in certain price range with good accuracy</a:t>
            </a:r>
          </a:p>
          <a:p>
            <a:r>
              <a:rPr lang="en-IN" b="1" dirty="0">
                <a:latin typeface="Times New Roman" panose="02020603050405020304" pitchFamily="18" charset="0"/>
                <a:cs typeface="Times New Roman" panose="02020603050405020304" pitchFamily="18" charset="0"/>
              </a:rPr>
              <a:t>Navigators</a:t>
            </a:r>
          </a:p>
          <a:p>
            <a:pPr marL="0" indent="0">
              <a:buNone/>
            </a:pPr>
            <a:r>
              <a:rPr lang="en-IN" sz="2400" dirty="0">
                <a:latin typeface="Times New Roman" panose="02020603050405020304" pitchFamily="18" charset="0"/>
                <a:cs typeface="Times New Roman" panose="02020603050405020304" pitchFamily="18" charset="0"/>
              </a:rPr>
              <a:t>	We are having navigators to suggest best products to the customer</a:t>
            </a:r>
          </a:p>
          <a:p>
            <a:r>
              <a:rPr lang="en-IN" b="1" dirty="0">
                <a:latin typeface="Times New Roman" panose="02020603050405020304" pitchFamily="18" charset="0"/>
                <a:cs typeface="Times New Roman" panose="02020603050405020304" pitchFamily="18" charset="0"/>
              </a:rPr>
              <a:t>Cart</a:t>
            </a:r>
          </a:p>
          <a:p>
            <a:pPr marL="0" indent="0">
              <a:buNone/>
            </a:pPr>
            <a:r>
              <a:rPr lang="en-IN" sz="2400" dirty="0">
                <a:latin typeface="Times New Roman" panose="02020603050405020304" pitchFamily="18" charset="0"/>
                <a:cs typeface="Times New Roman" panose="02020603050405020304" pitchFamily="18" charset="0"/>
              </a:rPr>
              <a:t>	Cart is also provides data collection for improving accuracy</a:t>
            </a:r>
          </a:p>
        </p:txBody>
      </p:sp>
    </p:spTree>
    <p:extLst>
      <p:ext uri="{BB962C8B-B14F-4D97-AF65-F5344CB8AC3E}">
        <p14:creationId xmlns:p14="http://schemas.microsoft.com/office/powerpoint/2010/main" val="1564088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23E0-7040-DB5E-AF44-CF189BD9C344}"/>
              </a:ext>
            </a:extLst>
          </p:cNvPr>
          <p:cNvSpPr>
            <a:spLocks noGrp="1"/>
          </p:cNvSpPr>
          <p:nvPr>
            <p:ph type="title"/>
          </p:nvPr>
        </p:nvSpPr>
        <p:spPr/>
        <p:txBody>
          <a:bodyPr>
            <a:normAutofit/>
          </a:bodyPr>
          <a:lstStyle/>
          <a:p>
            <a:r>
              <a:rPr lang="en-IN" sz="3600" b="1" u="sng" dirty="0">
                <a:solidFill>
                  <a:srgbClr val="002060"/>
                </a:solidFill>
                <a:latin typeface="Times New Roman" panose="02020603050405020304" pitchFamily="18" charset="0"/>
                <a:cs typeface="Times New Roman" panose="02020603050405020304" pitchFamily="18" charset="0"/>
              </a:rPr>
              <a:t>Project repository</a:t>
            </a:r>
          </a:p>
        </p:txBody>
      </p:sp>
      <p:sp>
        <p:nvSpPr>
          <p:cNvPr id="3" name="Content Placeholder 2">
            <a:extLst>
              <a:ext uri="{FF2B5EF4-FFF2-40B4-BE49-F238E27FC236}">
                <a16:creationId xmlns:a16="http://schemas.microsoft.com/office/drawing/2014/main" id="{243CECAA-D0BA-2AF1-F49F-4EF4ACFFA16A}"/>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Project source code and data</a:t>
            </a:r>
          </a:p>
          <a:p>
            <a:r>
              <a:rPr lang="en-IN" dirty="0">
                <a:latin typeface="Times New Roman" panose="02020603050405020304" pitchFamily="18" charset="0"/>
                <a:cs typeface="Times New Roman" panose="02020603050405020304" pitchFamily="18" charset="0"/>
                <a:hlinkClick r:id="rId2"/>
              </a:rPr>
              <a:t>https://github.com/Chandana-0711/Customer-Purchase-Analysis-based-on-KNN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4517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06EF7-ED64-5934-8C0B-F15176190415}"/>
              </a:ext>
            </a:extLst>
          </p:cNvPr>
          <p:cNvSpPr>
            <a:spLocks noGrp="1"/>
          </p:cNvSpPr>
          <p:nvPr>
            <p:ph type="title"/>
          </p:nvPr>
        </p:nvSpPr>
        <p:spPr/>
        <p:txBody>
          <a:bodyPr>
            <a:normAutofit/>
          </a:bodyPr>
          <a:lstStyle/>
          <a:p>
            <a:r>
              <a:rPr lang="en-IN" sz="3600" b="1" u="sng" dirty="0">
                <a:solidFill>
                  <a:srgbClr val="002060"/>
                </a:solidFill>
                <a:latin typeface="Times New Roman" panose="02020603050405020304" pitchFamily="18" charset="0"/>
                <a:cs typeface="Times New Roman" panose="02020603050405020304" pitchFamily="18" charset="0"/>
              </a:rPr>
              <a:t>Design and User Experience</a:t>
            </a:r>
          </a:p>
        </p:txBody>
      </p:sp>
      <p:sp>
        <p:nvSpPr>
          <p:cNvPr id="3" name="Content Placeholder 2">
            <a:extLst>
              <a:ext uri="{FF2B5EF4-FFF2-40B4-BE49-F238E27FC236}">
                <a16:creationId xmlns:a16="http://schemas.microsoft.com/office/drawing/2014/main" id="{EEEA4CCE-7627-365A-23D5-B8E839A162B1}"/>
              </a:ext>
            </a:extLst>
          </p:cNvPr>
          <p:cNvSpPr>
            <a:spLocks noGrp="1"/>
          </p:cNvSpPr>
          <p:nvPr>
            <p:ph idx="1"/>
          </p:nvPr>
        </p:nvSpPr>
        <p:spPr/>
        <p:txBody>
          <a:bodyPr/>
          <a:lstStyle/>
          <a:p>
            <a:r>
              <a:rPr lang="en-IN" b="1" dirty="0">
                <a:latin typeface="Times New Roman" panose="02020603050405020304" pitchFamily="18" charset="0"/>
                <a:cs typeface="Times New Roman" panose="02020603050405020304" pitchFamily="18" charset="0"/>
              </a:rPr>
              <a:t>Design</a:t>
            </a:r>
          </a:p>
          <a:p>
            <a:pPr marL="0" indent="0">
              <a:buNone/>
            </a:pPr>
            <a:r>
              <a:rPr lang="en-IN" dirty="0">
                <a:latin typeface="Times New Roman" panose="02020603050405020304" pitchFamily="18" charset="0"/>
                <a:cs typeface="Times New Roman" panose="02020603050405020304" pitchFamily="18" charset="0"/>
              </a:rPr>
              <a:t>	Home page: Collection of data from customer</a:t>
            </a:r>
          </a:p>
          <a:p>
            <a:pPr marL="0" indent="0">
              <a:buNone/>
            </a:pPr>
            <a:r>
              <a:rPr lang="en-IN" dirty="0">
                <a:latin typeface="Times New Roman" panose="02020603050405020304" pitchFamily="18" charset="0"/>
                <a:cs typeface="Times New Roman" panose="02020603050405020304" pitchFamily="18" charset="0"/>
              </a:rPr>
              <a:t>	Navigation: It show the preferred product for particular customer	Cart: Shows the customer selection of the product</a:t>
            </a:r>
            <a:r>
              <a:rPr lang="en-IN" dirty="0"/>
              <a:t>	</a:t>
            </a:r>
          </a:p>
          <a:p>
            <a:r>
              <a:rPr lang="en-IN" b="1" dirty="0">
                <a:latin typeface="Times New Roman" panose="02020603050405020304" pitchFamily="18" charset="0"/>
                <a:cs typeface="Times New Roman" panose="02020603050405020304" pitchFamily="18" charset="0"/>
              </a:rPr>
              <a:t>User Experience</a:t>
            </a:r>
          </a:p>
          <a:p>
            <a:pPr marL="0" indent="0">
              <a:buNone/>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User can get the best suggestion with accurate time and product 	</a:t>
            </a:r>
          </a:p>
          <a:p>
            <a:pPr marL="0" indent="0">
              <a:buNone/>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he’s interested in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846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B3E71-2A98-1E62-013A-325B7137F414}"/>
              </a:ext>
            </a:extLst>
          </p:cNvPr>
          <p:cNvSpPr>
            <a:spLocks noGrp="1"/>
          </p:cNvSpPr>
          <p:nvPr>
            <p:ph type="title"/>
          </p:nvPr>
        </p:nvSpPr>
        <p:spPr/>
        <p:txBody>
          <a:bodyPr>
            <a:normAutofit/>
          </a:bodyPr>
          <a:lstStyle/>
          <a:p>
            <a:r>
              <a:rPr lang="en-IN" sz="3600" b="1" u="sng" dirty="0">
                <a:solidFill>
                  <a:srgbClr val="002060"/>
                </a:solidFill>
                <a:latin typeface="Times New Roman" panose="02020603050405020304" pitchFamily="18" charset="0"/>
                <a:cs typeface="Times New Roman" panose="02020603050405020304" pitchFamily="18" charset="0"/>
              </a:rPr>
              <a:t>Technical Implementations</a:t>
            </a:r>
          </a:p>
        </p:txBody>
      </p:sp>
      <p:sp>
        <p:nvSpPr>
          <p:cNvPr id="3" name="Content Placeholder 2">
            <a:extLst>
              <a:ext uri="{FF2B5EF4-FFF2-40B4-BE49-F238E27FC236}">
                <a16:creationId xmlns:a16="http://schemas.microsoft.com/office/drawing/2014/main" id="{205AC359-816E-2E50-8385-25B5AE3B1526}"/>
              </a:ext>
            </a:extLst>
          </p:cNvPr>
          <p:cNvSpPr>
            <a:spLocks noGrp="1"/>
          </p:cNvSpPr>
          <p:nvPr>
            <p:ph idx="1"/>
          </p:nvPr>
        </p:nvSpPr>
        <p:spPr/>
        <p:txBody>
          <a:bodyPr/>
          <a:lstStyle/>
          <a:p>
            <a:r>
              <a:rPr lang="en-IN" b="1" dirty="0">
                <a:latin typeface="Times New Roman" panose="02020603050405020304" pitchFamily="18" charset="0"/>
                <a:cs typeface="Times New Roman" panose="02020603050405020304" pitchFamily="18" charset="0"/>
              </a:rPr>
              <a:t>Python</a:t>
            </a:r>
          </a:p>
          <a:p>
            <a:pPr marL="0" indent="0">
              <a:buNone/>
            </a:pPr>
            <a:r>
              <a:rPr lang="en-IN" dirty="0">
                <a:latin typeface="Times New Roman" panose="02020603050405020304" pitchFamily="18" charset="0"/>
                <a:cs typeface="Times New Roman" panose="02020603050405020304" pitchFamily="18" charset="0"/>
              </a:rPr>
              <a:t>	Structure of the website and home page and other navigators</a:t>
            </a:r>
          </a:p>
          <a:p>
            <a:r>
              <a:rPr lang="en-IN" b="1" dirty="0">
                <a:latin typeface="Times New Roman" panose="02020603050405020304" pitchFamily="18" charset="0"/>
                <a:cs typeface="Times New Roman" panose="02020603050405020304" pitchFamily="18" charset="0"/>
              </a:rPr>
              <a:t>Data mining</a:t>
            </a:r>
          </a:p>
          <a:p>
            <a:pPr marL="0" indent="0">
              <a:buNone/>
            </a:pPr>
            <a:r>
              <a:rPr lang="en-IN" dirty="0">
                <a:latin typeface="Times New Roman" panose="02020603050405020304" pitchFamily="18" charset="0"/>
                <a:cs typeface="Times New Roman" panose="02020603050405020304" pitchFamily="18" charset="0"/>
              </a:rPr>
              <a:t>	Used to collect data, pre-processing and integration</a:t>
            </a:r>
          </a:p>
          <a:p>
            <a:r>
              <a:rPr lang="en-IN" b="1" dirty="0">
                <a:latin typeface="Times New Roman" panose="02020603050405020304" pitchFamily="18" charset="0"/>
                <a:cs typeface="Times New Roman" panose="02020603050405020304" pitchFamily="18" charset="0"/>
              </a:rPr>
              <a:t>K-NN</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This algorithm is enhanced to restrict some validations using 	</a:t>
            </a:r>
            <a:r>
              <a:rPr lang="en-IN" dirty="0">
                <a:effectLst/>
                <a:latin typeface="Times New Roman" panose="02020603050405020304" pitchFamily="18" charset="0"/>
                <a:ea typeface="Calibri" panose="020F0502020204030204" pitchFamily="34" charset="0"/>
                <a:cs typeface="Times New Roman" panose="02020603050405020304" pitchFamily="18" charset="0"/>
              </a:rPr>
              <a:t>Euclidean distance formula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2278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C8D3-9A02-ED3D-7CB2-760236E4A380}"/>
              </a:ext>
            </a:extLst>
          </p:cNvPr>
          <p:cNvSpPr>
            <a:spLocks noGrp="1"/>
          </p:cNvSpPr>
          <p:nvPr>
            <p:ph type="title"/>
          </p:nvPr>
        </p:nvSpPr>
        <p:spPr/>
        <p:txBody>
          <a:bodyPr>
            <a:normAutofit/>
          </a:bodyPr>
          <a:lstStyle/>
          <a:p>
            <a:r>
              <a:rPr lang="en-US" sz="3600" b="1" u="sng" dirty="0">
                <a:solidFill>
                  <a:srgbClr val="002060"/>
                </a:solidFill>
                <a:latin typeface="Times New Roman"/>
                <a:ea typeface="Times New Roman"/>
                <a:cs typeface="Times New Roman"/>
                <a:sym typeface="Times New Roman"/>
              </a:rPr>
              <a:t>Performance and Optimization</a:t>
            </a:r>
            <a:endParaRPr lang="en-IN" sz="3600" u="sng" dirty="0">
              <a:solidFill>
                <a:srgbClr val="002060"/>
              </a:solidFill>
            </a:endParaRPr>
          </a:p>
        </p:txBody>
      </p:sp>
      <p:sp>
        <p:nvSpPr>
          <p:cNvPr id="3" name="Content Placeholder 2">
            <a:extLst>
              <a:ext uri="{FF2B5EF4-FFF2-40B4-BE49-F238E27FC236}">
                <a16:creationId xmlns:a16="http://schemas.microsoft.com/office/drawing/2014/main" id="{015DC69C-C82E-FB18-6316-4F92F83C5774}"/>
              </a:ext>
            </a:extLst>
          </p:cNvPr>
          <p:cNvSpPr>
            <a:spLocks noGrp="1"/>
          </p:cNvSpPr>
          <p:nvPr>
            <p:ph idx="1"/>
          </p:nvPr>
        </p:nvSpPr>
        <p:spPr/>
        <p:txBody>
          <a:bodyPr/>
          <a:lstStyle/>
          <a:p>
            <a:r>
              <a:rPr lang="en-IN" b="1" dirty="0">
                <a:latin typeface="Times New Roman" panose="02020603050405020304" pitchFamily="18" charset="0"/>
                <a:cs typeface="Times New Roman" panose="02020603050405020304" pitchFamily="18" charset="0"/>
              </a:rPr>
              <a:t>Performance</a:t>
            </a:r>
          </a:p>
          <a:p>
            <a:pPr marL="0" indent="0">
              <a:buNone/>
            </a:pPr>
            <a:r>
              <a:rPr lang="en-IN" dirty="0">
                <a:latin typeface="Times New Roman" panose="02020603050405020304" pitchFamily="18" charset="0"/>
                <a:cs typeface="Times New Roman" panose="02020603050405020304" pitchFamily="18" charset="0"/>
              </a:rPr>
              <a:t>	Accuracy of suggestion will be increased to appropriate users 	respectively</a:t>
            </a:r>
          </a:p>
          <a:p>
            <a:pPr marL="0" indent="0">
              <a:buNone/>
            </a:pP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Optimization</a:t>
            </a:r>
          </a:p>
          <a:p>
            <a:pPr marL="0" indent="0">
              <a:buNone/>
            </a:pPr>
            <a:r>
              <a:rPr lang="en-IN" dirty="0">
                <a:latin typeface="Times New Roman" panose="02020603050405020304" pitchFamily="18" charset="0"/>
                <a:cs typeface="Times New Roman" panose="02020603050405020304" pitchFamily="18" charset="0"/>
              </a:rPr>
              <a:t>	Data training and data </a:t>
            </a:r>
            <a:r>
              <a:rPr lang="en-IN" dirty="0" err="1">
                <a:latin typeface="Times New Roman" panose="02020603050405020304" pitchFamily="18" charset="0"/>
                <a:cs typeface="Times New Roman" panose="02020603050405020304" pitchFamily="18" charset="0"/>
              </a:rPr>
              <a:t>collecton</a:t>
            </a:r>
            <a:r>
              <a:rPr lang="en-IN" dirty="0">
                <a:latin typeface="Times New Roman" panose="02020603050405020304" pitchFamily="18" charset="0"/>
                <a:cs typeface="Times New Roman" panose="02020603050405020304" pitchFamily="18" charset="0"/>
              </a:rPr>
              <a:t> to improve suggestion to the 	customer</a:t>
            </a:r>
          </a:p>
        </p:txBody>
      </p:sp>
    </p:spTree>
    <p:extLst>
      <p:ext uri="{BB962C8B-B14F-4D97-AF65-F5344CB8AC3E}">
        <p14:creationId xmlns:p14="http://schemas.microsoft.com/office/powerpoint/2010/main" val="1892736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895</Words>
  <Application>Microsoft Office PowerPoint</Application>
  <PresentationFormat>Widescreen</PresentationFormat>
  <Paragraphs>56</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Customer purchase analysis  based on KNN (k- nearest neighbours) algorithm using python. </vt:lpstr>
      <vt:lpstr>Abstract</vt:lpstr>
      <vt:lpstr>Introduction</vt:lpstr>
      <vt:lpstr>Problem Identification</vt:lpstr>
      <vt:lpstr>Project Outlook</vt:lpstr>
      <vt:lpstr>Project repository</vt:lpstr>
      <vt:lpstr>Design and User Experience</vt:lpstr>
      <vt:lpstr>Technical Implementations</vt:lpstr>
      <vt:lpstr>Performance and Optimization</vt:lpstr>
      <vt:lpstr>Results</vt:lpstr>
      <vt:lpstr>PowerPoint Presentation</vt:lpstr>
      <vt:lpstr>Conclusion</vt:lpstr>
      <vt:lpstr>Reference</vt:lpstr>
      <vt:lpstr>Q&amp;A</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purchase analysis  based on KNN (k- nearest neighbours) algorithm using python. </dc:title>
  <dc:creator>Sk Khasim</dc:creator>
  <cp:lastModifiedBy>Ms Pinky</cp:lastModifiedBy>
  <cp:revision>4</cp:revision>
  <dcterms:created xsi:type="dcterms:W3CDTF">2024-08-21T04:10:50Z</dcterms:created>
  <dcterms:modified xsi:type="dcterms:W3CDTF">2024-08-21T13:05:32Z</dcterms:modified>
</cp:coreProperties>
</file>