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gBw+xRdQqL7l62sV61omChi3KG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5B024D0-179C-4FE2-8644-56F39FB29BF8}">
  <a:tblStyle styleId="{75B024D0-179C-4FE2-8644-56F39FB29BF8}" styleName="Table_0">
    <a:wholeTbl>
      <a:tcTxStyle b="off" i="off">
        <a:font>
          <a:latin typeface="Bookman Old Style"/>
          <a:ea typeface="Bookman Old Style"/>
          <a:cs typeface="Bookman Old Style"/>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afc0959fd1_1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afc0959fd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afc0959fd1_1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afc0959fd1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c92157ea8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ac92157ea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c92157ea8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ac92157ea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fc0959fd1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fc0959fd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13"/>
          <p:cNvSpPr txBox="1"/>
          <p:nvPr>
            <p:ph type="ctrTitle"/>
          </p:nvPr>
        </p:nvSpPr>
        <p:spPr>
          <a:xfrm>
            <a:off x="1050877" y="1322386"/>
            <a:ext cx="10363200" cy="14700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17365D"/>
              </a:buClr>
              <a:buSzPts val="2800"/>
              <a:buFont typeface="Verdana"/>
              <a:buNone/>
              <a:defRPr>
                <a:solidFill>
                  <a:srgbClr val="17365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13"/>
          <p:cNvSpPr txBox="1"/>
          <p:nvPr>
            <p:ph idx="1" type="subTitle"/>
          </p:nvPr>
        </p:nvSpPr>
        <p:spPr>
          <a:xfrm>
            <a:off x="2032000" y="3326641"/>
            <a:ext cx="8534400" cy="1752600"/>
          </a:xfrm>
          <a:prstGeom prst="rect">
            <a:avLst/>
          </a:prstGeom>
          <a:noFill/>
          <a:ln>
            <a:noFill/>
          </a:ln>
        </p:spPr>
        <p:txBody>
          <a:bodyPr anchorCtr="0" anchor="t" bIns="45700" lIns="91425" spcFirstLastPara="1" rIns="91425" wrap="square" tIns="45700">
            <a:normAutofit/>
          </a:bodyPr>
          <a:lstStyle>
            <a:lvl1pPr lvl="0" algn="ctr">
              <a:spcBef>
                <a:spcPts val="400"/>
              </a:spcBef>
              <a:spcAft>
                <a:spcPts val="0"/>
              </a:spcAft>
              <a:buClr>
                <a:srgbClr val="17365D"/>
              </a:buClr>
              <a:buSzPts val="2000"/>
              <a:buNone/>
              <a:defRPr b="1" sz="2000">
                <a:solidFill>
                  <a:srgbClr val="17365D"/>
                </a:solidFill>
              </a:defRPr>
            </a:lvl1pPr>
            <a:lvl2pPr lvl="1" algn="ctr">
              <a:spcBef>
                <a:spcPts val="400"/>
              </a:spcBef>
              <a:spcAft>
                <a:spcPts val="0"/>
              </a:spcAft>
              <a:buClr>
                <a:srgbClr val="888888"/>
              </a:buClr>
              <a:buSzPts val="20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20"/>
              </a:spcBef>
              <a:spcAft>
                <a:spcPts val="0"/>
              </a:spcAft>
              <a:buClr>
                <a:srgbClr val="888888"/>
              </a:buClr>
              <a:buSzPts val="1600"/>
              <a:buNone/>
              <a:defRPr>
                <a:solidFill>
                  <a:srgbClr val="888888"/>
                </a:solidFill>
              </a:defRPr>
            </a:lvl4pPr>
            <a:lvl5pPr lvl="4" algn="ctr">
              <a:spcBef>
                <a:spcPts val="320"/>
              </a:spcBef>
              <a:spcAft>
                <a:spcPts val="0"/>
              </a:spcAft>
              <a:buClr>
                <a:srgbClr val="888888"/>
              </a:buClr>
              <a:buSzPts val="16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6" name="Google Shape;16;p13"/>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3"/>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3"/>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22"/>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2"/>
          <p:cNvSpPr txBox="1"/>
          <p:nvPr>
            <p:ph idx="1" type="body"/>
          </p:nvPr>
        </p:nvSpPr>
        <p:spPr>
          <a:xfrm rot="5400000">
            <a:off x="3670302" y="-1714500"/>
            <a:ext cx="4952997" cy="106680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4" name="Google Shape;74;p22"/>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2"/>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2"/>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23"/>
          <p:cNvSpPr txBox="1"/>
          <p:nvPr>
            <p:ph type="title"/>
          </p:nvPr>
        </p:nvSpPr>
        <p:spPr>
          <a:xfrm rot="5400000">
            <a:off x="7285038" y="1828804"/>
            <a:ext cx="5851525" cy="2743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23"/>
          <p:cNvSpPr txBox="1"/>
          <p:nvPr>
            <p:ph idx="1" type="body"/>
          </p:nvPr>
        </p:nvSpPr>
        <p:spPr>
          <a:xfrm rot="5400000">
            <a:off x="1697038" y="-812796"/>
            <a:ext cx="5851525"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0" name="Google Shape;80;p23"/>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3"/>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3"/>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4"/>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17365D"/>
              </a:buClr>
              <a:buSzPts val="2800"/>
              <a:buFont typeface="Verdana"/>
              <a:buNone/>
              <a:defRPr>
                <a:solidFill>
                  <a:srgbClr val="17365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4"/>
          <p:cNvSpPr txBox="1"/>
          <p:nvPr>
            <p:ph idx="1" type="body"/>
          </p:nvPr>
        </p:nvSpPr>
        <p:spPr>
          <a:xfrm>
            <a:off x="812800" y="1143001"/>
            <a:ext cx="10668000" cy="4952997"/>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a:solidFill>
                  <a:schemeClr val="dk1"/>
                </a:solidFill>
              </a:defRPr>
            </a:lvl1pPr>
            <a:lvl2pPr indent="-355600" lvl="1" marL="914400" algn="l">
              <a:spcBef>
                <a:spcPts val="400"/>
              </a:spcBef>
              <a:spcAft>
                <a:spcPts val="0"/>
              </a:spcAft>
              <a:buClr>
                <a:schemeClr val="dk1"/>
              </a:buClr>
              <a:buSzPts val="2000"/>
              <a:buChar char="–"/>
              <a:defRPr>
                <a:solidFill>
                  <a:schemeClr val="dk1"/>
                </a:solidFill>
              </a:defRPr>
            </a:lvl2pPr>
            <a:lvl3pPr indent="-342900" lvl="2" marL="1371600" algn="l">
              <a:spcBef>
                <a:spcPts val="360"/>
              </a:spcBef>
              <a:spcAft>
                <a:spcPts val="0"/>
              </a:spcAft>
              <a:buClr>
                <a:schemeClr val="dk1"/>
              </a:buClr>
              <a:buSzPts val="1800"/>
              <a:buChar char="•"/>
              <a:defRPr>
                <a:solidFill>
                  <a:schemeClr val="dk1"/>
                </a:solidFill>
              </a:defRPr>
            </a:lvl3pPr>
            <a:lvl4pPr indent="-330200" lvl="3" marL="1828800" algn="l">
              <a:spcBef>
                <a:spcPts val="320"/>
              </a:spcBef>
              <a:spcAft>
                <a:spcPts val="0"/>
              </a:spcAft>
              <a:buClr>
                <a:schemeClr val="dk1"/>
              </a:buClr>
              <a:buSzPts val="1600"/>
              <a:buChar char="–"/>
              <a:defRPr>
                <a:solidFill>
                  <a:schemeClr val="dk1"/>
                </a:solidFill>
              </a:defRPr>
            </a:lvl4pPr>
            <a:lvl5pPr indent="-330200" lvl="4" marL="2286000" algn="l">
              <a:spcBef>
                <a:spcPts val="320"/>
              </a:spcBef>
              <a:spcAft>
                <a:spcPts val="0"/>
              </a:spcAft>
              <a:buClr>
                <a:schemeClr val="dk1"/>
              </a:buClr>
              <a:buSzPts val="1600"/>
              <a:buChar char="»"/>
              <a:defRPr>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14"/>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4"/>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4"/>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15"/>
          <p:cNvSpPr txBox="1"/>
          <p:nvPr>
            <p:ph type="title"/>
          </p:nvPr>
        </p:nvSpPr>
        <p:spPr>
          <a:xfrm>
            <a:off x="963084" y="4406903"/>
            <a:ext cx="103632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FF0000"/>
              </a:buClr>
              <a:buSzPts val="4000"/>
              <a:buFont typeface="Verdana"/>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5"/>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8" name="Google Shape;28;p15"/>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5"/>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5"/>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16"/>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0000"/>
              </a:buClr>
              <a:buSzPts val="2800"/>
              <a:buFont typeface="Verdana"/>
              <a:buNone/>
              <a:defRPr>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6"/>
          <p:cNvSpPr txBox="1"/>
          <p:nvPr>
            <p:ph idx="1" type="body"/>
          </p:nvPr>
        </p:nvSpPr>
        <p:spPr>
          <a:xfrm>
            <a:off x="609600" y="1600203"/>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4" name="Google Shape;34;p16"/>
          <p:cNvSpPr txBox="1"/>
          <p:nvPr>
            <p:ph idx="2" type="body"/>
          </p:nvPr>
        </p:nvSpPr>
        <p:spPr>
          <a:xfrm>
            <a:off x="6197600" y="1600203"/>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5" name="Google Shape;35;p16"/>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6"/>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17"/>
          <p:cNvSpPr txBox="1"/>
          <p:nvPr>
            <p:ph type="title"/>
          </p:nvPr>
        </p:nvSpPr>
        <p:spPr>
          <a:xfrm>
            <a:off x="859368" y="304800"/>
            <a:ext cx="10668000" cy="4873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0000"/>
              </a:buClr>
              <a:buSzPts val="2800"/>
              <a:buFont typeface="Verdana"/>
              <a:buNone/>
              <a:defRPr>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7"/>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17"/>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17"/>
          <p:cNvSpPr txBox="1"/>
          <p:nvPr>
            <p:ph idx="3" type="body"/>
          </p:nvPr>
        </p:nvSpPr>
        <p:spPr>
          <a:xfrm>
            <a:off x="6193369"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7"/>
          <p:cNvSpPr txBox="1"/>
          <p:nvPr>
            <p:ph idx="4" type="body"/>
          </p:nvPr>
        </p:nvSpPr>
        <p:spPr>
          <a:xfrm>
            <a:off x="6193369"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7"/>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7"/>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7"/>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18"/>
          <p:cNvSpPr txBox="1"/>
          <p:nvPr>
            <p:ph type="title"/>
          </p:nvPr>
        </p:nvSpPr>
        <p:spPr>
          <a:xfrm>
            <a:off x="3860800" y="274638"/>
            <a:ext cx="7721600" cy="4873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8"/>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8"/>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pic>
        <p:nvPicPr>
          <p:cNvPr descr="C:\Users\AMMU\Desktop\Border.png" id="52" name="Google Shape;52;p18"/>
          <p:cNvPicPr preferRelativeResize="0"/>
          <p:nvPr/>
        </p:nvPicPr>
        <p:blipFill rotWithShape="1">
          <a:blip r:embed="rId2">
            <a:alphaModFix/>
          </a:blip>
          <a:srcRect b="0" l="0" r="0" t="0"/>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9"/>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9"/>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9"/>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20"/>
          <p:cNvSpPr txBox="1"/>
          <p:nvPr>
            <p:ph type="title"/>
          </p:nvPr>
        </p:nvSpPr>
        <p:spPr>
          <a:xfrm>
            <a:off x="609602" y="273050"/>
            <a:ext cx="4011084"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0000"/>
              </a:buClr>
              <a:buSzPts val="2000"/>
              <a:buFont typeface="Verdana"/>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0"/>
          <p:cNvSpPr txBox="1"/>
          <p:nvPr>
            <p:ph idx="1" type="body"/>
          </p:nvPr>
        </p:nvSpPr>
        <p:spPr>
          <a:xfrm>
            <a:off x="4766733" y="273053"/>
            <a:ext cx="6815667"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0" name="Google Shape;60;p20"/>
          <p:cNvSpPr txBox="1"/>
          <p:nvPr>
            <p:ph idx="2" type="body"/>
          </p:nvPr>
        </p:nvSpPr>
        <p:spPr>
          <a:xfrm>
            <a:off x="609602" y="1435103"/>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1" name="Google Shape;61;p20"/>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0"/>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0"/>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21"/>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0000"/>
              </a:buClr>
              <a:buSzPts val="2000"/>
              <a:buFont typeface="Verdana"/>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1"/>
          <p:cNvSpPr/>
          <p:nvPr>
            <p:ph idx="2" type="pic"/>
          </p:nvPr>
        </p:nvSpPr>
        <p:spPr>
          <a:xfrm>
            <a:off x="2389717" y="612775"/>
            <a:ext cx="7315200" cy="4114800"/>
          </a:xfrm>
          <a:prstGeom prst="rect">
            <a:avLst/>
          </a:prstGeom>
          <a:noFill/>
          <a:ln>
            <a:noFill/>
          </a:ln>
        </p:spPr>
      </p:sp>
      <p:sp>
        <p:nvSpPr>
          <p:cNvPr id="67" name="Google Shape;67;p21"/>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8" name="Google Shape;68;p21"/>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1"/>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1"/>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FF0000"/>
              </a:buClr>
              <a:buSzPts val="2800"/>
              <a:buFont typeface="Verdana"/>
              <a:buNone/>
              <a:defRPr b="1" i="0" sz="2800" u="none" cap="none" strike="noStrike">
                <a:solidFill>
                  <a:srgbClr val="FF0000"/>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2"/>
          <p:cNvSpPr txBox="1"/>
          <p:nvPr>
            <p:ph idx="1" type="body"/>
          </p:nvPr>
        </p:nvSpPr>
        <p:spPr>
          <a:xfrm>
            <a:off x="812800" y="1143001"/>
            <a:ext cx="10668000" cy="4952997"/>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9pPr>
          </a:lstStyle>
          <a:p/>
        </p:txBody>
      </p:sp>
      <p:sp>
        <p:nvSpPr>
          <p:cNvPr id="8" name="Google Shape;8;p12"/>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2pPr>
            <a:lvl3pPr lvl="2"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3pPr>
            <a:lvl4pPr lvl="3"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4pPr>
            <a:lvl5pPr lvl="4"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5pPr>
            <a:lvl6pPr lvl="5"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6pPr>
            <a:lvl7pPr lvl="6"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7pPr>
            <a:lvl8pPr lvl="7"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8pPr>
            <a:lvl9pPr lvl="8"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9pPr>
          </a:lstStyle>
          <a:p/>
        </p:txBody>
      </p:sp>
      <p:sp>
        <p:nvSpPr>
          <p:cNvPr id="9" name="Google Shape;9;p12"/>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2pPr>
            <a:lvl3pPr lvl="2"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3pPr>
            <a:lvl4pPr lvl="3"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4pPr>
            <a:lvl5pPr lvl="4"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5pPr>
            <a:lvl6pPr lvl="5"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6pPr>
            <a:lvl7pPr lvl="6"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7pPr>
            <a:lvl8pPr lvl="7"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8pPr>
            <a:lvl9pPr lvl="8"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9pPr>
          </a:lstStyle>
          <a:p/>
        </p:txBody>
      </p:sp>
      <p:sp>
        <p:nvSpPr>
          <p:cNvPr id="10" name="Google Shape;10;p12"/>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Verdana"/>
                <a:ea typeface="Verdana"/>
                <a:cs typeface="Verdana"/>
                <a:sym typeface="Verdana"/>
              </a:defRPr>
            </a:lvl1pPr>
            <a:lvl2pPr indent="0" lvl="1" marL="0" marR="0" rtl="0" algn="r">
              <a:spcBef>
                <a:spcPts val="0"/>
              </a:spcBef>
              <a:buNone/>
              <a:defRPr b="0" i="0" sz="1200" u="none" cap="none" strike="noStrike">
                <a:solidFill>
                  <a:srgbClr val="888888"/>
                </a:solidFill>
                <a:latin typeface="Verdana"/>
                <a:ea typeface="Verdana"/>
                <a:cs typeface="Verdana"/>
                <a:sym typeface="Verdana"/>
              </a:defRPr>
            </a:lvl2pPr>
            <a:lvl3pPr indent="0" lvl="2" marL="0" marR="0" rtl="0" algn="r">
              <a:spcBef>
                <a:spcPts val="0"/>
              </a:spcBef>
              <a:buNone/>
              <a:defRPr b="0" i="0" sz="1200" u="none" cap="none" strike="noStrike">
                <a:solidFill>
                  <a:srgbClr val="888888"/>
                </a:solidFill>
                <a:latin typeface="Verdana"/>
                <a:ea typeface="Verdana"/>
                <a:cs typeface="Verdana"/>
                <a:sym typeface="Verdana"/>
              </a:defRPr>
            </a:lvl3pPr>
            <a:lvl4pPr indent="0" lvl="3" marL="0" marR="0" rtl="0" algn="r">
              <a:spcBef>
                <a:spcPts val="0"/>
              </a:spcBef>
              <a:buNone/>
              <a:defRPr b="0" i="0" sz="1200" u="none" cap="none" strike="noStrike">
                <a:solidFill>
                  <a:srgbClr val="888888"/>
                </a:solidFill>
                <a:latin typeface="Verdana"/>
                <a:ea typeface="Verdana"/>
                <a:cs typeface="Verdana"/>
                <a:sym typeface="Verdana"/>
              </a:defRPr>
            </a:lvl4pPr>
            <a:lvl5pPr indent="0" lvl="4" marL="0" marR="0" rtl="0" algn="r">
              <a:spcBef>
                <a:spcPts val="0"/>
              </a:spcBef>
              <a:buNone/>
              <a:defRPr b="0" i="0" sz="1200" u="none" cap="none" strike="noStrike">
                <a:solidFill>
                  <a:srgbClr val="888888"/>
                </a:solidFill>
                <a:latin typeface="Verdana"/>
                <a:ea typeface="Verdana"/>
                <a:cs typeface="Verdana"/>
                <a:sym typeface="Verdana"/>
              </a:defRPr>
            </a:lvl5pPr>
            <a:lvl6pPr indent="0" lvl="5" marL="0" marR="0" rtl="0" algn="r">
              <a:spcBef>
                <a:spcPts val="0"/>
              </a:spcBef>
              <a:buNone/>
              <a:defRPr b="0" i="0" sz="1200" u="none" cap="none" strike="noStrike">
                <a:solidFill>
                  <a:srgbClr val="888888"/>
                </a:solidFill>
                <a:latin typeface="Verdana"/>
                <a:ea typeface="Verdana"/>
                <a:cs typeface="Verdana"/>
                <a:sym typeface="Verdana"/>
              </a:defRPr>
            </a:lvl6pPr>
            <a:lvl7pPr indent="0" lvl="6" marL="0" marR="0" rtl="0" algn="r">
              <a:spcBef>
                <a:spcPts val="0"/>
              </a:spcBef>
              <a:buNone/>
              <a:defRPr b="0" i="0" sz="1200" u="none" cap="none" strike="noStrike">
                <a:solidFill>
                  <a:srgbClr val="888888"/>
                </a:solidFill>
                <a:latin typeface="Verdana"/>
                <a:ea typeface="Verdana"/>
                <a:cs typeface="Verdana"/>
                <a:sym typeface="Verdana"/>
              </a:defRPr>
            </a:lvl7pPr>
            <a:lvl8pPr indent="0" lvl="7" marL="0" marR="0" rtl="0" algn="r">
              <a:spcBef>
                <a:spcPts val="0"/>
              </a:spcBef>
              <a:buNone/>
              <a:defRPr b="0" i="0" sz="1200" u="none" cap="none" strike="noStrike">
                <a:solidFill>
                  <a:srgbClr val="888888"/>
                </a:solidFill>
                <a:latin typeface="Verdana"/>
                <a:ea typeface="Verdana"/>
                <a:cs typeface="Verdana"/>
                <a:sym typeface="Verdana"/>
              </a:defRPr>
            </a:lvl8pPr>
            <a:lvl9pPr indent="0" lvl="8" marL="0" marR="0" rtl="0" algn="r">
              <a:spcBef>
                <a:spcPts val="0"/>
              </a:spcBef>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GB"/>
              <a:t>‹#›</a:t>
            </a:fld>
            <a:endParaRPr/>
          </a:p>
        </p:txBody>
      </p:sp>
      <p:cxnSp>
        <p:nvCxnSpPr>
          <p:cNvPr id="11" name="Google Shape;11;p12"/>
          <p:cNvCxnSpPr/>
          <p:nvPr/>
        </p:nvCxnSpPr>
        <p:spPr>
          <a:xfrm>
            <a:off x="812800" y="914400"/>
            <a:ext cx="10668000" cy="0"/>
          </a:xfrm>
          <a:prstGeom prst="straightConnector1">
            <a:avLst/>
          </a:prstGeom>
          <a:noFill/>
          <a:ln cap="flat" cmpd="thickThin" w="57150">
            <a:solidFill>
              <a:schemeClr val="dk1"/>
            </a:solidFill>
            <a:prstDash val="solid"/>
            <a:round/>
            <a:headEnd len="med" w="med" type="none"/>
            <a:tailEnd len="med" w="med" type="none"/>
          </a:ln>
        </p:spPr>
      </p:cxnSp>
      <p:pic>
        <p:nvPicPr>
          <p:cNvPr id="12" name="Google Shape;12;p12"/>
          <p:cNvPicPr preferRelativeResize="0"/>
          <p:nvPr/>
        </p:nvPicPr>
        <p:blipFill rotWithShape="1">
          <a:blip r:embed="rId1">
            <a:alphaModFix/>
          </a:blip>
          <a:srcRect b="18045" l="0" r="0" t="0"/>
          <a:stretch/>
        </p:blipFill>
        <p:spPr>
          <a:xfrm>
            <a:off x="0" y="5991366"/>
            <a:ext cx="12192000" cy="86663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researchgate.net/publication/276099168_mHealth_taxonomy_a_literature_survey_of_mobile_health_applications" TargetMode="External"/><Relationship Id="rId4" Type="http://schemas.openxmlformats.org/officeDocument/2006/relationships/hyperlink" Target="https://www.ncbi.nlm.nih.gov/pmc/articles/PMC4029126/" TargetMode="External"/><Relationship Id="rId5" Type="http://schemas.openxmlformats.org/officeDocument/2006/relationships/hyperlink" Target="https://www.tatvasoft.com/outsourcing/2022/05/healthcare-application-development.html" TargetMode="External"/><Relationship Id="rId6" Type="http://schemas.openxmlformats.org/officeDocument/2006/relationships/hyperlink" Target="https://www.researchgate.net/publication/258206008_A_New_proposed_Software_Engineering_Methodology_For_Healthcare_Applications_Development" TargetMode="External"/><Relationship Id="rId7" Type="http://schemas.openxmlformats.org/officeDocument/2006/relationships/hyperlink" Target="https://techexactly.com/blogs/healthcare-application-development-guide-types-features-challenges" TargetMode="External"/><Relationship Id="rId8" Type="http://schemas.openxmlformats.org/officeDocument/2006/relationships/hyperlink" Target="https://techexactly.com/blogs/healthcare-application-development-guide-types-features-challenge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
          <p:cNvSpPr txBox="1"/>
          <p:nvPr>
            <p:ph type="ctrTitle"/>
          </p:nvPr>
        </p:nvSpPr>
        <p:spPr>
          <a:xfrm>
            <a:off x="790469" y="1069102"/>
            <a:ext cx="10363200" cy="14700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GB"/>
              <a:t>PROJECT TITLE - HealthHub Connect</a:t>
            </a:r>
            <a:endParaRPr/>
          </a:p>
        </p:txBody>
      </p:sp>
      <p:sp>
        <p:nvSpPr>
          <p:cNvPr id="88" name="Google Shape;88;p1"/>
          <p:cNvSpPr txBox="1"/>
          <p:nvPr>
            <p:ph idx="1" type="subTitle"/>
          </p:nvPr>
        </p:nvSpPr>
        <p:spPr>
          <a:xfrm>
            <a:off x="790469" y="2721956"/>
            <a:ext cx="3970594" cy="55218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7365D"/>
              </a:buClr>
              <a:buSzPts val="2000"/>
              <a:buNone/>
            </a:pPr>
            <a:r>
              <a:rPr lang="en-GB"/>
              <a:t>Batch Number:</a:t>
            </a:r>
            <a:endParaRPr/>
          </a:p>
          <a:p>
            <a:pPr indent="0" lvl="0" marL="0" rtl="0" algn="l">
              <a:spcBef>
                <a:spcPts val="400"/>
              </a:spcBef>
              <a:spcAft>
                <a:spcPts val="0"/>
              </a:spcAft>
              <a:buClr>
                <a:srgbClr val="17365D"/>
              </a:buClr>
              <a:buSzPts val="2000"/>
              <a:buNone/>
            </a:pPr>
            <a:r>
              <a:t/>
            </a:r>
            <a:endParaRPr/>
          </a:p>
        </p:txBody>
      </p:sp>
      <p:graphicFrame>
        <p:nvGraphicFramePr>
          <p:cNvPr id="89" name="Google Shape;89;p1"/>
          <p:cNvGraphicFramePr/>
          <p:nvPr/>
        </p:nvGraphicFramePr>
        <p:xfrm>
          <a:off x="630904" y="3274141"/>
          <a:ext cx="3000000" cy="3000000"/>
        </p:xfrm>
        <a:graphic>
          <a:graphicData uri="http://schemas.openxmlformats.org/drawingml/2006/table">
            <a:tbl>
              <a:tblPr bandRow="1" firstRow="1">
                <a:noFill/>
                <a:tableStyleId>{75B024D0-179C-4FE2-8644-56F39FB29BF8}</a:tableStyleId>
              </a:tblPr>
              <a:tblGrid>
                <a:gridCol w="2085000"/>
                <a:gridCol w="3333675"/>
              </a:tblGrid>
              <a:tr h="370850">
                <a:tc>
                  <a:txBody>
                    <a:bodyPr/>
                    <a:lstStyle/>
                    <a:p>
                      <a:pPr indent="0" lvl="0" marL="0" marR="0" rtl="0" algn="ctr">
                        <a:spcBef>
                          <a:spcPts val="0"/>
                        </a:spcBef>
                        <a:spcAft>
                          <a:spcPts val="0"/>
                        </a:spcAft>
                        <a:buNone/>
                      </a:pPr>
                      <a:r>
                        <a:rPr b="1" lang="en-GB" sz="1800" u="none" cap="none" strike="noStrike">
                          <a:solidFill>
                            <a:srgbClr val="17365D"/>
                          </a:solidFill>
                        </a:rPr>
                        <a:t>Roll Number</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1" lang="en-GB" sz="1800" u="none" cap="none" strike="noStrike">
                          <a:solidFill>
                            <a:srgbClr val="17365D"/>
                          </a:solidFill>
                        </a:rPr>
                        <a:t>Student Name</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GB" sz="1800"/>
                        <a:t>20201CSE0553</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GB" sz="1800"/>
                        <a:t>Chandana P</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GB" sz="1800"/>
                        <a:t>20201CSE0587</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GB" sz="1800"/>
                        <a:t>Naveen Kumar B S</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GB" sz="1800"/>
                        <a:t>20201CSE0592</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GB" sz="1800"/>
                        <a:t>Kishore Kumar R</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GB" sz="1800"/>
                        <a:t>20201CSE0572</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GB" sz="1800"/>
                        <a:t>Nivedita</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GB" sz="1800"/>
                        <a:t>20201CSE0546</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GB" sz="1800"/>
                        <a:t>Tejaswini P</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90" name="Google Shape;90;p1"/>
          <p:cNvSpPr txBox="1"/>
          <p:nvPr/>
        </p:nvSpPr>
        <p:spPr>
          <a:xfrm>
            <a:off x="6454795" y="3274140"/>
            <a:ext cx="5514292" cy="2433485"/>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rgbClr val="17365D"/>
              </a:buClr>
              <a:buSzPts val="2000"/>
              <a:buFont typeface="Arial"/>
              <a:buNone/>
            </a:pPr>
            <a:r>
              <a:rPr b="1" i="0" lang="en-GB" sz="2000" u="none" cap="none" strike="noStrike">
                <a:solidFill>
                  <a:srgbClr val="17365D"/>
                </a:solidFill>
                <a:latin typeface="Verdana"/>
                <a:ea typeface="Verdana"/>
                <a:cs typeface="Verdana"/>
                <a:sym typeface="Verdana"/>
              </a:rPr>
              <a:t>Under the Supervision of,</a:t>
            </a:r>
            <a:endParaRPr/>
          </a:p>
          <a:p>
            <a:pPr indent="0" lvl="0" marL="0" marR="0" rtl="0" algn="l">
              <a:spcBef>
                <a:spcPts val="340"/>
              </a:spcBef>
              <a:spcAft>
                <a:spcPts val="0"/>
              </a:spcAft>
              <a:buClr>
                <a:srgbClr val="17365D"/>
              </a:buClr>
              <a:buSzPts val="1700"/>
              <a:buFont typeface="Arial"/>
              <a:buNone/>
            </a:pPr>
            <a:r>
              <a:t/>
            </a:r>
            <a:endParaRPr b="1" sz="2000">
              <a:solidFill>
                <a:srgbClr val="17365D"/>
              </a:solidFill>
              <a:latin typeface="Verdana"/>
              <a:ea typeface="Verdana"/>
              <a:cs typeface="Verdana"/>
              <a:sym typeface="Verdana"/>
            </a:endParaRPr>
          </a:p>
          <a:p>
            <a:pPr indent="0" lvl="0" marL="0" marR="0" rtl="0" algn="l">
              <a:spcBef>
                <a:spcPts val="340"/>
              </a:spcBef>
              <a:spcAft>
                <a:spcPts val="0"/>
              </a:spcAft>
              <a:buClr>
                <a:srgbClr val="17365D"/>
              </a:buClr>
              <a:buSzPts val="1700"/>
              <a:buFont typeface="Arial"/>
              <a:buNone/>
            </a:pPr>
            <a:r>
              <a:rPr b="1" i="0" lang="en-GB" sz="1700" u="none" cap="none" strike="noStrike">
                <a:solidFill>
                  <a:srgbClr val="17365D"/>
                </a:solidFill>
                <a:latin typeface="Verdana"/>
                <a:ea typeface="Verdana"/>
                <a:cs typeface="Verdana"/>
                <a:sym typeface="Verdana"/>
              </a:rPr>
              <a:t>Mr. T Ramesh  </a:t>
            </a:r>
            <a:endParaRPr/>
          </a:p>
          <a:p>
            <a:pPr indent="0" lvl="0" marL="0" marR="0" rtl="0" algn="l">
              <a:spcBef>
                <a:spcPts val="340"/>
              </a:spcBef>
              <a:spcAft>
                <a:spcPts val="0"/>
              </a:spcAft>
              <a:buClr>
                <a:srgbClr val="17365D"/>
              </a:buClr>
              <a:buSzPts val="1700"/>
              <a:buFont typeface="Arial"/>
              <a:buNone/>
            </a:pPr>
            <a:r>
              <a:rPr b="1" i="0" lang="en-GB" sz="1700" u="none" cap="none" strike="noStrike">
                <a:solidFill>
                  <a:srgbClr val="17365D"/>
                </a:solidFill>
                <a:latin typeface="Verdana"/>
                <a:ea typeface="Verdana"/>
                <a:cs typeface="Verdana"/>
                <a:sym typeface="Verdana"/>
              </a:rPr>
              <a:t>Assistant Professor</a:t>
            </a:r>
            <a:endParaRPr/>
          </a:p>
          <a:p>
            <a:pPr indent="0" lvl="0" marL="0" marR="0" rtl="0" algn="l">
              <a:spcBef>
                <a:spcPts val="340"/>
              </a:spcBef>
              <a:spcAft>
                <a:spcPts val="0"/>
              </a:spcAft>
              <a:buClr>
                <a:srgbClr val="17365D"/>
              </a:buClr>
              <a:buSzPts val="1700"/>
              <a:buFont typeface="Arial"/>
              <a:buNone/>
            </a:pPr>
            <a:r>
              <a:rPr b="1" i="0" lang="en-GB" sz="1700" u="none" cap="none" strike="noStrike">
                <a:solidFill>
                  <a:srgbClr val="17365D"/>
                </a:solidFill>
                <a:latin typeface="Verdana"/>
                <a:ea typeface="Verdana"/>
                <a:cs typeface="Verdana"/>
                <a:sym typeface="Verdana"/>
              </a:rPr>
              <a:t>School of Computer Science &amp; Engineering</a:t>
            </a:r>
            <a:endParaRPr/>
          </a:p>
          <a:p>
            <a:pPr indent="0" lvl="0" marL="0" marR="0" rtl="0" algn="l">
              <a:spcBef>
                <a:spcPts val="340"/>
              </a:spcBef>
              <a:spcAft>
                <a:spcPts val="0"/>
              </a:spcAft>
              <a:buClr>
                <a:srgbClr val="17365D"/>
              </a:buClr>
              <a:buSzPts val="1700"/>
              <a:buFont typeface="Arial"/>
              <a:buNone/>
            </a:pPr>
            <a:r>
              <a:rPr b="1" i="0" lang="en-GB" sz="1700" u="none" cap="none" strike="noStrike">
                <a:solidFill>
                  <a:srgbClr val="17365D"/>
                </a:solidFill>
                <a:latin typeface="Verdana"/>
                <a:ea typeface="Verdana"/>
                <a:cs typeface="Verdana"/>
                <a:sym typeface="Verdana"/>
              </a:rPr>
              <a:t>Presidency University</a:t>
            </a:r>
            <a:endParaRPr/>
          </a:p>
          <a:p>
            <a:pPr indent="0" lvl="0" marL="0" marR="0" rtl="0" algn="l">
              <a:spcBef>
                <a:spcPts val="400"/>
              </a:spcBef>
              <a:spcAft>
                <a:spcPts val="0"/>
              </a:spcAft>
              <a:buClr>
                <a:srgbClr val="17365D"/>
              </a:buClr>
              <a:buSzPts val="2000"/>
              <a:buFont typeface="Arial"/>
              <a:buNone/>
            </a:pPr>
            <a:r>
              <a:t/>
            </a:r>
            <a:endParaRPr b="1" i="0" sz="2000" u="none" cap="none" strike="noStrike">
              <a:solidFill>
                <a:srgbClr val="17365D"/>
              </a:solidFill>
              <a:latin typeface="Verdana"/>
              <a:ea typeface="Verdana"/>
              <a:cs typeface="Verdana"/>
              <a:sym typeface="Verdana"/>
            </a:endParaRPr>
          </a:p>
        </p:txBody>
      </p:sp>
      <p:sp>
        <p:nvSpPr>
          <p:cNvPr id="91" name="Google Shape;91;p1"/>
          <p:cNvSpPr txBox="1"/>
          <p:nvPr/>
        </p:nvSpPr>
        <p:spPr>
          <a:xfrm>
            <a:off x="3986772" y="334089"/>
            <a:ext cx="3970594" cy="552184"/>
          </a:xfrm>
          <a:prstGeom prst="rect">
            <a:avLst/>
          </a:prstGeom>
          <a:noFill/>
          <a:ln>
            <a:noFill/>
          </a:ln>
        </p:spPr>
        <p:txBody>
          <a:bodyPr anchorCtr="0" anchor="t" bIns="45700" lIns="91425" spcFirstLastPara="1" rIns="91425" wrap="square" tIns="45700">
            <a:normAutofit fontScale="77500" lnSpcReduction="20000"/>
          </a:bodyPr>
          <a:lstStyle/>
          <a:p>
            <a:pPr indent="0" lvl="0" marL="0" marR="0" rtl="0" algn="ctr">
              <a:spcBef>
                <a:spcPts val="0"/>
              </a:spcBef>
              <a:spcAft>
                <a:spcPts val="0"/>
              </a:spcAft>
              <a:buClr>
                <a:srgbClr val="17365D"/>
              </a:buClr>
              <a:buSzPct val="100000"/>
              <a:buFont typeface="Arial"/>
              <a:buNone/>
            </a:pPr>
            <a:r>
              <a:rPr b="1" i="0" lang="en-GB" sz="2000" u="none" cap="none" strike="noStrike">
                <a:solidFill>
                  <a:srgbClr val="17365D"/>
                </a:solidFill>
                <a:latin typeface="Verdana"/>
                <a:ea typeface="Verdana"/>
                <a:cs typeface="Verdana"/>
                <a:sym typeface="Verdana"/>
              </a:rPr>
              <a:t>PIP104 University Project-II</a:t>
            </a:r>
            <a:endParaRPr/>
          </a:p>
          <a:p>
            <a:pPr indent="0" lvl="0" marL="0" marR="0" rtl="0" algn="ctr">
              <a:spcBef>
                <a:spcPts val="310"/>
              </a:spcBef>
              <a:spcAft>
                <a:spcPts val="0"/>
              </a:spcAft>
              <a:buClr>
                <a:srgbClr val="17365D"/>
              </a:buClr>
              <a:buSzPct val="100000"/>
              <a:buFont typeface="Arial"/>
              <a:buNone/>
            </a:pPr>
            <a:r>
              <a:rPr b="1" i="0" lang="en-GB" sz="2000" u="none" cap="none" strike="noStrike">
                <a:solidFill>
                  <a:srgbClr val="17365D"/>
                </a:solidFill>
                <a:latin typeface="Verdana"/>
                <a:ea typeface="Verdana"/>
                <a:cs typeface="Verdana"/>
                <a:sym typeface="Verdana"/>
              </a:rPr>
              <a:t>Review-3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2afc0959fd1_1_7"/>
          <p:cNvSpPr txBox="1"/>
          <p:nvPr>
            <p:ph idx="1" type="body"/>
          </p:nvPr>
        </p:nvSpPr>
        <p:spPr>
          <a:xfrm>
            <a:off x="812800" y="1143001"/>
            <a:ext cx="10668000" cy="4953000"/>
          </a:xfrm>
          <a:prstGeom prst="rect">
            <a:avLst/>
          </a:prstGeom>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SzPts val="1100"/>
              <a:buFont typeface="Arial"/>
              <a:buNone/>
            </a:pPr>
            <a:r>
              <a:rPr lang="en-GB" sz="2200">
                <a:solidFill>
                  <a:srgbClr val="1F1F1F"/>
                </a:solidFill>
                <a:highlight>
                  <a:srgbClr val="FFFFFF"/>
                </a:highlight>
                <a:latin typeface="Times New Roman"/>
                <a:ea typeface="Times New Roman"/>
                <a:cs typeface="Times New Roman"/>
                <a:sym typeface="Times New Roman"/>
              </a:rPr>
              <a:t>Furthermore, system design marks the pivotal point where concept translates into reality. It bridges the gap between ideation and implementation, offering a </a:t>
            </a:r>
            <a:r>
              <a:rPr b="1" lang="en-GB" sz="2200">
                <a:solidFill>
                  <a:srgbClr val="1F1F1F"/>
                </a:solidFill>
                <a:highlight>
                  <a:srgbClr val="FFFFFF"/>
                </a:highlight>
                <a:latin typeface="Times New Roman"/>
                <a:ea typeface="Times New Roman"/>
                <a:cs typeface="Times New Roman"/>
                <a:sym typeface="Times New Roman"/>
              </a:rPr>
              <a:t>tangible plan</a:t>
            </a:r>
            <a:r>
              <a:rPr lang="en-GB" sz="2200">
                <a:solidFill>
                  <a:srgbClr val="1F1F1F"/>
                </a:solidFill>
                <a:highlight>
                  <a:srgbClr val="FFFFFF"/>
                </a:highlight>
                <a:latin typeface="Times New Roman"/>
                <a:ea typeface="Times New Roman"/>
                <a:cs typeface="Times New Roman"/>
                <a:sym typeface="Times New Roman"/>
              </a:rPr>
              <a:t> to guide developers. This phase empowers them to make informed decisions, anticipate potential challenges, and proactively develop solutions. </a:t>
            </a:r>
            <a:endParaRPr sz="2200">
              <a:solidFill>
                <a:srgbClr val="1F1F1F"/>
              </a:solidFill>
              <a:highlight>
                <a:srgbClr val="FFFFFF"/>
              </a:highlight>
              <a:latin typeface="Times New Roman"/>
              <a:ea typeface="Times New Roman"/>
              <a:cs typeface="Times New Roman"/>
              <a:sym typeface="Times New Roman"/>
            </a:endParaRPr>
          </a:p>
          <a:p>
            <a:pPr indent="0" lvl="0" marL="0" rtl="0" algn="just">
              <a:lnSpc>
                <a:spcPct val="150000"/>
              </a:lnSpc>
              <a:spcBef>
                <a:spcPts val="1800"/>
              </a:spcBef>
              <a:spcAft>
                <a:spcPts val="0"/>
              </a:spcAft>
              <a:buClr>
                <a:schemeClr val="dk1"/>
              </a:buClr>
              <a:buSzPts val="1100"/>
              <a:buFont typeface="Arial"/>
              <a:buNone/>
            </a:pPr>
            <a:r>
              <a:rPr b="1" lang="en-GB" sz="2200">
                <a:solidFill>
                  <a:srgbClr val="1F1F1F"/>
                </a:solidFill>
                <a:highlight>
                  <a:srgbClr val="FFFFFF"/>
                </a:highlight>
                <a:latin typeface="Times New Roman"/>
                <a:ea typeface="Times New Roman"/>
                <a:cs typeface="Times New Roman"/>
                <a:sym typeface="Times New Roman"/>
              </a:rPr>
              <a:t>User Experience:</a:t>
            </a:r>
            <a:endParaRPr b="1" sz="2200">
              <a:solidFill>
                <a:srgbClr val="1F1F1F"/>
              </a:solidFill>
              <a:highlight>
                <a:srgbClr val="FFFFFF"/>
              </a:highlight>
              <a:latin typeface="Times New Roman"/>
              <a:ea typeface="Times New Roman"/>
              <a:cs typeface="Times New Roman"/>
              <a:sym typeface="Times New Roman"/>
            </a:endParaRPr>
          </a:p>
          <a:p>
            <a:pPr indent="-368300" lvl="0" marL="457200" rtl="0" algn="just">
              <a:lnSpc>
                <a:spcPct val="150000"/>
              </a:lnSpc>
              <a:spcBef>
                <a:spcPts val="1200"/>
              </a:spcBef>
              <a:spcAft>
                <a:spcPts val="0"/>
              </a:spcAft>
              <a:buClr>
                <a:srgbClr val="1F1F1F"/>
              </a:buClr>
              <a:buSzPts val="2200"/>
              <a:buFont typeface="Times New Roman"/>
              <a:buChar char="●"/>
            </a:pPr>
            <a:r>
              <a:rPr lang="en-GB" sz="2200">
                <a:solidFill>
                  <a:srgbClr val="1F1F1F"/>
                </a:solidFill>
                <a:highlight>
                  <a:srgbClr val="FFFFFF"/>
                </a:highlight>
                <a:latin typeface="Times New Roman"/>
                <a:ea typeface="Times New Roman"/>
                <a:cs typeface="Times New Roman"/>
                <a:sym typeface="Times New Roman"/>
              </a:rPr>
              <a:t>Intuitive Interface:</a:t>
            </a:r>
            <a:endParaRPr sz="2200">
              <a:solidFill>
                <a:srgbClr val="1F1F1F"/>
              </a:solidFill>
              <a:highlight>
                <a:srgbClr val="FFFFFF"/>
              </a:highlight>
              <a:latin typeface="Times New Roman"/>
              <a:ea typeface="Times New Roman"/>
              <a:cs typeface="Times New Roman"/>
              <a:sym typeface="Times New Roman"/>
            </a:endParaRPr>
          </a:p>
          <a:p>
            <a:pPr indent="-368300" lvl="0" marL="457200" rtl="0" algn="just">
              <a:lnSpc>
                <a:spcPct val="150000"/>
              </a:lnSpc>
              <a:spcBef>
                <a:spcPts val="0"/>
              </a:spcBef>
              <a:spcAft>
                <a:spcPts val="0"/>
              </a:spcAft>
              <a:buClr>
                <a:srgbClr val="1F1F1F"/>
              </a:buClr>
              <a:buSzPts val="2200"/>
              <a:buFont typeface="Times New Roman"/>
              <a:buChar char="●"/>
            </a:pPr>
            <a:r>
              <a:rPr lang="en-GB" sz="2200">
                <a:solidFill>
                  <a:srgbClr val="1F1F1F"/>
                </a:solidFill>
                <a:highlight>
                  <a:srgbClr val="FFFFFF"/>
                </a:highlight>
                <a:latin typeface="Times New Roman"/>
                <a:ea typeface="Times New Roman"/>
                <a:cs typeface="Times New Roman"/>
                <a:sym typeface="Times New Roman"/>
              </a:rPr>
              <a:t> Personalization: </a:t>
            </a:r>
            <a:endParaRPr sz="2200">
              <a:solidFill>
                <a:srgbClr val="1F1F1F"/>
              </a:solidFill>
              <a:highlight>
                <a:srgbClr val="FFFFFF"/>
              </a:highlight>
              <a:latin typeface="Times New Roman"/>
              <a:ea typeface="Times New Roman"/>
              <a:cs typeface="Times New Roman"/>
              <a:sym typeface="Times New Roman"/>
            </a:endParaRPr>
          </a:p>
          <a:p>
            <a:pPr indent="-368300" lvl="0" marL="457200" rtl="0" algn="just">
              <a:lnSpc>
                <a:spcPct val="150000"/>
              </a:lnSpc>
              <a:spcBef>
                <a:spcPts val="0"/>
              </a:spcBef>
              <a:spcAft>
                <a:spcPts val="0"/>
              </a:spcAft>
              <a:buClr>
                <a:srgbClr val="1F1F1F"/>
              </a:buClr>
              <a:buSzPts val="2200"/>
              <a:buFont typeface="Times New Roman"/>
              <a:buChar char="●"/>
            </a:pPr>
            <a:r>
              <a:rPr lang="en-GB" sz="2200">
                <a:solidFill>
                  <a:srgbClr val="1F1F1F"/>
                </a:solidFill>
                <a:latin typeface="Times New Roman"/>
                <a:ea typeface="Times New Roman"/>
                <a:cs typeface="Times New Roman"/>
                <a:sym typeface="Times New Roman"/>
              </a:rPr>
              <a:t>Treatment Suggestion</a:t>
            </a:r>
            <a:endParaRPr sz="2200">
              <a:solidFill>
                <a:srgbClr val="1F1F1F"/>
              </a:solidFill>
              <a:latin typeface="Times New Roman"/>
              <a:ea typeface="Times New Roman"/>
              <a:cs typeface="Times New Roman"/>
              <a:sym typeface="Times New Roman"/>
            </a:endParaRPr>
          </a:p>
          <a:p>
            <a:pPr indent="-368300" lvl="0" marL="457200" rtl="0" algn="just">
              <a:lnSpc>
                <a:spcPct val="150000"/>
              </a:lnSpc>
              <a:spcBef>
                <a:spcPts val="0"/>
              </a:spcBef>
              <a:spcAft>
                <a:spcPts val="0"/>
              </a:spcAft>
              <a:buClr>
                <a:srgbClr val="1F1F1F"/>
              </a:buClr>
              <a:buSzPts val="2200"/>
              <a:buFont typeface="Times New Roman"/>
              <a:buChar char="●"/>
            </a:pPr>
            <a:r>
              <a:rPr lang="en-GB" sz="2200">
                <a:solidFill>
                  <a:srgbClr val="1F1F1F"/>
                </a:solidFill>
                <a:latin typeface="Times New Roman"/>
                <a:ea typeface="Times New Roman"/>
                <a:cs typeface="Times New Roman"/>
                <a:sym typeface="Times New Roman"/>
              </a:rPr>
              <a:t>Accessibility</a:t>
            </a:r>
            <a:endParaRPr sz="2200">
              <a:solidFill>
                <a:srgbClr val="1F1F1F"/>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7"/>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GB" sz="4400">
                <a:solidFill>
                  <a:srgbClr val="17365D"/>
                </a:solidFill>
                <a:latin typeface="Times New Roman"/>
                <a:ea typeface="Times New Roman"/>
                <a:cs typeface="Times New Roman"/>
                <a:sym typeface="Times New Roman"/>
              </a:rPr>
              <a:t>Timeline of Project</a:t>
            </a:r>
            <a:endParaRPr>
              <a:solidFill>
                <a:srgbClr val="17365D"/>
              </a:solidFill>
              <a:latin typeface="Times New Roman"/>
              <a:ea typeface="Times New Roman"/>
              <a:cs typeface="Times New Roman"/>
              <a:sym typeface="Times New Roman"/>
            </a:endParaRPr>
          </a:p>
        </p:txBody>
      </p:sp>
      <p:sp>
        <p:nvSpPr>
          <p:cNvPr id="148" name="Google Shape;148;p7"/>
          <p:cNvSpPr txBox="1"/>
          <p:nvPr>
            <p:ph idx="1" type="body"/>
          </p:nvPr>
        </p:nvSpPr>
        <p:spPr>
          <a:xfrm>
            <a:off x="812800" y="1143001"/>
            <a:ext cx="10668000" cy="4952997"/>
          </a:xfrm>
          <a:prstGeom prst="rect">
            <a:avLst/>
          </a:prstGeom>
          <a:noFill/>
          <a:ln>
            <a:noFill/>
          </a:ln>
        </p:spPr>
        <p:txBody>
          <a:bodyPr anchorCtr="0" anchor="t" bIns="45700" lIns="91425" spcFirstLastPara="1" rIns="91425" wrap="square" tIns="45700">
            <a:noAutofit/>
          </a:bodyPr>
          <a:lstStyle/>
          <a:p>
            <a:pPr indent="-228600" lvl="0" marL="457200" rtl="0" algn="just">
              <a:lnSpc>
                <a:spcPct val="100000"/>
              </a:lnSpc>
              <a:spcBef>
                <a:spcPts val="1200"/>
              </a:spcBef>
              <a:spcAft>
                <a:spcPts val="0"/>
              </a:spcAft>
              <a:buClr>
                <a:schemeClr val="dk1"/>
              </a:buClr>
              <a:buSzPts val="1100"/>
              <a:buNone/>
            </a:pPr>
            <a:r>
              <a:rPr lang="en-GB" sz="2200">
                <a:latin typeface="Times New Roman"/>
                <a:ea typeface="Times New Roman"/>
                <a:cs typeface="Times New Roman"/>
                <a:sym typeface="Times New Roman"/>
              </a:rPr>
              <a:t>Ø </a:t>
            </a:r>
            <a:r>
              <a:rPr b="1" lang="en-GB" sz="2200">
                <a:latin typeface="Times New Roman"/>
                <a:ea typeface="Times New Roman"/>
                <a:cs typeface="Times New Roman"/>
                <a:sym typeface="Times New Roman"/>
              </a:rPr>
              <a:t>Review 0</a:t>
            </a:r>
            <a:endParaRPr b="1" sz="2200">
              <a:latin typeface="Times New Roman"/>
              <a:ea typeface="Times New Roman"/>
              <a:cs typeface="Times New Roman"/>
              <a:sym typeface="Times New Roman"/>
            </a:endParaRPr>
          </a:p>
          <a:p>
            <a:pPr indent="-368300" lvl="0" marL="914400" rtl="0" algn="just">
              <a:lnSpc>
                <a:spcPct val="100000"/>
              </a:lnSpc>
              <a:spcBef>
                <a:spcPts val="1200"/>
              </a:spcBef>
              <a:spcAft>
                <a:spcPts val="0"/>
              </a:spcAft>
              <a:buSzPts val="2200"/>
              <a:buFont typeface="Times New Roman"/>
              <a:buChar char="•"/>
            </a:pPr>
            <a:r>
              <a:rPr b="1" lang="en-GB" sz="2200">
                <a:latin typeface="Times New Roman"/>
                <a:ea typeface="Times New Roman"/>
                <a:cs typeface="Times New Roman"/>
                <a:sym typeface="Times New Roman"/>
              </a:rPr>
              <a:t>Title Finalization with Supervisor</a:t>
            </a:r>
            <a:endParaRPr b="1" sz="2200">
              <a:latin typeface="Times New Roman"/>
              <a:ea typeface="Times New Roman"/>
              <a:cs typeface="Times New Roman"/>
              <a:sym typeface="Times New Roman"/>
            </a:endParaRPr>
          </a:p>
          <a:p>
            <a:pPr indent="-368300" lvl="0" marL="914400" rtl="0" algn="just">
              <a:lnSpc>
                <a:spcPct val="100000"/>
              </a:lnSpc>
              <a:spcBef>
                <a:spcPts val="0"/>
              </a:spcBef>
              <a:spcAft>
                <a:spcPts val="0"/>
              </a:spcAft>
              <a:buSzPts val="2200"/>
              <a:buFont typeface="Times New Roman"/>
              <a:buChar char="•"/>
            </a:pPr>
            <a:r>
              <a:rPr b="1" lang="en-GB" sz="2200">
                <a:latin typeface="Times New Roman"/>
                <a:ea typeface="Times New Roman"/>
                <a:cs typeface="Times New Roman"/>
                <a:sym typeface="Times New Roman"/>
              </a:rPr>
              <a:t>Literature Survey</a:t>
            </a:r>
            <a:endParaRPr b="1" sz="2200">
              <a:latin typeface="Times New Roman"/>
              <a:ea typeface="Times New Roman"/>
              <a:cs typeface="Times New Roman"/>
              <a:sym typeface="Times New Roman"/>
            </a:endParaRPr>
          </a:p>
          <a:p>
            <a:pPr indent="-368300" lvl="0" marL="914400" rtl="0" algn="just">
              <a:lnSpc>
                <a:spcPct val="100000"/>
              </a:lnSpc>
              <a:spcBef>
                <a:spcPts val="0"/>
              </a:spcBef>
              <a:spcAft>
                <a:spcPts val="0"/>
              </a:spcAft>
              <a:buSzPts val="2200"/>
              <a:buFont typeface="Times New Roman"/>
              <a:buChar char="•"/>
            </a:pPr>
            <a:r>
              <a:rPr b="1" lang="en-GB" sz="2200">
                <a:latin typeface="Times New Roman"/>
                <a:ea typeface="Times New Roman"/>
                <a:cs typeface="Times New Roman"/>
                <a:sym typeface="Times New Roman"/>
              </a:rPr>
              <a:t>Finalizing Objectives</a:t>
            </a:r>
            <a:endParaRPr b="1" sz="2200">
              <a:latin typeface="Times New Roman"/>
              <a:ea typeface="Times New Roman"/>
              <a:cs typeface="Times New Roman"/>
              <a:sym typeface="Times New Roman"/>
            </a:endParaRPr>
          </a:p>
          <a:p>
            <a:pPr indent="-368300" lvl="0" marL="914400" rtl="0" algn="just">
              <a:lnSpc>
                <a:spcPct val="100000"/>
              </a:lnSpc>
              <a:spcBef>
                <a:spcPts val="0"/>
              </a:spcBef>
              <a:spcAft>
                <a:spcPts val="0"/>
              </a:spcAft>
              <a:buSzPts val="2200"/>
              <a:buFont typeface="Times New Roman"/>
              <a:buChar char="•"/>
            </a:pPr>
            <a:r>
              <a:rPr b="1" lang="en-GB" sz="2200">
                <a:latin typeface="Times New Roman"/>
                <a:ea typeface="Times New Roman"/>
                <a:cs typeface="Times New Roman"/>
                <a:sym typeface="Times New Roman"/>
              </a:rPr>
              <a:t>Deciding the Methodology</a:t>
            </a:r>
            <a:endParaRPr b="1" sz="2200">
              <a:latin typeface="Times New Roman"/>
              <a:ea typeface="Times New Roman"/>
              <a:cs typeface="Times New Roman"/>
              <a:sym typeface="Times New Roman"/>
            </a:endParaRPr>
          </a:p>
          <a:p>
            <a:pPr indent="-228600" lvl="0" marL="457200" rtl="0" algn="just">
              <a:lnSpc>
                <a:spcPct val="115000"/>
              </a:lnSpc>
              <a:spcBef>
                <a:spcPts val="1200"/>
              </a:spcBef>
              <a:spcAft>
                <a:spcPts val="0"/>
              </a:spcAft>
              <a:buClr>
                <a:schemeClr val="dk1"/>
              </a:buClr>
              <a:buSzPts val="1100"/>
              <a:buNone/>
            </a:pPr>
            <a:r>
              <a:rPr lang="en-GB" sz="2200">
                <a:latin typeface="Times New Roman"/>
                <a:ea typeface="Times New Roman"/>
                <a:cs typeface="Times New Roman"/>
                <a:sym typeface="Times New Roman"/>
              </a:rPr>
              <a:t>Ø</a:t>
            </a:r>
            <a:r>
              <a:rPr lang="en-GB" sz="2200">
                <a:latin typeface="Times New Roman"/>
                <a:ea typeface="Times New Roman"/>
                <a:cs typeface="Times New Roman"/>
                <a:sym typeface="Times New Roman"/>
              </a:rPr>
              <a:t> </a:t>
            </a:r>
            <a:r>
              <a:rPr b="1" lang="en-GB" sz="2200">
                <a:latin typeface="Times New Roman"/>
                <a:ea typeface="Times New Roman"/>
                <a:cs typeface="Times New Roman"/>
                <a:sym typeface="Times New Roman"/>
              </a:rPr>
              <a:t>Review 1</a:t>
            </a:r>
            <a:endParaRPr b="1" sz="2200">
              <a:latin typeface="Times New Roman"/>
              <a:ea typeface="Times New Roman"/>
              <a:cs typeface="Times New Roman"/>
              <a:sym typeface="Times New Roman"/>
            </a:endParaRPr>
          </a:p>
          <a:p>
            <a:pPr indent="-368300" lvl="0" marL="914400" rtl="0" algn="just">
              <a:lnSpc>
                <a:spcPct val="115000"/>
              </a:lnSpc>
              <a:spcBef>
                <a:spcPts val="1200"/>
              </a:spcBef>
              <a:spcAft>
                <a:spcPts val="0"/>
              </a:spcAft>
              <a:buSzPts val="2200"/>
              <a:buFont typeface="Times New Roman"/>
              <a:buChar char="•"/>
            </a:pPr>
            <a:r>
              <a:rPr b="1" lang="en-GB" sz="2200">
                <a:latin typeface="Times New Roman"/>
                <a:ea typeface="Times New Roman"/>
                <a:cs typeface="Times New Roman"/>
                <a:sym typeface="Times New Roman"/>
              </a:rPr>
              <a:t>Title</a:t>
            </a:r>
            <a:endParaRPr b="1" sz="2200">
              <a:latin typeface="Times New Roman"/>
              <a:ea typeface="Times New Roman"/>
              <a:cs typeface="Times New Roman"/>
              <a:sym typeface="Times New Roman"/>
            </a:endParaRPr>
          </a:p>
          <a:p>
            <a:pPr indent="-368300" lvl="0" marL="914400" rtl="0" algn="just">
              <a:lnSpc>
                <a:spcPct val="115000"/>
              </a:lnSpc>
              <a:spcBef>
                <a:spcPts val="0"/>
              </a:spcBef>
              <a:spcAft>
                <a:spcPts val="0"/>
              </a:spcAft>
              <a:buSzPts val="2200"/>
              <a:buFont typeface="Times New Roman"/>
              <a:buChar char="•"/>
            </a:pPr>
            <a:r>
              <a:rPr b="1" lang="en-GB" sz="2200">
                <a:latin typeface="Times New Roman"/>
                <a:ea typeface="Times New Roman"/>
                <a:cs typeface="Times New Roman"/>
                <a:sym typeface="Times New Roman"/>
              </a:rPr>
              <a:t>Abstract</a:t>
            </a:r>
            <a:endParaRPr b="1" sz="2200">
              <a:latin typeface="Times New Roman"/>
              <a:ea typeface="Times New Roman"/>
              <a:cs typeface="Times New Roman"/>
              <a:sym typeface="Times New Roman"/>
            </a:endParaRPr>
          </a:p>
          <a:p>
            <a:pPr indent="-368300" lvl="0" marL="914400" rtl="0" algn="just">
              <a:lnSpc>
                <a:spcPct val="115000"/>
              </a:lnSpc>
              <a:spcBef>
                <a:spcPts val="0"/>
              </a:spcBef>
              <a:spcAft>
                <a:spcPts val="0"/>
              </a:spcAft>
              <a:buSzPts val="2200"/>
              <a:buFont typeface="Times New Roman"/>
              <a:buChar char="•"/>
            </a:pPr>
            <a:r>
              <a:rPr b="1" lang="en-GB" sz="2200">
                <a:latin typeface="Times New Roman"/>
                <a:ea typeface="Times New Roman"/>
                <a:cs typeface="Times New Roman"/>
                <a:sym typeface="Times New Roman"/>
              </a:rPr>
              <a:t>Literature Survey</a:t>
            </a:r>
            <a:endParaRPr b="1" sz="2200">
              <a:latin typeface="Times New Roman"/>
              <a:ea typeface="Times New Roman"/>
              <a:cs typeface="Times New Roman"/>
              <a:sym typeface="Times New Roman"/>
            </a:endParaRPr>
          </a:p>
          <a:p>
            <a:pPr indent="-368300" lvl="0" marL="914400" rtl="0" algn="just">
              <a:lnSpc>
                <a:spcPct val="115000"/>
              </a:lnSpc>
              <a:spcBef>
                <a:spcPts val="0"/>
              </a:spcBef>
              <a:spcAft>
                <a:spcPts val="0"/>
              </a:spcAft>
              <a:buSzPts val="2200"/>
              <a:buFont typeface="Times New Roman"/>
              <a:buChar char="•"/>
            </a:pPr>
            <a:r>
              <a:rPr b="1" lang="en-GB" sz="2200">
                <a:latin typeface="Times New Roman"/>
                <a:ea typeface="Times New Roman"/>
                <a:cs typeface="Times New Roman"/>
                <a:sym typeface="Times New Roman"/>
              </a:rPr>
              <a:t>Software and Framework Details</a:t>
            </a:r>
            <a:endParaRPr b="1" sz="2200">
              <a:latin typeface="Times New Roman"/>
              <a:ea typeface="Times New Roman"/>
              <a:cs typeface="Times New Roman"/>
              <a:sym typeface="Times New Roman"/>
            </a:endParaRPr>
          </a:p>
          <a:p>
            <a:pPr indent="0" lvl="0" marL="152400" rtl="0" algn="l">
              <a:lnSpc>
                <a:spcPct val="90000"/>
              </a:lnSpc>
              <a:spcBef>
                <a:spcPts val="1200"/>
              </a:spcBef>
              <a:spcAft>
                <a:spcPts val="0"/>
              </a:spcAft>
              <a:buClr>
                <a:schemeClr val="dk1"/>
              </a:buClr>
              <a:buSzPts val="2400"/>
              <a:buNone/>
            </a:pPr>
            <a:r>
              <a:t/>
            </a:r>
            <a:endParaRPr b="1" sz="2200">
              <a:latin typeface="Times New Roman"/>
              <a:ea typeface="Times New Roman"/>
              <a:cs typeface="Times New Roman"/>
              <a:sym typeface="Times New Roman"/>
            </a:endParaRPr>
          </a:p>
          <a:p>
            <a:pPr indent="0" lvl="0" marL="152400" rtl="0" algn="l">
              <a:lnSpc>
                <a:spcPct val="90000"/>
              </a:lnSpc>
              <a:spcBef>
                <a:spcPts val="0"/>
              </a:spcBef>
              <a:spcAft>
                <a:spcPts val="0"/>
              </a:spcAft>
              <a:buClr>
                <a:schemeClr val="dk1"/>
              </a:buClr>
              <a:buSzPts val="2400"/>
              <a:buNone/>
            </a:pPr>
            <a:r>
              <a:t/>
            </a:r>
            <a:endParaRPr b="1" sz="22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afc0959fd1_1_39"/>
          <p:cNvSpPr txBox="1"/>
          <p:nvPr>
            <p:ph idx="1" type="body"/>
          </p:nvPr>
        </p:nvSpPr>
        <p:spPr>
          <a:xfrm>
            <a:off x="812800" y="1143001"/>
            <a:ext cx="10668000" cy="49530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2400"/>
              <a:buFont typeface="Arial"/>
              <a:buNone/>
            </a:pPr>
            <a:r>
              <a:rPr lang="en-GB" sz="2200">
                <a:latin typeface="Times New Roman"/>
                <a:ea typeface="Times New Roman"/>
                <a:cs typeface="Times New Roman"/>
                <a:sym typeface="Times New Roman"/>
              </a:rPr>
              <a:t>Ø </a:t>
            </a:r>
            <a:r>
              <a:rPr b="1" lang="en-GB" sz="2200">
                <a:latin typeface="Times New Roman"/>
                <a:ea typeface="Times New Roman"/>
                <a:cs typeface="Times New Roman"/>
                <a:sym typeface="Times New Roman"/>
              </a:rPr>
              <a:t>Review 2</a:t>
            </a:r>
            <a:endParaRPr b="1" sz="2200">
              <a:latin typeface="Times New Roman"/>
              <a:ea typeface="Times New Roman"/>
              <a:cs typeface="Times New Roman"/>
              <a:sym typeface="Times New Roman"/>
            </a:endParaRPr>
          </a:p>
          <a:p>
            <a:pPr indent="-368300" lvl="0" marL="914400" rtl="0" algn="l">
              <a:lnSpc>
                <a:spcPct val="115000"/>
              </a:lnSpc>
              <a:spcBef>
                <a:spcPts val="0"/>
              </a:spcBef>
              <a:spcAft>
                <a:spcPts val="0"/>
              </a:spcAft>
              <a:buSzPts val="2200"/>
              <a:buFont typeface="Times New Roman"/>
              <a:buChar char="•"/>
            </a:pPr>
            <a:r>
              <a:rPr b="1" lang="en-GB" sz="2200">
                <a:latin typeface="Times New Roman"/>
                <a:ea typeface="Times New Roman"/>
                <a:cs typeface="Times New Roman"/>
                <a:sym typeface="Times New Roman"/>
              </a:rPr>
              <a:t>Source Code Details</a:t>
            </a:r>
            <a:endParaRPr b="1" sz="2200">
              <a:latin typeface="Times New Roman"/>
              <a:ea typeface="Times New Roman"/>
              <a:cs typeface="Times New Roman"/>
              <a:sym typeface="Times New Roman"/>
            </a:endParaRPr>
          </a:p>
          <a:p>
            <a:pPr indent="-368300" lvl="0" marL="914400" rtl="0" algn="l">
              <a:lnSpc>
                <a:spcPct val="115000"/>
              </a:lnSpc>
              <a:spcBef>
                <a:spcPts val="0"/>
              </a:spcBef>
              <a:spcAft>
                <a:spcPts val="0"/>
              </a:spcAft>
              <a:buSzPts val="2200"/>
              <a:buFont typeface="Times New Roman"/>
              <a:buChar char="•"/>
            </a:pPr>
            <a:r>
              <a:rPr b="1" lang="en-GB" sz="2200">
                <a:latin typeface="Times New Roman"/>
                <a:ea typeface="Times New Roman"/>
                <a:cs typeface="Times New Roman"/>
                <a:sym typeface="Times New Roman"/>
              </a:rPr>
              <a:t>50% Implementation Details with Live Demo</a:t>
            </a:r>
            <a:endParaRPr b="1" sz="2200">
              <a:latin typeface="Times New Roman"/>
              <a:ea typeface="Times New Roman"/>
              <a:cs typeface="Times New Roman"/>
              <a:sym typeface="Times New Roman"/>
            </a:endParaRPr>
          </a:p>
          <a:p>
            <a:pPr indent="-368300" lvl="0" marL="914400" rtl="0" algn="l">
              <a:lnSpc>
                <a:spcPct val="115000"/>
              </a:lnSpc>
              <a:spcBef>
                <a:spcPts val="0"/>
              </a:spcBef>
              <a:spcAft>
                <a:spcPts val="0"/>
              </a:spcAft>
              <a:buSzPts val="2200"/>
              <a:buFont typeface="Times New Roman"/>
              <a:buChar char="•"/>
            </a:pPr>
            <a:r>
              <a:rPr b="1" lang="en-GB" sz="2200">
                <a:latin typeface="Times New Roman"/>
                <a:ea typeface="Times New Roman"/>
                <a:cs typeface="Times New Roman"/>
                <a:sym typeface="Times New Roman"/>
              </a:rPr>
              <a:t>50% Report Softcopy</a:t>
            </a:r>
            <a:endParaRPr b="1" sz="22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GB" sz="2200">
                <a:latin typeface="Times New Roman"/>
                <a:ea typeface="Times New Roman"/>
                <a:cs typeface="Times New Roman"/>
                <a:sym typeface="Times New Roman"/>
              </a:rPr>
              <a:t>Ø </a:t>
            </a:r>
            <a:r>
              <a:rPr b="1" lang="en-GB" sz="2200">
                <a:latin typeface="Times New Roman"/>
                <a:ea typeface="Times New Roman"/>
                <a:cs typeface="Times New Roman"/>
                <a:sym typeface="Times New Roman"/>
              </a:rPr>
              <a:t>Review 3</a:t>
            </a:r>
            <a:endParaRPr b="1" sz="2200">
              <a:latin typeface="Times New Roman"/>
              <a:ea typeface="Times New Roman"/>
              <a:cs typeface="Times New Roman"/>
              <a:sym typeface="Times New Roman"/>
            </a:endParaRPr>
          </a:p>
          <a:p>
            <a:pPr indent="-368300" lvl="0" marL="914400" rtl="0" algn="just">
              <a:lnSpc>
                <a:spcPct val="115000"/>
              </a:lnSpc>
              <a:spcBef>
                <a:spcPts val="1200"/>
              </a:spcBef>
              <a:spcAft>
                <a:spcPts val="0"/>
              </a:spcAft>
              <a:buSzPts val="2200"/>
              <a:buFont typeface="Times New Roman"/>
              <a:buChar char="•"/>
            </a:pPr>
            <a:r>
              <a:rPr b="1" lang="en-GB" sz="2200">
                <a:latin typeface="Times New Roman"/>
                <a:ea typeface="Times New Roman"/>
                <a:cs typeface="Times New Roman"/>
                <a:sym typeface="Times New Roman"/>
              </a:rPr>
              <a:t>Source Code Details</a:t>
            </a:r>
            <a:endParaRPr b="1" sz="2200">
              <a:latin typeface="Times New Roman"/>
              <a:ea typeface="Times New Roman"/>
              <a:cs typeface="Times New Roman"/>
              <a:sym typeface="Times New Roman"/>
            </a:endParaRPr>
          </a:p>
          <a:p>
            <a:pPr indent="-368300" lvl="0" marL="914400" rtl="0" algn="just">
              <a:lnSpc>
                <a:spcPct val="115000"/>
              </a:lnSpc>
              <a:spcBef>
                <a:spcPts val="0"/>
              </a:spcBef>
              <a:spcAft>
                <a:spcPts val="0"/>
              </a:spcAft>
              <a:buSzPts val="2200"/>
              <a:buFont typeface="Times New Roman"/>
              <a:buChar char="•"/>
            </a:pPr>
            <a:r>
              <a:rPr b="1" lang="en-GB" sz="2200">
                <a:latin typeface="Times New Roman"/>
                <a:ea typeface="Times New Roman"/>
                <a:cs typeface="Times New Roman"/>
                <a:sym typeface="Times New Roman"/>
              </a:rPr>
              <a:t>50% Implementation Details with Live Demo</a:t>
            </a:r>
            <a:endParaRPr b="1" sz="2200">
              <a:latin typeface="Times New Roman"/>
              <a:ea typeface="Times New Roman"/>
              <a:cs typeface="Times New Roman"/>
              <a:sym typeface="Times New Roman"/>
            </a:endParaRPr>
          </a:p>
          <a:p>
            <a:pPr indent="-368300" lvl="0" marL="914400" rtl="0" algn="just">
              <a:lnSpc>
                <a:spcPct val="115000"/>
              </a:lnSpc>
              <a:spcBef>
                <a:spcPts val="0"/>
              </a:spcBef>
              <a:spcAft>
                <a:spcPts val="0"/>
              </a:spcAft>
              <a:buSzPts val="2200"/>
              <a:buFont typeface="Times New Roman"/>
              <a:buChar char="•"/>
            </a:pPr>
            <a:r>
              <a:rPr b="1" lang="en-GB" sz="2200">
                <a:latin typeface="Times New Roman"/>
                <a:ea typeface="Times New Roman"/>
                <a:cs typeface="Times New Roman"/>
                <a:sym typeface="Times New Roman"/>
              </a:rPr>
              <a:t>75% Report Softcopy</a:t>
            </a:r>
            <a:endParaRPr b="1" sz="2200">
              <a:latin typeface="Times New Roman"/>
              <a:ea typeface="Times New Roman"/>
              <a:cs typeface="Times New Roman"/>
              <a:sym typeface="Times New Roman"/>
            </a:endParaRPr>
          </a:p>
          <a:p>
            <a:pPr indent="0" lvl="0" marL="152400" rtl="0" algn="l">
              <a:lnSpc>
                <a:spcPct val="115000"/>
              </a:lnSpc>
              <a:spcBef>
                <a:spcPts val="1200"/>
              </a:spcBef>
              <a:spcAft>
                <a:spcPts val="0"/>
              </a:spcAft>
              <a:buClr>
                <a:schemeClr val="dk1"/>
              </a:buClr>
              <a:buSzPts val="2400"/>
              <a:buFont typeface="Arial"/>
              <a:buNone/>
            </a:pPr>
            <a:r>
              <a:rPr lang="en-GB" sz="2200">
                <a:latin typeface="Times New Roman"/>
                <a:ea typeface="Times New Roman"/>
                <a:cs typeface="Times New Roman"/>
                <a:sym typeface="Times New Roman"/>
              </a:rPr>
              <a:t>Ø </a:t>
            </a:r>
            <a:r>
              <a:rPr b="1" lang="en-GB" sz="2200">
                <a:latin typeface="Times New Roman"/>
                <a:ea typeface="Times New Roman"/>
                <a:cs typeface="Times New Roman"/>
                <a:sym typeface="Times New Roman"/>
              </a:rPr>
              <a:t>Final submission</a:t>
            </a:r>
            <a:endParaRPr b="1" sz="2200">
              <a:latin typeface="Times New Roman"/>
              <a:ea typeface="Times New Roman"/>
              <a:cs typeface="Times New Roman"/>
              <a:sym typeface="Times New Roman"/>
            </a:endParaRPr>
          </a:p>
          <a:p>
            <a:pPr indent="-368300" lvl="0" marL="914400" rtl="0" algn="l">
              <a:lnSpc>
                <a:spcPct val="115000"/>
              </a:lnSpc>
              <a:spcBef>
                <a:spcPts val="0"/>
              </a:spcBef>
              <a:spcAft>
                <a:spcPts val="0"/>
              </a:spcAft>
              <a:buSzPts val="2200"/>
              <a:buFont typeface="Times New Roman"/>
              <a:buChar char="•"/>
            </a:pPr>
            <a:r>
              <a:rPr b="1" lang="en-GB" sz="2200">
                <a:latin typeface="Times New Roman"/>
                <a:ea typeface="Times New Roman"/>
                <a:cs typeface="Times New Roman"/>
                <a:sym typeface="Times New Roman"/>
              </a:rPr>
              <a:t>Final Report and Submission of Project</a:t>
            </a:r>
            <a:endParaRPr b="1" sz="2200">
              <a:latin typeface="Times New Roman"/>
              <a:ea typeface="Times New Roman"/>
              <a:cs typeface="Times New Roman"/>
              <a:sym typeface="Times New Roman"/>
            </a:endParaRPr>
          </a:p>
          <a:p>
            <a:pPr indent="0" lvl="0" marL="0" rtl="0" algn="l">
              <a:spcBef>
                <a:spcPts val="48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8"/>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GB" sz="4400">
                <a:solidFill>
                  <a:srgbClr val="17365D"/>
                </a:solidFill>
                <a:latin typeface="Times New Roman"/>
                <a:ea typeface="Times New Roman"/>
                <a:cs typeface="Times New Roman"/>
                <a:sym typeface="Times New Roman"/>
              </a:rPr>
              <a:t>Outcomes / Results Obtained</a:t>
            </a:r>
            <a:endParaRPr sz="4400">
              <a:solidFill>
                <a:srgbClr val="17365D"/>
              </a:solidFill>
              <a:latin typeface="Times New Roman"/>
              <a:ea typeface="Times New Roman"/>
              <a:cs typeface="Times New Roman"/>
              <a:sym typeface="Times New Roman"/>
            </a:endParaRPr>
          </a:p>
        </p:txBody>
      </p:sp>
      <p:sp>
        <p:nvSpPr>
          <p:cNvPr id="159" name="Google Shape;159;p8"/>
          <p:cNvSpPr txBox="1"/>
          <p:nvPr>
            <p:ph idx="1" type="body"/>
          </p:nvPr>
        </p:nvSpPr>
        <p:spPr>
          <a:xfrm>
            <a:off x="298775" y="1143000"/>
            <a:ext cx="11714700" cy="4953000"/>
          </a:xfrm>
          <a:prstGeom prst="rect">
            <a:avLst/>
          </a:prstGeom>
          <a:noFill/>
          <a:ln>
            <a:noFill/>
          </a:ln>
        </p:spPr>
        <p:txBody>
          <a:bodyPr anchorCtr="0" anchor="t" bIns="45700" lIns="91425" spcFirstLastPara="1" rIns="91425" wrap="square" tIns="45700">
            <a:noAutofit/>
          </a:bodyPr>
          <a:lstStyle/>
          <a:p>
            <a:pPr indent="0" lvl="0" marL="0" marR="368300" rtl="0" algn="just">
              <a:lnSpc>
                <a:spcPct val="115000"/>
              </a:lnSpc>
              <a:spcBef>
                <a:spcPts val="1200"/>
              </a:spcBef>
              <a:spcAft>
                <a:spcPts val="0"/>
              </a:spcAft>
              <a:buClr>
                <a:schemeClr val="dk1"/>
              </a:buClr>
              <a:buSzPts val="1100"/>
              <a:buFont typeface="Arial"/>
              <a:buNone/>
            </a:pPr>
            <a:r>
              <a:rPr lang="en-GB" sz="2200">
                <a:latin typeface="Times New Roman"/>
                <a:ea typeface="Times New Roman"/>
                <a:cs typeface="Times New Roman"/>
                <a:sym typeface="Times New Roman"/>
              </a:rPr>
              <a:t>Patients get access to their own health data through healthcare portals. Portals can help patients find medical providers more conveniently and also encourage users to adopt healthier habits. However, mobile apps present a unique challenge: how to keep users engaged.</a:t>
            </a:r>
            <a:endParaRPr sz="2200">
              <a:latin typeface="Times New Roman"/>
              <a:ea typeface="Times New Roman"/>
              <a:cs typeface="Times New Roman"/>
              <a:sym typeface="Times New Roman"/>
            </a:endParaRPr>
          </a:p>
          <a:p>
            <a:pPr indent="0" lvl="0" marL="0" marR="368300" rtl="0" algn="just">
              <a:lnSpc>
                <a:spcPct val="115000"/>
              </a:lnSpc>
              <a:spcBef>
                <a:spcPts val="1200"/>
              </a:spcBef>
              <a:spcAft>
                <a:spcPts val="0"/>
              </a:spcAft>
              <a:buClr>
                <a:schemeClr val="dk1"/>
              </a:buClr>
              <a:buSzPts val="1100"/>
              <a:buFont typeface="Arial"/>
              <a:buNone/>
            </a:pPr>
            <a:r>
              <a:rPr lang="en-GB" sz="2200">
                <a:latin typeface="Times New Roman"/>
                <a:ea typeface="Times New Roman"/>
                <a:cs typeface="Times New Roman"/>
                <a:sym typeface="Times New Roman"/>
              </a:rPr>
              <a:t>The healthcare sector is quickly transforming as a result of digital transformation, from early disease detection to remote and continuous patient monitoring to treatment management. IoT, AI/ML, cloud computing, mobility, and analytics are key emerging technologies in this shift.</a:t>
            </a:r>
            <a:endParaRPr sz="2200">
              <a:latin typeface="Times New Roman"/>
              <a:ea typeface="Times New Roman"/>
              <a:cs typeface="Times New Roman"/>
              <a:sym typeface="Times New Roman"/>
            </a:endParaRPr>
          </a:p>
          <a:p>
            <a:pPr indent="0" lvl="0" marL="0" marR="368300" rtl="0" algn="just">
              <a:lnSpc>
                <a:spcPct val="115000"/>
              </a:lnSpc>
              <a:spcBef>
                <a:spcPts val="1200"/>
              </a:spcBef>
              <a:spcAft>
                <a:spcPts val="0"/>
              </a:spcAft>
              <a:buClr>
                <a:schemeClr val="dk1"/>
              </a:buClr>
              <a:buSzPts val="1100"/>
              <a:buFont typeface="Arial"/>
              <a:buNone/>
            </a:pPr>
            <a:r>
              <a:rPr lang="en-GB" sz="2200">
                <a:latin typeface="Times New Roman"/>
                <a:ea typeface="Times New Roman"/>
                <a:cs typeface="Times New Roman"/>
                <a:sym typeface="Times New Roman"/>
              </a:rPr>
              <a:t>The global mHealth solutions market is estimated to increase at a CAGR of 33.3% from $50.8 billion in 2020 to $213.60 billion in 2025, according to Markets and Markets. This surge has been fueled by increased mobile penetration, decreased patient visits due to the COVID-19 epidemic, and the availability of 4G/5G internet in rural regions.  mHealth portal are classified according to their applications and consumers. They are extremely beneficial to both patients and doctors.</a:t>
            </a:r>
            <a:endParaRPr sz="22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2100">
              <a:latin typeface="Times New Roman"/>
              <a:ea typeface="Times New Roman"/>
              <a:cs typeface="Times New Roman"/>
              <a:sym typeface="Times New Roman"/>
            </a:endParaRPr>
          </a:p>
          <a:p>
            <a:pPr indent="-190500" lvl="0" marL="342900" rtl="0" algn="l">
              <a:spcBef>
                <a:spcPts val="0"/>
              </a:spcBef>
              <a:spcAft>
                <a:spcPts val="0"/>
              </a:spcAft>
              <a:buClr>
                <a:schemeClr val="dk1"/>
              </a:buClr>
              <a:buSzPts val="2400"/>
              <a:buNone/>
            </a:pPr>
            <a:r>
              <a:t/>
            </a: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9"/>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GB" sz="4400">
                <a:solidFill>
                  <a:srgbClr val="17365D"/>
                </a:solidFill>
                <a:latin typeface="Times New Roman"/>
                <a:ea typeface="Times New Roman"/>
                <a:cs typeface="Times New Roman"/>
                <a:sym typeface="Times New Roman"/>
              </a:rPr>
              <a:t>Conclusion</a:t>
            </a:r>
            <a:endParaRPr>
              <a:solidFill>
                <a:srgbClr val="17365D"/>
              </a:solidFill>
              <a:latin typeface="Times New Roman"/>
              <a:ea typeface="Times New Roman"/>
              <a:cs typeface="Times New Roman"/>
              <a:sym typeface="Times New Roman"/>
            </a:endParaRPr>
          </a:p>
        </p:txBody>
      </p:sp>
      <p:sp>
        <p:nvSpPr>
          <p:cNvPr id="165" name="Google Shape;165;p9"/>
          <p:cNvSpPr txBox="1"/>
          <p:nvPr>
            <p:ph idx="1" type="body"/>
          </p:nvPr>
        </p:nvSpPr>
        <p:spPr>
          <a:xfrm>
            <a:off x="277925" y="1143000"/>
            <a:ext cx="11631600" cy="4953000"/>
          </a:xfrm>
          <a:prstGeom prst="rect">
            <a:avLst/>
          </a:prstGeom>
          <a:noFill/>
          <a:ln>
            <a:noFill/>
          </a:ln>
        </p:spPr>
        <p:txBody>
          <a:bodyPr anchorCtr="0" anchor="t" bIns="45700" lIns="91425" spcFirstLastPara="1" rIns="91425" wrap="square" tIns="45700">
            <a:normAutofit fontScale="62500" lnSpcReduction="10000"/>
          </a:bodyPr>
          <a:lstStyle/>
          <a:p>
            <a:pPr indent="0" lvl="0" marL="0" marR="368300" rtl="0" algn="just">
              <a:lnSpc>
                <a:spcPct val="115000"/>
              </a:lnSpc>
              <a:spcBef>
                <a:spcPts val="500"/>
              </a:spcBef>
              <a:spcAft>
                <a:spcPts val="0"/>
              </a:spcAft>
              <a:buClr>
                <a:schemeClr val="dk1"/>
              </a:buClr>
              <a:buSzPct val="33851"/>
              <a:buNone/>
            </a:pPr>
            <a:r>
              <a:rPr lang="en-GB" sz="3249">
                <a:latin typeface="Times New Roman"/>
                <a:ea typeface="Times New Roman"/>
                <a:cs typeface="Times New Roman"/>
                <a:sym typeface="Times New Roman"/>
              </a:rPr>
              <a:t>Over the past ten years, mobile health has gained a lot of attention as a global phenomenon. mHealth is a rapidly developing field that uses devices, software, and mobile technology to assist individuals in achieving their health objectives. Global health service delivery may change if mobile and wireless technologies are adopted in the medical field. This change is the result of several achievements, including the quick development of mobile networks and applications, the growing trend of incorporating mobile health solutions into institutional health systems, and more funding, regulation, and empirical data.</a:t>
            </a:r>
            <a:endParaRPr sz="3249">
              <a:latin typeface="Times New Roman"/>
              <a:ea typeface="Times New Roman"/>
              <a:cs typeface="Times New Roman"/>
              <a:sym typeface="Times New Roman"/>
            </a:endParaRPr>
          </a:p>
          <a:p>
            <a:pPr indent="0" lvl="0" marL="0" rtl="0" algn="l">
              <a:lnSpc>
                <a:spcPct val="115000"/>
              </a:lnSpc>
              <a:spcBef>
                <a:spcPts val="600"/>
              </a:spcBef>
              <a:spcAft>
                <a:spcPts val="0"/>
              </a:spcAft>
              <a:buClr>
                <a:schemeClr val="dk1"/>
              </a:buClr>
              <a:buSzPct val="33851"/>
              <a:buNone/>
            </a:pPr>
            <a:r>
              <a:rPr lang="en-GB" sz="3249">
                <a:solidFill>
                  <a:srgbClr val="131413"/>
                </a:solidFill>
                <a:latin typeface="Times New Roman"/>
                <a:ea typeface="Times New Roman"/>
                <a:cs typeface="Times New Roman"/>
                <a:sym typeface="Times New Roman"/>
              </a:rPr>
              <a:t>Mobile Health, is a global phenomenon that has received significant attention over the last decade. mHealth is a rapidly advancing field that uses mobile technologies such as mobile phones, software applications, and devices to support the achievement of health objectives.The adoption of mobile and wireless technologies in healthcare has the potential to transform health service delivery on a global perspective. This transformation is a result of the following achievements: rapid advances in mobile networks and applications, the trend of integrating mobile health solutions into institutional health systems, and the increase in funding, regulation and evidence</a:t>
            </a:r>
            <a:endParaRPr sz="3249">
              <a:solidFill>
                <a:srgbClr val="131413"/>
              </a:solidFill>
              <a:latin typeface="Times New Roman"/>
              <a:ea typeface="Times New Roman"/>
              <a:cs typeface="Times New Roman"/>
              <a:sym typeface="Times New Roman"/>
            </a:endParaRPr>
          </a:p>
          <a:p>
            <a:pPr indent="0" lvl="0" marL="0" marR="368300" rtl="0" algn="just">
              <a:lnSpc>
                <a:spcPct val="150000"/>
              </a:lnSpc>
              <a:spcBef>
                <a:spcPts val="500"/>
              </a:spcBef>
              <a:spcAft>
                <a:spcPts val="0"/>
              </a:spcAft>
              <a:buClr>
                <a:schemeClr val="dk1"/>
              </a:buClr>
              <a:buSzPct val="91666"/>
              <a:buFont typeface="Arial"/>
              <a:buNone/>
            </a:pPr>
            <a:r>
              <a:t/>
            </a:r>
            <a:endParaRPr sz="1200">
              <a:latin typeface="Times New Roman"/>
              <a:ea typeface="Times New Roman"/>
              <a:cs typeface="Times New Roman"/>
              <a:sym typeface="Times New Roman"/>
            </a:endParaRPr>
          </a:p>
          <a:p>
            <a:pPr indent="-190500" lvl="0" marL="342900" rtl="0" algn="l">
              <a:spcBef>
                <a:spcPts val="0"/>
              </a:spcBef>
              <a:spcAft>
                <a:spcPts val="0"/>
              </a:spcAft>
              <a:buClr>
                <a:schemeClr val="dk1"/>
              </a:buClr>
              <a:buSzPct val="100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0"/>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GB" sz="4400">
                <a:latin typeface="Times New Roman"/>
                <a:ea typeface="Times New Roman"/>
                <a:cs typeface="Times New Roman"/>
                <a:sym typeface="Times New Roman"/>
              </a:rPr>
              <a:t>References</a:t>
            </a:r>
            <a:endParaRPr sz="4400">
              <a:latin typeface="Times New Roman"/>
              <a:ea typeface="Times New Roman"/>
              <a:cs typeface="Times New Roman"/>
              <a:sym typeface="Times New Roman"/>
            </a:endParaRPr>
          </a:p>
        </p:txBody>
      </p:sp>
      <p:sp>
        <p:nvSpPr>
          <p:cNvPr id="171" name="Google Shape;171;p10"/>
          <p:cNvSpPr txBox="1"/>
          <p:nvPr>
            <p:ph idx="1" type="body"/>
          </p:nvPr>
        </p:nvSpPr>
        <p:spPr>
          <a:xfrm>
            <a:off x="257100" y="1143000"/>
            <a:ext cx="11934900" cy="4953000"/>
          </a:xfrm>
          <a:prstGeom prst="rect">
            <a:avLst/>
          </a:prstGeom>
          <a:noFill/>
          <a:ln>
            <a:noFill/>
          </a:ln>
        </p:spPr>
        <p:txBody>
          <a:bodyPr anchorCtr="0" anchor="t" bIns="45700" lIns="91425" spcFirstLastPara="1" rIns="91425" wrap="square" tIns="45700">
            <a:noAutofit/>
          </a:bodyPr>
          <a:lstStyle/>
          <a:p>
            <a:pPr indent="-228600" lvl="0" marL="457200" rtl="0" algn="just">
              <a:lnSpc>
                <a:spcPct val="150000"/>
              </a:lnSpc>
              <a:spcBef>
                <a:spcPts val="1200"/>
              </a:spcBef>
              <a:spcAft>
                <a:spcPts val="0"/>
              </a:spcAft>
              <a:buClr>
                <a:schemeClr val="dk1"/>
              </a:buClr>
              <a:buSzPts val="1100"/>
              <a:buFont typeface="Arial"/>
              <a:buNone/>
            </a:pPr>
            <a:r>
              <a:rPr lang="en-GB" sz="1700">
                <a:latin typeface="Times New Roman"/>
                <a:ea typeface="Times New Roman"/>
                <a:cs typeface="Times New Roman"/>
                <a:sym typeface="Times New Roman"/>
              </a:rPr>
              <a:t>1. 	</a:t>
            </a:r>
            <a:r>
              <a:rPr lang="en-GB" sz="1700" u="sng">
                <a:latin typeface="Times New Roman"/>
                <a:ea typeface="Times New Roman"/>
                <a:cs typeface="Times New Roman"/>
                <a:sym typeface="Times New Roman"/>
                <a:hlinkClick r:id="rId3"/>
              </a:rPr>
              <a:t>(PDF) mHealth taxonomy: a literature survey of mobile health applications (researchgate.net)</a:t>
            </a:r>
            <a:endParaRPr sz="1700" u="sng">
              <a:latin typeface="Times New Roman"/>
              <a:ea typeface="Times New Roman"/>
              <a:cs typeface="Times New Roman"/>
              <a:sym typeface="Times New Roman"/>
            </a:endParaRPr>
          </a:p>
          <a:p>
            <a:pPr indent="-228600" lvl="0" marL="457200" rtl="0" algn="just">
              <a:lnSpc>
                <a:spcPct val="150000"/>
              </a:lnSpc>
              <a:spcBef>
                <a:spcPts val="1200"/>
              </a:spcBef>
              <a:spcAft>
                <a:spcPts val="0"/>
              </a:spcAft>
              <a:buClr>
                <a:schemeClr val="dk1"/>
              </a:buClr>
              <a:buSzPts val="1100"/>
              <a:buFont typeface="Arial"/>
              <a:buNone/>
            </a:pPr>
            <a:r>
              <a:rPr lang="en-GB" sz="1700">
                <a:latin typeface="Times New Roman"/>
                <a:ea typeface="Times New Roman"/>
                <a:cs typeface="Times New Roman"/>
                <a:sym typeface="Times New Roman"/>
              </a:rPr>
              <a:t>2. 	</a:t>
            </a:r>
            <a:r>
              <a:rPr lang="en-GB" sz="1700" u="sng">
                <a:latin typeface="Times New Roman"/>
                <a:ea typeface="Times New Roman"/>
                <a:cs typeface="Times New Roman"/>
                <a:sym typeface="Times New Roman"/>
                <a:hlinkClick r:id="rId4"/>
              </a:rPr>
              <a:t>Mobile Devices and Apps for Health Care Professionals: Uses and Benefits - PMC (nih.gov)</a:t>
            </a:r>
            <a:endParaRPr sz="1700" u="sng">
              <a:latin typeface="Times New Roman"/>
              <a:ea typeface="Times New Roman"/>
              <a:cs typeface="Times New Roman"/>
              <a:sym typeface="Times New Roman"/>
            </a:endParaRPr>
          </a:p>
          <a:p>
            <a:pPr indent="-228600" lvl="0" marL="457200" rtl="0" algn="just">
              <a:lnSpc>
                <a:spcPct val="150000"/>
              </a:lnSpc>
              <a:spcBef>
                <a:spcPts val="1200"/>
              </a:spcBef>
              <a:spcAft>
                <a:spcPts val="0"/>
              </a:spcAft>
              <a:buClr>
                <a:schemeClr val="dk1"/>
              </a:buClr>
              <a:buSzPts val="1100"/>
              <a:buFont typeface="Arial"/>
              <a:buNone/>
            </a:pPr>
            <a:r>
              <a:rPr lang="en-GB" sz="1700">
                <a:latin typeface="Times New Roman"/>
                <a:ea typeface="Times New Roman"/>
                <a:cs typeface="Times New Roman"/>
                <a:sym typeface="Times New Roman"/>
              </a:rPr>
              <a:t>3. 	</a:t>
            </a:r>
            <a:r>
              <a:rPr lang="en-GB" sz="1700" u="sng">
                <a:latin typeface="Times New Roman"/>
                <a:ea typeface="Times New Roman"/>
                <a:cs typeface="Times New Roman"/>
                <a:sym typeface="Times New Roman"/>
                <a:hlinkClick r:id="rId5"/>
              </a:rPr>
              <a:t>Healthcare Application Development Guide - TatvaSoft Blog</a:t>
            </a:r>
            <a:endParaRPr sz="1700" u="sng">
              <a:latin typeface="Times New Roman"/>
              <a:ea typeface="Times New Roman"/>
              <a:cs typeface="Times New Roman"/>
              <a:sym typeface="Times New Roman"/>
            </a:endParaRPr>
          </a:p>
          <a:p>
            <a:pPr indent="-228600" lvl="0" marL="457200" rtl="0" algn="just">
              <a:lnSpc>
                <a:spcPct val="150000"/>
              </a:lnSpc>
              <a:spcBef>
                <a:spcPts val="1200"/>
              </a:spcBef>
              <a:spcAft>
                <a:spcPts val="0"/>
              </a:spcAft>
              <a:buClr>
                <a:schemeClr val="dk1"/>
              </a:buClr>
              <a:buSzPts val="1100"/>
              <a:buFont typeface="Arial"/>
              <a:buNone/>
            </a:pPr>
            <a:r>
              <a:rPr lang="en-GB" sz="1700">
                <a:latin typeface="Times New Roman"/>
                <a:ea typeface="Times New Roman"/>
                <a:cs typeface="Times New Roman"/>
                <a:sym typeface="Times New Roman"/>
              </a:rPr>
              <a:t>4. 	typeset.io/papers/medical-smartphone-applications-a-new-and-innovative-way-to-28fazveh7j</a:t>
            </a:r>
            <a:endParaRPr sz="1700">
              <a:latin typeface="Times New Roman"/>
              <a:ea typeface="Times New Roman"/>
              <a:cs typeface="Times New Roman"/>
              <a:sym typeface="Times New Roman"/>
            </a:endParaRPr>
          </a:p>
          <a:p>
            <a:pPr indent="-228600" lvl="0" marL="457200" rtl="0" algn="just">
              <a:lnSpc>
                <a:spcPct val="150000"/>
              </a:lnSpc>
              <a:spcBef>
                <a:spcPts val="1200"/>
              </a:spcBef>
              <a:spcAft>
                <a:spcPts val="0"/>
              </a:spcAft>
              <a:buClr>
                <a:schemeClr val="dk1"/>
              </a:buClr>
              <a:buSzPts val="1100"/>
              <a:buFont typeface="Arial"/>
              <a:buNone/>
            </a:pPr>
            <a:r>
              <a:rPr lang="en-GB" sz="1700">
                <a:latin typeface="Times New Roman"/>
                <a:ea typeface="Times New Roman"/>
                <a:cs typeface="Times New Roman"/>
                <a:sym typeface="Times New Roman"/>
              </a:rPr>
              <a:t>5. 	The_Past_Present_and_Future_of_the_Healthcare_Delivery_System_Through_Digitalization.pdf</a:t>
            </a:r>
            <a:endParaRPr sz="1700">
              <a:latin typeface="Times New Roman"/>
              <a:ea typeface="Times New Roman"/>
              <a:cs typeface="Times New Roman"/>
              <a:sym typeface="Times New Roman"/>
            </a:endParaRPr>
          </a:p>
          <a:p>
            <a:pPr indent="-228600" lvl="0" marL="457200" rtl="0" algn="just">
              <a:lnSpc>
                <a:spcPct val="150000"/>
              </a:lnSpc>
              <a:spcBef>
                <a:spcPts val="1200"/>
              </a:spcBef>
              <a:spcAft>
                <a:spcPts val="0"/>
              </a:spcAft>
              <a:buClr>
                <a:schemeClr val="dk1"/>
              </a:buClr>
              <a:buSzPts val="1100"/>
              <a:buFont typeface="Arial"/>
              <a:buNone/>
            </a:pPr>
            <a:r>
              <a:rPr lang="en-GB" sz="1700">
                <a:latin typeface="Times New Roman"/>
                <a:ea typeface="Times New Roman"/>
                <a:cs typeface="Times New Roman"/>
                <a:sym typeface="Times New Roman"/>
              </a:rPr>
              <a:t>6.</a:t>
            </a:r>
            <a:r>
              <a:rPr lang="en-GB" sz="1700" u="sng">
                <a:latin typeface="Times New Roman"/>
                <a:ea typeface="Times New Roman"/>
                <a:cs typeface="Times New Roman"/>
                <a:sym typeface="Times New Roman"/>
                <a:hlinkClick r:id="rId6"/>
              </a:rPr>
              <a:t>https://www.researchgate.net/publication/258206008_A_New_proposed_Software_Engineering_Methodology_For_Healthcare_Applications_Development</a:t>
            </a:r>
            <a:endParaRPr sz="1700" u="sng">
              <a:latin typeface="Times New Roman"/>
              <a:ea typeface="Times New Roman"/>
              <a:cs typeface="Times New Roman"/>
              <a:sym typeface="Times New Roman"/>
            </a:endParaRPr>
          </a:p>
          <a:p>
            <a:pPr indent="-228600" lvl="0" marL="457200" rtl="0" algn="just">
              <a:lnSpc>
                <a:spcPct val="150000"/>
              </a:lnSpc>
              <a:spcBef>
                <a:spcPts val="1200"/>
              </a:spcBef>
              <a:spcAft>
                <a:spcPts val="0"/>
              </a:spcAft>
              <a:buClr>
                <a:schemeClr val="dk1"/>
              </a:buClr>
              <a:buSzPts val="1100"/>
              <a:buFont typeface="Arial"/>
              <a:buNone/>
            </a:pPr>
            <a:r>
              <a:rPr lang="en-GB" sz="1700">
                <a:latin typeface="Times New Roman"/>
                <a:ea typeface="Times New Roman"/>
                <a:cs typeface="Times New Roman"/>
                <a:sym typeface="Times New Roman"/>
              </a:rPr>
              <a:t>7. 	</a:t>
            </a:r>
            <a:r>
              <a:rPr lang="en-GB" sz="1700" u="sng">
                <a:latin typeface="Times New Roman"/>
                <a:ea typeface="Times New Roman"/>
                <a:cs typeface="Times New Roman"/>
                <a:sym typeface="Times New Roman"/>
                <a:hlinkClick r:id="rId7"/>
              </a:rPr>
              <a:t>https://techexactly.com/blogs/healthcare-application-development-guide-types-features-challenges</a:t>
            </a:r>
            <a:endParaRPr sz="1700" u="sng">
              <a:latin typeface="Times New Roman"/>
              <a:ea typeface="Times New Roman"/>
              <a:cs typeface="Times New Roman"/>
              <a:sym typeface="Times New Roman"/>
            </a:endParaRPr>
          </a:p>
          <a:p>
            <a:pPr indent="-190500" lvl="0" marL="342900" rtl="0" algn="l">
              <a:spcBef>
                <a:spcPts val="1200"/>
              </a:spcBef>
              <a:spcAft>
                <a:spcPts val="0"/>
              </a:spcAft>
              <a:buClr>
                <a:schemeClr val="dk1"/>
              </a:buClr>
              <a:buSzPts val="2400"/>
              <a:buNone/>
            </a:pPr>
            <a:r>
              <a:rPr lang="en-GB" sz="1700" u="sng">
                <a:latin typeface="Times New Roman"/>
                <a:ea typeface="Times New Roman"/>
                <a:cs typeface="Times New Roman"/>
                <a:sym typeface="Times New Roman"/>
                <a:hlinkClick r:id="rId8"/>
              </a:rPr>
              <a:t>https://techexactly.com/blogs/healthcare-application-development-guide-types-features-challenges</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1"/>
          <p:cNvSpPr txBox="1"/>
          <p:nvPr>
            <p:ph idx="1" type="body"/>
          </p:nvPr>
        </p:nvSpPr>
        <p:spPr>
          <a:xfrm>
            <a:off x="812800" y="1143001"/>
            <a:ext cx="10668000" cy="4952997"/>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None/>
            </a:pPr>
            <a:r>
              <a:t/>
            </a:r>
            <a:endParaRPr sz="4400"/>
          </a:p>
          <a:p>
            <a:pPr indent="0" lvl="0" marL="0" rtl="0" algn="ctr">
              <a:spcBef>
                <a:spcPts val="880"/>
              </a:spcBef>
              <a:spcAft>
                <a:spcPts val="0"/>
              </a:spcAft>
              <a:buClr>
                <a:schemeClr val="dk1"/>
              </a:buClr>
              <a:buSzPts val="4400"/>
              <a:buNone/>
            </a:pPr>
            <a:r>
              <a:t/>
            </a:r>
            <a:endParaRPr sz="4400"/>
          </a:p>
          <a:p>
            <a:pPr indent="0" lvl="0" marL="0" rtl="0" algn="ctr">
              <a:spcBef>
                <a:spcPts val="1200"/>
              </a:spcBef>
              <a:spcAft>
                <a:spcPts val="0"/>
              </a:spcAft>
              <a:buClr>
                <a:schemeClr val="dk1"/>
              </a:buClr>
              <a:buSzPts val="6000"/>
              <a:buNone/>
            </a:pPr>
            <a:r>
              <a:rPr lang="en-GB" sz="6000"/>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GB" sz="4400">
                <a:solidFill>
                  <a:srgbClr val="17365D"/>
                </a:solidFill>
                <a:latin typeface="Times New Roman"/>
                <a:ea typeface="Times New Roman"/>
                <a:cs typeface="Times New Roman"/>
                <a:sym typeface="Times New Roman"/>
              </a:rPr>
              <a:t>Introduction</a:t>
            </a:r>
            <a:endParaRPr>
              <a:solidFill>
                <a:srgbClr val="17365D"/>
              </a:solidFill>
              <a:latin typeface="Times New Roman"/>
              <a:ea typeface="Times New Roman"/>
              <a:cs typeface="Times New Roman"/>
              <a:sym typeface="Times New Roman"/>
            </a:endParaRPr>
          </a:p>
        </p:txBody>
      </p:sp>
      <p:sp>
        <p:nvSpPr>
          <p:cNvPr id="97" name="Google Shape;97;p2"/>
          <p:cNvSpPr txBox="1"/>
          <p:nvPr>
            <p:ph idx="1" type="body"/>
          </p:nvPr>
        </p:nvSpPr>
        <p:spPr>
          <a:xfrm>
            <a:off x="536250" y="1393150"/>
            <a:ext cx="11119500" cy="5228700"/>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115000"/>
              </a:lnSpc>
              <a:spcBef>
                <a:spcPts val="1200"/>
              </a:spcBef>
              <a:spcAft>
                <a:spcPts val="0"/>
              </a:spcAft>
              <a:buClr>
                <a:schemeClr val="dk1"/>
              </a:buClr>
              <a:buSzPts val="1100"/>
              <a:buNone/>
            </a:pPr>
            <a:r>
              <a:rPr lang="en-GB" sz="2533">
                <a:latin typeface="Times New Roman"/>
                <a:ea typeface="Times New Roman"/>
                <a:cs typeface="Times New Roman"/>
                <a:sym typeface="Times New Roman"/>
              </a:rPr>
              <a:t>Welcome to the cutting edge of innovative healthcare! The creation of a healthcare portal represents a major step toward a more connected and patient-centric healthcare system in an age where technology is changing how we view wellbeing.</a:t>
            </a:r>
            <a:endParaRPr sz="2533">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None/>
            </a:pPr>
            <a:r>
              <a:rPr lang="en-GB" sz="2533">
                <a:latin typeface="Times New Roman"/>
                <a:ea typeface="Times New Roman"/>
                <a:cs typeface="Times New Roman"/>
                <a:sym typeface="Times New Roman"/>
              </a:rPr>
              <a:t>A digital link between patients, healthcare professionals, and the digital world is created by a healthcare portal. It is more than simply an online area; it is a doorway to a healthcare experience that is more effective, easily accessible, and team-oriented. Let's explore the main features that are revolutionary in healthcare portals.</a:t>
            </a:r>
            <a:endParaRPr sz="2533">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None/>
            </a:pPr>
            <a:r>
              <a:t/>
            </a:r>
            <a:endParaRPr sz="2533">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t/>
            </a:r>
            <a:endParaRPr sz="1700">
              <a:latin typeface="Arial"/>
              <a:ea typeface="Arial"/>
              <a:cs typeface="Arial"/>
              <a:sym typeface="Arial"/>
            </a:endParaRPr>
          </a:p>
          <a:p>
            <a:pPr indent="-190500" lvl="0" marL="342900" rtl="0" algn="l">
              <a:spcBef>
                <a:spcPts val="1200"/>
              </a:spcBef>
              <a:spcAft>
                <a:spcPts val="0"/>
              </a:spcAft>
              <a:buClr>
                <a:schemeClr val="dk1"/>
              </a:buClr>
              <a:buSzPts val="24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ac92157ea8_0_10"/>
          <p:cNvSpPr txBox="1"/>
          <p:nvPr>
            <p:ph idx="1" type="body"/>
          </p:nvPr>
        </p:nvSpPr>
        <p:spPr>
          <a:xfrm>
            <a:off x="812800" y="1143001"/>
            <a:ext cx="10668000" cy="4953000"/>
          </a:xfrm>
          <a:prstGeom prst="rect">
            <a:avLst/>
          </a:prstGeom>
        </p:spPr>
        <p:txBody>
          <a:bodyPr anchorCtr="0" anchor="t" bIns="45700" lIns="91425" spcFirstLastPara="1" rIns="91425" wrap="square" tIns="45700">
            <a:normAutofit/>
          </a:bodyPr>
          <a:lstStyle/>
          <a:p>
            <a:pPr indent="0" lvl="0" marL="0" rtl="0" algn="just">
              <a:lnSpc>
                <a:spcPct val="115000"/>
              </a:lnSpc>
              <a:spcBef>
                <a:spcPts val="1200"/>
              </a:spcBef>
              <a:spcAft>
                <a:spcPts val="0"/>
              </a:spcAft>
              <a:buClr>
                <a:schemeClr val="dk1"/>
              </a:buClr>
              <a:buSzPts val="1100"/>
              <a:buFont typeface="Arial"/>
              <a:buNone/>
            </a:pPr>
            <a:r>
              <a:rPr lang="en-GB" sz="2100">
                <a:highlight>
                  <a:srgbClr val="FFFFFF"/>
                </a:highlight>
                <a:latin typeface="Times New Roman"/>
                <a:ea typeface="Times New Roman"/>
                <a:cs typeface="Times New Roman"/>
                <a:sym typeface="Times New Roman"/>
              </a:rPr>
              <a:t>Digital health, also known as digital healthcare or digital health, is a wide-ranging, multi-disciplinary term that encompasses concepts from the intersection of technology and health. Digital health refers to the application of digital transformation to healthcare, including software, hardware, and services. Under the digital health umbrella are: mHealth apps EHRs (Electronic Health Record) EMR (Electronic Medical Record) Wearable Devices Telehealth and Telemedicine Personalized Medicine</a:t>
            </a:r>
            <a:endParaRPr sz="2100">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GB" sz="2100">
                <a:latin typeface="Times New Roman"/>
                <a:ea typeface="Times New Roman"/>
                <a:cs typeface="Times New Roman"/>
                <a:sym typeface="Times New Roman"/>
              </a:rPr>
              <a:t>The smartphone revolution has spurred innovation globally, boosting growth in various areas, including GDP, and offering new opportunities across a wide range of industries.</a:t>
            </a:r>
            <a:endParaRPr sz="2100">
              <a:latin typeface="Times New Roman"/>
              <a:ea typeface="Times New Roman"/>
              <a:cs typeface="Times New Roman"/>
              <a:sym typeface="Times New Roman"/>
            </a:endParaRPr>
          </a:p>
          <a:p>
            <a:pPr indent="0" lvl="0" marL="0" rtl="0" algn="just">
              <a:lnSpc>
                <a:spcPct val="115000"/>
              </a:lnSpc>
              <a:spcBef>
                <a:spcPts val="1200"/>
              </a:spcBef>
              <a:spcAft>
                <a:spcPts val="1200"/>
              </a:spcAft>
              <a:buClr>
                <a:schemeClr val="dk1"/>
              </a:buClr>
              <a:buSzPts val="1100"/>
              <a:buFont typeface="Arial"/>
              <a:buNone/>
            </a:pPr>
            <a:r>
              <a:rPr lang="en-GB" sz="2100">
                <a:latin typeface="Times New Roman"/>
                <a:ea typeface="Times New Roman"/>
                <a:cs typeface="Times New Roman"/>
                <a:sym typeface="Times New Roman"/>
              </a:rPr>
              <a:t>Moving ahead, a healthcare portal is a smartphone software designed exclusively for healthcare and wellness. A health application is intended to assist people in better managing their sickness or to guide people in attaining their wellness goals</a:t>
            </a:r>
            <a:endParaRPr sz="29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GB" sz="4400">
                <a:solidFill>
                  <a:srgbClr val="17365D"/>
                </a:solidFill>
                <a:latin typeface="Times New Roman"/>
                <a:ea typeface="Times New Roman"/>
                <a:cs typeface="Times New Roman"/>
                <a:sym typeface="Times New Roman"/>
              </a:rPr>
              <a:t>Research Gaps Identified</a:t>
            </a:r>
            <a:endParaRPr>
              <a:solidFill>
                <a:srgbClr val="17365D"/>
              </a:solidFill>
              <a:latin typeface="Times New Roman"/>
              <a:ea typeface="Times New Roman"/>
              <a:cs typeface="Times New Roman"/>
              <a:sym typeface="Times New Roman"/>
            </a:endParaRPr>
          </a:p>
        </p:txBody>
      </p:sp>
      <p:sp>
        <p:nvSpPr>
          <p:cNvPr id="108" name="Google Shape;108;p3"/>
          <p:cNvSpPr txBox="1"/>
          <p:nvPr>
            <p:ph idx="1" type="body"/>
          </p:nvPr>
        </p:nvSpPr>
        <p:spPr>
          <a:xfrm>
            <a:off x="812800" y="1143001"/>
            <a:ext cx="10668000" cy="4952997"/>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None/>
            </a:pPr>
            <a:r>
              <a:rPr lang="en-GB">
                <a:latin typeface="Times New Roman"/>
                <a:ea typeface="Times New Roman"/>
                <a:cs typeface="Times New Roman"/>
                <a:sym typeface="Times New Roman"/>
              </a:rPr>
              <a:t>Numerous gaps in the current understanding of integrated healthcare portals offer opportunity for more research. In the area of integrated healthcare portals, the following are some of the major research gaps:</a:t>
            </a:r>
            <a:endParaRPr>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GB">
                <a:latin typeface="Times New Roman"/>
                <a:ea typeface="Times New Roman"/>
                <a:cs typeface="Times New Roman"/>
                <a:sym typeface="Times New Roman"/>
              </a:rPr>
              <a:t>Absolute Interoperability</a:t>
            </a:r>
            <a:endParaRPr>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GB">
                <a:latin typeface="Times New Roman"/>
                <a:ea typeface="Times New Roman"/>
                <a:cs typeface="Times New Roman"/>
                <a:sym typeface="Times New Roman"/>
              </a:rPr>
              <a:t>Strategies for Engaging Patients</a:t>
            </a:r>
            <a:endParaRPr>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GB">
                <a:latin typeface="Times New Roman"/>
                <a:ea typeface="Times New Roman"/>
                <a:cs typeface="Times New Roman"/>
                <a:sym typeface="Times New Roman"/>
              </a:rPr>
              <a:t>Usability Across a Range of User Groups</a:t>
            </a:r>
            <a:endParaRPr>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GB">
                <a:latin typeface="Times New Roman"/>
                <a:ea typeface="Times New Roman"/>
                <a:cs typeface="Times New Roman"/>
                <a:sym typeface="Times New Roman"/>
              </a:rPr>
              <a:t>Effect on the Coordination of Care</a:t>
            </a:r>
            <a:endParaRPr>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GB">
                <a:latin typeface="Times New Roman"/>
                <a:ea typeface="Times New Roman"/>
                <a:cs typeface="Times New Roman"/>
                <a:sym typeface="Times New Roman"/>
              </a:rPr>
              <a:t>Models of Health Information Exchange (HIE)</a:t>
            </a:r>
            <a:endParaRPr>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GB">
                <a:latin typeface="Times New Roman"/>
                <a:ea typeface="Times New Roman"/>
                <a:cs typeface="Times New Roman"/>
                <a:sym typeface="Times New Roman"/>
              </a:rPr>
              <a:t>Effects on Medical Results</a:t>
            </a:r>
            <a:endParaRPr>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GB">
                <a:latin typeface="Times New Roman"/>
                <a:ea typeface="Times New Roman"/>
                <a:cs typeface="Times New Roman"/>
                <a:sym typeface="Times New Roman"/>
              </a:rPr>
              <a:t>Compatibility Across Platforms</a:t>
            </a:r>
            <a:endParaRPr>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GB">
                <a:latin typeface="Times New Roman"/>
                <a:ea typeface="Times New Roman"/>
                <a:cs typeface="Times New Roman"/>
                <a:sym typeface="Times New Roman"/>
              </a:rPr>
              <a:t>User Experience and Integration of Telehealth</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GB" sz="4400">
                <a:solidFill>
                  <a:srgbClr val="17365D"/>
                </a:solidFill>
                <a:latin typeface="Times New Roman"/>
                <a:ea typeface="Times New Roman"/>
                <a:cs typeface="Times New Roman"/>
                <a:sym typeface="Times New Roman"/>
              </a:rPr>
              <a:t>Proposed Methodology</a:t>
            </a:r>
            <a:endParaRPr>
              <a:solidFill>
                <a:srgbClr val="17365D"/>
              </a:solidFill>
              <a:latin typeface="Times New Roman"/>
              <a:ea typeface="Times New Roman"/>
              <a:cs typeface="Times New Roman"/>
              <a:sym typeface="Times New Roman"/>
            </a:endParaRPr>
          </a:p>
        </p:txBody>
      </p:sp>
      <p:sp>
        <p:nvSpPr>
          <p:cNvPr id="114" name="Google Shape;114;p4"/>
          <p:cNvSpPr txBox="1"/>
          <p:nvPr>
            <p:ph idx="1" type="body"/>
          </p:nvPr>
        </p:nvSpPr>
        <p:spPr>
          <a:xfrm>
            <a:off x="812800" y="1143001"/>
            <a:ext cx="10668000" cy="4952997"/>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None/>
            </a:pPr>
            <a:r>
              <a:rPr lang="en-GB" sz="2700">
                <a:latin typeface="Times New Roman"/>
                <a:ea typeface="Times New Roman"/>
                <a:cs typeface="Times New Roman"/>
                <a:sym typeface="Times New Roman"/>
              </a:rPr>
              <a:t>Creating an integrated healthcare portal calls for a methodical and planned strategy. The following strategies are suggested for developing an integrated healthcare portal:</a:t>
            </a:r>
            <a:endParaRPr sz="2700">
              <a:latin typeface="Times New Roman"/>
              <a:ea typeface="Times New Roman"/>
              <a:cs typeface="Times New Roman"/>
              <a:sym typeface="Times New Roman"/>
            </a:endParaRPr>
          </a:p>
          <a:p>
            <a:pPr indent="-400050" lvl="0" marL="457200" rtl="0" algn="l">
              <a:spcBef>
                <a:spcPts val="0"/>
              </a:spcBef>
              <a:spcAft>
                <a:spcPts val="0"/>
              </a:spcAft>
              <a:buSzPts val="2700"/>
              <a:buFont typeface="Times New Roman"/>
              <a:buAutoNum type="arabicPeriod"/>
            </a:pPr>
            <a:r>
              <a:rPr lang="en-GB" sz="2700">
                <a:latin typeface="Times New Roman"/>
                <a:ea typeface="Times New Roman"/>
                <a:cs typeface="Times New Roman"/>
                <a:sym typeface="Times New Roman"/>
              </a:rPr>
              <a:t>Specify the goals and parameters</a:t>
            </a:r>
            <a:endParaRPr sz="2700">
              <a:latin typeface="Times New Roman"/>
              <a:ea typeface="Times New Roman"/>
              <a:cs typeface="Times New Roman"/>
              <a:sym typeface="Times New Roman"/>
            </a:endParaRPr>
          </a:p>
          <a:p>
            <a:pPr indent="-400050" lvl="0" marL="457200" rtl="0" algn="l">
              <a:spcBef>
                <a:spcPts val="0"/>
              </a:spcBef>
              <a:spcAft>
                <a:spcPts val="0"/>
              </a:spcAft>
              <a:buSzPts val="2700"/>
              <a:buFont typeface="Times New Roman"/>
              <a:buAutoNum type="arabicPeriod"/>
            </a:pPr>
            <a:r>
              <a:rPr lang="en-GB" sz="2700">
                <a:latin typeface="Times New Roman"/>
                <a:ea typeface="Times New Roman"/>
                <a:cs typeface="Times New Roman"/>
                <a:sym typeface="Times New Roman"/>
              </a:rPr>
              <a:t>Perform an analysis of stakeholders</a:t>
            </a:r>
            <a:endParaRPr sz="2700">
              <a:latin typeface="Times New Roman"/>
              <a:ea typeface="Times New Roman"/>
              <a:cs typeface="Times New Roman"/>
              <a:sym typeface="Times New Roman"/>
            </a:endParaRPr>
          </a:p>
          <a:p>
            <a:pPr indent="-400050" lvl="0" marL="457200" rtl="0" algn="l">
              <a:spcBef>
                <a:spcPts val="0"/>
              </a:spcBef>
              <a:spcAft>
                <a:spcPts val="0"/>
              </a:spcAft>
              <a:buSzPts val="2700"/>
              <a:buFont typeface="Times New Roman"/>
              <a:buAutoNum type="arabicPeriod"/>
            </a:pPr>
            <a:r>
              <a:rPr lang="en-GB" sz="2700">
                <a:latin typeface="Times New Roman"/>
                <a:ea typeface="Times New Roman"/>
                <a:cs typeface="Times New Roman"/>
                <a:sym typeface="Times New Roman"/>
              </a:rPr>
              <a:t>Examining Regulatory Compliance</a:t>
            </a:r>
            <a:endParaRPr sz="2700">
              <a:latin typeface="Times New Roman"/>
              <a:ea typeface="Times New Roman"/>
              <a:cs typeface="Times New Roman"/>
              <a:sym typeface="Times New Roman"/>
            </a:endParaRPr>
          </a:p>
          <a:p>
            <a:pPr indent="-400050" lvl="0" marL="457200" rtl="0" algn="l">
              <a:spcBef>
                <a:spcPts val="0"/>
              </a:spcBef>
              <a:spcAft>
                <a:spcPts val="0"/>
              </a:spcAft>
              <a:buSzPts val="2700"/>
              <a:buFont typeface="Times New Roman"/>
              <a:buAutoNum type="arabicPeriod"/>
            </a:pPr>
            <a:r>
              <a:rPr lang="en-GB" sz="2700">
                <a:latin typeface="Times New Roman"/>
                <a:ea typeface="Times New Roman"/>
                <a:cs typeface="Times New Roman"/>
                <a:sym typeface="Times New Roman"/>
              </a:rPr>
              <a:t>Evaluation of Needs and Collection of Requirements</a:t>
            </a:r>
            <a:endParaRPr sz="2700">
              <a:latin typeface="Times New Roman"/>
              <a:ea typeface="Times New Roman"/>
              <a:cs typeface="Times New Roman"/>
              <a:sym typeface="Times New Roman"/>
            </a:endParaRPr>
          </a:p>
          <a:p>
            <a:pPr indent="-400050" lvl="0" marL="457200" rtl="0" algn="l">
              <a:spcBef>
                <a:spcPts val="0"/>
              </a:spcBef>
              <a:spcAft>
                <a:spcPts val="0"/>
              </a:spcAft>
              <a:buSzPts val="2700"/>
              <a:buFont typeface="Times New Roman"/>
              <a:buAutoNum type="arabicPeriod"/>
            </a:pPr>
            <a:r>
              <a:rPr lang="en-GB" sz="2700">
                <a:latin typeface="Times New Roman"/>
                <a:ea typeface="Times New Roman"/>
                <a:cs typeface="Times New Roman"/>
                <a:sym typeface="Times New Roman"/>
              </a:rPr>
              <a:t>Planning for Interoperability</a:t>
            </a:r>
            <a:endParaRPr sz="2700">
              <a:latin typeface="Times New Roman"/>
              <a:ea typeface="Times New Roman"/>
              <a:cs typeface="Times New Roman"/>
              <a:sym typeface="Times New Roman"/>
            </a:endParaRPr>
          </a:p>
          <a:p>
            <a:pPr indent="-400050" lvl="0" marL="457200" rtl="0" algn="l">
              <a:spcBef>
                <a:spcPts val="0"/>
              </a:spcBef>
              <a:spcAft>
                <a:spcPts val="0"/>
              </a:spcAft>
              <a:buSzPts val="2700"/>
              <a:buFont typeface="Times New Roman"/>
              <a:buAutoNum type="arabicPeriod"/>
            </a:pPr>
            <a:r>
              <a:rPr lang="en-GB" sz="2700">
                <a:latin typeface="Times New Roman"/>
                <a:ea typeface="Times New Roman"/>
                <a:cs typeface="Times New Roman"/>
                <a:sym typeface="Times New Roman"/>
              </a:rPr>
              <a:t>Choice of Technology Stack</a:t>
            </a:r>
            <a:endParaRPr sz="2700">
              <a:latin typeface="Times New Roman"/>
              <a:ea typeface="Times New Roman"/>
              <a:cs typeface="Times New Roman"/>
              <a:sym typeface="Times New Roman"/>
            </a:endParaRPr>
          </a:p>
          <a:p>
            <a:pPr indent="-400050" lvl="0" marL="457200" rtl="0" algn="l">
              <a:spcBef>
                <a:spcPts val="0"/>
              </a:spcBef>
              <a:spcAft>
                <a:spcPts val="0"/>
              </a:spcAft>
              <a:buSzPts val="2700"/>
              <a:buFont typeface="Times New Roman"/>
              <a:buAutoNum type="arabicPeriod"/>
            </a:pPr>
            <a:r>
              <a:rPr lang="en-GB" sz="2700">
                <a:latin typeface="Times New Roman"/>
                <a:ea typeface="Times New Roman"/>
                <a:cs typeface="Times New Roman"/>
                <a:sym typeface="Times New Roman"/>
              </a:rPr>
              <a:t>Database Architecture for Information Integration</a:t>
            </a:r>
            <a:endParaRPr sz="2700">
              <a:latin typeface="Times New Roman"/>
              <a:ea typeface="Times New Roman"/>
              <a:cs typeface="Times New Roman"/>
              <a:sym typeface="Times New Roman"/>
            </a:endParaRPr>
          </a:p>
          <a:p>
            <a:pPr indent="0" lvl="0" marL="45720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ac92157ea8_0_41"/>
          <p:cNvSpPr txBox="1"/>
          <p:nvPr>
            <p:ph type="title"/>
          </p:nvPr>
        </p:nvSpPr>
        <p:spPr>
          <a:xfrm>
            <a:off x="812800" y="274638"/>
            <a:ext cx="10668000" cy="487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2ac92157ea8_0_41"/>
          <p:cNvSpPr txBox="1"/>
          <p:nvPr>
            <p:ph idx="1" type="body"/>
          </p:nvPr>
        </p:nvSpPr>
        <p:spPr>
          <a:xfrm>
            <a:off x="812800" y="1143001"/>
            <a:ext cx="10668000" cy="4953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GB" sz="2800">
                <a:latin typeface="Times New Roman"/>
                <a:ea typeface="Times New Roman"/>
                <a:cs typeface="Times New Roman"/>
                <a:sym typeface="Times New Roman"/>
              </a:rPr>
              <a:t>8.  </a:t>
            </a:r>
            <a:r>
              <a:rPr lang="en-GB" sz="2800">
                <a:latin typeface="Times New Roman"/>
                <a:ea typeface="Times New Roman"/>
                <a:cs typeface="Times New Roman"/>
                <a:sym typeface="Times New Roman"/>
              </a:rPr>
              <a:t>User-focused design</a:t>
            </a:r>
            <a:endParaRPr sz="2800">
              <a:latin typeface="Times New Roman"/>
              <a:ea typeface="Times New Roman"/>
              <a:cs typeface="Times New Roman"/>
              <a:sym typeface="Times New Roman"/>
            </a:endParaRPr>
          </a:p>
          <a:p>
            <a:pPr indent="0" lvl="0" marL="0" rtl="0" algn="l">
              <a:spcBef>
                <a:spcPts val="0"/>
              </a:spcBef>
              <a:spcAft>
                <a:spcPts val="0"/>
              </a:spcAft>
              <a:buNone/>
            </a:pPr>
            <a:r>
              <a:rPr lang="en-GB" sz="2800">
                <a:latin typeface="Times New Roman"/>
                <a:ea typeface="Times New Roman"/>
                <a:cs typeface="Times New Roman"/>
                <a:sym typeface="Times New Roman"/>
              </a:rPr>
              <a:t>9. Integrating Telehealth</a:t>
            </a:r>
            <a:endParaRPr sz="2800">
              <a:latin typeface="Times New Roman"/>
              <a:ea typeface="Times New Roman"/>
              <a:cs typeface="Times New Roman"/>
              <a:sym typeface="Times New Roman"/>
            </a:endParaRPr>
          </a:p>
          <a:p>
            <a:pPr indent="0" lvl="0" marL="0" rtl="0" algn="l">
              <a:spcBef>
                <a:spcPts val="0"/>
              </a:spcBef>
              <a:spcAft>
                <a:spcPts val="0"/>
              </a:spcAft>
              <a:buNone/>
            </a:pPr>
            <a:r>
              <a:rPr lang="en-GB" sz="2800">
                <a:latin typeface="Times New Roman"/>
                <a:ea typeface="Times New Roman"/>
                <a:cs typeface="Times New Roman"/>
                <a:sym typeface="Times New Roman"/>
              </a:rPr>
              <a:t>10. Implementation of Security Measures</a:t>
            </a:r>
            <a:endParaRPr sz="2800">
              <a:latin typeface="Times New Roman"/>
              <a:ea typeface="Times New Roman"/>
              <a:cs typeface="Times New Roman"/>
              <a:sym typeface="Times New Roman"/>
            </a:endParaRPr>
          </a:p>
          <a:p>
            <a:pPr indent="0" lvl="0" marL="0" rtl="0" algn="l">
              <a:spcBef>
                <a:spcPts val="0"/>
              </a:spcBef>
              <a:spcAft>
                <a:spcPts val="0"/>
              </a:spcAft>
              <a:buNone/>
            </a:pPr>
            <a:r>
              <a:rPr lang="en-GB" sz="2800">
                <a:latin typeface="Times New Roman"/>
                <a:ea typeface="Times New Roman"/>
                <a:cs typeface="Times New Roman"/>
                <a:sym typeface="Times New Roman"/>
              </a:rPr>
              <a:t>11. Responsiveness on Mobile</a:t>
            </a:r>
            <a:endParaRPr sz="2800">
              <a:latin typeface="Times New Roman"/>
              <a:ea typeface="Times New Roman"/>
              <a:cs typeface="Times New Roman"/>
              <a:sym typeface="Times New Roman"/>
            </a:endParaRPr>
          </a:p>
          <a:p>
            <a:pPr indent="0" lvl="0" marL="0" rtl="0" algn="l">
              <a:spcBef>
                <a:spcPts val="0"/>
              </a:spcBef>
              <a:spcAft>
                <a:spcPts val="0"/>
              </a:spcAft>
              <a:buNone/>
            </a:pPr>
            <a:r>
              <a:rPr lang="en-GB" sz="2800">
                <a:latin typeface="Times New Roman"/>
                <a:ea typeface="Times New Roman"/>
                <a:cs typeface="Times New Roman"/>
                <a:sym typeface="Times New Roman"/>
              </a:rPr>
              <a:t>12. Testing for Usability</a:t>
            </a:r>
            <a:endParaRPr sz="2800">
              <a:latin typeface="Times New Roman"/>
              <a:ea typeface="Times New Roman"/>
              <a:cs typeface="Times New Roman"/>
              <a:sym typeface="Times New Roman"/>
            </a:endParaRPr>
          </a:p>
          <a:p>
            <a:pPr indent="0" lvl="0" marL="0" rtl="0" algn="l">
              <a:spcBef>
                <a:spcPts val="0"/>
              </a:spcBef>
              <a:spcAft>
                <a:spcPts val="0"/>
              </a:spcAft>
              <a:buNone/>
            </a:pPr>
            <a:r>
              <a:rPr lang="en-GB" sz="2800">
                <a:latin typeface="Times New Roman"/>
                <a:ea typeface="Times New Roman"/>
                <a:cs typeface="Times New Roman"/>
                <a:sym typeface="Times New Roman"/>
              </a:rPr>
              <a:t>13. Instruction and Assistance</a:t>
            </a:r>
            <a:endParaRPr sz="2800">
              <a:latin typeface="Times New Roman"/>
              <a:ea typeface="Times New Roman"/>
              <a:cs typeface="Times New Roman"/>
              <a:sym typeface="Times New Roman"/>
            </a:endParaRPr>
          </a:p>
          <a:p>
            <a:pPr indent="0" lvl="0" marL="0" rtl="0" algn="l">
              <a:spcBef>
                <a:spcPts val="0"/>
              </a:spcBef>
              <a:spcAft>
                <a:spcPts val="0"/>
              </a:spcAft>
              <a:buNone/>
            </a:pPr>
            <a:r>
              <a:rPr lang="en-GB" sz="2800">
                <a:latin typeface="Times New Roman"/>
                <a:ea typeface="Times New Roman"/>
                <a:cs typeface="Times New Roman"/>
                <a:sym typeface="Times New Roman"/>
              </a:rPr>
              <a:t>14. Quality Control and Testing</a:t>
            </a:r>
            <a:endParaRPr sz="2800">
              <a:latin typeface="Times New Roman"/>
              <a:ea typeface="Times New Roman"/>
              <a:cs typeface="Times New Roman"/>
              <a:sym typeface="Times New Roman"/>
            </a:endParaRPr>
          </a:p>
          <a:p>
            <a:pPr indent="0" lvl="0" marL="0" rtl="0" algn="l">
              <a:spcBef>
                <a:spcPts val="0"/>
              </a:spcBef>
              <a:spcAft>
                <a:spcPts val="0"/>
              </a:spcAft>
              <a:buNone/>
            </a:pPr>
            <a:r>
              <a:rPr lang="en-GB" sz="2800">
                <a:latin typeface="Times New Roman"/>
                <a:ea typeface="Times New Roman"/>
                <a:cs typeface="Times New Roman"/>
                <a:sym typeface="Times New Roman"/>
              </a:rPr>
              <a:t>15. Launch and Ongoing Enhancement</a:t>
            </a:r>
            <a:endParaRPr sz="2800">
              <a:latin typeface="Times New Roman"/>
              <a:ea typeface="Times New Roman"/>
              <a:cs typeface="Times New Roman"/>
              <a:sym typeface="Times New Roman"/>
            </a:endParaRPr>
          </a:p>
          <a:p>
            <a:pPr indent="0" lvl="0" marL="0" rtl="0" algn="l">
              <a:spcBef>
                <a:spcPts val="48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GB" sz="4400">
                <a:solidFill>
                  <a:srgbClr val="17365D"/>
                </a:solidFill>
                <a:latin typeface="Times New Roman"/>
                <a:ea typeface="Times New Roman"/>
                <a:cs typeface="Times New Roman"/>
                <a:sym typeface="Times New Roman"/>
              </a:rPr>
              <a:t>Objectives</a:t>
            </a:r>
            <a:endParaRPr>
              <a:solidFill>
                <a:srgbClr val="17365D"/>
              </a:solidFill>
              <a:latin typeface="Times New Roman"/>
              <a:ea typeface="Times New Roman"/>
              <a:cs typeface="Times New Roman"/>
              <a:sym typeface="Times New Roman"/>
            </a:endParaRPr>
          </a:p>
        </p:txBody>
      </p:sp>
      <p:sp>
        <p:nvSpPr>
          <p:cNvPr id="126" name="Google Shape;126;p5"/>
          <p:cNvSpPr txBox="1"/>
          <p:nvPr>
            <p:ph idx="1" type="body"/>
          </p:nvPr>
        </p:nvSpPr>
        <p:spPr>
          <a:xfrm>
            <a:off x="298775" y="1077000"/>
            <a:ext cx="11652300" cy="53364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1200"/>
              </a:spcBef>
              <a:spcAft>
                <a:spcPts val="0"/>
              </a:spcAft>
              <a:buClr>
                <a:schemeClr val="dk1"/>
              </a:buClr>
              <a:buSzPts val="1100"/>
              <a:buNone/>
            </a:pPr>
            <a:r>
              <a:rPr lang="en-GB" sz="2200">
                <a:latin typeface="Times New Roman"/>
                <a:ea typeface="Times New Roman"/>
                <a:cs typeface="Times New Roman"/>
                <a:sym typeface="Times New Roman"/>
              </a:rPr>
              <a:t>The goals of deploying healthhub connect solutions are on enhancing healthcare quality, efficiency, and accessibility while tackling a range of issues in the medical industry. Our project's primary goals are to provide an online application for the detection of acute diseases in smaller towns and villages.</a:t>
            </a:r>
            <a:endParaRPr sz="2200">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1"/>
              </a:buClr>
              <a:buSzPts val="1100"/>
              <a:buNone/>
            </a:pPr>
            <a:r>
              <a:rPr lang="en-GB" sz="2200">
                <a:latin typeface="Times New Roman"/>
                <a:ea typeface="Times New Roman"/>
                <a:cs typeface="Times New Roman"/>
                <a:sym typeface="Times New Roman"/>
              </a:rPr>
              <a:t>The remaining goals consist of:</a:t>
            </a:r>
            <a:endParaRPr sz="2200">
              <a:latin typeface="Times New Roman"/>
              <a:ea typeface="Times New Roman"/>
              <a:cs typeface="Times New Roman"/>
              <a:sym typeface="Times New Roman"/>
            </a:endParaRPr>
          </a:p>
          <a:p>
            <a:pPr indent="-228600" lvl="0" marL="457200" rtl="0" algn="just">
              <a:lnSpc>
                <a:spcPct val="150000"/>
              </a:lnSpc>
              <a:spcBef>
                <a:spcPts val="1200"/>
              </a:spcBef>
              <a:spcAft>
                <a:spcPts val="0"/>
              </a:spcAft>
              <a:buClr>
                <a:schemeClr val="dk1"/>
              </a:buClr>
              <a:buSzPts val="1100"/>
              <a:buNone/>
            </a:pPr>
            <a:r>
              <a:rPr lang="en-GB" sz="2200">
                <a:latin typeface="Times New Roman"/>
                <a:ea typeface="Times New Roman"/>
                <a:cs typeface="Times New Roman"/>
                <a:sym typeface="Times New Roman"/>
              </a:rPr>
              <a:t>Ø  </a:t>
            </a:r>
            <a:r>
              <a:rPr b="1" lang="en-GB" sz="2200">
                <a:latin typeface="Times New Roman"/>
                <a:ea typeface="Times New Roman"/>
                <a:cs typeface="Times New Roman"/>
                <a:sym typeface="Times New Roman"/>
              </a:rPr>
              <a:t>Improving Access to Healthcare:</a:t>
            </a:r>
            <a:r>
              <a:rPr lang="en-GB" sz="2200">
                <a:latin typeface="Times New Roman"/>
                <a:ea typeface="Times New Roman"/>
                <a:cs typeface="Times New Roman"/>
                <a:sym typeface="Times New Roman"/>
              </a:rPr>
              <a:t> To offer remote medical help and early diagnosis, particularly in underprivileged or isolated locations with limited access to medical experts or facilities.</a:t>
            </a:r>
            <a:endParaRPr sz="2200">
              <a:latin typeface="Times New Roman"/>
              <a:ea typeface="Times New Roman"/>
              <a:cs typeface="Times New Roman"/>
              <a:sym typeface="Times New Roman"/>
            </a:endParaRPr>
          </a:p>
          <a:p>
            <a:pPr indent="-228600" lvl="0" marL="457200" rtl="0" algn="just">
              <a:lnSpc>
                <a:spcPct val="150000"/>
              </a:lnSpc>
              <a:spcBef>
                <a:spcPts val="1200"/>
              </a:spcBef>
              <a:spcAft>
                <a:spcPts val="0"/>
              </a:spcAft>
              <a:buClr>
                <a:schemeClr val="dk1"/>
              </a:buClr>
              <a:buSzPts val="1100"/>
              <a:buNone/>
            </a:pPr>
            <a:r>
              <a:rPr lang="en-GB" sz="2200">
                <a:latin typeface="Times New Roman"/>
                <a:ea typeface="Times New Roman"/>
                <a:cs typeface="Times New Roman"/>
                <a:sym typeface="Times New Roman"/>
              </a:rPr>
              <a:t>Ø  </a:t>
            </a:r>
            <a:r>
              <a:rPr b="1" lang="en-GB" sz="2200">
                <a:latin typeface="Times New Roman"/>
                <a:ea typeface="Times New Roman"/>
                <a:cs typeface="Times New Roman"/>
                <a:sym typeface="Times New Roman"/>
              </a:rPr>
              <a:t>Enhancing Efficacy:</a:t>
            </a:r>
            <a:r>
              <a:rPr lang="en-GB" sz="2200">
                <a:latin typeface="Times New Roman"/>
                <a:ea typeface="Times New Roman"/>
                <a:cs typeface="Times New Roman"/>
                <a:sym typeface="Times New Roman"/>
              </a:rPr>
              <a:t> To minimize wait times and optimize the medical procedure by swiftly assessing symptoms and provide preliminary direction or suggestions for suitable measures.</a:t>
            </a:r>
            <a:endParaRPr sz="2200">
              <a:latin typeface="Times New Roman"/>
              <a:ea typeface="Times New Roman"/>
              <a:cs typeface="Times New Roman"/>
              <a:sym typeface="Times New Roman"/>
            </a:endParaRPr>
          </a:p>
          <a:p>
            <a:pPr indent="-228600" lvl="0" marL="457200" rtl="0" algn="just">
              <a:lnSpc>
                <a:spcPct val="150000"/>
              </a:lnSpc>
              <a:spcBef>
                <a:spcPts val="1200"/>
              </a:spcBef>
              <a:spcAft>
                <a:spcPts val="1200"/>
              </a:spcAft>
              <a:buClr>
                <a:schemeClr val="dk1"/>
              </a:buClr>
              <a:buSzPts val="11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afc0959fd1_1_1"/>
          <p:cNvSpPr txBox="1"/>
          <p:nvPr>
            <p:ph idx="1" type="body"/>
          </p:nvPr>
        </p:nvSpPr>
        <p:spPr>
          <a:xfrm>
            <a:off x="152875" y="1143000"/>
            <a:ext cx="11923200" cy="4953000"/>
          </a:xfrm>
          <a:prstGeom prst="rect">
            <a:avLst/>
          </a:prstGeom>
        </p:spPr>
        <p:txBody>
          <a:bodyPr anchorCtr="0" anchor="t" bIns="45700" lIns="91425" spcFirstLastPara="1" rIns="91425" wrap="square" tIns="45700">
            <a:noAutofit/>
          </a:bodyPr>
          <a:lstStyle/>
          <a:p>
            <a:pPr indent="-228600" lvl="0" marL="457200" rtl="0" algn="just">
              <a:lnSpc>
                <a:spcPct val="150000"/>
              </a:lnSpc>
              <a:spcBef>
                <a:spcPts val="1200"/>
              </a:spcBef>
              <a:spcAft>
                <a:spcPts val="0"/>
              </a:spcAft>
              <a:buClr>
                <a:schemeClr val="dk1"/>
              </a:buClr>
              <a:buSzPts val="1100"/>
              <a:buFont typeface="Arial"/>
              <a:buNone/>
            </a:pPr>
            <a:r>
              <a:rPr lang="en-GB" sz="2100">
                <a:latin typeface="Times New Roman"/>
                <a:ea typeface="Times New Roman"/>
                <a:cs typeface="Times New Roman"/>
                <a:sym typeface="Times New Roman"/>
              </a:rPr>
              <a:t> </a:t>
            </a:r>
            <a:r>
              <a:rPr lang="en-GB" sz="2200">
                <a:latin typeface="Times New Roman"/>
                <a:ea typeface="Times New Roman"/>
                <a:cs typeface="Times New Roman"/>
                <a:sym typeface="Times New Roman"/>
              </a:rPr>
              <a:t>Ø  </a:t>
            </a:r>
            <a:r>
              <a:rPr b="1" lang="en-GB" sz="2200">
                <a:latin typeface="Times New Roman"/>
                <a:ea typeface="Times New Roman"/>
                <a:cs typeface="Times New Roman"/>
                <a:sym typeface="Times New Roman"/>
              </a:rPr>
              <a:t>Increasing Diagnostic Accuracy:</a:t>
            </a:r>
            <a:r>
              <a:rPr lang="en-GB" sz="2200">
                <a:latin typeface="Times New Roman"/>
                <a:ea typeface="Times New Roman"/>
                <a:cs typeface="Times New Roman"/>
                <a:sym typeface="Times New Roman"/>
              </a:rPr>
              <a:t> To improve the initial diagnosis accuracy and reliability of common disorders, enabling faster identification and the recommendation of suitable medication for recognized diseases.</a:t>
            </a:r>
            <a:endParaRPr sz="2200">
              <a:latin typeface="Times New Roman"/>
              <a:ea typeface="Times New Roman"/>
              <a:cs typeface="Times New Roman"/>
              <a:sym typeface="Times New Roman"/>
            </a:endParaRPr>
          </a:p>
          <a:p>
            <a:pPr indent="-228600" lvl="0" marL="457200" rtl="0" algn="just">
              <a:lnSpc>
                <a:spcPct val="150000"/>
              </a:lnSpc>
              <a:spcBef>
                <a:spcPts val="1200"/>
              </a:spcBef>
              <a:spcAft>
                <a:spcPts val="0"/>
              </a:spcAft>
              <a:buClr>
                <a:schemeClr val="dk1"/>
              </a:buClr>
              <a:buSzPts val="1100"/>
              <a:buFont typeface="Arial"/>
              <a:buNone/>
            </a:pPr>
            <a:r>
              <a:rPr lang="en-GB" sz="2200">
                <a:latin typeface="Times New Roman"/>
                <a:ea typeface="Times New Roman"/>
                <a:cs typeface="Times New Roman"/>
                <a:sym typeface="Times New Roman"/>
              </a:rPr>
              <a:t>Ø  </a:t>
            </a:r>
            <a:r>
              <a:rPr b="1" lang="en-GB" sz="2200">
                <a:latin typeface="Times New Roman"/>
                <a:ea typeface="Times New Roman"/>
                <a:cs typeface="Times New Roman"/>
                <a:sym typeface="Times New Roman"/>
              </a:rPr>
              <a:t>Lowering Healthcare expenditures:</a:t>
            </a:r>
            <a:r>
              <a:rPr lang="en-GB" sz="2200">
                <a:latin typeface="Times New Roman"/>
                <a:ea typeface="Times New Roman"/>
                <a:cs typeface="Times New Roman"/>
                <a:sym typeface="Times New Roman"/>
              </a:rPr>
              <a:t> By reducing needless trips to medical facilities for minor illnesses and facilitating more effective resource allocation, it may be possible to reduce healthcare expenditures.</a:t>
            </a:r>
            <a:endParaRPr sz="2200">
              <a:latin typeface="Times New Roman"/>
              <a:ea typeface="Times New Roman"/>
              <a:cs typeface="Times New Roman"/>
              <a:sym typeface="Times New Roman"/>
            </a:endParaRPr>
          </a:p>
          <a:p>
            <a:pPr indent="-228600" lvl="0" marL="457200" rtl="0" algn="just">
              <a:lnSpc>
                <a:spcPct val="150000"/>
              </a:lnSpc>
              <a:spcBef>
                <a:spcPts val="1200"/>
              </a:spcBef>
              <a:spcAft>
                <a:spcPts val="0"/>
              </a:spcAft>
              <a:buClr>
                <a:schemeClr val="dk1"/>
              </a:buClr>
              <a:buSzPts val="1100"/>
              <a:buFont typeface="Arial"/>
              <a:buNone/>
            </a:pPr>
            <a:r>
              <a:rPr lang="en-GB" sz="2200">
                <a:latin typeface="Times New Roman"/>
                <a:ea typeface="Times New Roman"/>
                <a:cs typeface="Times New Roman"/>
                <a:sym typeface="Times New Roman"/>
              </a:rPr>
              <a:t>Ø  </a:t>
            </a:r>
            <a:r>
              <a:rPr b="1" lang="en-GB" sz="2200">
                <a:latin typeface="Times New Roman"/>
                <a:ea typeface="Times New Roman"/>
                <a:cs typeface="Times New Roman"/>
                <a:sym typeface="Times New Roman"/>
              </a:rPr>
              <a:t>Patient Empowerment:</a:t>
            </a:r>
            <a:r>
              <a:rPr lang="en-GB" sz="2200">
                <a:latin typeface="Times New Roman"/>
                <a:ea typeface="Times New Roman"/>
                <a:cs typeface="Times New Roman"/>
                <a:sym typeface="Times New Roman"/>
              </a:rPr>
              <a:t> To enable people to take control of their health by making health information easily accessible and comprehensible, so they can make more educated decisions about seeking medical attention.</a:t>
            </a:r>
            <a:endParaRPr sz="2200">
              <a:latin typeface="Times New Roman"/>
              <a:ea typeface="Times New Roman"/>
              <a:cs typeface="Times New Roman"/>
              <a:sym typeface="Times New Roman"/>
            </a:endParaRPr>
          </a:p>
          <a:p>
            <a:pPr indent="-228600" lvl="0" marL="457200" rtl="0" algn="just">
              <a:lnSpc>
                <a:spcPct val="150000"/>
              </a:lnSpc>
              <a:spcBef>
                <a:spcPts val="1200"/>
              </a:spcBef>
              <a:spcAft>
                <a:spcPts val="1200"/>
              </a:spcAft>
              <a:buNone/>
            </a:pPr>
            <a:r>
              <a:t/>
            </a:r>
            <a:endParaRPr sz="2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6"/>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GB" sz="4400">
                <a:solidFill>
                  <a:srgbClr val="17365D"/>
                </a:solidFill>
                <a:latin typeface="Times New Roman"/>
                <a:ea typeface="Times New Roman"/>
                <a:cs typeface="Times New Roman"/>
                <a:sym typeface="Times New Roman"/>
              </a:rPr>
              <a:t>System Design &amp; Implementation</a:t>
            </a:r>
            <a:endParaRPr>
              <a:solidFill>
                <a:srgbClr val="17365D"/>
              </a:solidFill>
              <a:latin typeface="Times New Roman"/>
              <a:ea typeface="Times New Roman"/>
              <a:cs typeface="Times New Roman"/>
              <a:sym typeface="Times New Roman"/>
            </a:endParaRPr>
          </a:p>
        </p:txBody>
      </p:sp>
      <p:sp>
        <p:nvSpPr>
          <p:cNvPr id="137" name="Google Shape;137;p6"/>
          <p:cNvSpPr txBox="1"/>
          <p:nvPr>
            <p:ph idx="1" type="body"/>
          </p:nvPr>
        </p:nvSpPr>
        <p:spPr>
          <a:xfrm>
            <a:off x="812800" y="1143001"/>
            <a:ext cx="10668000" cy="4952997"/>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1800"/>
              </a:spcBef>
              <a:spcAft>
                <a:spcPts val="0"/>
              </a:spcAft>
              <a:buClr>
                <a:schemeClr val="dk1"/>
              </a:buClr>
              <a:buSzPts val="1100"/>
              <a:buFont typeface="Arial"/>
              <a:buNone/>
            </a:pPr>
            <a:r>
              <a:rPr lang="en-GB">
                <a:solidFill>
                  <a:srgbClr val="1F1F1F"/>
                </a:solidFill>
                <a:highlight>
                  <a:srgbClr val="FFFFFF"/>
                </a:highlight>
                <a:latin typeface="Times New Roman"/>
                <a:ea typeface="Times New Roman"/>
                <a:cs typeface="Times New Roman"/>
                <a:sym typeface="Times New Roman"/>
              </a:rPr>
              <a:t>System design forms the backbone of any successful application or system. It serves as a </a:t>
            </a:r>
            <a:r>
              <a:rPr b="1" lang="en-GB">
                <a:solidFill>
                  <a:srgbClr val="1F1F1F"/>
                </a:solidFill>
                <a:highlight>
                  <a:srgbClr val="FFFFFF"/>
                </a:highlight>
                <a:latin typeface="Times New Roman"/>
                <a:ea typeface="Times New Roman"/>
                <a:cs typeface="Times New Roman"/>
                <a:sym typeface="Times New Roman"/>
              </a:rPr>
              <a:t>blueprint</a:t>
            </a:r>
            <a:r>
              <a:rPr lang="en-GB">
                <a:solidFill>
                  <a:srgbClr val="1F1F1F"/>
                </a:solidFill>
                <a:highlight>
                  <a:srgbClr val="FFFFFF"/>
                </a:highlight>
                <a:latin typeface="Times New Roman"/>
                <a:ea typeface="Times New Roman"/>
                <a:cs typeface="Times New Roman"/>
                <a:sym typeface="Times New Roman"/>
              </a:rPr>
              <a:t>, meticulously outlining the various components, workflows, tasks, and user interactions that bring the system to life. This crucial phase translates abstract ideas into concrete plans, ensuring every aspect is well-defined and seamlessly integrated.</a:t>
            </a:r>
            <a:endParaRPr>
              <a:solidFill>
                <a:srgbClr val="1F1F1F"/>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GB">
                <a:solidFill>
                  <a:srgbClr val="1F1F1F"/>
                </a:solidFill>
                <a:highlight>
                  <a:srgbClr val="FFFFFF"/>
                </a:highlight>
                <a:latin typeface="Times New Roman"/>
                <a:ea typeface="Times New Roman"/>
                <a:cs typeface="Times New Roman"/>
                <a:sym typeface="Times New Roman"/>
              </a:rPr>
              <a:t>By encompassing both functional and technical considerations, system design provides a </a:t>
            </a:r>
            <a:r>
              <a:rPr b="1" lang="en-GB">
                <a:solidFill>
                  <a:srgbClr val="1F1F1F"/>
                </a:solidFill>
                <a:highlight>
                  <a:srgbClr val="FFFFFF"/>
                </a:highlight>
                <a:latin typeface="Times New Roman"/>
                <a:ea typeface="Times New Roman"/>
                <a:cs typeface="Times New Roman"/>
                <a:sym typeface="Times New Roman"/>
              </a:rPr>
              <a:t>holistic view</a:t>
            </a:r>
            <a:r>
              <a:rPr lang="en-GB">
                <a:solidFill>
                  <a:srgbClr val="1F1F1F"/>
                </a:solidFill>
                <a:highlight>
                  <a:srgbClr val="FFFFFF"/>
                </a:highlight>
                <a:latin typeface="Times New Roman"/>
                <a:ea typeface="Times New Roman"/>
                <a:cs typeface="Times New Roman"/>
                <a:sym typeface="Times New Roman"/>
              </a:rPr>
              <a:t> of how the system will be implemented. It delves into the system's architecture, data structures, algorithms, and interfaces. </a:t>
            </a:r>
            <a:endParaRPr>
              <a:solidFill>
                <a:srgbClr val="1F1F1F"/>
              </a:solidFill>
              <a:highlight>
                <a:srgbClr val="FFFFFF"/>
              </a:highlight>
              <a:latin typeface="Times New Roman"/>
              <a:ea typeface="Times New Roman"/>
              <a:cs typeface="Times New Roman"/>
              <a:sym typeface="Times New Roman"/>
            </a:endParaRPr>
          </a:p>
          <a:p>
            <a:pPr indent="-190500" lvl="0" marL="342900" rtl="0" algn="l">
              <a:spcBef>
                <a:spcPts val="0"/>
              </a:spcBef>
              <a:spcAft>
                <a:spcPts val="0"/>
              </a:spcAft>
              <a:buClr>
                <a:schemeClr val="dk1"/>
              </a:buClr>
              <a:buSzPts val="24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2023-03-16T03:26:27Z</dcterms:created>
  <dc:creator>Sanjeev P Kaulgud-Asst. Prof-CSE</dc:creator>
</cp:coreProperties>
</file>