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6"/>
  </p:notesMasterIdLst>
  <p:sldIdLst>
    <p:sldId id="274" r:id="rId2"/>
    <p:sldId id="275" r:id="rId3"/>
    <p:sldId id="303" r:id="rId4"/>
    <p:sldId id="276" r:id="rId5"/>
    <p:sldId id="277" r:id="rId6"/>
    <p:sldId id="293" r:id="rId7"/>
    <p:sldId id="294" r:id="rId8"/>
    <p:sldId id="278" r:id="rId9"/>
    <p:sldId id="295" r:id="rId10"/>
    <p:sldId id="296" r:id="rId11"/>
    <p:sldId id="297" r:id="rId12"/>
    <p:sldId id="304" r:id="rId13"/>
    <p:sldId id="270" r:id="rId14"/>
    <p:sldId id="298" r:id="rId15"/>
    <p:sldId id="299" r:id="rId16"/>
    <p:sldId id="300" r:id="rId17"/>
    <p:sldId id="305" r:id="rId18"/>
    <p:sldId id="306" r:id="rId19"/>
    <p:sldId id="307" r:id="rId20"/>
    <p:sldId id="302" r:id="rId21"/>
    <p:sldId id="308" r:id="rId22"/>
    <p:sldId id="309" r:id="rId23"/>
    <p:sldId id="310" r:id="rId24"/>
    <p:sldId id="311" r:id="rId25"/>
    <p:sldId id="312" r:id="rId26"/>
    <p:sldId id="313" r:id="rId27"/>
    <p:sldId id="314" r:id="rId28"/>
    <p:sldId id="315" r:id="rId29"/>
    <p:sldId id="268" r:id="rId30"/>
    <p:sldId id="265" r:id="rId31"/>
    <p:sldId id="301" r:id="rId32"/>
    <p:sldId id="316" r:id="rId33"/>
    <p:sldId id="317" r:id="rId34"/>
    <p:sldId id="266"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86050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314253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86891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Chandana-sibb/AI-Based-Crop-Recommendation-with-Weather-Prediction-using-Data-Min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ijirt.org/publishedpaper/IJIRT177912_PAPER.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US" sz="2400" b="1" dirty="0">
                <a:effectLst/>
                <a:latin typeface="Times New Roman" panose="02020603050405020304" pitchFamily="18" charset="0"/>
                <a:ea typeface="Times New Roman" panose="02020603050405020304" pitchFamily="18" charset="0"/>
              </a:rPr>
              <a:t>Generative AI for Weather Forecasting and Crop Yield Simulation</a:t>
            </a:r>
            <a:br>
              <a:rPr lang="en-IN" sz="2400" dirty="0">
                <a:effectLst/>
                <a:latin typeface="Times New Roman" panose="02020603050405020304" pitchFamily="18" charset="0"/>
                <a:ea typeface="Times New Roman" panose="02020603050405020304" pitchFamily="18" charset="0"/>
              </a:rPr>
            </a:br>
            <a:endParaRPr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1915886"/>
            <a:ext cx="3970500" cy="50074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PSCS_401 </a:t>
            </a: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857999" y="2416630"/>
            <a:ext cx="5136495" cy="1992084"/>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PRAVEEN PAWASKAR</a:t>
            </a:r>
            <a:endParaRPr lang="en-GB" sz="1800" dirty="0">
              <a:latin typeface="Cambria" panose="02040503050406030204" pitchFamily="18" charset="0"/>
              <a:ea typeface="Cambria" panose="02040503050406030204" pitchFamily="18" charset="0"/>
            </a:endParaRPr>
          </a:p>
          <a:p>
            <a:pPr>
              <a:spcBef>
                <a:spcPts val="340"/>
              </a:spcBef>
              <a:buClr>
                <a:srgbClr val="17365D"/>
              </a:buClr>
              <a:buSzPts val="1700"/>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2400" dirty="0">
              <a:latin typeface="Cambria" panose="02040503050406030204" pitchFamily="18" charset="0"/>
              <a:ea typeface="Cambria" panose="02040503050406030204" pitchFamily="18" charset="0"/>
            </a:endParaRPr>
          </a:p>
          <a:p>
            <a:pPr>
              <a:spcBef>
                <a:spcPts val="340"/>
              </a:spcBef>
              <a:buClr>
                <a:srgbClr val="17365D"/>
              </a:buClr>
              <a:buSzPts val="1700"/>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400" dirty="0">
              <a:latin typeface="Cambria" panose="02040503050406030204" pitchFamily="18" charset="0"/>
              <a:ea typeface="Cambria" panose="02040503050406030204" pitchFamily="18" charset="0"/>
            </a:endParaRPr>
          </a:p>
          <a:p>
            <a:pPr>
              <a:spcBef>
                <a:spcPts val="340"/>
              </a:spcBef>
              <a:buClr>
                <a:srgbClr val="17365D"/>
              </a:buClr>
              <a:buSzPts val="1700"/>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24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233057" y="119743"/>
            <a:ext cx="5116286" cy="76664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sz="24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332514"/>
            <a:ext cx="12249915" cy="1763486"/>
          </a:xfrm>
          <a:prstGeom prst="rect">
            <a:avLst/>
          </a:prstGeom>
          <a:noFill/>
          <a:ln>
            <a:noFill/>
          </a:ln>
        </p:spPr>
        <p:txBody>
          <a:bodyPr spcFirstLastPara="1" wrap="square" lIns="91425" tIns="45700" rIns="91425" bIns="45700" anchor="t" anchorCtr="0">
            <a:noAutofit/>
          </a:bodyPr>
          <a:lstStyle/>
          <a:p>
            <a:pPr>
              <a:buClr>
                <a:srgbClr val="17365D"/>
              </a:buClr>
              <a:buSzPct val="100000"/>
            </a:pP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 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effectLst/>
                <a:latin typeface="Cambria" panose="02040503050406030204" pitchFamily="18" charset="0"/>
                <a:ea typeface="Cambria" panose="02040503050406030204" pitchFamily="18" charset="0"/>
              </a:rPr>
              <a:t>Mr. Jerrin Joe Francis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p:txBody>
      </p:sp>
      <p:graphicFrame>
        <p:nvGraphicFramePr>
          <p:cNvPr id="5" name="Table 4">
            <a:extLst>
              <a:ext uri="{FF2B5EF4-FFF2-40B4-BE49-F238E27FC236}">
                <a16:creationId xmlns:a16="http://schemas.microsoft.com/office/drawing/2014/main" id="{AB622DA7-1F32-2FF8-32CB-915787EB4D1A}"/>
              </a:ext>
            </a:extLst>
          </p:cNvPr>
          <p:cNvGraphicFramePr>
            <a:graphicFrameLocks noGrp="1"/>
          </p:cNvGraphicFramePr>
          <p:nvPr>
            <p:extLst>
              <p:ext uri="{D42A27DB-BD31-4B8C-83A1-F6EECF244321}">
                <p14:modId xmlns:p14="http://schemas.microsoft.com/office/powerpoint/2010/main" val="2780207358"/>
              </p:ext>
            </p:extLst>
          </p:nvPr>
        </p:nvGraphicFramePr>
        <p:xfrm>
          <a:off x="326570" y="2541815"/>
          <a:ext cx="6052459" cy="1992086"/>
        </p:xfrm>
        <a:graphic>
          <a:graphicData uri="http://schemas.openxmlformats.org/drawingml/2006/table">
            <a:tbl>
              <a:tblPr firstRow="1" bandRow="1">
                <a:tableStyleId>{5940675A-B579-460E-94D1-54222C63F5DA}</a:tableStyleId>
              </a:tblPr>
              <a:tblGrid>
                <a:gridCol w="2335076">
                  <a:extLst>
                    <a:ext uri="{9D8B030D-6E8A-4147-A177-3AD203B41FA5}">
                      <a16:colId xmlns:a16="http://schemas.microsoft.com/office/drawing/2014/main" val="1809216833"/>
                    </a:ext>
                  </a:extLst>
                </a:gridCol>
                <a:gridCol w="3717383">
                  <a:extLst>
                    <a:ext uri="{9D8B030D-6E8A-4147-A177-3AD203B41FA5}">
                      <a16:colId xmlns:a16="http://schemas.microsoft.com/office/drawing/2014/main" val="2233187837"/>
                    </a:ext>
                  </a:extLst>
                </a:gridCol>
              </a:tblGrid>
              <a:tr h="52744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41918400"/>
                  </a:ext>
                </a:extLst>
              </a:tr>
              <a:tr h="347581">
                <a:tc>
                  <a:txBody>
                    <a:bodyPr/>
                    <a:lstStyle/>
                    <a:p>
                      <a:r>
                        <a:rPr lang="en-US" b="0" dirty="0"/>
                        <a:t>20211CSE0723</a:t>
                      </a:r>
                      <a:endParaRPr lang="en-IN" b="0" dirty="0"/>
                    </a:p>
                  </a:txBody>
                  <a:tcPr/>
                </a:tc>
                <a:tc>
                  <a:txBody>
                    <a:bodyPr/>
                    <a:lstStyle/>
                    <a:p>
                      <a:r>
                        <a:rPr lang="en-IN" b="0" dirty="0">
                          <a:latin typeface="Times New Roman" panose="02020603050405020304" pitchFamily="18" charset="0"/>
                          <a:cs typeface="Times New Roman" panose="02020603050405020304" pitchFamily="18" charset="0"/>
                        </a:rPr>
                        <a:t>SIBBALA CHANDANA</a:t>
                      </a:r>
                    </a:p>
                  </a:txBody>
                  <a:tcPr/>
                </a:tc>
                <a:extLst>
                  <a:ext uri="{0D108BD9-81ED-4DB2-BD59-A6C34878D82A}">
                    <a16:rowId xmlns:a16="http://schemas.microsoft.com/office/drawing/2014/main" val="4260918975"/>
                  </a:ext>
                </a:extLst>
              </a:tr>
              <a:tr h="372353">
                <a:tc>
                  <a:txBody>
                    <a:bodyPr/>
                    <a:lstStyle/>
                    <a:p>
                      <a:r>
                        <a:rPr lang="en-US" b="0" dirty="0"/>
                        <a:t>20211CSE0812</a:t>
                      </a:r>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dirty="0">
                          <a:latin typeface="Times New Roman" panose="02020603050405020304" pitchFamily="18" charset="0"/>
                          <a:ea typeface="Verdana" panose="020B0604030504040204" pitchFamily="34" charset="0"/>
                          <a:cs typeface="Times New Roman" panose="02020603050405020304" pitchFamily="18" charset="0"/>
                        </a:rPr>
                        <a:t>GABBURI NEHA</a:t>
                      </a:r>
                    </a:p>
                  </a:txBody>
                  <a:tcPr/>
                </a:tc>
                <a:extLst>
                  <a:ext uri="{0D108BD9-81ED-4DB2-BD59-A6C34878D82A}">
                    <a16:rowId xmlns:a16="http://schemas.microsoft.com/office/drawing/2014/main" val="1609877356"/>
                  </a:ext>
                </a:extLst>
              </a:tr>
              <a:tr h="372353">
                <a:tc>
                  <a:txBody>
                    <a:bodyPr/>
                    <a:lstStyle/>
                    <a:p>
                      <a:r>
                        <a:rPr lang="en-US" b="0" dirty="0"/>
                        <a:t>20211CSE0824</a:t>
                      </a:r>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b="0" dirty="0">
                          <a:latin typeface="Times New Roman" panose="02020603050405020304" pitchFamily="18" charset="0"/>
                          <a:ea typeface="Verdana" panose="020B0604030504040204" pitchFamily="34" charset="0"/>
                          <a:cs typeface="Times New Roman" panose="02020603050405020304" pitchFamily="18" charset="0"/>
                        </a:rPr>
                        <a:t>PATHAKAMURI HARSHITHA</a:t>
                      </a:r>
                    </a:p>
                  </a:txBody>
                  <a:tcPr/>
                </a:tc>
                <a:extLst>
                  <a:ext uri="{0D108BD9-81ED-4DB2-BD59-A6C34878D82A}">
                    <a16:rowId xmlns:a16="http://schemas.microsoft.com/office/drawing/2014/main" val="4285410423"/>
                  </a:ext>
                </a:extLst>
              </a:tr>
              <a:tr h="372353">
                <a:tc>
                  <a:txBody>
                    <a:bodyPr/>
                    <a:lstStyle/>
                    <a:p>
                      <a:r>
                        <a:rPr lang="en-US" b="0" dirty="0"/>
                        <a:t>20211CSE0827</a:t>
                      </a:r>
                      <a:endParaRPr lang="en-IN" b="0" dirty="0"/>
                    </a:p>
                  </a:txBody>
                  <a:tcPr/>
                </a:tc>
                <a:tc>
                  <a:txBody>
                    <a:bodyPr/>
                    <a:lstStyle/>
                    <a:p>
                      <a:r>
                        <a:rPr lang="en-IN" sz="1400" b="0" dirty="0">
                          <a:latin typeface="Times New Roman" panose="02020603050405020304" pitchFamily="18" charset="0"/>
                          <a:ea typeface="Verdana" panose="020B0604030504040204" pitchFamily="34" charset="0"/>
                          <a:cs typeface="Times New Roman" panose="02020603050405020304" pitchFamily="18" charset="0"/>
                        </a:rPr>
                        <a:t>CIVINI MEGHANA</a:t>
                      </a:r>
                    </a:p>
                  </a:txBody>
                  <a:tcPr/>
                </a:tc>
                <a:extLst>
                  <a:ext uri="{0D108BD9-81ED-4DB2-BD59-A6C34878D82A}">
                    <a16:rowId xmlns:a16="http://schemas.microsoft.com/office/drawing/2014/main" val="401969632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62D7-E4ED-26FE-CACF-66BEA2BEDD6A}"/>
              </a:ext>
            </a:extLst>
          </p:cNvPr>
          <p:cNvSpPr>
            <a:spLocks noGrp="1"/>
          </p:cNvSpPr>
          <p:nvPr>
            <p:ph type="title"/>
          </p:nvPr>
        </p:nvSpPr>
        <p:spPr/>
        <p:txBody>
          <a:bodyPr/>
          <a:lstStyle/>
          <a:p>
            <a:r>
              <a:rPr lang="en-US" dirty="0">
                <a:latin typeface="Verdana" panose="020B0604030504040204"/>
                <a:ea typeface="Verdana" panose="020B0604030504040204"/>
              </a:rPr>
              <a:t>Architecture</a:t>
            </a:r>
            <a:endParaRPr lang="en-IN" dirty="0"/>
          </a:p>
        </p:txBody>
      </p:sp>
      <p:sp>
        <p:nvSpPr>
          <p:cNvPr id="3" name="Text Placeholder 2">
            <a:extLst>
              <a:ext uri="{FF2B5EF4-FFF2-40B4-BE49-F238E27FC236}">
                <a16:creationId xmlns:a16="http://schemas.microsoft.com/office/drawing/2014/main" id="{FDDE7EA6-993D-3A35-A3AF-87E0D3F03AA0}"/>
              </a:ext>
            </a:extLst>
          </p:cNvPr>
          <p:cNvSpPr>
            <a:spLocks noGrp="1"/>
          </p:cNvSpPr>
          <p:nvPr>
            <p:ph type="body" idx="1"/>
          </p:nvPr>
        </p:nvSpPr>
        <p:spPr>
          <a:xfrm flipV="1">
            <a:off x="5738760" y="3429000"/>
            <a:ext cx="816079" cy="147483"/>
          </a:xfrm>
        </p:spPr>
        <p:txBody>
          <a:bodyPr>
            <a:normAutofit fontScale="25000" lnSpcReduction="20000"/>
          </a:bodyPr>
          <a:lstStyle/>
          <a:p>
            <a:pPr marL="76200" indent="0">
              <a:buNone/>
            </a:pPr>
            <a:endParaRPr lang="en-IN" dirty="0"/>
          </a:p>
        </p:txBody>
      </p:sp>
      <p:pic>
        <p:nvPicPr>
          <p:cNvPr id="4" name="Picture 3">
            <a:extLst>
              <a:ext uri="{FF2B5EF4-FFF2-40B4-BE49-F238E27FC236}">
                <a16:creationId xmlns:a16="http://schemas.microsoft.com/office/drawing/2014/main" id="{B6B01250-1B67-BBF0-5550-5AA60049F56A}"/>
              </a:ext>
            </a:extLst>
          </p:cNvPr>
          <p:cNvPicPr>
            <a:picLocks noChangeAspect="1"/>
          </p:cNvPicPr>
          <p:nvPr/>
        </p:nvPicPr>
        <p:blipFill>
          <a:blip r:embed="rId2"/>
          <a:stretch>
            <a:fillRect/>
          </a:stretch>
        </p:blipFill>
        <p:spPr>
          <a:xfrm>
            <a:off x="3854246" y="1740310"/>
            <a:ext cx="4448038" cy="4162222"/>
          </a:xfrm>
          <a:prstGeom prst="rect">
            <a:avLst/>
          </a:prstGeom>
        </p:spPr>
      </p:pic>
    </p:spTree>
    <p:extLst>
      <p:ext uri="{BB962C8B-B14F-4D97-AF65-F5344CB8AC3E}">
        <p14:creationId xmlns:p14="http://schemas.microsoft.com/office/powerpoint/2010/main" val="4172733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E9B0-2A7E-DB26-F7C0-C95EE4AAD801}"/>
              </a:ext>
            </a:extLst>
          </p:cNvPr>
          <p:cNvSpPr>
            <a:spLocks noGrp="1"/>
          </p:cNvSpPr>
          <p:nvPr>
            <p:ph type="title"/>
          </p:nvPr>
        </p:nvSpPr>
        <p:spPr/>
        <p:txBody>
          <a:bodyPr/>
          <a:lstStyle/>
          <a:p>
            <a:r>
              <a:rPr lang="en-US" dirty="0"/>
              <a:t>Hardware/software components</a:t>
            </a:r>
            <a:endParaRPr lang="en-IN" dirty="0"/>
          </a:p>
        </p:txBody>
      </p:sp>
      <p:sp>
        <p:nvSpPr>
          <p:cNvPr id="3" name="Text Placeholder 2">
            <a:extLst>
              <a:ext uri="{FF2B5EF4-FFF2-40B4-BE49-F238E27FC236}">
                <a16:creationId xmlns:a16="http://schemas.microsoft.com/office/drawing/2014/main" id="{4A08F737-1C0B-C7E4-F636-F47C9C0B7ED1}"/>
              </a:ext>
            </a:extLst>
          </p:cNvPr>
          <p:cNvSpPr>
            <a:spLocks noGrp="1"/>
          </p:cNvSpPr>
          <p:nvPr>
            <p:ph type="body" idx="1"/>
          </p:nvPr>
        </p:nvSpPr>
        <p:spPr/>
        <p:txBody>
          <a:bodyPr/>
          <a:lstStyle/>
          <a:p>
            <a:pPr marL="118745" indent="0" algn="just">
              <a:lnSpc>
                <a:spcPct val="150000"/>
              </a:lnSpc>
              <a:buFont typeface="Arial" panose="020B0604020202020204"/>
              <a:buNone/>
            </a:pPr>
            <a:r>
              <a:rPr lang="en-US" sz="2400" b="1" dirty="0">
                <a:solidFill>
                  <a:schemeClr val="tx1"/>
                </a:solidFill>
                <a:latin typeface="Times New Roman" panose="02020603050405020304" pitchFamily="18" charset="0"/>
                <a:cs typeface="Times New Roman" panose="02020603050405020304" pitchFamily="18" charset="0"/>
              </a:rPr>
              <a:t>SOFTWARE REQUIREMENTS</a:t>
            </a:r>
          </a:p>
          <a:p>
            <a:pPr algn="just">
              <a:lnSpc>
                <a:spcPct val="150000"/>
              </a:lnSpc>
            </a:pPr>
            <a:r>
              <a:rPr lang="en-US" sz="2000" dirty="0">
                <a:latin typeface="Times New Roman" panose="02020603050405020304" pitchFamily="18" charset="0"/>
                <a:cs typeface="Times New Roman" panose="02020603050405020304" pitchFamily="18" charset="0"/>
              </a:rPr>
              <a:t>Operating System:  Windows 7/8/10</a:t>
            </a:r>
          </a:p>
          <a:p>
            <a:pPr algn="just">
              <a:lnSpc>
                <a:spcPct val="150000"/>
              </a:lnSpc>
            </a:pPr>
            <a:r>
              <a:rPr lang="en-US" sz="2000" dirty="0">
                <a:latin typeface="Times New Roman" panose="02020603050405020304" pitchFamily="18" charset="0"/>
                <a:cs typeface="Times New Roman" panose="02020603050405020304" pitchFamily="18" charset="0"/>
              </a:rPr>
              <a:t> Server-side Script: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Python</a:t>
            </a:r>
          </a:p>
          <a:p>
            <a:pPr algn="just">
              <a:lnSpc>
                <a:spcPct val="150000"/>
              </a:lnSpc>
            </a:pPr>
            <a:r>
              <a:rPr lang="en-US" sz="2000" dirty="0">
                <a:latin typeface="Times New Roman" panose="02020603050405020304" pitchFamily="18" charset="0"/>
                <a:cs typeface="Times New Roman" panose="02020603050405020304" pitchFamily="18" charset="0"/>
              </a:rPr>
              <a:t>Libraries: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IDE/Workbench:  PyCharm, VS-Code</a:t>
            </a:r>
          </a:p>
          <a:p>
            <a:pPr algn="just">
              <a:lnSpc>
                <a:spcPct val="150000"/>
              </a:lnSpc>
            </a:pPr>
            <a:r>
              <a:rPr lang="en-US" sz="2000" dirty="0">
                <a:latin typeface="Times New Roman" panose="02020603050405020304" pitchFamily="18" charset="0"/>
                <a:cs typeface="Times New Roman" panose="02020603050405020304" pitchFamily="18" charset="0"/>
              </a:rPr>
              <a:t>Technology: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MySQL</a:t>
            </a:r>
          </a:p>
          <a:p>
            <a:pPr algn="just">
              <a:lnSpc>
                <a:spcPct val="150000"/>
              </a:lnSpc>
            </a:pPr>
            <a:endParaRPr lang="en-US"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033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5B0B-54C9-9262-6A21-AAC0FE1DF4AA}"/>
              </a:ext>
            </a:extLst>
          </p:cNvPr>
          <p:cNvSpPr>
            <a:spLocks noGrp="1"/>
          </p:cNvSpPr>
          <p:nvPr>
            <p:ph type="title"/>
          </p:nvPr>
        </p:nvSpPr>
        <p:spPr/>
        <p:txBody>
          <a:bodyPr/>
          <a:lstStyle/>
          <a:p>
            <a:r>
              <a:rPr lang="en-US" dirty="0"/>
              <a:t>Hardware/software components</a:t>
            </a:r>
            <a:endParaRPr lang="en-IN" dirty="0"/>
          </a:p>
        </p:txBody>
      </p:sp>
      <p:sp>
        <p:nvSpPr>
          <p:cNvPr id="3" name="Text Placeholder 2">
            <a:extLst>
              <a:ext uri="{FF2B5EF4-FFF2-40B4-BE49-F238E27FC236}">
                <a16:creationId xmlns:a16="http://schemas.microsoft.com/office/drawing/2014/main" id="{5554C93C-06DA-ECD0-67E6-6B335713B4B3}"/>
              </a:ext>
            </a:extLst>
          </p:cNvPr>
          <p:cNvSpPr>
            <a:spLocks noGrp="1"/>
          </p:cNvSpPr>
          <p:nvPr>
            <p:ph type="body" idx="1"/>
          </p:nvPr>
        </p:nvSpPr>
        <p:spPr/>
        <p:txBody>
          <a:bodyPr/>
          <a:lstStyle/>
          <a:p>
            <a:pPr marL="118745" indent="0" algn="just">
              <a:lnSpc>
                <a:spcPct val="150000"/>
              </a:lnSpc>
              <a:buNone/>
            </a:pPr>
            <a:r>
              <a:rPr lang="en-US" b="1" dirty="0">
                <a:solidFill>
                  <a:schemeClr val="tx1"/>
                </a:solidFill>
                <a:latin typeface="Times New Roman" panose="02020603050405020304" pitchFamily="18" charset="0"/>
                <a:cs typeface="Times New Roman" panose="02020603050405020304" pitchFamily="18" charset="0"/>
              </a:rPr>
              <a:t>HARDWARE REQUIREMENTS</a:t>
            </a:r>
            <a:endParaRPr lang="en-US"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Processor            	             - I3/Intel Processor</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RAM                                        - 4GB (min)</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Hard Disk                                 - 128 GB</a:t>
            </a:r>
          </a:p>
          <a:p>
            <a:pPr algn="just">
              <a:lnSpc>
                <a:spcPct val="150000"/>
              </a:lnSpc>
            </a:pPr>
            <a:r>
              <a:rPr lang="en-US" sz="2000" dirty="0">
                <a:latin typeface="Times New Roman" panose="02020603050405020304" pitchFamily="18" charset="0"/>
                <a:cs typeface="Times New Roman" panose="02020603050405020304" pitchFamily="18" charset="0"/>
              </a:rPr>
              <a:t>Keyboard                                  - Standard Windows Keyboard</a:t>
            </a:r>
          </a:p>
          <a:p>
            <a:pPr algn="just">
              <a:lnSpc>
                <a:spcPct val="150000"/>
              </a:lnSpc>
            </a:pPr>
            <a:r>
              <a:rPr lang="en-US" sz="2000"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sz="2000" dirty="0">
                <a:latin typeface="Times New Roman" panose="02020603050405020304" pitchFamily="18" charset="0"/>
                <a:cs typeface="Times New Roman" panose="02020603050405020304" pitchFamily="18" charset="0"/>
              </a:rPr>
              <a:t>Monitor                                    - Any</a:t>
            </a:r>
          </a:p>
          <a:p>
            <a:endParaRPr lang="en-IN" dirty="0"/>
          </a:p>
        </p:txBody>
      </p:sp>
    </p:spTree>
    <p:extLst>
      <p:ext uri="{BB962C8B-B14F-4D97-AF65-F5344CB8AC3E}">
        <p14:creationId xmlns:p14="http://schemas.microsoft.com/office/powerpoint/2010/main" val="4013550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717FA566-5B3F-BB80-87D5-B4404C4A61F9}"/>
              </a:ext>
            </a:extLst>
          </p:cNvPr>
          <p:cNvPicPr>
            <a:picLocks noChangeAspect="1"/>
          </p:cNvPicPr>
          <p:nvPr/>
        </p:nvPicPr>
        <p:blipFill>
          <a:blip r:embed="rId3"/>
          <a:stretch>
            <a:fillRect/>
          </a:stretch>
        </p:blipFill>
        <p:spPr>
          <a:xfrm>
            <a:off x="1019628" y="1133552"/>
            <a:ext cx="10152743" cy="4590896"/>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3ADA-7FCD-5717-C328-A4765A686945}"/>
              </a:ext>
            </a:extLst>
          </p:cNvPr>
          <p:cNvSpPr>
            <a:spLocks noGrp="1"/>
          </p:cNvSpPr>
          <p:nvPr>
            <p:ph type="title"/>
          </p:nvPr>
        </p:nvSpPr>
        <p:spPr/>
        <p:txBody>
          <a:bodyPr/>
          <a:lstStyle/>
          <a:p>
            <a:r>
              <a:rPr lang="en-GB" dirty="0"/>
              <a:t>Expected Outcomes</a:t>
            </a:r>
            <a:endParaRPr lang="en-IN" dirty="0"/>
          </a:p>
        </p:txBody>
      </p:sp>
      <p:sp>
        <p:nvSpPr>
          <p:cNvPr id="4" name="Rectangle 1">
            <a:extLst>
              <a:ext uri="{FF2B5EF4-FFF2-40B4-BE49-F238E27FC236}">
                <a16:creationId xmlns:a16="http://schemas.microsoft.com/office/drawing/2014/main" id="{0127797D-27A3-7596-A545-9EF44FCDF359}"/>
              </a:ext>
            </a:extLst>
          </p:cNvPr>
          <p:cNvSpPr>
            <a:spLocks noGrp="1" noChangeArrowheads="1"/>
          </p:cNvSpPr>
          <p:nvPr>
            <p:ph type="body" idx="1"/>
          </p:nvPr>
        </p:nvSpPr>
        <p:spPr bwMode="auto">
          <a:xfrm>
            <a:off x="904569" y="1223774"/>
            <a:ext cx="666627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Weather Classification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Data Processing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ML Model Building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Crop Recommendation System</a:t>
            </a:r>
          </a:p>
        </p:txBody>
      </p:sp>
    </p:spTree>
    <p:extLst>
      <p:ext uri="{BB962C8B-B14F-4D97-AF65-F5344CB8AC3E}">
        <p14:creationId xmlns:p14="http://schemas.microsoft.com/office/powerpoint/2010/main" val="283792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75EBC-61E5-4F46-1CCA-C2CAB75E7D1C}"/>
              </a:ext>
            </a:extLst>
          </p:cNvPr>
          <p:cNvSpPr>
            <a:spLocks noGrp="1"/>
          </p:cNvSpPr>
          <p:nvPr>
            <p:ph type="title"/>
          </p:nvPr>
        </p:nvSpPr>
        <p:spPr/>
        <p:txBody>
          <a:bodyPr/>
          <a:lstStyle/>
          <a:p>
            <a:r>
              <a:rPr lang="en-GB" dirty="0"/>
              <a:t>Conclusion</a:t>
            </a:r>
            <a:endParaRPr lang="en-IN" dirty="0"/>
          </a:p>
        </p:txBody>
      </p:sp>
      <p:sp>
        <p:nvSpPr>
          <p:cNvPr id="3" name="Text Placeholder 2">
            <a:extLst>
              <a:ext uri="{FF2B5EF4-FFF2-40B4-BE49-F238E27FC236}">
                <a16:creationId xmlns:a16="http://schemas.microsoft.com/office/drawing/2014/main" id="{8D672039-71C1-75B9-051C-AFA434DDA5E7}"/>
              </a:ext>
            </a:extLst>
          </p:cNvPr>
          <p:cNvSpPr>
            <a:spLocks noGrp="1"/>
          </p:cNvSpPr>
          <p:nvPr>
            <p:ph type="body" idx="1"/>
          </p:nvPr>
        </p:nvSpPr>
        <p:spPr/>
        <p:txBody>
          <a:bodyPr/>
          <a:lstStyle/>
          <a:p>
            <a:pPr marL="76200" indent="0" algn="just">
              <a:lnSpc>
                <a:spcPct val="15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conclusion, our study underscores the efficacy of leveraging data mining techniques and machine learning algorithms for weather forecasting. Through the development of a predictive model based on historical weather data, we achieved high accuracy rates exceeding 90%. This model, employing logistic regression, naive Bayes, CNNs, and MLPs, demonstrates its potential as a valuable tool for accurately predicting weather types. Our findings suggest significant implications across industries such as agriculture, transportation, and aviation, where precise weather forecasts are indispensable. Moving forward, further enhancements incorporating additional weather variables and advanced machine learning techniques promise to refine and augment the predictive capabilities of our model.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86562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DECC-A6B9-D0D9-31B6-D92A3972232B}"/>
              </a:ext>
            </a:extLst>
          </p:cNvPr>
          <p:cNvSpPr>
            <a:spLocks noGrp="1"/>
          </p:cNvSpPr>
          <p:nvPr>
            <p:ph type="title"/>
          </p:nvPr>
        </p:nvSpPr>
        <p:spPr/>
        <p:txBody>
          <a:bodyPr/>
          <a:lstStyle/>
          <a:p>
            <a:r>
              <a:rPr lang="en-US" dirty="0">
                <a:latin typeface="Verdana" panose="020B0604030504040204"/>
                <a:ea typeface="Verdana" panose="020B0604030504040204"/>
              </a:rPr>
              <a:t>Pseudocode</a:t>
            </a:r>
            <a:endParaRPr lang="en-IN" dirty="0"/>
          </a:p>
        </p:txBody>
      </p:sp>
      <p:sp>
        <p:nvSpPr>
          <p:cNvPr id="3" name="Text Placeholder 2">
            <a:extLst>
              <a:ext uri="{FF2B5EF4-FFF2-40B4-BE49-F238E27FC236}">
                <a16:creationId xmlns:a16="http://schemas.microsoft.com/office/drawing/2014/main" id="{B995C57E-6C8F-1A8A-38B7-C76B3AF87DE2}"/>
              </a:ext>
            </a:extLst>
          </p:cNvPr>
          <p:cNvSpPr>
            <a:spLocks noGrp="1"/>
          </p:cNvSpPr>
          <p:nvPr>
            <p:ph type="body" idx="1"/>
          </p:nvPr>
        </p:nvSpPr>
        <p:spPr/>
        <p:txBody>
          <a:bodyPr numCol="1">
            <a:normAutofit fontScale="92500" lnSpcReduction="10000"/>
          </a:bodyPr>
          <a:lstStyle/>
          <a:p>
            <a:pPr>
              <a:buNone/>
            </a:pPr>
            <a:r>
              <a:rPr lang="en-US" sz="1700" dirty="0">
                <a:effectLst/>
                <a:latin typeface="Times New Roman" panose="02020603050405020304" pitchFamily="18" charset="0"/>
                <a:ea typeface="Times New Roman" panose="02020603050405020304" pitchFamily="18" charset="0"/>
              </a:rPr>
              <a:t>START</a:t>
            </a:r>
          </a:p>
          <a:p>
            <a:pPr>
              <a:buNone/>
            </a:pP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IMPORT necessary libraries (Django, ML, Pandas, etc.)</a:t>
            </a: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 </a:t>
            </a:r>
          </a:p>
          <a:p>
            <a:pPr>
              <a:buNone/>
            </a:pPr>
            <a:r>
              <a:rPr lang="en-US" sz="1700" dirty="0">
                <a:effectLst/>
                <a:latin typeface="Times New Roman" panose="02020603050405020304" pitchFamily="18" charset="0"/>
                <a:ea typeface="Times New Roman" panose="02020603050405020304" pitchFamily="18" charset="0"/>
              </a:rPr>
              <a:t>DEFINE views:</a:t>
            </a: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1. index()</a:t>
            </a: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    RENDER 'index.html'</a:t>
            </a: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2. about()</a:t>
            </a: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    RENDER 'about.html'</a:t>
            </a: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3. login(request)</a:t>
            </a: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    IF request is POST:</a:t>
            </a: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        GET email and password</a:t>
            </a: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        CHECK if user exists in database</a:t>
            </a: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        REDIRECT to '</a:t>
            </a:r>
            <a:r>
              <a:rPr lang="en-US" sz="1700" dirty="0" err="1">
                <a:effectLst/>
                <a:latin typeface="Times New Roman" panose="02020603050405020304" pitchFamily="18" charset="0"/>
                <a:ea typeface="Times New Roman" panose="02020603050405020304" pitchFamily="18" charset="0"/>
              </a:rPr>
              <a:t>userhome</a:t>
            </a:r>
            <a:r>
              <a:rPr lang="en-US" sz="1700" dirty="0">
                <a:effectLst/>
                <a:latin typeface="Times New Roman" panose="02020603050405020304" pitchFamily="18" charset="0"/>
                <a:ea typeface="Times New Roman" panose="02020603050405020304" pitchFamily="18" charset="0"/>
              </a:rPr>
              <a:t>'</a:t>
            </a: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    ELSE:</a:t>
            </a:r>
            <a:endParaRPr lang="en-IN" sz="1700" dirty="0">
              <a:effectLst/>
              <a:latin typeface="Times New Roman" panose="02020603050405020304" pitchFamily="18" charset="0"/>
              <a:ea typeface="Times New Roman" panose="02020603050405020304" pitchFamily="18" charset="0"/>
            </a:endParaRPr>
          </a:p>
          <a:p>
            <a:pPr>
              <a:buNone/>
            </a:pPr>
            <a:r>
              <a:rPr lang="en-US" sz="1700" dirty="0">
                <a:effectLst/>
                <a:latin typeface="Times New Roman" panose="02020603050405020304" pitchFamily="18" charset="0"/>
                <a:ea typeface="Times New Roman" panose="02020603050405020304" pitchFamily="18" charset="0"/>
              </a:rPr>
              <a:t>        RENDER 'login.html'</a:t>
            </a:r>
            <a:endParaRPr lang="en-IN" sz="1700" dirty="0">
              <a:effectLst/>
              <a:latin typeface="Times New Roman" panose="02020603050405020304" pitchFamily="18" charset="0"/>
              <a:ea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769620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BEA3-3891-9F79-3A4A-634D0C390BF7}"/>
              </a:ext>
            </a:extLst>
          </p:cNvPr>
          <p:cNvSpPr>
            <a:spLocks noGrp="1"/>
          </p:cNvSpPr>
          <p:nvPr>
            <p:ph type="title"/>
          </p:nvPr>
        </p:nvSpPr>
        <p:spPr/>
        <p:txBody>
          <a:bodyPr/>
          <a:lstStyle/>
          <a:p>
            <a:r>
              <a:rPr lang="en-US" dirty="0">
                <a:latin typeface="Verdana" panose="020B0604030504040204"/>
                <a:ea typeface="Verdana" panose="020B0604030504040204"/>
              </a:rPr>
              <a:t>Pseudocode</a:t>
            </a:r>
            <a:endParaRPr lang="en-IN" dirty="0"/>
          </a:p>
        </p:txBody>
      </p:sp>
      <p:sp>
        <p:nvSpPr>
          <p:cNvPr id="3" name="Text Placeholder 2">
            <a:extLst>
              <a:ext uri="{FF2B5EF4-FFF2-40B4-BE49-F238E27FC236}">
                <a16:creationId xmlns:a16="http://schemas.microsoft.com/office/drawing/2014/main" id="{FC63EB82-A3D8-680F-D1B2-A0754FF04442}"/>
              </a:ext>
            </a:extLst>
          </p:cNvPr>
          <p:cNvSpPr>
            <a:spLocks noGrp="1"/>
          </p:cNvSpPr>
          <p:nvPr>
            <p:ph type="body" idx="1"/>
          </p:nvPr>
        </p:nvSpPr>
        <p:spPr>
          <a:xfrm>
            <a:off x="812800" y="1076960"/>
            <a:ext cx="10668000" cy="5100320"/>
          </a:xfrm>
        </p:spPr>
        <p:txBody>
          <a:bodyPr>
            <a:normAutofit fontScale="62500" lnSpcReduction="20000"/>
          </a:bodyPr>
          <a:lstStyle/>
          <a:p>
            <a:pPr>
              <a:buNone/>
            </a:pPr>
            <a:r>
              <a:rPr lang="en-US" sz="2600" dirty="0">
                <a:effectLst/>
                <a:latin typeface="Times New Roman" panose="02020603050405020304" pitchFamily="18" charset="0"/>
                <a:ea typeface="Times New Roman" panose="02020603050405020304" pitchFamily="18" charset="0"/>
              </a:rPr>
              <a:t>4. registration(request)</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IF request is POST:</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GET name, email, password, confirm password</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IF password == confirm:</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SAVE user to database</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RENDER 'login.html'</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ELSE:</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SHOW error</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RENDER 'registration.html'</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5. </a:t>
            </a:r>
            <a:r>
              <a:rPr lang="en-US" sz="2600" dirty="0" err="1">
                <a:effectLst/>
                <a:latin typeface="Times New Roman" panose="02020603050405020304" pitchFamily="18" charset="0"/>
                <a:ea typeface="Times New Roman" panose="02020603050405020304" pitchFamily="18" charset="0"/>
              </a:rPr>
              <a:t>userhome</a:t>
            </a:r>
            <a:r>
              <a:rPr lang="en-US" sz="2600" dirty="0">
                <a:effectLst/>
                <a:latin typeface="Times New Roman" panose="02020603050405020304" pitchFamily="18" charset="0"/>
                <a:ea typeface="Times New Roman" panose="02020603050405020304" pitchFamily="18" charset="0"/>
              </a:rPr>
              <a:t>()</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RENDER 'userhome.html'</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6. load(request)</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IF request is POST:</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READ uploaded CSV into </a:t>
            </a:r>
            <a:r>
              <a:rPr lang="en-US" sz="2600" dirty="0" err="1">
                <a:effectLst/>
                <a:latin typeface="Times New Roman" panose="02020603050405020304" pitchFamily="18" charset="0"/>
                <a:ea typeface="Times New Roman" panose="02020603050405020304" pitchFamily="18" charset="0"/>
              </a:rPr>
              <a:t>dataframe</a:t>
            </a:r>
            <a:r>
              <a:rPr lang="en-US" sz="2600" dirty="0">
                <a:effectLst/>
                <a:latin typeface="Times New Roman" panose="02020603050405020304" pitchFamily="18" charset="0"/>
                <a:ea typeface="Times New Roman" panose="02020603050405020304" pitchFamily="18" charset="0"/>
              </a:rPr>
              <a:t> `</a:t>
            </a:r>
            <a:r>
              <a:rPr lang="en-US" sz="2600" dirty="0" err="1">
                <a:effectLst/>
                <a:latin typeface="Times New Roman" panose="02020603050405020304" pitchFamily="18" charset="0"/>
                <a:ea typeface="Times New Roman" panose="02020603050405020304" pitchFamily="18" charset="0"/>
              </a:rPr>
              <a:t>df</a:t>
            </a:r>
            <a:r>
              <a:rPr lang="en-US" sz="2600" dirty="0">
                <a:effectLst/>
                <a:latin typeface="Times New Roman" panose="02020603050405020304" pitchFamily="18" charset="0"/>
                <a:ea typeface="Times New Roman" panose="02020603050405020304" pitchFamily="18" charset="0"/>
              </a:rPr>
              <a:t>`</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DISPLAY success message</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RENDER 'load.html'</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7. view(request)</a:t>
            </a:r>
            <a:endParaRPr lang="en-IN" sz="2600" dirty="0">
              <a:effectLst/>
              <a:latin typeface="Times New Roman" panose="02020603050405020304" pitchFamily="18" charset="0"/>
              <a:ea typeface="Times New Roman" panose="02020603050405020304" pitchFamily="18" charset="0"/>
            </a:endParaRPr>
          </a:p>
          <a:p>
            <a:pPr>
              <a:buNone/>
            </a:pPr>
            <a:r>
              <a:rPr lang="en-US" sz="2600" dirty="0">
                <a:effectLst/>
                <a:latin typeface="Times New Roman" panose="02020603050405020304" pitchFamily="18" charset="0"/>
                <a:ea typeface="Times New Roman" panose="02020603050405020304" pitchFamily="18" charset="0"/>
              </a:rPr>
              <a:t>    DISPLAY first 100 rows of `</a:t>
            </a:r>
            <a:r>
              <a:rPr lang="en-US" sz="2600" dirty="0" err="1">
                <a:effectLst/>
                <a:latin typeface="Times New Roman" panose="02020603050405020304" pitchFamily="18" charset="0"/>
                <a:ea typeface="Times New Roman" panose="02020603050405020304" pitchFamily="18" charset="0"/>
              </a:rPr>
              <a:t>df</a:t>
            </a:r>
            <a:r>
              <a:rPr lang="en-US" sz="2600" dirty="0">
                <a:effectLst/>
                <a:latin typeface="Times New Roman" panose="02020603050405020304" pitchFamily="18" charset="0"/>
                <a:ea typeface="Times New Roman" panose="02020603050405020304" pitchFamily="18" charset="0"/>
              </a:rPr>
              <a:t>` in 'view.html'</a:t>
            </a:r>
            <a:endParaRPr lang="en-IN" sz="2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75663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E94F7-5750-9180-CD7C-18BB5110EB61}"/>
              </a:ext>
            </a:extLst>
          </p:cNvPr>
          <p:cNvSpPr>
            <a:spLocks noGrp="1"/>
          </p:cNvSpPr>
          <p:nvPr>
            <p:ph type="title"/>
          </p:nvPr>
        </p:nvSpPr>
        <p:spPr/>
        <p:txBody>
          <a:bodyPr/>
          <a:lstStyle/>
          <a:p>
            <a:r>
              <a:rPr lang="en-US" dirty="0">
                <a:latin typeface="Verdana" panose="020B0604030504040204"/>
                <a:ea typeface="Verdana" panose="020B0604030504040204"/>
              </a:rPr>
              <a:t>Pseudocode</a:t>
            </a:r>
            <a:endParaRPr lang="en-IN" dirty="0"/>
          </a:p>
        </p:txBody>
      </p:sp>
      <p:sp>
        <p:nvSpPr>
          <p:cNvPr id="3" name="Text Placeholder 2">
            <a:extLst>
              <a:ext uri="{FF2B5EF4-FFF2-40B4-BE49-F238E27FC236}">
                <a16:creationId xmlns:a16="http://schemas.microsoft.com/office/drawing/2014/main" id="{3235D0ED-B219-5AED-C90D-526B2303E0B9}"/>
              </a:ext>
            </a:extLst>
          </p:cNvPr>
          <p:cNvSpPr>
            <a:spLocks noGrp="1"/>
          </p:cNvSpPr>
          <p:nvPr>
            <p:ph type="body" idx="1"/>
          </p:nvPr>
        </p:nvSpPr>
        <p:spPr>
          <a:xfrm>
            <a:off x="812800" y="1097280"/>
            <a:ext cx="10668000" cy="4998721"/>
          </a:xfrm>
        </p:spPr>
        <p:txBody>
          <a:bodyPr>
            <a:normAutofit fontScale="25000" lnSpcReduction="20000"/>
          </a:bodyPr>
          <a:lstStyle/>
          <a:p>
            <a:pPr marL="76200" indent="0">
              <a:buNone/>
            </a:pPr>
            <a:r>
              <a:rPr lang="en-US" sz="6400" dirty="0">
                <a:effectLst/>
                <a:latin typeface="Times New Roman" panose="02020603050405020304" pitchFamily="18" charset="0"/>
                <a:ea typeface="Times New Roman" panose="02020603050405020304" pitchFamily="18" charset="0"/>
              </a:rPr>
              <a:t>8. preprocessing(request)</a:t>
            </a:r>
          </a:p>
          <a:p>
            <a:pPr>
              <a:buNone/>
            </a:pPr>
            <a:r>
              <a:rPr lang="en-US" sz="6400" dirty="0">
                <a:effectLst/>
                <a:latin typeface="Times New Roman" panose="02020603050405020304" pitchFamily="18" charset="0"/>
                <a:ea typeface="Times New Roman" panose="02020603050405020304" pitchFamily="18" charset="0"/>
              </a:rPr>
              <a:t> IF request is POST:</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DROP 'date' column</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ENCODE 'weather' labels using </a:t>
            </a:r>
            <a:r>
              <a:rPr lang="en-US" sz="6400" dirty="0" err="1">
                <a:effectLst/>
                <a:latin typeface="Times New Roman" panose="02020603050405020304" pitchFamily="18" charset="0"/>
                <a:ea typeface="Times New Roman" panose="02020603050405020304" pitchFamily="18" charset="0"/>
              </a:rPr>
              <a:t>LabelEncoder</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OVERSAMPLE data using SMOTE</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SPLIT into </a:t>
            </a:r>
            <a:r>
              <a:rPr lang="en-US" sz="6400" dirty="0" err="1">
                <a:effectLst/>
                <a:latin typeface="Times New Roman" panose="02020603050405020304" pitchFamily="18" charset="0"/>
                <a:ea typeface="Times New Roman" panose="02020603050405020304" pitchFamily="18" charset="0"/>
              </a:rPr>
              <a:t>x_train</a:t>
            </a:r>
            <a:r>
              <a:rPr lang="en-US" sz="6400" dirty="0">
                <a:effectLst/>
                <a:latin typeface="Times New Roman" panose="02020603050405020304" pitchFamily="18" charset="0"/>
                <a:ea typeface="Times New Roman" panose="02020603050405020304" pitchFamily="18" charset="0"/>
              </a:rPr>
              <a:t>, </a:t>
            </a:r>
            <a:r>
              <a:rPr lang="en-US" sz="6400" dirty="0" err="1">
                <a:effectLst/>
                <a:latin typeface="Times New Roman" panose="02020603050405020304" pitchFamily="18" charset="0"/>
                <a:ea typeface="Times New Roman" panose="02020603050405020304" pitchFamily="18" charset="0"/>
              </a:rPr>
              <a:t>x_test</a:t>
            </a:r>
            <a:r>
              <a:rPr lang="en-US" sz="6400" dirty="0">
                <a:effectLst/>
                <a:latin typeface="Times New Roman" panose="02020603050405020304" pitchFamily="18" charset="0"/>
                <a:ea typeface="Times New Roman" panose="02020603050405020304" pitchFamily="18" charset="0"/>
              </a:rPr>
              <a:t>, </a:t>
            </a:r>
            <a:r>
              <a:rPr lang="en-US" sz="6400" dirty="0" err="1">
                <a:effectLst/>
                <a:latin typeface="Times New Roman" panose="02020603050405020304" pitchFamily="18" charset="0"/>
                <a:ea typeface="Times New Roman" panose="02020603050405020304" pitchFamily="18" charset="0"/>
              </a:rPr>
              <a:t>y_train</a:t>
            </a:r>
            <a:r>
              <a:rPr lang="en-US" sz="6400" dirty="0">
                <a:effectLst/>
                <a:latin typeface="Times New Roman" panose="02020603050405020304" pitchFamily="18" charset="0"/>
                <a:ea typeface="Times New Roman" panose="02020603050405020304" pitchFamily="18" charset="0"/>
              </a:rPr>
              <a:t>, </a:t>
            </a:r>
            <a:r>
              <a:rPr lang="en-US" sz="6400" dirty="0" err="1">
                <a:effectLst/>
                <a:latin typeface="Times New Roman" panose="02020603050405020304" pitchFamily="18" charset="0"/>
                <a:ea typeface="Times New Roman" panose="02020603050405020304" pitchFamily="18" charset="0"/>
              </a:rPr>
              <a:t>y_test</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DISPLAY success message</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RENDER 'preprocessing.html'</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9. model1(request)</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IF request is POST:</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GET selected algorithm:</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IF "1": Train Logistic Regression</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IF "2": Load CNN from pickle and predict</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IF "3": Train MLP</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IF "4": Train Random Forest</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IF "5": Train Decision Tree</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CALCULATE accuracy</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DISPLAY result in 'model1.html'</a:t>
            </a:r>
            <a:endParaRPr lang="en-IN" sz="6400" dirty="0">
              <a:effectLst/>
              <a:latin typeface="Times New Roman" panose="02020603050405020304" pitchFamily="18" charset="0"/>
              <a:ea typeface="Times New Roman" panose="02020603050405020304" pitchFamily="18" charset="0"/>
            </a:endParaRPr>
          </a:p>
          <a:p>
            <a:pPr>
              <a:buNone/>
            </a:pPr>
            <a:r>
              <a:rPr lang="en-US" sz="6400" dirty="0">
                <a:effectLst/>
                <a:latin typeface="Times New Roman" panose="02020603050405020304" pitchFamily="18" charset="0"/>
                <a:ea typeface="Times New Roman" panose="02020603050405020304" pitchFamily="18" charset="0"/>
              </a:rPr>
              <a:t>    RENDER 'model1.html'</a:t>
            </a:r>
            <a:endParaRPr lang="en-IN" sz="6400" dirty="0">
              <a:effectLst/>
              <a:latin typeface="Times New Roman" panose="02020603050405020304" pitchFamily="18" charset="0"/>
              <a:ea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993270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EAE6-A4A3-B193-9BB2-1AB6E85C9CF4}"/>
              </a:ext>
            </a:extLst>
          </p:cNvPr>
          <p:cNvSpPr>
            <a:spLocks noGrp="1"/>
          </p:cNvSpPr>
          <p:nvPr>
            <p:ph type="title"/>
          </p:nvPr>
        </p:nvSpPr>
        <p:spPr/>
        <p:txBody>
          <a:bodyPr/>
          <a:lstStyle/>
          <a:p>
            <a:r>
              <a:rPr lang="en-US" dirty="0">
                <a:latin typeface="Verdana" panose="020B0604030504040204"/>
                <a:ea typeface="Verdana" panose="020B0604030504040204"/>
              </a:rPr>
              <a:t>Pseudocode</a:t>
            </a:r>
            <a:endParaRPr lang="en-IN" dirty="0"/>
          </a:p>
        </p:txBody>
      </p:sp>
      <p:sp>
        <p:nvSpPr>
          <p:cNvPr id="3" name="Text Placeholder 2">
            <a:extLst>
              <a:ext uri="{FF2B5EF4-FFF2-40B4-BE49-F238E27FC236}">
                <a16:creationId xmlns:a16="http://schemas.microsoft.com/office/drawing/2014/main" id="{9F277597-37FD-F0DB-F7AF-9A566E64756A}"/>
              </a:ext>
            </a:extLst>
          </p:cNvPr>
          <p:cNvSpPr>
            <a:spLocks noGrp="1"/>
          </p:cNvSpPr>
          <p:nvPr>
            <p:ph type="body" idx="1"/>
          </p:nvPr>
        </p:nvSpPr>
        <p:spPr/>
        <p:txBody>
          <a:bodyPr>
            <a:normAutofit/>
          </a:bodyPr>
          <a:lstStyle/>
          <a:p>
            <a:pPr>
              <a:buNone/>
            </a:pPr>
            <a:r>
              <a:rPr lang="en-US" sz="1600" dirty="0">
                <a:effectLst/>
                <a:latin typeface="Times New Roman" panose="02020603050405020304" pitchFamily="18" charset="0"/>
                <a:ea typeface="Times New Roman" panose="02020603050405020304" pitchFamily="18" charset="0"/>
              </a:rPr>
              <a:t>10. prediction(request)</a:t>
            </a:r>
            <a:endParaRPr lang="en-IN" sz="16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IF request is POST:</a:t>
            </a:r>
            <a:endParaRPr lang="en-IN" sz="16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GET input features: precipitation, </a:t>
            </a:r>
            <a:r>
              <a:rPr lang="en-US" sz="1600" dirty="0" err="1">
                <a:effectLst/>
                <a:latin typeface="Times New Roman" panose="02020603050405020304" pitchFamily="18" charset="0"/>
                <a:ea typeface="Times New Roman" panose="02020603050405020304" pitchFamily="18" charset="0"/>
              </a:rPr>
              <a:t>temp_max</a:t>
            </a:r>
            <a:r>
              <a:rPr lang="en-US" sz="1600"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temp_min</a:t>
            </a:r>
            <a:r>
              <a:rPr lang="en-US" sz="1600" dirty="0">
                <a:effectLst/>
                <a:latin typeface="Times New Roman" panose="02020603050405020304" pitchFamily="18" charset="0"/>
                <a:ea typeface="Times New Roman" panose="02020603050405020304" pitchFamily="18" charset="0"/>
              </a:rPr>
              <a:t>, wind</a:t>
            </a:r>
            <a:endParaRPr lang="en-IN" sz="16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PREDICT weather using Random Forest</a:t>
            </a:r>
            <a:endParaRPr lang="en-IN" sz="16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MAP predicted label to weather type</a:t>
            </a:r>
            <a:endParaRPr lang="en-IN" sz="16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PROMPT Gemini API with weather type for crop suggestions</a:t>
            </a:r>
            <a:endParaRPr lang="en-IN" sz="16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DISPLAY weather + crop recommendations in 'result.html'</a:t>
            </a:r>
            <a:endParaRPr lang="en-IN" sz="16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ELSE:</a:t>
            </a:r>
            <a:endParaRPr lang="en-IN" sz="16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RENDER 'prediction.html'</a:t>
            </a:r>
            <a:endParaRPr lang="en-IN" sz="16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11. result()</a:t>
            </a:r>
            <a:endParaRPr lang="en-IN" sz="16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RENDER 'result.html'</a:t>
            </a:r>
            <a:endParaRPr lang="en-IN" sz="16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a:buNone/>
            </a:pPr>
            <a:r>
              <a:rPr lang="en-US" sz="1600" dirty="0">
                <a:effectLst/>
                <a:latin typeface="Times New Roman" panose="02020603050405020304" pitchFamily="18" charset="0"/>
                <a:ea typeface="Times New Roman" panose="02020603050405020304" pitchFamily="18" charset="0"/>
              </a:rPr>
              <a:t>END</a:t>
            </a:r>
            <a:endParaRPr lang="en-IN" sz="1600" dirty="0">
              <a:effectLst/>
              <a:latin typeface="Times New Roman" panose="02020603050405020304" pitchFamily="18" charset="0"/>
              <a:ea typeface="Times New Roman" panose="02020603050405020304" pitchFamily="18" charset="0"/>
            </a:endParaRPr>
          </a:p>
          <a:p>
            <a:pPr marL="76200" indent="0">
              <a:buNone/>
            </a:pPr>
            <a:br>
              <a:rPr lang="en-US" sz="1600" dirty="0">
                <a:effectLst/>
                <a:latin typeface="Times New Roman" panose="02020603050405020304" pitchFamily="18" charset="0"/>
                <a:ea typeface="Times New Roman" panose="02020603050405020304" pitchFamily="18" charset="0"/>
              </a:rPr>
            </a:b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6113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F2AD-34CA-8441-9BDA-27FB5C970BFA}"/>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22343FED-86F2-A1EA-5843-8D04AD5DE1AE}"/>
              </a:ext>
            </a:extLst>
          </p:cNvPr>
          <p:cNvSpPr>
            <a:spLocks noGrp="1"/>
          </p:cNvSpPr>
          <p:nvPr>
            <p:ph type="body" idx="1"/>
          </p:nvPr>
        </p:nvSpPr>
        <p:spPr>
          <a:xfrm>
            <a:off x="533400" y="968828"/>
            <a:ext cx="11049000" cy="5614533"/>
          </a:xfrm>
        </p:spPr>
        <p:txBody>
          <a:bodyPr>
            <a:normAutofit/>
          </a:bodyPr>
          <a:lstStyle/>
          <a:p>
            <a:pPr marL="76200" indent="0" algn="just">
              <a:lnSpc>
                <a:spcPct val="170000"/>
              </a:lnSpc>
              <a:spcBef>
                <a:spcPts val="1200"/>
              </a:spcBef>
              <a:spcAft>
                <a:spcPts val="800"/>
              </a:spcAft>
              <a:buNone/>
            </a:pPr>
            <a:r>
              <a:rPr lang="en-US" sz="19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Weather forecasting</a:t>
            </a:r>
            <a:r>
              <a:rPr lang="en-US" sz="2000" dirty="0">
                <a:latin typeface="Times New Roman" panose="02020603050405020304" pitchFamily="18" charset="0"/>
                <a:cs typeface="Times New Roman" panose="02020603050405020304" pitchFamily="18" charset="0"/>
              </a:rPr>
              <a:t> is the prediction of atmospheric conditions at a specific location using scientific methods and weather observations. It is a challenging task due to the dynamic and complex nature of the atmosphere. In recent times, </a:t>
            </a:r>
            <a:r>
              <a:rPr lang="en-US" sz="2000" b="1" dirty="0">
                <a:latin typeface="Times New Roman" panose="02020603050405020304" pitchFamily="18" charset="0"/>
                <a:cs typeface="Times New Roman" panose="02020603050405020304" pitchFamily="18" charset="0"/>
              </a:rPr>
              <a:t>data mining and machine learning</a:t>
            </a:r>
            <a:r>
              <a:rPr lang="en-US" sz="2000" dirty="0">
                <a:latin typeface="Times New Roman" panose="02020603050405020304" pitchFamily="18" charset="0"/>
                <a:cs typeface="Times New Roman" panose="02020603050405020304" pitchFamily="18" charset="0"/>
              </a:rPr>
              <a:t> techniques have been applied to enhance weather prediction. This study proposes a model that predicts weather types based on historical data, including precipitation, temperature, wind speed, and direction from various weather stations. Classification algorithms were used, and the model was trained and tested on separate datasets. The results showed over </a:t>
            </a:r>
            <a:r>
              <a:rPr lang="en-US" sz="2000" b="1" dirty="0">
                <a:latin typeface="Times New Roman" panose="02020603050405020304" pitchFamily="18" charset="0"/>
                <a:cs typeface="Times New Roman" panose="02020603050405020304" pitchFamily="18" charset="0"/>
              </a:rPr>
              <a:t>90% accuracy</a:t>
            </a:r>
            <a:r>
              <a:rPr lang="en-US" sz="2000" dirty="0">
                <a:latin typeface="Times New Roman" panose="02020603050405020304" pitchFamily="18" charset="0"/>
                <a:cs typeface="Times New Roman" panose="02020603050405020304" pitchFamily="18" charset="0"/>
              </a:rPr>
              <a:t>, indicating strong potential for </a:t>
            </a:r>
            <a:r>
              <a:rPr lang="en-US" sz="2000" b="1" dirty="0">
                <a:latin typeface="Times New Roman" panose="02020603050405020304" pitchFamily="18" charset="0"/>
                <a:cs typeface="Times New Roman" panose="02020603050405020304" pitchFamily="18" charset="0"/>
              </a:rPr>
              <a:t>accurate weather forecasting and crop suggestions</a:t>
            </a:r>
            <a:r>
              <a:rPr lang="en-US" sz="2000" dirty="0">
                <a:latin typeface="Times New Roman" panose="02020603050405020304" pitchFamily="18" charset="0"/>
                <a:cs typeface="Times New Roman" panose="02020603050405020304" pitchFamily="18" charset="0"/>
              </a:rPr>
              <a:t>. This approach provides valuable insights for industries like agriculture, transportation, and aviation that depend on precise weather forecasts.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451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E39D8-61EF-E5D5-0439-AC4F754DEEEC}"/>
              </a:ext>
            </a:extLst>
          </p:cNvPr>
          <p:cNvSpPr>
            <a:spLocks noGrp="1"/>
          </p:cNvSpPr>
          <p:nvPr>
            <p:ph type="title"/>
          </p:nvPr>
        </p:nvSpPr>
        <p:spPr/>
        <p:txBody>
          <a:bodyPr/>
          <a:lstStyle/>
          <a:p>
            <a:r>
              <a:rPr lang="en-US" dirty="0">
                <a:latin typeface="Verdana" panose="020B0604030504040204"/>
                <a:ea typeface="Verdana" panose="020B0604030504040204"/>
              </a:rPr>
              <a:t>Screenshots</a:t>
            </a:r>
            <a:endParaRPr lang="en-IN" dirty="0"/>
          </a:p>
        </p:txBody>
      </p:sp>
      <p:sp>
        <p:nvSpPr>
          <p:cNvPr id="3" name="Text Placeholder 2">
            <a:extLst>
              <a:ext uri="{FF2B5EF4-FFF2-40B4-BE49-F238E27FC236}">
                <a16:creationId xmlns:a16="http://schemas.microsoft.com/office/drawing/2014/main" id="{52A3D9CE-D99B-7659-7808-A3B5148CF15A}"/>
              </a:ext>
            </a:extLst>
          </p:cNvPr>
          <p:cNvSpPr>
            <a:spLocks noGrp="1"/>
          </p:cNvSpPr>
          <p:nvPr>
            <p:ph type="body" idx="1"/>
          </p:nvPr>
        </p:nvSpPr>
        <p:spPr/>
        <p:txBody>
          <a:bodyPr/>
          <a:lstStyle/>
          <a:p>
            <a:pPr marL="76200" indent="0">
              <a:buNone/>
            </a:pPr>
            <a:r>
              <a:rPr lang="en-US" sz="2000" b="1" dirty="0">
                <a:solidFill>
                  <a:srgbClr val="000000"/>
                </a:solidFill>
                <a:effectLst/>
                <a:latin typeface="Times New Roman" panose="02020603050405020304" pitchFamily="18" charset="0"/>
                <a:ea typeface="Times New Roman" panose="02020603050405020304" pitchFamily="18" charset="0"/>
              </a:rPr>
              <a:t>Home:</a:t>
            </a:r>
            <a:r>
              <a:rPr lang="en-US" sz="2000" dirty="0">
                <a:solidFill>
                  <a:srgbClr val="000000"/>
                </a:solidFill>
                <a:effectLst/>
                <a:latin typeface="Times New Roman" panose="02020603050405020304" pitchFamily="18" charset="0"/>
                <a:ea typeface="Times New Roman" panose="02020603050405020304" pitchFamily="18" charset="0"/>
              </a:rPr>
              <a:t> This is the home Page for Weather </a:t>
            </a:r>
            <a:r>
              <a:rPr lang="en-US" sz="2000" dirty="0" err="1">
                <a:solidFill>
                  <a:srgbClr val="000000"/>
                </a:solidFill>
                <a:effectLst/>
                <a:latin typeface="Times New Roman" panose="02020603050405020304" pitchFamily="18" charset="0"/>
                <a:ea typeface="Times New Roman" panose="02020603050405020304" pitchFamily="18" charset="0"/>
              </a:rPr>
              <a:t>Forcasting</a:t>
            </a:r>
            <a:r>
              <a:rPr lang="en-US" sz="2000" dirty="0">
                <a:solidFill>
                  <a:srgbClr val="000000"/>
                </a:solidFill>
                <a:effectLst/>
                <a:latin typeface="Times New Roman" panose="02020603050405020304" pitchFamily="18" charset="0"/>
                <a:ea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4B0886B-8CB8-75FA-314C-E331C1EC128A}"/>
              </a:ext>
            </a:extLst>
          </p:cNvPr>
          <p:cNvPicPr>
            <a:picLocks noChangeAspect="1"/>
          </p:cNvPicPr>
          <p:nvPr/>
        </p:nvPicPr>
        <p:blipFill>
          <a:blip r:embed="rId2"/>
          <a:stretch>
            <a:fillRect/>
          </a:stretch>
        </p:blipFill>
        <p:spPr>
          <a:xfrm>
            <a:off x="3124200" y="2095500"/>
            <a:ext cx="5943600" cy="2667000"/>
          </a:xfrm>
          <a:prstGeom prst="rect">
            <a:avLst/>
          </a:prstGeom>
        </p:spPr>
      </p:pic>
    </p:spTree>
    <p:extLst>
      <p:ext uri="{BB962C8B-B14F-4D97-AF65-F5344CB8AC3E}">
        <p14:creationId xmlns:p14="http://schemas.microsoft.com/office/powerpoint/2010/main" val="1967356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9863C-37AD-8604-499B-5DBEF6D69F47}"/>
              </a:ext>
            </a:extLst>
          </p:cNvPr>
          <p:cNvSpPr>
            <a:spLocks noGrp="1"/>
          </p:cNvSpPr>
          <p:nvPr>
            <p:ph type="title"/>
          </p:nvPr>
        </p:nvSpPr>
        <p:spPr/>
        <p:txBody>
          <a:bodyPr/>
          <a:lstStyle/>
          <a:p>
            <a:r>
              <a:rPr lang="en-US" dirty="0">
                <a:latin typeface="Verdana" panose="020B0604030504040204"/>
                <a:ea typeface="Verdana" panose="020B0604030504040204"/>
              </a:rPr>
              <a:t>Screenshots</a:t>
            </a:r>
            <a:endParaRPr lang="en-IN" dirty="0"/>
          </a:p>
        </p:txBody>
      </p:sp>
      <p:sp>
        <p:nvSpPr>
          <p:cNvPr id="3" name="Text Placeholder 2">
            <a:extLst>
              <a:ext uri="{FF2B5EF4-FFF2-40B4-BE49-F238E27FC236}">
                <a16:creationId xmlns:a16="http://schemas.microsoft.com/office/drawing/2014/main" id="{A261A9A7-3E9C-2993-0821-D1AA104797F2}"/>
              </a:ext>
            </a:extLst>
          </p:cNvPr>
          <p:cNvSpPr>
            <a:spLocks noGrp="1"/>
          </p:cNvSpPr>
          <p:nvPr>
            <p:ph type="body" idx="1"/>
          </p:nvPr>
        </p:nvSpPr>
        <p:spPr/>
        <p:txBody>
          <a:bodyPr/>
          <a:lstStyle/>
          <a:p>
            <a:pPr marL="76200" indent="0">
              <a:buNone/>
            </a:pPr>
            <a:r>
              <a:rPr lang="en-US" sz="2000" b="1" dirty="0">
                <a:solidFill>
                  <a:srgbClr val="000000"/>
                </a:solidFill>
                <a:effectLst/>
                <a:latin typeface="Times New Roman" panose="02020603050405020304" pitchFamily="18" charset="0"/>
                <a:ea typeface="Times New Roman" panose="02020603050405020304" pitchFamily="18" charset="0"/>
              </a:rPr>
              <a:t>About: </a:t>
            </a:r>
            <a:r>
              <a:rPr lang="en-US" sz="2000" dirty="0">
                <a:solidFill>
                  <a:srgbClr val="000000"/>
                </a:solidFill>
                <a:effectLst/>
                <a:latin typeface="Times New Roman" panose="02020603050405020304" pitchFamily="18" charset="0"/>
                <a:ea typeface="Times New Roman" panose="02020603050405020304" pitchFamily="18" charset="0"/>
              </a:rPr>
              <a:t>We can see the related information of the project.</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EDA28E17-5F88-F298-330F-CC662989E7B6}"/>
              </a:ext>
            </a:extLst>
          </p:cNvPr>
          <p:cNvPicPr>
            <a:picLocks noChangeAspect="1"/>
          </p:cNvPicPr>
          <p:nvPr/>
        </p:nvPicPr>
        <p:blipFill>
          <a:blip r:embed="rId2"/>
          <a:stretch>
            <a:fillRect/>
          </a:stretch>
        </p:blipFill>
        <p:spPr>
          <a:xfrm>
            <a:off x="3175000" y="2162176"/>
            <a:ext cx="5943600" cy="2914650"/>
          </a:xfrm>
          <a:prstGeom prst="rect">
            <a:avLst/>
          </a:prstGeom>
        </p:spPr>
      </p:pic>
    </p:spTree>
    <p:extLst>
      <p:ext uri="{BB962C8B-B14F-4D97-AF65-F5344CB8AC3E}">
        <p14:creationId xmlns:p14="http://schemas.microsoft.com/office/powerpoint/2010/main" val="273063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105B-E834-977C-3FE9-C9C7198DF752}"/>
              </a:ext>
            </a:extLst>
          </p:cNvPr>
          <p:cNvSpPr>
            <a:spLocks noGrp="1"/>
          </p:cNvSpPr>
          <p:nvPr>
            <p:ph type="title"/>
          </p:nvPr>
        </p:nvSpPr>
        <p:spPr/>
        <p:txBody>
          <a:bodyPr/>
          <a:lstStyle/>
          <a:p>
            <a:r>
              <a:rPr lang="en-IN" dirty="0"/>
              <a:t>Screenshots</a:t>
            </a:r>
          </a:p>
        </p:txBody>
      </p:sp>
      <p:sp>
        <p:nvSpPr>
          <p:cNvPr id="3" name="Text Placeholder 2">
            <a:extLst>
              <a:ext uri="{FF2B5EF4-FFF2-40B4-BE49-F238E27FC236}">
                <a16:creationId xmlns:a16="http://schemas.microsoft.com/office/drawing/2014/main" id="{4F609A24-CA43-978E-9587-27BDFA44B3B0}"/>
              </a:ext>
            </a:extLst>
          </p:cNvPr>
          <p:cNvSpPr>
            <a:spLocks noGrp="1"/>
          </p:cNvSpPr>
          <p:nvPr>
            <p:ph type="body" idx="1"/>
          </p:nvPr>
        </p:nvSpPr>
        <p:spPr/>
        <p:txBody>
          <a:bodyPr/>
          <a:lstStyle/>
          <a:p>
            <a:pPr marL="76200" indent="0">
              <a:buNone/>
            </a:pPr>
            <a:r>
              <a:rPr lang="en-US" sz="2000" b="1" dirty="0">
                <a:solidFill>
                  <a:srgbClr val="000000"/>
                </a:solidFill>
                <a:effectLst/>
                <a:latin typeface="Times New Roman" panose="02020603050405020304" pitchFamily="18" charset="0"/>
                <a:ea typeface="Times New Roman" panose="02020603050405020304" pitchFamily="18" charset="0"/>
              </a:rPr>
              <a:t>Registration: </a:t>
            </a:r>
            <a:r>
              <a:rPr lang="en-US" sz="2000" dirty="0">
                <a:solidFill>
                  <a:srgbClr val="000000"/>
                </a:solidFill>
                <a:effectLst/>
                <a:latin typeface="Times New Roman" panose="02020603050405020304" pitchFamily="18" charset="0"/>
                <a:ea typeface="Times New Roman" panose="02020603050405020304" pitchFamily="18" charset="0"/>
              </a:rPr>
              <a:t>Here user have to pass the all credential to register.</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96FF60A-1F62-03B3-3255-AD80824C02AE}"/>
              </a:ext>
            </a:extLst>
          </p:cNvPr>
          <p:cNvPicPr>
            <a:picLocks noChangeAspect="1"/>
          </p:cNvPicPr>
          <p:nvPr/>
        </p:nvPicPr>
        <p:blipFill>
          <a:blip r:embed="rId2"/>
          <a:stretch>
            <a:fillRect/>
          </a:stretch>
        </p:blipFill>
        <p:spPr>
          <a:xfrm>
            <a:off x="3124200" y="2159636"/>
            <a:ext cx="5943600" cy="2919730"/>
          </a:xfrm>
          <a:prstGeom prst="rect">
            <a:avLst/>
          </a:prstGeom>
        </p:spPr>
      </p:pic>
    </p:spTree>
    <p:extLst>
      <p:ext uri="{BB962C8B-B14F-4D97-AF65-F5344CB8AC3E}">
        <p14:creationId xmlns:p14="http://schemas.microsoft.com/office/powerpoint/2010/main" val="1422120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945E-A72C-3FEC-A480-778044F9BD3E}"/>
              </a:ext>
            </a:extLst>
          </p:cNvPr>
          <p:cNvSpPr>
            <a:spLocks noGrp="1"/>
          </p:cNvSpPr>
          <p:nvPr>
            <p:ph type="title"/>
          </p:nvPr>
        </p:nvSpPr>
        <p:spPr/>
        <p:txBody>
          <a:bodyPr/>
          <a:lstStyle/>
          <a:p>
            <a:r>
              <a:rPr lang="en-IN" dirty="0"/>
              <a:t>Screenshots</a:t>
            </a:r>
          </a:p>
        </p:txBody>
      </p:sp>
      <p:sp>
        <p:nvSpPr>
          <p:cNvPr id="3" name="Text Placeholder 2">
            <a:extLst>
              <a:ext uri="{FF2B5EF4-FFF2-40B4-BE49-F238E27FC236}">
                <a16:creationId xmlns:a16="http://schemas.microsoft.com/office/drawing/2014/main" id="{841555DB-9A9A-68C3-D109-CA3736199E25}"/>
              </a:ext>
            </a:extLst>
          </p:cNvPr>
          <p:cNvSpPr>
            <a:spLocks noGrp="1"/>
          </p:cNvSpPr>
          <p:nvPr>
            <p:ph type="body" idx="1"/>
          </p:nvPr>
        </p:nvSpPr>
        <p:spPr/>
        <p:txBody>
          <a:bodyPr/>
          <a:lstStyle/>
          <a:p>
            <a:pPr marL="76200" indent="0">
              <a:buNone/>
            </a:pPr>
            <a:r>
              <a:rPr lang="en-US" sz="2000" b="1" dirty="0">
                <a:solidFill>
                  <a:srgbClr val="000000"/>
                </a:solidFill>
                <a:effectLst/>
                <a:latin typeface="Times New Roman" panose="02020603050405020304" pitchFamily="18" charset="0"/>
                <a:ea typeface="Times New Roman" panose="02020603050405020304" pitchFamily="18" charset="0"/>
              </a:rPr>
              <a:t>Login: </a:t>
            </a:r>
            <a:r>
              <a:rPr lang="en-US" sz="2000" dirty="0">
                <a:solidFill>
                  <a:srgbClr val="000000"/>
                </a:solidFill>
                <a:effectLst/>
                <a:latin typeface="Times New Roman" panose="02020603050405020304" pitchFamily="18" charset="0"/>
                <a:ea typeface="Times New Roman" panose="02020603050405020304" pitchFamily="18" charset="0"/>
              </a:rPr>
              <a:t>Here user have to provide the register Email-ID and Passwords.</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F69A4EF-629F-54DB-5302-F150EDB127CF}"/>
              </a:ext>
            </a:extLst>
          </p:cNvPr>
          <p:cNvPicPr>
            <a:picLocks noChangeAspect="1"/>
          </p:cNvPicPr>
          <p:nvPr/>
        </p:nvPicPr>
        <p:blipFill>
          <a:blip r:embed="rId2"/>
          <a:stretch>
            <a:fillRect/>
          </a:stretch>
        </p:blipFill>
        <p:spPr>
          <a:xfrm>
            <a:off x="3175000" y="1911033"/>
            <a:ext cx="5943600" cy="3416935"/>
          </a:xfrm>
          <a:prstGeom prst="rect">
            <a:avLst/>
          </a:prstGeom>
        </p:spPr>
      </p:pic>
    </p:spTree>
    <p:extLst>
      <p:ext uri="{BB962C8B-B14F-4D97-AF65-F5344CB8AC3E}">
        <p14:creationId xmlns:p14="http://schemas.microsoft.com/office/powerpoint/2010/main" val="64033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7DDAC-FC2A-D10E-7036-97F4129FB936}"/>
              </a:ext>
            </a:extLst>
          </p:cNvPr>
          <p:cNvSpPr>
            <a:spLocks noGrp="1"/>
          </p:cNvSpPr>
          <p:nvPr>
            <p:ph type="title"/>
          </p:nvPr>
        </p:nvSpPr>
        <p:spPr/>
        <p:txBody>
          <a:bodyPr/>
          <a:lstStyle/>
          <a:p>
            <a:r>
              <a:rPr lang="en-IN" dirty="0"/>
              <a:t>Screenshots</a:t>
            </a:r>
          </a:p>
        </p:txBody>
      </p:sp>
      <p:sp>
        <p:nvSpPr>
          <p:cNvPr id="3" name="Text Placeholder 2">
            <a:extLst>
              <a:ext uri="{FF2B5EF4-FFF2-40B4-BE49-F238E27FC236}">
                <a16:creationId xmlns:a16="http://schemas.microsoft.com/office/drawing/2014/main" id="{5933C033-6A72-C7ED-B758-74AD18EE0459}"/>
              </a:ext>
            </a:extLst>
          </p:cNvPr>
          <p:cNvSpPr>
            <a:spLocks noGrp="1"/>
          </p:cNvSpPr>
          <p:nvPr>
            <p:ph type="body" idx="1"/>
          </p:nvPr>
        </p:nvSpPr>
        <p:spPr/>
        <p:txBody>
          <a:bodyPr/>
          <a:lstStyle/>
          <a:p>
            <a:pPr marL="76200" indent="0">
              <a:buNone/>
            </a:pPr>
            <a:r>
              <a:rPr lang="en-US" sz="2000" b="1" dirty="0">
                <a:solidFill>
                  <a:srgbClr val="000000"/>
                </a:solidFill>
                <a:effectLst/>
                <a:latin typeface="Times New Roman" panose="02020603050405020304" pitchFamily="18" charset="0"/>
                <a:ea typeface="Times New Roman" panose="02020603050405020304" pitchFamily="18" charset="0"/>
              </a:rPr>
              <a:t>Load: </a:t>
            </a:r>
            <a:r>
              <a:rPr lang="en-US" sz="2000" dirty="0">
                <a:solidFill>
                  <a:srgbClr val="000000"/>
                </a:solidFill>
                <a:effectLst/>
                <a:latin typeface="Times New Roman" panose="02020603050405020304" pitchFamily="18" charset="0"/>
                <a:ea typeface="Times New Roman" panose="02020603050405020304" pitchFamily="18" charset="0"/>
              </a:rPr>
              <a:t>Here user have to select the csv file and load the data</a:t>
            </a:r>
            <a:r>
              <a:rPr lang="en-US" sz="1800" dirty="0">
                <a:solidFill>
                  <a:srgbClr val="000000"/>
                </a:solidFill>
                <a:effectLst/>
                <a:latin typeface="Times New Roman" panose="02020603050405020304" pitchFamily="18" charset="0"/>
                <a:ea typeface="Times New Roman" panose="02020603050405020304" pitchFamily="18" charset="0"/>
              </a:rPr>
              <a:t>.</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pic>
        <p:nvPicPr>
          <p:cNvPr id="4" name="Picture 3">
            <a:extLst>
              <a:ext uri="{FF2B5EF4-FFF2-40B4-BE49-F238E27FC236}">
                <a16:creationId xmlns:a16="http://schemas.microsoft.com/office/drawing/2014/main" id="{4AEA522D-B62D-7E1C-3949-60C8F6E2FACE}"/>
              </a:ext>
            </a:extLst>
          </p:cNvPr>
          <p:cNvPicPr>
            <a:picLocks noChangeAspect="1"/>
          </p:cNvPicPr>
          <p:nvPr/>
        </p:nvPicPr>
        <p:blipFill>
          <a:blip r:embed="rId2"/>
          <a:stretch>
            <a:fillRect/>
          </a:stretch>
        </p:blipFill>
        <p:spPr>
          <a:xfrm>
            <a:off x="3124200" y="2219326"/>
            <a:ext cx="5943600" cy="2800350"/>
          </a:xfrm>
          <a:prstGeom prst="rect">
            <a:avLst/>
          </a:prstGeom>
        </p:spPr>
      </p:pic>
    </p:spTree>
    <p:extLst>
      <p:ext uri="{BB962C8B-B14F-4D97-AF65-F5344CB8AC3E}">
        <p14:creationId xmlns:p14="http://schemas.microsoft.com/office/powerpoint/2010/main" val="3397374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F978-E6F9-AA0F-ECE7-A00477D8E296}"/>
              </a:ext>
            </a:extLst>
          </p:cNvPr>
          <p:cNvSpPr>
            <a:spLocks noGrp="1"/>
          </p:cNvSpPr>
          <p:nvPr>
            <p:ph type="title"/>
          </p:nvPr>
        </p:nvSpPr>
        <p:spPr/>
        <p:txBody>
          <a:bodyPr/>
          <a:lstStyle/>
          <a:p>
            <a:r>
              <a:rPr lang="en-IN" dirty="0"/>
              <a:t>Screenshots</a:t>
            </a:r>
          </a:p>
        </p:txBody>
      </p:sp>
      <p:sp>
        <p:nvSpPr>
          <p:cNvPr id="3" name="Text Placeholder 2">
            <a:extLst>
              <a:ext uri="{FF2B5EF4-FFF2-40B4-BE49-F238E27FC236}">
                <a16:creationId xmlns:a16="http://schemas.microsoft.com/office/drawing/2014/main" id="{EB36969F-7E1E-1D1B-8C85-295D7E3227A0}"/>
              </a:ext>
            </a:extLst>
          </p:cNvPr>
          <p:cNvSpPr>
            <a:spLocks noGrp="1"/>
          </p:cNvSpPr>
          <p:nvPr>
            <p:ph type="body" idx="1"/>
          </p:nvPr>
        </p:nvSpPr>
        <p:spPr/>
        <p:txBody>
          <a:bodyPr/>
          <a:lstStyle/>
          <a:p>
            <a:pPr marL="76200" indent="0">
              <a:buNone/>
            </a:pPr>
            <a:r>
              <a:rPr lang="en-US" sz="2000" b="1" dirty="0">
                <a:solidFill>
                  <a:srgbClr val="000000"/>
                </a:solidFill>
                <a:effectLst/>
                <a:latin typeface="Times New Roman" panose="02020603050405020304" pitchFamily="18" charset="0"/>
                <a:ea typeface="Times New Roman" panose="02020603050405020304" pitchFamily="18" charset="0"/>
              </a:rPr>
              <a:t>View:</a:t>
            </a:r>
            <a:r>
              <a:rPr lang="en-US" sz="2000" dirty="0">
                <a:solidFill>
                  <a:srgbClr val="000000"/>
                </a:solidFill>
                <a:effectLst/>
                <a:latin typeface="Times New Roman" panose="02020603050405020304" pitchFamily="18" charset="0"/>
                <a:ea typeface="Times New Roman" panose="02020603050405020304" pitchFamily="18" charset="0"/>
              </a:rPr>
              <a:t> Hear user can see the load data columns and there values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7262EE60-008E-81AB-C982-AC9C8FF0929B}"/>
              </a:ext>
            </a:extLst>
          </p:cNvPr>
          <p:cNvPicPr>
            <a:picLocks noChangeAspect="1"/>
          </p:cNvPicPr>
          <p:nvPr/>
        </p:nvPicPr>
        <p:blipFill>
          <a:blip r:embed="rId2"/>
          <a:stretch>
            <a:fillRect/>
          </a:stretch>
        </p:blipFill>
        <p:spPr>
          <a:xfrm>
            <a:off x="3175000" y="1838326"/>
            <a:ext cx="5943600" cy="3562350"/>
          </a:xfrm>
          <a:prstGeom prst="rect">
            <a:avLst/>
          </a:prstGeom>
        </p:spPr>
      </p:pic>
    </p:spTree>
    <p:extLst>
      <p:ext uri="{BB962C8B-B14F-4D97-AF65-F5344CB8AC3E}">
        <p14:creationId xmlns:p14="http://schemas.microsoft.com/office/powerpoint/2010/main" val="3409059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4580-C876-C1E7-E6D5-2CF94CF07399}"/>
              </a:ext>
            </a:extLst>
          </p:cNvPr>
          <p:cNvSpPr>
            <a:spLocks noGrp="1"/>
          </p:cNvSpPr>
          <p:nvPr>
            <p:ph type="title"/>
          </p:nvPr>
        </p:nvSpPr>
        <p:spPr/>
        <p:txBody>
          <a:bodyPr/>
          <a:lstStyle/>
          <a:p>
            <a:r>
              <a:rPr lang="en-IN" dirty="0"/>
              <a:t>Screenshots</a:t>
            </a:r>
          </a:p>
        </p:txBody>
      </p:sp>
      <p:sp>
        <p:nvSpPr>
          <p:cNvPr id="3" name="Text Placeholder 2">
            <a:extLst>
              <a:ext uri="{FF2B5EF4-FFF2-40B4-BE49-F238E27FC236}">
                <a16:creationId xmlns:a16="http://schemas.microsoft.com/office/drawing/2014/main" id="{64051E9E-DBC4-3BF0-9367-2E463D2AE344}"/>
              </a:ext>
            </a:extLst>
          </p:cNvPr>
          <p:cNvSpPr>
            <a:spLocks noGrp="1"/>
          </p:cNvSpPr>
          <p:nvPr>
            <p:ph type="body" idx="1"/>
          </p:nvPr>
        </p:nvSpPr>
        <p:spPr/>
        <p:txBody>
          <a:bodyPr/>
          <a:lstStyle/>
          <a:p>
            <a:pPr marL="76200" indent="0" algn="just">
              <a:lnSpc>
                <a:spcPct val="150000"/>
              </a:lnSpc>
              <a:buNone/>
            </a:pPr>
            <a:r>
              <a:rPr lang="en-US" sz="2000" b="1" dirty="0">
                <a:solidFill>
                  <a:srgbClr val="000000"/>
                </a:solidFill>
                <a:effectLst/>
                <a:latin typeface="Times New Roman" panose="02020603050405020304" pitchFamily="18" charset="0"/>
                <a:ea typeface="Times New Roman" panose="02020603050405020304" pitchFamily="18" charset="0"/>
              </a:rPr>
              <a:t>Preprocess</a:t>
            </a:r>
            <a:r>
              <a:rPr lang="en-US" sz="2000" dirty="0">
                <a:solidFill>
                  <a:srgbClr val="000000"/>
                </a:solidFill>
                <a:effectLst/>
                <a:latin typeface="Times New Roman" panose="02020603050405020304" pitchFamily="18" charset="0"/>
                <a:ea typeface="Times New Roman" panose="02020603050405020304" pitchFamily="18" charset="0"/>
              </a:rPr>
              <a:t>: User can provide the test size for splitting the data into training and testing</a:t>
            </a:r>
            <a:r>
              <a:rPr lang="en-US"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76200" indent="0">
              <a:buNone/>
            </a:pPr>
            <a:endParaRPr lang="en-IN" dirty="0"/>
          </a:p>
        </p:txBody>
      </p:sp>
      <p:pic>
        <p:nvPicPr>
          <p:cNvPr id="4" name="Picture 3">
            <a:extLst>
              <a:ext uri="{FF2B5EF4-FFF2-40B4-BE49-F238E27FC236}">
                <a16:creationId xmlns:a16="http://schemas.microsoft.com/office/drawing/2014/main" id="{17521703-0451-024D-BFBD-5C169CDDFC09}"/>
              </a:ext>
            </a:extLst>
          </p:cNvPr>
          <p:cNvPicPr>
            <a:picLocks noChangeAspect="1"/>
          </p:cNvPicPr>
          <p:nvPr/>
        </p:nvPicPr>
        <p:blipFill>
          <a:blip r:embed="rId2"/>
          <a:stretch>
            <a:fillRect/>
          </a:stretch>
        </p:blipFill>
        <p:spPr>
          <a:xfrm>
            <a:off x="3175000" y="2090738"/>
            <a:ext cx="5943600" cy="3057525"/>
          </a:xfrm>
          <a:prstGeom prst="rect">
            <a:avLst/>
          </a:prstGeom>
        </p:spPr>
      </p:pic>
    </p:spTree>
    <p:extLst>
      <p:ext uri="{BB962C8B-B14F-4D97-AF65-F5344CB8AC3E}">
        <p14:creationId xmlns:p14="http://schemas.microsoft.com/office/powerpoint/2010/main" val="482217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B66C-9629-49F8-45DB-BDA8C9105E71}"/>
              </a:ext>
            </a:extLst>
          </p:cNvPr>
          <p:cNvSpPr>
            <a:spLocks noGrp="1"/>
          </p:cNvSpPr>
          <p:nvPr>
            <p:ph type="title"/>
          </p:nvPr>
        </p:nvSpPr>
        <p:spPr/>
        <p:txBody>
          <a:bodyPr/>
          <a:lstStyle/>
          <a:p>
            <a:r>
              <a:rPr lang="en-IN" dirty="0"/>
              <a:t>Screenshots</a:t>
            </a:r>
          </a:p>
        </p:txBody>
      </p:sp>
      <p:sp>
        <p:nvSpPr>
          <p:cNvPr id="3" name="Text Placeholder 2">
            <a:extLst>
              <a:ext uri="{FF2B5EF4-FFF2-40B4-BE49-F238E27FC236}">
                <a16:creationId xmlns:a16="http://schemas.microsoft.com/office/drawing/2014/main" id="{89DBB47A-A403-1037-0286-3619ECC6EB0E}"/>
              </a:ext>
            </a:extLst>
          </p:cNvPr>
          <p:cNvSpPr>
            <a:spLocks noGrp="1"/>
          </p:cNvSpPr>
          <p:nvPr>
            <p:ph type="body" idx="1"/>
          </p:nvPr>
        </p:nvSpPr>
        <p:spPr/>
        <p:txBody>
          <a:bodyPr/>
          <a:lstStyle/>
          <a:p>
            <a:pPr marL="76200" indent="0">
              <a:buNone/>
            </a:pPr>
            <a:r>
              <a:rPr lang="en-US" sz="2000" b="1" dirty="0">
                <a:solidFill>
                  <a:srgbClr val="000000"/>
                </a:solidFill>
                <a:effectLst/>
                <a:latin typeface="Times New Roman" panose="02020603050405020304" pitchFamily="18" charset="0"/>
                <a:ea typeface="Times New Roman" panose="02020603050405020304" pitchFamily="18" charset="0"/>
              </a:rPr>
              <a:t>Model:</a:t>
            </a:r>
            <a:r>
              <a:rPr lang="en-US" sz="2000" dirty="0">
                <a:solidFill>
                  <a:srgbClr val="000000"/>
                </a:solidFill>
                <a:effectLst/>
                <a:latin typeface="Times New Roman" panose="02020603050405020304" pitchFamily="18" charset="0"/>
                <a:ea typeface="Times New Roman" panose="02020603050405020304" pitchFamily="18" charset="0"/>
              </a:rPr>
              <a:t> Here you can select the model and check the accuracy of each model.</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67F63AB-3EE8-C4A6-412C-A02FC88C6F1B}"/>
              </a:ext>
            </a:extLst>
          </p:cNvPr>
          <p:cNvPicPr>
            <a:picLocks noChangeAspect="1"/>
          </p:cNvPicPr>
          <p:nvPr/>
        </p:nvPicPr>
        <p:blipFill>
          <a:blip r:embed="rId2"/>
          <a:stretch>
            <a:fillRect/>
          </a:stretch>
        </p:blipFill>
        <p:spPr>
          <a:xfrm>
            <a:off x="3175000" y="1938338"/>
            <a:ext cx="5943600" cy="3362325"/>
          </a:xfrm>
          <a:prstGeom prst="rect">
            <a:avLst/>
          </a:prstGeom>
        </p:spPr>
      </p:pic>
    </p:spTree>
    <p:extLst>
      <p:ext uri="{BB962C8B-B14F-4D97-AF65-F5344CB8AC3E}">
        <p14:creationId xmlns:p14="http://schemas.microsoft.com/office/powerpoint/2010/main" val="4251576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3AFEC-EA0C-EFDE-6B28-E13D78D3C5F2}"/>
              </a:ext>
            </a:extLst>
          </p:cNvPr>
          <p:cNvSpPr>
            <a:spLocks noGrp="1"/>
          </p:cNvSpPr>
          <p:nvPr>
            <p:ph type="title"/>
          </p:nvPr>
        </p:nvSpPr>
        <p:spPr/>
        <p:txBody>
          <a:bodyPr/>
          <a:lstStyle/>
          <a:p>
            <a:r>
              <a:rPr lang="en-IN" dirty="0"/>
              <a:t>Screenshots</a:t>
            </a:r>
          </a:p>
        </p:txBody>
      </p:sp>
      <p:sp>
        <p:nvSpPr>
          <p:cNvPr id="3" name="Text Placeholder 2">
            <a:extLst>
              <a:ext uri="{FF2B5EF4-FFF2-40B4-BE49-F238E27FC236}">
                <a16:creationId xmlns:a16="http://schemas.microsoft.com/office/drawing/2014/main" id="{1293F4EF-8A06-A8B1-E900-3B85165259BF}"/>
              </a:ext>
            </a:extLst>
          </p:cNvPr>
          <p:cNvSpPr>
            <a:spLocks noGrp="1"/>
          </p:cNvSpPr>
          <p:nvPr>
            <p:ph type="body" idx="1"/>
          </p:nvPr>
        </p:nvSpPr>
        <p:spPr/>
        <p:txBody>
          <a:bodyPr/>
          <a:lstStyle/>
          <a:p>
            <a:pPr marL="76200" indent="0">
              <a:buNone/>
            </a:pPr>
            <a:r>
              <a:rPr lang="en-US" sz="2000" b="1" spc="20" dirty="0">
                <a:solidFill>
                  <a:srgbClr val="000000"/>
                </a:solidFill>
                <a:effectLst/>
                <a:latin typeface="Times New Roman" panose="02020603050405020304" pitchFamily="18" charset="0"/>
                <a:ea typeface="Times New Roman" panose="02020603050405020304" pitchFamily="18" charset="0"/>
              </a:rPr>
              <a:t>Prediction: </a:t>
            </a:r>
            <a:r>
              <a:rPr lang="en-US" sz="2000" spc="20" dirty="0">
                <a:solidFill>
                  <a:srgbClr val="000000"/>
                </a:solidFill>
                <a:effectLst/>
                <a:latin typeface="Times New Roman" panose="02020603050405020304" pitchFamily="18" charset="0"/>
                <a:ea typeface="Times New Roman" panose="02020603050405020304" pitchFamily="18" charset="0"/>
              </a:rPr>
              <a:t>Hear user have to pass the values and predict the weather.</a:t>
            </a:r>
          </a:p>
          <a:p>
            <a:pPr marL="76200" indent="0">
              <a:buNone/>
            </a:pPr>
            <a:endParaRPr lang="en-IN" dirty="0"/>
          </a:p>
        </p:txBody>
      </p:sp>
      <p:pic>
        <p:nvPicPr>
          <p:cNvPr id="4" name="Picture 3">
            <a:extLst>
              <a:ext uri="{FF2B5EF4-FFF2-40B4-BE49-F238E27FC236}">
                <a16:creationId xmlns:a16="http://schemas.microsoft.com/office/drawing/2014/main" id="{C92CA161-28AD-0D54-217F-31A34D1275E8}"/>
              </a:ext>
            </a:extLst>
          </p:cNvPr>
          <p:cNvPicPr>
            <a:picLocks noChangeAspect="1"/>
          </p:cNvPicPr>
          <p:nvPr/>
        </p:nvPicPr>
        <p:blipFill>
          <a:blip r:embed="rId2"/>
          <a:stretch>
            <a:fillRect/>
          </a:stretch>
        </p:blipFill>
        <p:spPr>
          <a:xfrm>
            <a:off x="3175000" y="2028826"/>
            <a:ext cx="5943600" cy="3181350"/>
          </a:xfrm>
          <a:prstGeom prst="rect">
            <a:avLst/>
          </a:prstGeom>
        </p:spPr>
      </p:pic>
    </p:spTree>
    <p:extLst>
      <p:ext uri="{BB962C8B-B14F-4D97-AF65-F5344CB8AC3E}">
        <p14:creationId xmlns:p14="http://schemas.microsoft.com/office/powerpoint/2010/main" val="1271312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1117600" y="12954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https://github.com/Chandana-sibb/AI-Based-Crop-Recommendation-with-Weather-Prediction-using-Data-Mining</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D1FC9-5540-D054-BBE3-DEFEAE5F2070}"/>
              </a:ext>
            </a:extLst>
          </p:cNvPr>
          <p:cNvSpPr>
            <a:spLocks noGrp="1"/>
          </p:cNvSpPr>
          <p:nvPr>
            <p:ph type="title"/>
          </p:nvPr>
        </p:nvSpPr>
        <p:spPr/>
        <p:txBody>
          <a:bodyPr/>
          <a:lstStyle/>
          <a:p>
            <a:r>
              <a:rPr lang="en-IN" dirty="0"/>
              <a:t>Introduction</a:t>
            </a:r>
          </a:p>
        </p:txBody>
      </p:sp>
      <p:sp>
        <p:nvSpPr>
          <p:cNvPr id="3" name="Text Placeholder 2">
            <a:extLst>
              <a:ext uri="{FF2B5EF4-FFF2-40B4-BE49-F238E27FC236}">
                <a16:creationId xmlns:a16="http://schemas.microsoft.com/office/drawing/2014/main" id="{B59A6DA8-50FF-5B63-B422-0C7E96C1A177}"/>
              </a:ext>
            </a:extLst>
          </p:cNvPr>
          <p:cNvSpPr>
            <a:spLocks noGrp="1"/>
          </p:cNvSpPr>
          <p:nvPr>
            <p:ph type="body"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The model can be improved by incorporating more weather variables, such as precipitation, cloud cover, and solar radiation, and by applying more sophisticated machine learning techniques, such as ensemble methods.</a:t>
            </a:r>
          </a:p>
          <a:p>
            <a:pPr algn="just">
              <a:lnSpc>
                <a:spcPct val="150000"/>
              </a:lnSpc>
            </a:pPr>
            <a:r>
              <a:rPr lang="en-US" sz="2000" dirty="0">
                <a:latin typeface="Times New Roman" panose="02020603050405020304" pitchFamily="18" charset="0"/>
                <a:cs typeface="Times New Roman" panose="02020603050405020304" pitchFamily="18" charset="0"/>
              </a:rPr>
              <a:t>Keywords: CNN, Logistic Regression, Navie Bayes, MLP, ML &amp; DL techniques, evaluation, Gemini AI and Crops Suggestion.</a:t>
            </a:r>
          </a:p>
          <a:p>
            <a:pPr marL="76200" indent="0" algn="just">
              <a:buNone/>
            </a:pPr>
            <a:endParaRPr lang="en-IN" dirty="0"/>
          </a:p>
        </p:txBody>
      </p:sp>
    </p:spTree>
    <p:extLst>
      <p:ext uri="{BB962C8B-B14F-4D97-AF65-F5344CB8AC3E}">
        <p14:creationId xmlns:p14="http://schemas.microsoft.com/office/powerpoint/2010/main" val="3111328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0"/>
            <a:ext cx="10668000" cy="5346289"/>
          </a:xfrm>
          <a:prstGeom prst="rect">
            <a:avLst/>
          </a:prstGeom>
          <a:noFill/>
          <a:ln>
            <a:noFill/>
          </a:ln>
        </p:spPr>
        <p:txBody>
          <a:bodyPr spcFirstLastPara="1" wrap="square" lIns="91425" tIns="45700" rIns="91425" bIns="45700" anchor="t" anchorCtr="0">
            <a:normAutofit fontScale="47500" lnSpcReduction="20000"/>
          </a:bodyPr>
          <a:lstStyle/>
          <a:p>
            <a:pPr marL="152400" indent="0">
              <a:lnSpc>
                <a:spcPct val="150000"/>
              </a:lnSpc>
              <a:spcBef>
                <a:spcPts val="0"/>
              </a:spcBef>
              <a:buNone/>
            </a:pPr>
            <a:r>
              <a:rPr lang="en-US" sz="2900" dirty="0">
                <a:latin typeface="Times New Roman" panose="02020603050405020304" pitchFamily="18" charset="0"/>
                <a:cs typeface="Times New Roman" panose="02020603050405020304" pitchFamily="18" charset="0"/>
              </a:rPr>
              <a:t>[1]</a:t>
            </a:r>
            <a:r>
              <a:rPr lang="en-IN" sz="2900" kern="0" dirty="0">
                <a:effectLst/>
                <a:latin typeface="Times New Roman" panose="02020603050405020304" pitchFamily="18" charset="0"/>
                <a:ea typeface="Times New Roman" panose="02020603050405020304" pitchFamily="18" charset="0"/>
              </a:rPr>
              <a:t> S. Patel, M. Gupta, "Deep Learning-Based Weather Forecasting Using Time Series Data," </a:t>
            </a:r>
            <a:r>
              <a:rPr lang="en-IN" sz="2900" i="1" kern="0" dirty="0">
                <a:effectLst/>
                <a:latin typeface="Times New Roman" panose="02020603050405020304" pitchFamily="18" charset="0"/>
                <a:ea typeface="Times New Roman" panose="02020603050405020304" pitchFamily="18" charset="0"/>
              </a:rPr>
              <a:t>IEEE Transactions on Neural Networks and Learning Systems</a:t>
            </a:r>
            <a:r>
              <a:rPr lang="en-IN" sz="2900" kern="0" dirty="0">
                <a:effectLst/>
                <a:latin typeface="Times New Roman" panose="02020603050405020304" pitchFamily="18" charset="0"/>
                <a:ea typeface="Times New Roman" panose="02020603050405020304" pitchFamily="18" charset="0"/>
              </a:rPr>
              <a:t>, 2022.</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[2]</a:t>
            </a:r>
            <a:r>
              <a:rPr lang="en-IN" sz="2900" dirty="0">
                <a:effectLst/>
                <a:latin typeface="Times New Roman" panose="02020603050405020304" pitchFamily="18" charset="0"/>
                <a:ea typeface="Times New Roman" panose="02020603050405020304" pitchFamily="18" charset="0"/>
              </a:rPr>
              <a:t> R. Verma, T. Singh, "Generative Adversarial Networks for Synthetic Weather Data Generation," </a:t>
            </a:r>
            <a:r>
              <a:rPr lang="en-IN" sz="2900" i="1" dirty="0">
                <a:effectLst/>
                <a:latin typeface="Times New Roman" panose="02020603050405020304" pitchFamily="18" charset="0"/>
                <a:ea typeface="Times New Roman" panose="02020603050405020304" pitchFamily="18" charset="0"/>
              </a:rPr>
              <a:t>International Conference on Artificial Intelligence in Environmental Sciences</a:t>
            </a:r>
            <a:r>
              <a:rPr lang="en-IN" sz="2900" dirty="0">
                <a:effectLst/>
                <a:latin typeface="Times New Roman" panose="02020603050405020304" pitchFamily="18" charset="0"/>
                <a:ea typeface="Times New Roman" panose="02020603050405020304" pitchFamily="18" charset="0"/>
              </a:rPr>
              <a:t>, 2023.</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[3] </a:t>
            </a:r>
            <a:r>
              <a:rPr lang="en-IN" sz="2900" dirty="0">
                <a:effectLst/>
                <a:latin typeface="Times New Roman" panose="02020603050405020304" pitchFamily="18" charset="0"/>
                <a:ea typeface="Times New Roman" panose="02020603050405020304" pitchFamily="18" charset="0"/>
              </a:rPr>
              <a:t>K. Sharma, L. Zhang, "Transformer-Based Models for Time-Series Weather Prediction," </a:t>
            </a:r>
            <a:r>
              <a:rPr lang="en-IN" sz="2900" i="1" dirty="0">
                <a:effectLst/>
                <a:latin typeface="Times New Roman" panose="02020603050405020304" pitchFamily="18" charset="0"/>
                <a:ea typeface="Times New Roman" panose="02020603050405020304" pitchFamily="18" charset="0"/>
              </a:rPr>
              <a:t>IEEE Transactions on Artificial Intelligence</a:t>
            </a:r>
            <a:r>
              <a:rPr lang="en-IN" sz="2900" dirty="0">
                <a:effectLst/>
                <a:latin typeface="Times New Roman" panose="02020603050405020304" pitchFamily="18" charset="0"/>
                <a:ea typeface="Times New Roman" panose="02020603050405020304" pitchFamily="18" charset="0"/>
              </a:rPr>
              <a:t>, 2021.</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[4 </a:t>
            </a:r>
            <a:r>
              <a:rPr lang="en-IN" sz="2900" kern="0" dirty="0">
                <a:effectLst/>
                <a:latin typeface="Times New Roman" panose="02020603050405020304" pitchFamily="18" charset="0"/>
                <a:ea typeface="Times New Roman" panose="02020603050405020304" pitchFamily="18" charset="0"/>
              </a:rPr>
              <a:t>P. Das, R. Nair, "Climate Impact on Crop Yield: A Machine Learning Perspective," </a:t>
            </a:r>
            <a:r>
              <a:rPr lang="en-IN" sz="2900" i="1" kern="0" dirty="0">
                <a:effectLst/>
                <a:latin typeface="Times New Roman" panose="02020603050405020304" pitchFamily="18" charset="0"/>
                <a:ea typeface="Times New Roman" panose="02020603050405020304" pitchFamily="18" charset="0"/>
              </a:rPr>
              <a:t>IEEE International Conference on Big Data and Smart Computing</a:t>
            </a:r>
            <a:r>
              <a:rPr lang="en-IN" sz="2900" kern="0" dirty="0">
                <a:effectLst/>
                <a:latin typeface="Times New Roman" panose="02020603050405020304" pitchFamily="18" charset="0"/>
                <a:ea typeface="Times New Roman" panose="02020603050405020304" pitchFamily="18" charset="0"/>
              </a:rPr>
              <a:t>, 2020. </a:t>
            </a:r>
          </a:p>
          <a:p>
            <a:pPr marL="152400" indent="0">
              <a:lnSpc>
                <a:spcPct val="150000"/>
              </a:lnSpc>
              <a:spcBef>
                <a:spcPts val="0"/>
              </a:spcBef>
              <a:buNone/>
            </a:pPr>
            <a:r>
              <a:rPr lang="en-US" sz="2900" dirty="0">
                <a:latin typeface="Times New Roman" panose="02020603050405020304" pitchFamily="18" charset="0"/>
                <a:cs typeface="Times New Roman" panose="02020603050405020304" pitchFamily="18" charset="0"/>
              </a:rPr>
              <a:t>[5]</a:t>
            </a:r>
            <a:r>
              <a:rPr lang="en-IN" sz="2900" kern="0" dirty="0">
                <a:effectLst/>
                <a:latin typeface="Times New Roman" panose="02020603050405020304" pitchFamily="18" charset="0"/>
                <a:ea typeface="Times New Roman" panose="02020603050405020304" pitchFamily="18" charset="0"/>
              </a:rPr>
              <a:t> J. Lee, S. Brown, "Neural Networks for Climate and Crop Yield Predictions," </a:t>
            </a:r>
            <a:r>
              <a:rPr lang="en-IN" sz="2900" i="1" kern="0" dirty="0">
                <a:effectLst/>
                <a:latin typeface="Times New Roman" panose="02020603050405020304" pitchFamily="18" charset="0"/>
                <a:ea typeface="Times New Roman" panose="02020603050405020304" pitchFamily="18" charset="0"/>
              </a:rPr>
              <a:t>IEEE Transactions on Computational Agriculture</a:t>
            </a:r>
            <a:r>
              <a:rPr lang="en-IN" sz="2900" kern="0" dirty="0">
                <a:effectLst/>
                <a:latin typeface="Times New Roman" panose="02020603050405020304" pitchFamily="18" charset="0"/>
                <a:ea typeface="Times New Roman" panose="02020603050405020304" pitchFamily="18" charset="0"/>
              </a:rPr>
              <a:t>, 2023</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[6]</a:t>
            </a:r>
            <a:r>
              <a:rPr lang="en-IN" sz="2900" dirty="0">
                <a:effectLst/>
                <a:latin typeface="Times New Roman" panose="02020603050405020304" pitchFamily="18" charset="0"/>
                <a:ea typeface="Times New Roman" panose="02020603050405020304" pitchFamily="18" charset="0"/>
              </a:rPr>
              <a:t> A. Kumar, N. Reddy, "Application of AI and IoT in Smart Agriculture for Crop Yield Optimization," </a:t>
            </a:r>
            <a:r>
              <a:rPr lang="en-IN" sz="2900" i="1" dirty="0">
                <a:effectLst/>
                <a:latin typeface="Times New Roman" panose="02020603050405020304" pitchFamily="18" charset="0"/>
                <a:ea typeface="Times New Roman" panose="02020603050405020304" pitchFamily="18" charset="0"/>
              </a:rPr>
              <a:t>IEEE International Symposium on Precision Agriculture Technologies</a:t>
            </a:r>
            <a:r>
              <a:rPr lang="en-IN" sz="2900" dirty="0">
                <a:effectLst/>
                <a:latin typeface="Times New Roman" panose="02020603050405020304" pitchFamily="18" charset="0"/>
                <a:ea typeface="Times New Roman" panose="02020603050405020304" pitchFamily="18" charset="0"/>
              </a:rPr>
              <a:t>, 2022.</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[7]</a:t>
            </a:r>
            <a:r>
              <a:rPr lang="en-IN" sz="2900" dirty="0">
                <a:effectLst/>
                <a:latin typeface="Times New Roman" panose="02020603050405020304" pitchFamily="18" charset="0"/>
                <a:ea typeface="Times New Roman" panose="02020603050405020304" pitchFamily="18" charset="0"/>
              </a:rPr>
              <a:t> M. Ali, F. Chen, "GANs for Agricultural Data Augmentation and Crop Yield Forecasting," </a:t>
            </a:r>
            <a:r>
              <a:rPr lang="en-IN" sz="2900" i="1" dirty="0">
                <a:effectLst/>
                <a:latin typeface="Times New Roman" panose="02020603050405020304" pitchFamily="18" charset="0"/>
                <a:ea typeface="Times New Roman" panose="02020603050405020304" pitchFamily="18" charset="0"/>
              </a:rPr>
              <a:t>IEEE Transactions on Machine Learning in Agriculture</a:t>
            </a:r>
            <a:r>
              <a:rPr lang="en-IN" sz="2900" dirty="0">
                <a:effectLst/>
                <a:latin typeface="Times New Roman" panose="02020603050405020304" pitchFamily="18" charset="0"/>
                <a:ea typeface="Times New Roman" panose="02020603050405020304" pitchFamily="18" charset="0"/>
              </a:rPr>
              <a:t>, 2021.</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[8] </a:t>
            </a:r>
            <a:r>
              <a:rPr lang="en-IN" sz="2900" dirty="0">
                <a:effectLst/>
                <a:latin typeface="Times New Roman" panose="02020603050405020304" pitchFamily="18" charset="0"/>
                <a:ea typeface="Times New Roman" panose="02020603050405020304" pitchFamily="18" charset="0"/>
              </a:rPr>
              <a:t>V. Kaur, P. Mehta, "A Hybrid Approach to Weather Forecasting Using LSTM and GANs," </a:t>
            </a:r>
            <a:r>
              <a:rPr lang="en-IN" sz="2900" i="1" dirty="0">
                <a:effectLst/>
                <a:latin typeface="Times New Roman" panose="02020603050405020304" pitchFamily="18" charset="0"/>
                <a:ea typeface="Times New Roman" panose="02020603050405020304" pitchFamily="18" charset="0"/>
              </a:rPr>
              <a:t>IEEE International Conference on Data Science and Engineering</a:t>
            </a:r>
            <a:r>
              <a:rPr lang="en-IN" sz="2900" dirty="0">
                <a:effectLst/>
                <a:latin typeface="Times New Roman" panose="02020603050405020304" pitchFamily="18" charset="0"/>
                <a:ea typeface="Times New Roman" panose="02020603050405020304" pitchFamily="18" charset="0"/>
              </a:rPr>
              <a:t>, 2022.</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[9] </a:t>
            </a:r>
            <a:r>
              <a:rPr lang="en-IN" sz="2900" dirty="0">
                <a:effectLst/>
                <a:latin typeface="Times New Roman" panose="02020603050405020304" pitchFamily="18" charset="0"/>
                <a:ea typeface="Times New Roman" panose="02020603050405020304" pitchFamily="18" charset="0"/>
              </a:rPr>
              <a:t>H. Lin, R. Wilson, "Deep Learning-Based Weather and Climate Predictions for Sustainable Farming," </a:t>
            </a:r>
            <a:r>
              <a:rPr lang="en-IN" sz="2900" i="1" dirty="0">
                <a:effectLst/>
                <a:latin typeface="Times New Roman" panose="02020603050405020304" pitchFamily="18" charset="0"/>
                <a:ea typeface="Times New Roman" panose="02020603050405020304" pitchFamily="18" charset="0"/>
              </a:rPr>
              <a:t>IEEE Transactions on Environmental Data Science</a:t>
            </a:r>
            <a:r>
              <a:rPr lang="en-IN" sz="2900" dirty="0">
                <a:effectLst/>
                <a:latin typeface="Times New Roman" panose="02020603050405020304" pitchFamily="18" charset="0"/>
                <a:ea typeface="Times New Roman" panose="02020603050405020304" pitchFamily="18" charset="0"/>
              </a:rPr>
              <a:t>, 2023.</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[10] </a:t>
            </a:r>
            <a:r>
              <a:rPr lang="en-IN" sz="2900" dirty="0">
                <a:effectLst/>
                <a:latin typeface="Times New Roman" panose="02020603050405020304" pitchFamily="18" charset="0"/>
                <a:ea typeface="Times New Roman" panose="02020603050405020304" pitchFamily="18" charset="0"/>
              </a:rPr>
              <a:t>B. Singh, G. Thomas, "AI-Driven Crop Yield Estimation Using Remote Sensing and Meteorological Data," </a:t>
            </a:r>
            <a:r>
              <a:rPr lang="en-IN" sz="2900" i="1" dirty="0">
                <a:effectLst/>
                <a:latin typeface="Times New Roman" panose="02020603050405020304" pitchFamily="18" charset="0"/>
                <a:ea typeface="Times New Roman" panose="02020603050405020304" pitchFamily="18" charset="0"/>
              </a:rPr>
              <a:t>IEEE International Conference on Smart Agriculture and Environment</a:t>
            </a:r>
            <a:r>
              <a:rPr lang="en-IN" sz="2900" dirty="0">
                <a:effectLst/>
                <a:latin typeface="Times New Roman" panose="02020603050405020304" pitchFamily="18" charset="0"/>
                <a:ea typeface="Times New Roman" panose="02020603050405020304" pitchFamily="18" charset="0"/>
              </a:rPr>
              <a:t>, 2021.</a:t>
            </a:r>
          </a:p>
          <a:p>
            <a:pPr marL="152400" indent="0">
              <a:lnSpc>
                <a:spcPct val="150000"/>
              </a:lnSpc>
              <a:spcBef>
                <a:spcPts val="0"/>
              </a:spcBef>
              <a:buNone/>
            </a:pPr>
            <a:endParaRPr lang="en-US" sz="15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55A0-75FE-746A-DC53-BCB1543A756A}"/>
              </a:ext>
            </a:extLst>
          </p:cNvPr>
          <p:cNvSpPr>
            <a:spLocks noGrp="1"/>
          </p:cNvSpPr>
          <p:nvPr>
            <p:ph type="title"/>
          </p:nvPr>
        </p:nvSpPr>
        <p:spPr/>
        <p:txBody>
          <a:bodyPr/>
          <a:lstStyle/>
          <a:p>
            <a:r>
              <a:rPr lang="en-US" dirty="0">
                <a:latin typeface="Cambria" panose="02040503050406030204"/>
                <a:ea typeface="Cambria" panose="02040503050406030204"/>
              </a:rPr>
              <a:t>Publication Details</a:t>
            </a:r>
            <a:endParaRPr lang="en-IN" dirty="0"/>
          </a:p>
        </p:txBody>
      </p:sp>
      <p:sp>
        <p:nvSpPr>
          <p:cNvPr id="3" name="Text Placeholder 2">
            <a:extLst>
              <a:ext uri="{FF2B5EF4-FFF2-40B4-BE49-F238E27FC236}">
                <a16:creationId xmlns:a16="http://schemas.microsoft.com/office/drawing/2014/main" id="{F5CBB07E-5ED2-78C0-2785-D0755AB83D84}"/>
              </a:ext>
            </a:extLst>
          </p:cNvPr>
          <p:cNvSpPr>
            <a:spLocks noGrp="1"/>
          </p:cNvSpPr>
          <p:nvPr>
            <p:ph type="body" idx="1"/>
          </p:nvPr>
        </p:nvSpPr>
        <p:spPr>
          <a:xfrm>
            <a:off x="812800" y="1268361"/>
            <a:ext cx="6325419" cy="4827640"/>
          </a:xfrm>
        </p:spPr>
        <p:txBody>
          <a:bodyPr/>
          <a:lstStyle/>
          <a:p>
            <a:pPr marL="609600" indent="-457200" algn="just">
              <a:spcBef>
                <a:spcPts val="0"/>
              </a:spcBef>
              <a:buSzPct val="100000"/>
              <a:buFont typeface="+mj-lt"/>
              <a:buAutoNum type="arabicPeriod"/>
            </a:pPr>
            <a:r>
              <a:rPr lang="en-US" b="1" u="sng" dirty="0">
                <a:latin typeface="Cambria" panose="02040503050406030204"/>
                <a:ea typeface="Cambria" panose="02040503050406030204"/>
              </a:rPr>
              <a:t>Letter of Confirmation for Publication</a:t>
            </a:r>
            <a:endParaRPr lang="en-US" b="1" u="sng" dirty="0">
              <a:latin typeface="Cambria" panose="02040503050406030204" pitchFamily="18" charset="0"/>
              <a:ea typeface="Cambria" panose="02040503050406030204" pitchFamily="18" charset="0"/>
            </a:endParaRPr>
          </a:p>
          <a:p>
            <a:pPr marL="342900" indent="-190500" algn="just">
              <a:spcBef>
                <a:spcPts val="0"/>
              </a:spcBef>
              <a:buNone/>
            </a:pPr>
            <a:endParaRPr lang="en-US" b="1" u="sng" dirty="0">
              <a:latin typeface="Cambria" panose="02040503050406030204" pitchFamily="18" charset="0"/>
              <a:ea typeface="Cambria" panose="02040503050406030204" pitchFamily="18" charset="0"/>
            </a:endParaRPr>
          </a:p>
          <a:p>
            <a:pPr marL="342900" indent="-190500" algn="just">
              <a:spcBef>
                <a:spcPts val="0"/>
              </a:spcBef>
              <a:buNone/>
            </a:pPr>
            <a:endParaRPr lang="en-US" b="1" dirty="0">
              <a:latin typeface="Cambria" panose="02040503050406030204"/>
              <a:ea typeface="Cambria" panose="02040503050406030204"/>
            </a:endParaRPr>
          </a:p>
          <a:p>
            <a:pPr marL="342900" indent="-190500" algn="just">
              <a:spcBef>
                <a:spcPts val="0"/>
              </a:spcBef>
              <a:buNone/>
            </a:pPr>
            <a:endParaRPr lang="en-US" b="1" dirty="0">
              <a:latin typeface="Cambria" panose="02040503050406030204"/>
              <a:ea typeface="Cambria" panose="02040503050406030204"/>
            </a:endParaRPr>
          </a:p>
          <a:p>
            <a:pPr marL="609600" indent="-457200" algn="just">
              <a:spcBef>
                <a:spcPts val="0"/>
              </a:spcBef>
              <a:buAutoNum type="arabicPeriod" startAt="2"/>
            </a:pPr>
            <a:r>
              <a:rPr lang="en-US" b="1" u="sng" dirty="0">
                <a:latin typeface="Cambria" panose="02040503050406030204"/>
                <a:ea typeface="Cambria" panose="02040503050406030204"/>
              </a:rPr>
              <a:t>Paper Publication Link:</a:t>
            </a:r>
          </a:p>
          <a:p>
            <a:pPr marL="152400" indent="0" algn="just">
              <a:spcBef>
                <a:spcPts val="0"/>
              </a:spcBef>
              <a:buNone/>
            </a:pPr>
            <a:r>
              <a:rPr lang="en-US" b="1" u="sng" dirty="0">
                <a:latin typeface="Cambria" panose="02040503050406030204"/>
                <a:ea typeface="Cambria" panose="02040503050406030204"/>
              </a:rPr>
              <a:t> </a:t>
            </a:r>
          </a:p>
          <a:p>
            <a:pPr marL="152400" indent="0" algn="just">
              <a:spcBef>
                <a:spcPts val="0"/>
              </a:spcBef>
              <a:buNone/>
            </a:pPr>
            <a:r>
              <a:rPr lang="en-US" b="1" u="sng" dirty="0">
                <a:latin typeface="Cambria" panose="02040503050406030204" pitchFamily="18" charset="0"/>
                <a:ea typeface="Cambria" panose="02040503050406030204" pitchFamily="18" charset="0"/>
                <a:hlinkClick r:id="rId2"/>
              </a:rPr>
              <a:t>https://ijirt.org/publishedpaper/IJIRT177912_PAPER.pdf</a:t>
            </a:r>
            <a:endParaRPr lang="en-US" b="1" u="sng" dirty="0">
              <a:latin typeface="Cambria" panose="02040503050406030204" pitchFamily="18" charset="0"/>
              <a:ea typeface="Cambria" panose="02040503050406030204" pitchFamily="18" charset="0"/>
            </a:endParaRPr>
          </a:p>
          <a:p>
            <a:endParaRPr lang="en-IN" dirty="0"/>
          </a:p>
        </p:txBody>
      </p:sp>
      <p:pic>
        <p:nvPicPr>
          <p:cNvPr id="5" name="Picture 4">
            <a:extLst>
              <a:ext uri="{FF2B5EF4-FFF2-40B4-BE49-F238E27FC236}">
                <a16:creationId xmlns:a16="http://schemas.microsoft.com/office/drawing/2014/main" id="{E35E98DE-38D5-EC9B-EF49-265A571BB88C}"/>
              </a:ext>
            </a:extLst>
          </p:cNvPr>
          <p:cNvPicPr>
            <a:picLocks noChangeAspect="1"/>
          </p:cNvPicPr>
          <p:nvPr/>
        </p:nvPicPr>
        <p:blipFill>
          <a:blip r:embed="rId3"/>
          <a:stretch>
            <a:fillRect/>
          </a:stretch>
        </p:blipFill>
        <p:spPr>
          <a:xfrm>
            <a:off x="7326730" y="0"/>
            <a:ext cx="4865270" cy="6858000"/>
          </a:xfrm>
          <a:prstGeom prst="rect">
            <a:avLst/>
          </a:prstGeom>
        </p:spPr>
      </p:pic>
    </p:spTree>
    <p:extLst>
      <p:ext uri="{BB962C8B-B14F-4D97-AF65-F5344CB8AC3E}">
        <p14:creationId xmlns:p14="http://schemas.microsoft.com/office/powerpoint/2010/main" val="25416176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DE1D-8C8B-A7B2-916C-728310A00BE4}"/>
              </a:ext>
            </a:extLst>
          </p:cNvPr>
          <p:cNvSpPr>
            <a:spLocks noGrp="1"/>
          </p:cNvSpPr>
          <p:nvPr>
            <p:ph type="title"/>
          </p:nvPr>
        </p:nvSpPr>
        <p:spPr/>
        <p:txBody>
          <a:bodyPr/>
          <a:lstStyle/>
          <a:p>
            <a:r>
              <a:rPr lang="en-US" dirty="0">
                <a:latin typeface="Cambria" panose="02040503050406030204"/>
                <a:ea typeface="Cambria" panose="02040503050406030204"/>
              </a:rPr>
              <a:t>Similarity Index</a:t>
            </a:r>
            <a:endParaRPr lang="en-IN" dirty="0"/>
          </a:p>
        </p:txBody>
      </p:sp>
      <p:sp>
        <p:nvSpPr>
          <p:cNvPr id="3" name="Text Placeholder 2">
            <a:extLst>
              <a:ext uri="{FF2B5EF4-FFF2-40B4-BE49-F238E27FC236}">
                <a16:creationId xmlns:a16="http://schemas.microsoft.com/office/drawing/2014/main" id="{04200012-DB88-FC94-26B3-C98C5A0BA874}"/>
              </a:ext>
            </a:extLst>
          </p:cNvPr>
          <p:cNvSpPr>
            <a:spLocks noGrp="1"/>
          </p:cNvSpPr>
          <p:nvPr>
            <p:ph type="body" idx="1"/>
          </p:nvPr>
        </p:nvSpPr>
        <p:spPr/>
        <p:txBody>
          <a:bodyPr/>
          <a:lstStyle/>
          <a:p>
            <a:endParaRPr lang="en-IN" dirty="0"/>
          </a:p>
          <a:p>
            <a:pPr marL="76200" indent="0">
              <a:buNone/>
            </a:pPr>
            <a:r>
              <a:rPr lang="en-US" u="sng" dirty="0">
                <a:latin typeface="Cambria" panose="02040503050406030204"/>
                <a:ea typeface="Cambria" panose="02040503050406030204"/>
              </a:rPr>
              <a:t>Plagiarism Report</a:t>
            </a:r>
            <a:endParaRPr lang="en-US" u="sng" dirty="0">
              <a:latin typeface="Cambria" panose="02040503050406030204" pitchFamily="18" charset="0"/>
              <a:ea typeface="Cambria" panose="02040503050406030204" pitchFamily="18" charset="0"/>
            </a:endParaRPr>
          </a:p>
          <a:p>
            <a:endParaRPr lang="en-IN" dirty="0"/>
          </a:p>
        </p:txBody>
      </p:sp>
      <p:pic>
        <p:nvPicPr>
          <p:cNvPr id="5" name="Picture 4">
            <a:extLst>
              <a:ext uri="{FF2B5EF4-FFF2-40B4-BE49-F238E27FC236}">
                <a16:creationId xmlns:a16="http://schemas.microsoft.com/office/drawing/2014/main" id="{8F8D8A7E-A174-0517-BAF8-8297241D6D0A}"/>
              </a:ext>
            </a:extLst>
          </p:cNvPr>
          <p:cNvPicPr>
            <a:picLocks noChangeAspect="1"/>
          </p:cNvPicPr>
          <p:nvPr/>
        </p:nvPicPr>
        <p:blipFill>
          <a:blip r:embed="rId2"/>
          <a:stretch>
            <a:fillRect/>
          </a:stretch>
        </p:blipFill>
        <p:spPr>
          <a:xfrm>
            <a:off x="7032401" y="0"/>
            <a:ext cx="5159599" cy="6858000"/>
          </a:xfrm>
          <a:prstGeom prst="rect">
            <a:avLst/>
          </a:prstGeom>
        </p:spPr>
      </p:pic>
    </p:spTree>
    <p:extLst>
      <p:ext uri="{BB962C8B-B14F-4D97-AF65-F5344CB8AC3E}">
        <p14:creationId xmlns:p14="http://schemas.microsoft.com/office/powerpoint/2010/main" val="787193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E7A0-89F4-32A8-236B-5C9431D6D936}"/>
              </a:ext>
            </a:extLst>
          </p:cNvPr>
          <p:cNvSpPr>
            <a:spLocks noGrp="1"/>
          </p:cNvSpPr>
          <p:nvPr>
            <p:ph type="title"/>
          </p:nvPr>
        </p:nvSpPr>
        <p:spPr/>
        <p:txBody>
          <a:bodyPr/>
          <a:lstStyle/>
          <a:p>
            <a:r>
              <a:rPr lang="en-US" dirty="0"/>
              <a:t>Project work mapping with SDG</a:t>
            </a:r>
            <a:endParaRPr lang="en-IN" dirty="0"/>
          </a:p>
        </p:txBody>
      </p:sp>
      <p:sp>
        <p:nvSpPr>
          <p:cNvPr id="3" name="Text Placeholder 2">
            <a:extLst>
              <a:ext uri="{FF2B5EF4-FFF2-40B4-BE49-F238E27FC236}">
                <a16:creationId xmlns:a16="http://schemas.microsoft.com/office/drawing/2014/main" id="{F6E871AE-41A0-E6D2-2313-7EF69F142067}"/>
              </a:ext>
            </a:extLst>
          </p:cNvPr>
          <p:cNvSpPr>
            <a:spLocks noGrp="1"/>
          </p:cNvSpPr>
          <p:nvPr>
            <p:ph type="body" idx="1"/>
          </p:nvPr>
        </p:nvSpPr>
        <p:spPr>
          <a:xfrm>
            <a:off x="812800" y="1046480"/>
            <a:ext cx="10668000" cy="5303519"/>
          </a:xfrm>
        </p:spPr>
        <p:txBody>
          <a:bodyPr>
            <a:normAutofit fontScale="62500" lnSpcReduction="20000"/>
          </a:bodyPr>
          <a:lstStyle/>
          <a:p>
            <a:pPr>
              <a:lnSpc>
                <a:spcPct val="150000"/>
              </a:lnSpc>
              <a:buNone/>
            </a:pPr>
            <a:r>
              <a:rPr lang="en-US" sz="2900" b="1" dirty="0">
                <a:effectLst/>
                <a:latin typeface="Times New Roman" panose="02020603050405020304" pitchFamily="18" charset="0"/>
                <a:ea typeface="Times New Roman" panose="02020603050405020304" pitchFamily="18" charset="0"/>
              </a:rPr>
              <a:t>1.</a:t>
            </a:r>
            <a:r>
              <a:rPr lang="en-US" sz="2900" dirty="0">
                <a:effectLst/>
                <a:latin typeface="Times New Roman" panose="02020603050405020304" pitchFamily="18" charset="0"/>
                <a:ea typeface="Times New Roman" panose="02020603050405020304" pitchFamily="18" charset="0"/>
              </a:rPr>
              <a:t> </a:t>
            </a:r>
            <a:r>
              <a:rPr lang="en-IN" sz="2900" b="1" dirty="0">
                <a:effectLst/>
                <a:latin typeface="Times New Roman" panose="02020603050405020304" pitchFamily="18" charset="0"/>
                <a:ea typeface="Times New Roman" panose="02020603050405020304" pitchFamily="18" charset="0"/>
              </a:rPr>
              <a:t>SDG 13: Climate Action</a:t>
            </a:r>
            <a:endParaRPr lang="en-IN" sz="2900" dirty="0">
              <a:effectLst/>
              <a:latin typeface="Times New Roman" panose="02020603050405020304" pitchFamily="18" charset="0"/>
              <a:ea typeface="Times New Roman" panose="02020603050405020304" pitchFamily="18" charset="0"/>
            </a:endParaRPr>
          </a:p>
          <a:p>
            <a:pPr marL="0" lvl="0" indent="0">
              <a:lnSpc>
                <a:spcPct val="150000"/>
              </a:lnSpc>
              <a:buSzPts val="1000"/>
              <a:buNone/>
              <a:tabLst>
                <a:tab pos="457200" algn="l"/>
              </a:tabLst>
            </a:pPr>
            <a:r>
              <a:rPr lang="en-IN" sz="2900" dirty="0">
                <a:effectLst/>
                <a:latin typeface="Times New Roman" panose="02020603050405020304" pitchFamily="18" charset="0"/>
                <a:ea typeface="Times New Roman" panose="02020603050405020304" pitchFamily="18" charset="0"/>
              </a:rPr>
              <a:t>The weather prediction component enables farmers to prepare </a:t>
            </a:r>
          </a:p>
          <a:p>
            <a:pPr marL="0" lvl="0" indent="0">
              <a:lnSpc>
                <a:spcPct val="150000"/>
              </a:lnSpc>
              <a:buSzPts val="1000"/>
              <a:buNone/>
              <a:tabLst>
                <a:tab pos="457200" algn="l"/>
              </a:tabLst>
            </a:pPr>
            <a:r>
              <a:rPr lang="en-IN" sz="2900" dirty="0">
                <a:effectLst/>
                <a:latin typeface="Times New Roman" panose="02020603050405020304" pitchFamily="18" charset="0"/>
                <a:ea typeface="Times New Roman" panose="02020603050405020304" pitchFamily="18" charset="0"/>
              </a:rPr>
              <a:t>for climate variability, mitigate risks, and adapt their practices. </a:t>
            </a:r>
          </a:p>
          <a:p>
            <a:pPr marL="0" lvl="0" indent="0">
              <a:lnSpc>
                <a:spcPct val="150000"/>
              </a:lnSpc>
              <a:buSzPts val="1000"/>
              <a:buNone/>
              <a:tabLst>
                <a:tab pos="457200" algn="l"/>
              </a:tabLst>
            </a:pPr>
            <a:r>
              <a:rPr lang="en-IN" sz="2900" dirty="0">
                <a:effectLst/>
                <a:latin typeface="Times New Roman" panose="02020603050405020304" pitchFamily="18" charset="0"/>
                <a:ea typeface="Times New Roman" panose="02020603050405020304" pitchFamily="18" charset="0"/>
              </a:rPr>
              <a:t>This proactive approach supports climate-resilient agriculture</a:t>
            </a:r>
          </a:p>
          <a:p>
            <a:pPr marL="0" lvl="0" indent="0">
              <a:lnSpc>
                <a:spcPct val="150000"/>
              </a:lnSpc>
              <a:buSzPts val="1000"/>
              <a:buNone/>
              <a:tabLst>
                <a:tab pos="457200" algn="l"/>
              </a:tabLst>
            </a:pPr>
            <a:r>
              <a:rPr lang="en-IN" sz="2900" dirty="0">
                <a:effectLst/>
                <a:latin typeface="Times New Roman" panose="02020603050405020304" pitchFamily="18" charset="0"/>
                <a:ea typeface="Times New Roman" panose="02020603050405020304" pitchFamily="18" charset="0"/>
              </a:rPr>
              <a:t> and reduces the environmental impact of farming.</a:t>
            </a:r>
          </a:p>
          <a:p>
            <a:pPr>
              <a:lnSpc>
                <a:spcPct val="150000"/>
              </a:lnSpc>
              <a:buNone/>
            </a:pPr>
            <a:r>
              <a:rPr lang="en-IN" sz="2900" b="1" dirty="0">
                <a:effectLst/>
                <a:latin typeface="Times New Roman" panose="02020603050405020304" pitchFamily="18" charset="0"/>
                <a:ea typeface="Times New Roman" panose="02020603050405020304" pitchFamily="18" charset="0"/>
              </a:rPr>
              <a:t>2. SDG 12: Responsible Consumption and Production</a:t>
            </a:r>
            <a:endParaRPr lang="en-IN" sz="2900" dirty="0">
              <a:effectLst/>
              <a:latin typeface="Times New Roman" panose="02020603050405020304" pitchFamily="18" charset="0"/>
              <a:ea typeface="Times New Roman" panose="02020603050405020304" pitchFamily="18" charset="0"/>
            </a:endParaRPr>
          </a:p>
          <a:p>
            <a:pPr marL="0" lvl="0" indent="0">
              <a:lnSpc>
                <a:spcPct val="150000"/>
              </a:lnSpc>
              <a:buSzPts val="1000"/>
              <a:buNone/>
              <a:tabLst>
                <a:tab pos="457200" algn="l"/>
              </a:tabLst>
            </a:pPr>
            <a:r>
              <a:rPr lang="en-IN" sz="2900" dirty="0">
                <a:effectLst/>
                <a:latin typeface="Times New Roman" panose="02020603050405020304" pitchFamily="18" charset="0"/>
                <a:ea typeface="Times New Roman" panose="02020603050405020304" pitchFamily="18" charset="0"/>
              </a:rPr>
              <a:t>This system helps optimize resource use (e.g., water, fertilizer) by</a:t>
            </a:r>
          </a:p>
          <a:p>
            <a:pPr marL="0" lvl="0" indent="0">
              <a:lnSpc>
                <a:spcPct val="150000"/>
              </a:lnSpc>
              <a:buSzPts val="1000"/>
              <a:buNone/>
              <a:tabLst>
                <a:tab pos="457200" algn="l"/>
              </a:tabLst>
            </a:pPr>
            <a:r>
              <a:rPr lang="en-IN" sz="2900" dirty="0">
                <a:effectLst/>
                <a:latin typeface="Times New Roman" panose="02020603050405020304" pitchFamily="18" charset="0"/>
                <a:ea typeface="Times New Roman" panose="02020603050405020304" pitchFamily="18" charset="0"/>
              </a:rPr>
              <a:t> recommending crops that are best suited to current weather conditions.</a:t>
            </a:r>
          </a:p>
          <a:p>
            <a:pPr marL="0" lvl="0" indent="0">
              <a:lnSpc>
                <a:spcPct val="150000"/>
              </a:lnSpc>
              <a:buSzPts val="1000"/>
              <a:buNone/>
              <a:tabLst>
                <a:tab pos="457200" algn="l"/>
              </a:tabLst>
            </a:pPr>
            <a:r>
              <a:rPr lang="en-IN" sz="2900" dirty="0">
                <a:effectLst/>
                <a:latin typeface="Times New Roman" panose="02020603050405020304" pitchFamily="18" charset="0"/>
                <a:ea typeface="Times New Roman" panose="02020603050405020304" pitchFamily="18" charset="0"/>
              </a:rPr>
              <a:t> This reduces waste, enhances efficiency, and supports environmentally </a:t>
            </a:r>
          </a:p>
          <a:p>
            <a:pPr marL="0" lvl="0" indent="0">
              <a:lnSpc>
                <a:spcPct val="150000"/>
              </a:lnSpc>
              <a:buSzPts val="1000"/>
              <a:buNone/>
              <a:tabLst>
                <a:tab pos="457200" algn="l"/>
              </a:tabLst>
            </a:pPr>
            <a:r>
              <a:rPr lang="en-IN" sz="2900" dirty="0">
                <a:effectLst/>
                <a:latin typeface="Times New Roman" panose="02020603050405020304" pitchFamily="18" charset="0"/>
                <a:ea typeface="Times New Roman" panose="02020603050405020304" pitchFamily="18" charset="0"/>
              </a:rPr>
              <a:t>sustainable farming practices.</a:t>
            </a:r>
          </a:p>
          <a:p>
            <a:pPr>
              <a:lnSpc>
                <a:spcPct val="150000"/>
              </a:lnSpc>
              <a:buNone/>
            </a:pPr>
            <a:r>
              <a:rPr lang="en-IN" sz="2900" dirty="0">
                <a:effectLst/>
                <a:latin typeface="Times New Roman" panose="02020603050405020304" pitchFamily="18" charset="0"/>
                <a:ea typeface="Times New Roman" panose="02020603050405020304" pitchFamily="18" charset="0"/>
              </a:rPr>
              <a:t> </a:t>
            </a:r>
          </a:p>
          <a:p>
            <a:pPr marL="76200" indent="0" algn="just">
              <a:lnSpc>
                <a:spcPct val="150000"/>
              </a:lnSpc>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858F4179-DCFB-9AC2-3496-4D8B3290F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040" y="1249998"/>
            <a:ext cx="4632960" cy="3978592"/>
          </a:xfrm>
          <a:prstGeom prst="rect">
            <a:avLst/>
          </a:prstGeom>
        </p:spPr>
      </p:pic>
    </p:spTree>
    <p:extLst>
      <p:ext uri="{BB962C8B-B14F-4D97-AF65-F5344CB8AC3E}">
        <p14:creationId xmlns:p14="http://schemas.microsoft.com/office/powerpoint/2010/main" val="183175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FF0E-9CB6-66FA-A29A-DAD599190601}"/>
              </a:ext>
            </a:extLst>
          </p:cNvPr>
          <p:cNvSpPr>
            <a:spLocks noGrp="1"/>
          </p:cNvSpPr>
          <p:nvPr>
            <p:ph type="title"/>
          </p:nvPr>
        </p:nvSpPr>
        <p:spPr/>
        <p:txBody>
          <a:bodyPr/>
          <a:lstStyle/>
          <a:p>
            <a:r>
              <a:rPr lang="en-US" dirty="0"/>
              <a:t>Review of Literature</a:t>
            </a:r>
            <a:endParaRPr lang="en-IN" dirty="0"/>
          </a:p>
        </p:txBody>
      </p:sp>
      <p:graphicFrame>
        <p:nvGraphicFramePr>
          <p:cNvPr id="4" name="Table 3">
            <a:extLst>
              <a:ext uri="{FF2B5EF4-FFF2-40B4-BE49-F238E27FC236}">
                <a16:creationId xmlns:a16="http://schemas.microsoft.com/office/drawing/2014/main" id="{C1469830-F013-5791-2588-0EDE754D3CB5}"/>
              </a:ext>
            </a:extLst>
          </p:cNvPr>
          <p:cNvGraphicFramePr>
            <a:graphicFrameLocks noGrp="1"/>
          </p:cNvGraphicFramePr>
          <p:nvPr>
            <p:extLst>
              <p:ext uri="{D42A27DB-BD31-4B8C-83A1-F6EECF244321}">
                <p14:modId xmlns:p14="http://schemas.microsoft.com/office/powerpoint/2010/main" val="914218953"/>
              </p:ext>
            </p:extLst>
          </p:nvPr>
        </p:nvGraphicFramePr>
        <p:xfrm>
          <a:off x="413657" y="1012371"/>
          <a:ext cx="11310255" cy="5011166"/>
        </p:xfrm>
        <a:graphic>
          <a:graphicData uri="http://schemas.openxmlformats.org/drawingml/2006/table">
            <a:tbl>
              <a:tblPr firstRow="1" bandRow="1">
                <a:tableStyleId>{ED083AE6-46FA-4A59-8FB0-9F97EB10719F}</a:tableStyleId>
              </a:tblPr>
              <a:tblGrid>
                <a:gridCol w="1251857">
                  <a:extLst>
                    <a:ext uri="{9D8B030D-6E8A-4147-A177-3AD203B41FA5}">
                      <a16:colId xmlns:a16="http://schemas.microsoft.com/office/drawing/2014/main" val="335776904"/>
                    </a:ext>
                  </a:extLst>
                </a:gridCol>
                <a:gridCol w="2504418">
                  <a:extLst>
                    <a:ext uri="{9D8B030D-6E8A-4147-A177-3AD203B41FA5}">
                      <a16:colId xmlns:a16="http://schemas.microsoft.com/office/drawing/2014/main" val="516806578"/>
                    </a:ext>
                  </a:extLst>
                </a:gridCol>
                <a:gridCol w="1888495">
                  <a:extLst>
                    <a:ext uri="{9D8B030D-6E8A-4147-A177-3AD203B41FA5}">
                      <a16:colId xmlns:a16="http://schemas.microsoft.com/office/drawing/2014/main" val="4007968348"/>
                    </a:ext>
                  </a:extLst>
                </a:gridCol>
                <a:gridCol w="1888495">
                  <a:extLst>
                    <a:ext uri="{9D8B030D-6E8A-4147-A177-3AD203B41FA5}">
                      <a16:colId xmlns:a16="http://schemas.microsoft.com/office/drawing/2014/main" val="1812352370"/>
                    </a:ext>
                  </a:extLst>
                </a:gridCol>
                <a:gridCol w="1888495">
                  <a:extLst>
                    <a:ext uri="{9D8B030D-6E8A-4147-A177-3AD203B41FA5}">
                      <a16:colId xmlns:a16="http://schemas.microsoft.com/office/drawing/2014/main" val="3406784643"/>
                    </a:ext>
                  </a:extLst>
                </a:gridCol>
                <a:gridCol w="1888495">
                  <a:extLst>
                    <a:ext uri="{9D8B030D-6E8A-4147-A177-3AD203B41FA5}">
                      <a16:colId xmlns:a16="http://schemas.microsoft.com/office/drawing/2014/main" val="830828559"/>
                    </a:ext>
                  </a:extLst>
                </a:gridCol>
              </a:tblGrid>
              <a:tr h="451434">
                <a:tc>
                  <a:txBody>
                    <a:bodyPr/>
                    <a:lstStyle/>
                    <a:p>
                      <a:r>
                        <a:rPr lang="en-IN" sz="1600" dirty="0"/>
                        <a:t>Sl. No</a:t>
                      </a:r>
                    </a:p>
                  </a:txBody>
                  <a:tcPr anchor="ctr"/>
                </a:tc>
                <a:tc>
                  <a:txBody>
                    <a:bodyPr/>
                    <a:lstStyle/>
                    <a:p>
                      <a:r>
                        <a:rPr lang="en-IN" sz="1600" dirty="0"/>
                        <a:t>Title of Paper &amp; Year</a:t>
                      </a:r>
                    </a:p>
                  </a:txBody>
                  <a:tcPr anchor="ctr"/>
                </a:tc>
                <a:tc>
                  <a:txBody>
                    <a:bodyPr/>
                    <a:lstStyle/>
                    <a:p>
                      <a:r>
                        <a:rPr lang="en-IN" sz="1600" dirty="0"/>
                        <a:t>Authors</a:t>
                      </a:r>
                    </a:p>
                  </a:txBody>
                  <a:tcPr anchor="ctr"/>
                </a:tc>
                <a:tc>
                  <a:txBody>
                    <a:bodyPr/>
                    <a:lstStyle/>
                    <a:p>
                      <a:r>
                        <a:rPr lang="en-IN" sz="1600"/>
                        <a:t>Methodology Used</a:t>
                      </a:r>
                    </a:p>
                  </a:txBody>
                  <a:tcPr anchor="ctr"/>
                </a:tc>
                <a:tc>
                  <a:txBody>
                    <a:bodyPr/>
                    <a:lstStyle/>
                    <a:p>
                      <a:r>
                        <a:rPr lang="en-IN" sz="1600"/>
                        <a:t>Advantages</a:t>
                      </a:r>
                    </a:p>
                  </a:txBody>
                  <a:tcPr anchor="ctr"/>
                </a:tc>
                <a:tc>
                  <a:txBody>
                    <a:bodyPr/>
                    <a:lstStyle/>
                    <a:p>
                      <a:r>
                        <a:rPr lang="en-IN" sz="1600" dirty="0"/>
                        <a:t>Disadvantages</a:t>
                      </a:r>
                    </a:p>
                  </a:txBody>
                  <a:tcPr anchor="ctr"/>
                </a:tc>
                <a:extLst>
                  <a:ext uri="{0D108BD9-81ED-4DB2-BD59-A6C34878D82A}">
                    <a16:rowId xmlns:a16="http://schemas.microsoft.com/office/drawing/2014/main" val="1533129378"/>
                  </a:ext>
                </a:extLst>
              </a:tr>
              <a:tr h="736550">
                <a:tc>
                  <a:txBody>
                    <a:bodyPr/>
                    <a:lstStyle/>
                    <a:p>
                      <a:r>
                        <a:rPr lang="en-IN" dirty="0"/>
                        <a:t>1</a:t>
                      </a:r>
                    </a:p>
                  </a:txBody>
                  <a:tcPr anchor="ctr"/>
                </a:tc>
                <a:tc>
                  <a:txBody>
                    <a:bodyPr/>
                    <a:lstStyle/>
                    <a:p>
                      <a:r>
                        <a:rPr lang="en-US" b="1" dirty="0"/>
                        <a:t>Deep Learning for Weather Forecasting: A Comparative Study </a:t>
                      </a:r>
                    </a:p>
                  </a:txBody>
                  <a:tcPr anchor="ctr"/>
                </a:tc>
                <a:tc>
                  <a:txBody>
                    <a:bodyPr/>
                    <a:lstStyle/>
                    <a:p>
                      <a:r>
                        <a:rPr lang="en-IN" dirty="0"/>
                        <a:t>J. Smith, A. Lee</a:t>
                      </a:r>
                      <a:endParaRPr lang="pt-BR" dirty="0"/>
                    </a:p>
                  </a:txBody>
                  <a:tcPr anchor="ctr"/>
                </a:tc>
                <a:tc>
                  <a:txBody>
                    <a:bodyPr/>
                    <a:lstStyle/>
                    <a:p>
                      <a:r>
                        <a:rPr lang="en-US" dirty="0"/>
                        <a:t>CNN, LSTMs, and Transformers for weather prediction</a:t>
                      </a:r>
                    </a:p>
                  </a:txBody>
                  <a:tcPr anchor="ctr"/>
                </a:tc>
                <a:tc>
                  <a:txBody>
                    <a:bodyPr/>
                    <a:lstStyle/>
                    <a:p>
                      <a:r>
                        <a:rPr lang="en-US" dirty="0"/>
                        <a:t>High accuracy in capturing temporal patterns</a:t>
                      </a:r>
                    </a:p>
                  </a:txBody>
                  <a:tcPr anchor="ctr"/>
                </a:tc>
                <a:tc>
                  <a:txBody>
                    <a:bodyPr/>
                    <a:lstStyle/>
                    <a:p>
                      <a:r>
                        <a:rPr lang="en-IN" dirty="0"/>
                        <a:t>Requires large training datasets</a:t>
                      </a:r>
                      <a:endParaRPr lang="en-US" dirty="0"/>
                    </a:p>
                  </a:txBody>
                  <a:tcPr anchor="ctr"/>
                </a:tc>
                <a:extLst>
                  <a:ext uri="{0D108BD9-81ED-4DB2-BD59-A6C34878D82A}">
                    <a16:rowId xmlns:a16="http://schemas.microsoft.com/office/drawing/2014/main" val="1542616263"/>
                  </a:ext>
                </a:extLst>
              </a:tr>
              <a:tr h="736550">
                <a:tc>
                  <a:txBody>
                    <a:bodyPr/>
                    <a:lstStyle/>
                    <a:p>
                      <a:r>
                        <a:rPr lang="en-IN"/>
                        <a:t>2</a:t>
                      </a:r>
                    </a:p>
                  </a:txBody>
                  <a:tcPr anchor="ctr"/>
                </a:tc>
                <a:tc>
                  <a:txBody>
                    <a:bodyPr/>
                    <a:lstStyle/>
                    <a:p>
                      <a:r>
                        <a:rPr lang="en-US" b="1" dirty="0"/>
                        <a:t>Generative Models for Climate Data Simulation </a:t>
                      </a:r>
                    </a:p>
                  </a:txBody>
                  <a:tcPr anchor="ctr"/>
                </a:tc>
                <a:tc>
                  <a:txBody>
                    <a:bodyPr/>
                    <a:lstStyle/>
                    <a:p>
                      <a:r>
                        <a:rPr lang="en-IN" dirty="0"/>
                        <a:t>M. Brown, T. Kumar</a:t>
                      </a:r>
                      <a:endParaRPr lang="en-US" dirty="0"/>
                    </a:p>
                  </a:txBody>
                  <a:tcPr anchor="ctr"/>
                </a:tc>
                <a:tc>
                  <a:txBody>
                    <a:bodyPr/>
                    <a:lstStyle/>
                    <a:p>
                      <a:r>
                        <a:rPr lang="en-IN" dirty="0"/>
                        <a:t>GANs for synthetic climate data generation</a:t>
                      </a:r>
                      <a:endParaRPr lang="en-US" dirty="0"/>
                    </a:p>
                  </a:txBody>
                  <a:tcPr anchor="ctr"/>
                </a:tc>
                <a:tc>
                  <a:txBody>
                    <a:bodyPr/>
                    <a:lstStyle/>
                    <a:p>
                      <a:r>
                        <a:rPr lang="en-US" dirty="0"/>
                        <a:t>Helps in data augmentation for improved forecasting</a:t>
                      </a:r>
                    </a:p>
                  </a:txBody>
                  <a:tcPr anchor="ctr"/>
                </a:tc>
                <a:tc>
                  <a:txBody>
                    <a:bodyPr/>
                    <a:lstStyle/>
                    <a:p>
                      <a:r>
                        <a:rPr lang="en-IN" dirty="0"/>
                        <a:t>Computationally intensive training</a:t>
                      </a:r>
                    </a:p>
                  </a:txBody>
                  <a:tcPr anchor="ctr"/>
                </a:tc>
                <a:extLst>
                  <a:ext uri="{0D108BD9-81ED-4DB2-BD59-A6C34878D82A}">
                    <a16:rowId xmlns:a16="http://schemas.microsoft.com/office/drawing/2014/main" val="2433718856"/>
                  </a:ext>
                </a:extLst>
              </a:tr>
              <a:tr h="736550">
                <a:tc>
                  <a:txBody>
                    <a:bodyPr/>
                    <a:lstStyle/>
                    <a:p>
                      <a:r>
                        <a:rPr lang="en-IN"/>
                        <a:t>3</a:t>
                      </a:r>
                    </a:p>
                  </a:txBody>
                  <a:tcPr anchor="ctr"/>
                </a:tc>
                <a:tc>
                  <a:txBody>
                    <a:bodyPr/>
                    <a:lstStyle/>
                    <a:p>
                      <a:r>
                        <a:rPr lang="en-US" b="1" dirty="0"/>
                        <a:t>AI-Based Crop Yield Prediction Using Remote Sensing Data </a:t>
                      </a:r>
                    </a:p>
                  </a:txBody>
                  <a:tcPr anchor="ctr"/>
                </a:tc>
                <a:tc>
                  <a:txBody>
                    <a:bodyPr/>
                    <a:lstStyle/>
                    <a:p>
                      <a:r>
                        <a:rPr lang="en-IN" dirty="0"/>
                        <a:t>S. Gupta, L. Wang</a:t>
                      </a:r>
                    </a:p>
                  </a:txBody>
                  <a:tcPr anchor="ctr"/>
                </a:tc>
                <a:tc>
                  <a:txBody>
                    <a:bodyPr/>
                    <a:lstStyle/>
                    <a:p>
                      <a:r>
                        <a:rPr lang="en-US" dirty="0"/>
                        <a:t>Machine learning models (Random Forest, </a:t>
                      </a:r>
                      <a:r>
                        <a:rPr lang="en-US" dirty="0" err="1"/>
                        <a:t>XGBoost</a:t>
                      </a:r>
                      <a:r>
                        <a:rPr lang="en-US" dirty="0"/>
                        <a:t>) for yield estimation</a:t>
                      </a:r>
                    </a:p>
                  </a:txBody>
                  <a:tcPr anchor="ctr"/>
                </a:tc>
                <a:tc>
                  <a:txBody>
                    <a:bodyPr/>
                    <a:lstStyle/>
                    <a:p>
                      <a:r>
                        <a:rPr lang="en-US" dirty="0"/>
                        <a:t>Improves accuracy by integrating multiple environmental factors</a:t>
                      </a:r>
                    </a:p>
                  </a:txBody>
                  <a:tcPr anchor="ctr"/>
                </a:tc>
                <a:tc>
                  <a:txBody>
                    <a:bodyPr/>
                    <a:lstStyle/>
                    <a:p>
                      <a:r>
                        <a:rPr lang="en-US" dirty="0"/>
                        <a:t>Limited generalization across different regions</a:t>
                      </a:r>
                    </a:p>
                  </a:txBody>
                  <a:tcPr anchor="ctr"/>
                </a:tc>
                <a:extLst>
                  <a:ext uri="{0D108BD9-81ED-4DB2-BD59-A6C34878D82A}">
                    <a16:rowId xmlns:a16="http://schemas.microsoft.com/office/drawing/2014/main" val="3618476154"/>
                  </a:ext>
                </a:extLst>
              </a:tr>
              <a:tr h="1069186">
                <a:tc>
                  <a:txBody>
                    <a:bodyPr/>
                    <a:lstStyle/>
                    <a:p>
                      <a:r>
                        <a:rPr lang="en-IN"/>
                        <a:t>4</a:t>
                      </a:r>
                    </a:p>
                  </a:txBody>
                  <a:tcPr anchor="ctr"/>
                </a:tc>
                <a:tc>
                  <a:txBody>
                    <a:bodyPr/>
                    <a:lstStyle/>
                    <a:p>
                      <a:r>
                        <a:rPr lang="en-US" b="1" dirty="0"/>
                        <a:t>Transformers for Time-Series Forecasting in Agriculture </a:t>
                      </a:r>
                    </a:p>
                  </a:txBody>
                  <a:tcPr anchor="ctr"/>
                </a:tc>
                <a:tc>
                  <a:txBody>
                    <a:bodyPr/>
                    <a:lstStyle/>
                    <a:p>
                      <a:r>
                        <a:rPr lang="en-IN" dirty="0"/>
                        <a:t>P. Taylor, R. Mehta</a:t>
                      </a:r>
                      <a:endParaRPr lang="fi-FI" dirty="0"/>
                    </a:p>
                  </a:txBody>
                  <a:tcPr anchor="ctr"/>
                </a:tc>
                <a:tc>
                  <a:txBody>
                    <a:bodyPr/>
                    <a:lstStyle/>
                    <a:p>
                      <a:r>
                        <a:rPr lang="en-US" dirty="0"/>
                        <a:t>Transformer-based models for long-term agricultural forecasting</a:t>
                      </a:r>
                      <a:endParaRPr lang="en-IN" dirty="0"/>
                    </a:p>
                  </a:txBody>
                  <a:tcPr anchor="ctr"/>
                </a:tc>
                <a:tc>
                  <a:txBody>
                    <a:bodyPr/>
                    <a:lstStyle/>
                    <a:p>
                      <a:r>
                        <a:rPr lang="en-US" dirty="0"/>
                        <a:t>Captures long-range dependencies in data effectively</a:t>
                      </a:r>
                    </a:p>
                  </a:txBody>
                  <a:tcPr anchor="ctr"/>
                </a:tc>
                <a:tc>
                  <a:txBody>
                    <a:bodyPr/>
                    <a:lstStyle/>
                    <a:p>
                      <a:r>
                        <a:rPr lang="en-IN" dirty="0"/>
                        <a:t>High computational cost</a:t>
                      </a:r>
                    </a:p>
                  </a:txBody>
                  <a:tcPr anchor="ctr"/>
                </a:tc>
                <a:extLst>
                  <a:ext uri="{0D108BD9-81ED-4DB2-BD59-A6C34878D82A}">
                    <a16:rowId xmlns:a16="http://schemas.microsoft.com/office/drawing/2014/main" val="1560654478"/>
                  </a:ext>
                </a:extLst>
              </a:tr>
              <a:tr h="736550">
                <a:tc>
                  <a:txBody>
                    <a:bodyPr/>
                    <a:lstStyle/>
                    <a:p>
                      <a:r>
                        <a:rPr lang="en-IN" dirty="0"/>
                        <a:t>5</a:t>
                      </a:r>
                    </a:p>
                  </a:txBody>
                  <a:tcPr anchor="ctr"/>
                </a:tc>
                <a:tc>
                  <a:txBody>
                    <a:bodyPr/>
                    <a:lstStyle/>
                    <a:p>
                      <a:r>
                        <a:rPr lang="en-US" b="1" dirty="0"/>
                        <a:t>Multi-Source Data Fusion for AI-Driven Weather and Crop Prediction </a:t>
                      </a:r>
                    </a:p>
                  </a:txBody>
                  <a:tcPr anchor="ctr"/>
                </a:tc>
                <a:tc>
                  <a:txBody>
                    <a:bodyPr/>
                    <a:lstStyle/>
                    <a:p>
                      <a:r>
                        <a:rPr lang="en-IN" dirty="0"/>
                        <a:t>K. Sharma, D. Patel</a:t>
                      </a:r>
                    </a:p>
                  </a:txBody>
                  <a:tcPr anchor="ctr"/>
                </a:tc>
                <a:tc>
                  <a:txBody>
                    <a:bodyPr/>
                    <a:lstStyle/>
                    <a:p>
                      <a:r>
                        <a:rPr lang="en-US" dirty="0"/>
                        <a:t>Integration of satellite, sensor, and historical data for predictive modeling</a:t>
                      </a:r>
                    </a:p>
                  </a:txBody>
                  <a:tcPr anchor="ctr"/>
                </a:tc>
                <a:tc>
                  <a:txBody>
                    <a:bodyPr/>
                    <a:lstStyle/>
                    <a:p>
                      <a:r>
                        <a:rPr lang="en-US" dirty="0"/>
                        <a:t>Enhances precision in both weather and yield forecasting</a:t>
                      </a:r>
                    </a:p>
                  </a:txBody>
                  <a:tcPr anchor="ctr"/>
                </a:tc>
                <a:tc>
                  <a:txBody>
                    <a:bodyPr/>
                    <a:lstStyle/>
                    <a:p>
                      <a:r>
                        <a:rPr lang="en-US" dirty="0"/>
                        <a:t>Requires extensive preprocessing and data cleaning</a:t>
                      </a:r>
                      <a:endParaRPr lang="en-IN" dirty="0"/>
                    </a:p>
                  </a:txBody>
                  <a:tcPr anchor="ctr"/>
                </a:tc>
                <a:extLst>
                  <a:ext uri="{0D108BD9-81ED-4DB2-BD59-A6C34878D82A}">
                    <a16:rowId xmlns:a16="http://schemas.microsoft.com/office/drawing/2014/main" val="1437569098"/>
                  </a:ext>
                </a:extLst>
              </a:tr>
            </a:tbl>
          </a:graphicData>
        </a:graphic>
      </p:graphicFrame>
    </p:spTree>
    <p:extLst>
      <p:ext uri="{BB962C8B-B14F-4D97-AF65-F5344CB8AC3E}">
        <p14:creationId xmlns:p14="http://schemas.microsoft.com/office/powerpoint/2010/main" val="410582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C7C0CBC-A13D-F8D6-CDA1-5BD05415598E}"/>
              </a:ext>
            </a:extLst>
          </p:cNvPr>
          <p:cNvGraphicFramePr>
            <a:graphicFrameLocks noGrp="1"/>
          </p:cNvGraphicFramePr>
          <p:nvPr>
            <p:extLst>
              <p:ext uri="{D42A27DB-BD31-4B8C-83A1-F6EECF244321}">
                <p14:modId xmlns:p14="http://schemas.microsoft.com/office/powerpoint/2010/main" val="390734357"/>
              </p:ext>
            </p:extLst>
          </p:nvPr>
        </p:nvGraphicFramePr>
        <p:xfrm>
          <a:off x="195943" y="228600"/>
          <a:ext cx="11653156" cy="6338507"/>
        </p:xfrm>
        <a:graphic>
          <a:graphicData uri="http://schemas.openxmlformats.org/drawingml/2006/table">
            <a:tbl>
              <a:tblPr firstRow="1" bandRow="1">
                <a:tableStyleId>{ED083AE6-46FA-4A59-8FB0-9F97EB10719F}</a:tableStyleId>
              </a:tblPr>
              <a:tblGrid>
                <a:gridCol w="1286174">
                  <a:extLst>
                    <a:ext uri="{9D8B030D-6E8A-4147-A177-3AD203B41FA5}">
                      <a16:colId xmlns:a16="http://schemas.microsoft.com/office/drawing/2014/main" val="2099052871"/>
                    </a:ext>
                  </a:extLst>
                </a:gridCol>
                <a:gridCol w="2581250">
                  <a:extLst>
                    <a:ext uri="{9D8B030D-6E8A-4147-A177-3AD203B41FA5}">
                      <a16:colId xmlns:a16="http://schemas.microsoft.com/office/drawing/2014/main" val="563759358"/>
                    </a:ext>
                  </a:extLst>
                </a:gridCol>
                <a:gridCol w="1946433">
                  <a:extLst>
                    <a:ext uri="{9D8B030D-6E8A-4147-A177-3AD203B41FA5}">
                      <a16:colId xmlns:a16="http://schemas.microsoft.com/office/drawing/2014/main" val="3498784702"/>
                    </a:ext>
                  </a:extLst>
                </a:gridCol>
                <a:gridCol w="1946433">
                  <a:extLst>
                    <a:ext uri="{9D8B030D-6E8A-4147-A177-3AD203B41FA5}">
                      <a16:colId xmlns:a16="http://schemas.microsoft.com/office/drawing/2014/main" val="1573498389"/>
                    </a:ext>
                  </a:extLst>
                </a:gridCol>
                <a:gridCol w="1946433">
                  <a:extLst>
                    <a:ext uri="{9D8B030D-6E8A-4147-A177-3AD203B41FA5}">
                      <a16:colId xmlns:a16="http://schemas.microsoft.com/office/drawing/2014/main" val="1675274932"/>
                    </a:ext>
                  </a:extLst>
                </a:gridCol>
                <a:gridCol w="1946433">
                  <a:extLst>
                    <a:ext uri="{9D8B030D-6E8A-4147-A177-3AD203B41FA5}">
                      <a16:colId xmlns:a16="http://schemas.microsoft.com/office/drawing/2014/main" val="3748668006"/>
                    </a:ext>
                  </a:extLst>
                </a:gridCol>
              </a:tblGrid>
              <a:tr h="667373">
                <a:tc>
                  <a:txBody>
                    <a:bodyPr/>
                    <a:lstStyle/>
                    <a:p>
                      <a:r>
                        <a:rPr lang="en-IN" sz="1600" dirty="0"/>
                        <a:t>Sl. No</a:t>
                      </a:r>
                    </a:p>
                  </a:txBody>
                  <a:tcPr anchor="ctr"/>
                </a:tc>
                <a:tc>
                  <a:txBody>
                    <a:bodyPr/>
                    <a:lstStyle/>
                    <a:p>
                      <a:r>
                        <a:rPr lang="en-IN" sz="1600" dirty="0"/>
                        <a:t>Title of Paper &amp; Year</a:t>
                      </a:r>
                    </a:p>
                  </a:txBody>
                  <a:tcPr anchor="ctr"/>
                </a:tc>
                <a:tc>
                  <a:txBody>
                    <a:bodyPr/>
                    <a:lstStyle/>
                    <a:p>
                      <a:r>
                        <a:rPr lang="en-IN" sz="1600" dirty="0"/>
                        <a:t>Authors</a:t>
                      </a:r>
                    </a:p>
                  </a:txBody>
                  <a:tcPr anchor="ctr"/>
                </a:tc>
                <a:tc>
                  <a:txBody>
                    <a:bodyPr/>
                    <a:lstStyle/>
                    <a:p>
                      <a:r>
                        <a:rPr lang="en-IN" sz="1600"/>
                        <a:t>Methodology Used</a:t>
                      </a:r>
                    </a:p>
                  </a:txBody>
                  <a:tcPr anchor="ctr"/>
                </a:tc>
                <a:tc>
                  <a:txBody>
                    <a:bodyPr/>
                    <a:lstStyle/>
                    <a:p>
                      <a:r>
                        <a:rPr lang="en-IN" sz="1600"/>
                        <a:t>Advantages</a:t>
                      </a:r>
                    </a:p>
                  </a:txBody>
                  <a:tcPr anchor="ctr"/>
                </a:tc>
                <a:tc>
                  <a:txBody>
                    <a:bodyPr/>
                    <a:lstStyle/>
                    <a:p>
                      <a:r>
                        <a:rPr lang="en-IN" sz="1600" dirty="0"/>
                        <a:t>Disadvantages</a:t>
                      </a:r>
                    </a:p>
                  </a:txBody>
                  <a:tcPr anchor="ctr"/>
                </a:tc>
                <a:extLst>
                  <a:ext uri="{0D108BD9-81ED-4DB2-BD59-A6C34878D82A}">
                    <a16:rowId xmlns:a16="http://schemas.microsoft.com/office/drawing/2014/main" val="1969990161"/>
                  </a:ext>
                </a:extLst>
              </a:tr>
              <a:tr h="1119177">
                <a:tc>
                  <a:txBody>
                    <a:bodyPr/>
                    <a:lstStyle/>
                    <a:p>
                      <a:r>
                        <a:rPr lang="en-IN"/>
                        <a:t>6</a:t>
                      </a:r>
                    </a:p>
                  </a:txBody>
                  <a:tcPr anchor="ctr"/>
                </a:tc>
                <a:tc>
                  <a:txBody>
                    <a:bodyPr/>
                    <a:lstStyle/>
                    <a:p>
                      <a:r>
                        <a:rPr lang="en-US" b="1" dirty="0"/>
                        <a:t>Impact of Climate Change on Crop Yield: AI-Based Insights</a:t>
                      </a:r>
                    </a:p>
                  </a:txBody>
                  <a:tcPr anchor="ctr"/>
                </a:tc>
                <a:tc>
                  <a:txBody>
                    <a:bodyPr/>
                    <a:lstStyle/>
                    <a:p>
                      <a:r>
                        <a:rPr lang="en-IN" dirty="0"/>
                        <a:t>R. Das, N. Verma</a:t>
                      </a:r>
                      <a:endParaRPr lang="fi-FI" dirty="0"/>
                    </a:p>
                  </a:txBody>
                  <a:tcPr anchor="ctr"/>
                </a:tc>
                <a:tc>
                  <a:txBody>
                    <a:bodyPr/>
                    <a:lstStyle/>
                    <a:p>
                      <a:r>
                        <a:rPr lang="en-US" dirty="0"/>
                        <a:t>AI models integrating climate variables for yield prediction</a:t>
                      </a:r>
                    </a:p>
                  </a:txBody>
                  <a:tcPr anchor="ctr"/>
                </a:tc>
                <a:tc>
                  <a:txBody>
                    <a:bodyPr/>
                    <a:lstStyle/>
                    <a:p>
                      <a:r>
                        <a:rPr lang="en-US" dirty="0"/>
                        <a:t>Provides early warnings for crop failures</a:t>
                      </a:r>
                    </a:p>
                  </a:txBody>
                  <a:tcPr anchor="ctr"/>
                </a:tc>
                <a:tc>
                  <a:txBody>
                    <a:bodyPr/>
                    <a:lstStyle/>
                    <a:p>
                      <a:r>
                        <a:rPr lang="en-IN" dirty="0"/>
                        <a:t>Requires high-quality climate datasets</a:t>
                      </a:r>
                    </a:p>
                  </a:txBody>
                  <a:tcPr anchor="ctr"/>
                </a:tc>
                <a:extLst>
                  <a:ext uri="{0D108BD9-81ED-4DB2-BD59-A6C34878D82A}">
                    <a16:rowId xmlns:a16="http://schemas.microsoft.com/office/drawing/2014/main" val="4201490951"/>
                  </a:ext>
                </a:extLst>
              </a:tr>
              <a:tr h="1091395">
                <a:tc>
                  <a:txBody>
                    <a:bodyPr/>
                    <a:lstStyle/>
                    <a:p>
                      <a:r>
                        <a:rPr lang="en-US" dirty="0"/>
                        <a:t>7</a:t>
                      </a:r>
                      <a:endParaRPr lang="en-IN" dirty="0"/>
                    </a:p>
                  </a:txBody>
                  <a:tcPr anchor="ctr"/>
                </a:tc>
                <a:tc>
                  <a:txBody>
                    <a:bodyPr/>
                    <a:lstStyle/>
                    <a:p>
                      <a:r>
                        <a:rPr lang="en-US" b="1" dirty="0" err="1"/>
                        <a:t>Spatio</a:t>
                      </a:r>
                      <a:r>
                        <a:rPr lang="en-US" b="1" dirty="0"/>
                        <a:t>-Temporal Deep Learning for Agricultural Forecasting</a:t>
                      </a:r>
                    </a:p>
                  </a:txBody>
                  <a:tcPr anchor="ctr"/>
                </a:tc>
                <a:tc>
                  <a:txBody>
                    <a:bodyPr/>
                    <a:lstStyle/>
                    <a:p>
                      <a:r>
                        <a:rPr lang="en-IN" dirty="0"/>
                        <a:t>L. Chen, A. Bose</a:t>
                      </a:r>
                    </a:p>
                  </a:txBody>
                  <a:tcPr anchor="ctr"/>
                </a:tc>
                <a:tc>
                  <a:txBody>
                    <a:bodyPr/>
                    <a:lstStyle/>
                    <a:p>
                      <a:r>
                        <a:rPr lang="en-US" dirty="0"/>
                        <a:t>LSTMs and CNNs for spatial and temporal analysis</a:t>
                      </a:r>
                    </a:p>
                  </a:txBody>
                  <a:tcPr anchor="ctr"/>
                </a:tc>
                <a:tc>
                  <a:txBody>
                    <a:bodyPr/>
                    <a:lstStyle/>
                    <a:p>
                      <a:r>
                        <a:rPr lang="en-US" dirty="0"/>
                        <a:t>Captures both location and time-based patterns effectively</a:t>
                      </a:r>
                    </a:p>
                  </a:txBody>
                  <a:tcPr anchor="ctr"/>
                </a:tc>
                <a:tc>
                  <a:txBody>
                    <a:bodyPr/>
                    <a:lstStyle/>
                    <a:p>
                      <a:r>
                        <a:rPr lang="en-US" dirty="0"/>
                        <a:t>High computational cost for large-scale implementation</a:t>
                      </a:r>
                    </a:p>
                  </a:txBody>
                  <a:tcPr anchor="ctr"/>
                </a:tc>
                <a:extLst>
                  <a:ext uri="{0D108BD9-81ED-4DB2-BD59-A6C34878D82A}">
                    <a16:rowId xmlns:a16="http://schemas.microsoft.com/office/drawing/2014/main" val="3827947508"/>
                  </a:ext>
                </a:extLst>
              </a:tr>
              <a:tr h="1088872">
                <a:tc>
                  <a:txBody>
                    <a:bodyPr/>
                    <a:lstStyle/>
                    <a:p>
                      <a:r>
                        <a:rPr lang="en-US" dirty="0"/>
                        <a:t>8</a:t>
                      </a:r>
                      <a:endParaRPr lang="en-IN" dirty="0"/>
                    </a:p>
                  </a:txBody>
                  <a:tcPr anchor="ctr"/>
                </a:tc>
                <a:tc>
                  <a:txBody>
                    <a:bodyPr/>
                    <a:lstStyle/>
                    <a:p>
                      <a:r>
                        <a:rPr lang="en-US" b="1" dirty="0"/>
                        <a:t>GANs for Synthetic Weather Data Generation </a:t>
                      </a:r>
                    </a:p>
                  </a:txBody>
                  <a:tcPr anchor="ctr"/>
                </a:tc>
                <a:tc>
                  <a:txBody>
                    <a:bodyPr/>
                    <a:lstStyle/>
                    <a:p>
                      <a:r>
                        <a:rPr lang="en-IN" dirty="0"/>
                        <a:t>M. Patel, J. Singh</a:t>
                      </a:r>
                    </a:p>
                  </a:txBody>
                  <a:tcPr anchor="ctr"/>
                </a:tc>
                <a:tc>
                  <a:txBody>
                    <a:bodyPr/>
                    <a:lstStyle/>
                    <a:p>
                      <a:r>
                        <a:rPr lang="en-US" dirty="0"/>
                        <a:t>Generative Adversarial Networks for climate data synthesis</a:t>
                      </a:r>
                    </a:p>
                  </a:txBody>
                  <a:tcPr anchor="ctr"/>
                </a:tc>
                <a:tc>
                  <a:txBody>
                    <a:bodyPr/>
                    <a:lstStyle/>
                    <a:p>
                      <a:r>
                        <a:rPr lang="en-US" dirty="0"/>
                        <a:t>Enhances dataset diversity for training predictive models</a:t>
                      </a:r>
                    </a:p>
                  </a:txBody>
                  <a:tcPr anchor="ctr"/>
                </a:tc>
                <a:tc>
                  <a:txBody>
                    <a:bodyPr/>
                    <a:lstStyle/>
                    <a:p>
                      <a:r>
                        <a:rPr lang="en-IN" dirty="0"/>
                        <a:t>Sensitive to hyperparameter tuning</a:t>
                      </a:r>
                      <a:endParaRPr lang="en-US" dirty="0"/>
                    </a:p>
                  </a:txBody>
                  <a:tcPr anchor="ctr"/>
                </a:tc>
                <a:extLst>
                  <a:ext uri="{0D108BD9-81ED-4DB2-BD59-A6C34878D82A}">
                    <a16:rowId xmlns:a16="http://schemas.microsoft.com/office/drawing/2014/main" val="1831877035"/>
                  </a:ext>
                </a:extLst>
              </a:tr>
              <a:tr h="1131083">
                <a:tc>
                  <a:txBody>
                    <a:bodyPr/>
                    <a:lstStyle/>
                    <a:p>
                      <a:r>
                        <a:rPr lang="en-US" dirty="0"/>
                        <a:t>9</a:t>
                      </a:r>
                      <a:endParaRPr lang="en-IN" dirty="0"/>
                    </a:p>
                  </a:txBody>
                  <a:tcPr anchor="ctr"/>
                </a:tc>
                <a:tc>
                  <a:txBody>
                    <a:bodyPr/>
                    <a:lstStyle/>
                    <a:p>
                      <a:r>
                        <a:rPr lang="en-US" b="1" dirty="0"/>
                        <a:t>AI-Based Pest and Disease Prediction in Crops</a:t>
                      </a:r>
                    </a:p>
                  </a:txBody>
                  <a:tcPr anchor="ctr"/>
                </a:tc>
                <a:tc>
                  <a:txBody>
                    <a:bodyPr/>
                    <a:lstStyle/>
                    <a:p>
                      <a:r>
                        <a:rPr lang="en-IN" dirty="0"/>
                        <a:t>T. Roy, P. Nair</a:t>
                      </a:r>
                    </a:p>
                  </a:txBody>
                  <a:tcPr anchor="ctr"/>
                </a:tc>
                <a:tc>
                  <a:txBody>
                    <a:bodyPr/>
                    <a:lstStyle/>
                    <a:p>
                      <a:r>
                        <a:rPr lang="en-US" dirty="0"/>
                        <a:t>AI models combining weather and crop health data</a:t>
                      </a:r>
                    </a:p>
                  </a:txBody>
                  <a:tcPr anchor="ctr"/>
                </a:tc>
                <a:tc>
                  <a:txBody>
                    <a:bodyPr/>
                    <a:lstStyle/>
                    <a:p>
                      <a:r>
                        <a:rPr lang="en-US" dirty="0"/>
                        <a:t>Helps in precision agriculture by reducing losses</a:t>
                      </a:r>
                    </a:p>
                  </a:txBody>
                  <a:tcPr anchor="ctr"/>
                </a:tc>
                <a:tc>
                  <a:txBody>
                    <a:bodyPr/>
                    <a:lstStyle/>
                    <a:p>
                      <a:r>
                        <a:rPr lang="en-US" dirty="0"/>
                        <a:t>Requires integration of multiple real-time data sources</a:t>
                      </a:r>
                      <a:endParaRPr lang="en-IN" dirty="0"/>
                    </a:p>
                  </a:txBody>
                  <a:tcPr anchor="ctr"/>
                </a:tc>
                <a:extLst>
                  <a:ext uri="{0D108BD9-81ED-4DB2-BD59-A6C34878D82A}">
                    <a16:rowId xmlns:a16="http://schemas.microsoft.com/office/drawing/2014/main" val="1361219999"/>
                  </a:ext>
                </a:extLst>
              </a:tr>
              <a:tr h="1240607">
                <a:tc>
                  <a:txBody>
                    <a:bodyPr/>
                    <a:lstStyle/>
                    <a:p>
                      <a:r>
                        <a:rPr lang="en-US" dirty="0"/>
                        <a:t>1</a:t>
                      </a:r>
                      <a:r>
                        <a:rPr lang="en-IN" dirty="0"/>
                        <a:t>0</a:t>
                      </a:r>
                    </a:p>
                  </a:txBody>
                  <a:tcPr anchor="ctr"/>
                </a:tc>
                <a:tc>
                  <a:txBody>
                    <a:bodyPr/>
                    <a:lstStyle/>
                    <a:p>
                      <a:r>
                        <a:rPr lang="en-US" b="1" dirty="0"/>
                        <a:t>Federated Learning for Distributed Agricultural Data Analysis</a:t>
                      </a:r>
                    </a:p>
                  </a:txBody>
                  <a:tcPr anchor="ctr"/>
                </a:tc>
                <a:tc>
                  <a:txBody>
                    <a:bodyPr/>
                    <a:lstStyle/>
                    <a:p>
                      <a:r>
                        <a:rPr lang="en-IN" dirty="0"/>
                        <a:t>B. Wilson, K. Rao</a:t>
                      </a:r>
                    </a:p>
                  </a:txBody>
                  <a:tcPr anchor="ctr"/>
                </a:tc>
                <a:tc>
                  <a:txBody>
                    <a:bodyPr/>
                    <a:lstStyle/>
                    <a:p>
                      <a:r>
                        <a:rPr lang="en-US" dirty="0"/>
                        <a:t>Federated learning models for decentralized crop prediction</a:t>
                      </a:r>
                    </a:p>
                  </a:txBody>
                  <a:tcPr anchor="ctr"/>
                </a:tc>
                <a:tc>
                  <a:txBody>
                    <a:bodyPr/>
                    <a:lstStyle/>
                    <a:p>
                      <a:r>
                        <a:rPr lang="en-US" dirty="0"/>
                        <a:t>Ensures privacy while leveraging large-scale data</a:t>
                      </a:r>
                    </a:p>
                  </a:txBody>
                  <a:tcPr anchor="ctr"/>
                </a:tc>
                <a:tc>
                  <a:txBody>
                    <a:bodyPr/>
                    <a:lstStyle/>
                    <a:p>
                      <a:r>
                        <a:rPr lang="en-US" dirty="0"/>
                        <a:t>Complexity in model training and deployment</a:t>
                      </a:r>
                      <a:endParaRPr lang="en-IN" dirty="0"/>
                    </a:p>
                  </a:txBody>
                  <a:tcPr anchor="ctr"/>
                </a:tc>
                <a:extLst>
                  <a:ext uri="{0D108BD9-81ED-4DB2-BD59-A6C34878D82A}">
                    <a16:rowId xmlns:a16="http://schemas.microsoft.com/office/drawing/2014/main" val="2131215751"/>
                  </a:ext>
                </a:extLst>
              </a:tr>
            </a:tbl>
          </a:graphicData>
        </a:graphic>
      </p:graphicFrame>
    </p:spTree>
    <p:extLst>
      <p:ext uri="{BB962C8B-B14F-4D97-AF65-F5344CB8AC3E}">
        <p14:creationId xmlns:p14="http://schemas.microsoft.com/office/powerpoint/2010/main" val="364583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8B9B-25D6-376D-503F-A7CE322535DA}"/>
              </a:ext>
            </a:extLst>
          </p:cNvPr>
          <p:cNvSpPr>
            <a:spLocks noGrp="1"/>
          </p:cNvSpPr>
          <p:nvPr>
            <p:ph type="title"/>
          </p:nvPr>
        </p:nvSpPr>
        <p:spPr/>
        <p:txBody>
          <a:bodyPr/>
          <a:lstStyle/>
          <a:p>
            <a:r>
              <a:rPr lang="en-US" dirty="0">
                <a:latin typeface="Verdana" panose="020B0604030504040204"/>
                <a:ea typeface="Verdana" panose="020B0604030504040204"/>
              </a:rPr>
              <a:t>Research Gaps Identified</a:t>
            </a:r>
            <a:endParaRPr lang="en-IN" dirty="0"/>
          </a:p>
        </p:txBody>
      </p:sp>
      <p:sp>
        <p:nvSpPr>
          <p:cNvPr id="3" name="Text Placeholder 2">
            <a:extLst>
              <a:ext uri="{FF2B5EF4-FFF2-40B4-BE49-F238E27FC236}">
                <a16:creationId xmlns:a16="http://schemas.microsoft.com/office/drawing/2014/main" id="{68A39645-13B3-4406-80B5-DCC158771DB3}"/>
              </a:ext>
            </a:extLst>
          </p:cNvPr>
          <p:cNvSpPr>
            <a:spLocks noGrp="1"/>
          </p:cNvSpPr>
          <p:nvPr>
            <p:ph type="body" idx="1"/>
          </p:nvPr>
        </p:nvSpPr>
        <p:spPr/>
        <p:txBody>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models (GFS, ECMWF) lack accuracy for hyper-local weather predictions.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High computational requirements limit real-time application in low-resource settings.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ability to incorporate dynamic variables like solar radiation or real-time crop data.</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Not optimized for agricultural decision-making, such as crop suggestions.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Minimal integration of AI/ML techniques for adaptive and faster forecasting.</a:t>
            </a:r>
          </a:p>
          <a:p>
            <a:endParaRPr lang="en-IN" dirty="0"/>
          </a:p>
        </p:txBody>
      </p:sp>
    </p:spTree>
    <p:extLst>
      <p:ext uri="{BB962C8B-B14F-4D97-AF65-F5344CB8AC3E}">
        <p14:creationId xmlns:p14="http://schemas.microsoft.com/office/powerpoint/2010/main" val="333665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B470-9AFA-BD74-286A-E49ADFB1B5BF}"/>
              </a:ext>
            </a:extLst>
          </p:cNvPr>
          <p:cNvSpPr>
            <a:spLocks noGrp="1"/>
          </p:cNvSpPr>
          <p:nvPr>
            <p:ph type="title"/>
          </p:nvPr>
        </p:nvSpPr>
        <p:spPr/>
        <p:txBody>
          <a:bodyPr/>
          <a:lstStyle/>
          <a:p>
            <a:r>
              <a:rPr lang="en-GB" dirty="0">
                <a:latin typeface="Verdana" panose="020B0604030504040204"/>
                <a:ea typeface="Verdana" panose="020B0604030504040204"/>
              </a:rPr>
              <a:t>Proposed Methodology</a:t>
            </a:r>
            <a:endParaRPr lang="en-IN" dirty="0"/>
          </a:p>
        </p:txBody>
      </p:sp>
      <p:sp>
        <p:nvSpPr>
          <p:cNvPr id="3" name="Text Placeholder 2">
            <a:extLst>
              <a:ext uri="{FF2B5EF4-FFF2-40B4-BE49-F238E27FC236}">
                <a16:creationId xmlns:a16="http://schemas.microsoft.com/office/drawing/2014/main" id="{787308A0-4BB1-E93C-21D7-3433F62B4495}"/>
              </a:ext>
            </a:extLst>
          </p:cNvPr>
          <p:cNvSpPr>
            <a:spLocks noGrp="1"/>
          </p:cNvSpPr>
          <p:nvPr>
            <p:ph type="body" idx="1"/>
          </p:nvPr>
        </p:nvSpPr>
        <p:spPr>
          <a:xfrm>
            <a:off x="812800" y="1514167"/>
            <a:ext cx="10668000" cy="4581833"/>
          </a:xfrm>
        </p:spPr>
        <p:txBody>
          <a:bodyPr/>
          <a:lstStyle/>
          <a:p>
            <a:pPr marL="76200" indent="0" algn="just">
              <a:lnSpc>
                <a:spcPct val="150000"/>
              </a:lnSpc>
              <a:buNone/>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 propose a comprehensive weather forecasting model leveraging deep learning techniques, including Convolutional Neural Networks (CNN), Logistic Regression, Naive Bayes, and Multi-Layer Perceptron (MLP). Utilizing historical weather data comprising precipitation, temperature, wind speed, and direction, our system predicts weather types and Crops Suggestions with high accuracy rates. This system provides valuable insights for various industries reliant on precise weather predictions, with potential enhancements through the incorporation of additional weather variables and advanced ensemble methods.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6200" indent="0">
              <a:buNone/>
            </a:pPr>
            <a:endParaRPr lang="en-IN" dirty="0"/>
          </a:p>
        </p:txBody>
      </p:sp>
    </p:spTree>
    <p:extLst>
      <p:ext uri="{BB962C8B-B14F-4D97-AF65-F5344CB8AC3E}">
        <p14:creationId xmlns:p14="http://schemas.microsoft.com/office/powerpoint/2010/main" val="3963145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AA5F-10DB-D013-A37D-7ACCD3815266}"/>
              </a:ext>
            </a:extLst>
          </p:cNvPr>
          <p:cNvSpPr>
            <a:spLocks noGrp="1"/>
          </p:cNvSpPr>
          <p:nvPr>
            <p:ph type="title"/>
          </p:nvPr>
        </p:nvSpPr>
        <p:spPr/>
        <p:txBody>
          <a:bodyPr/>
          <a:lstStyle/>
          <a:p>
            <a:r>
              <a:rPr lang="en-US" dirty="0"/>
              <a:t>Objectives</a:t>
            </a:r>
            <a:endParaRPr lang="en-IN" dirty="0"/>
          </a:p>
        </p:txBody>
      </p:sp>
      <p:sp>
        <p:nvSpPr>
          <p:cNvPr id="3" name="Text Placeholder 2">
            <a:extLst>
              <a:ext uri="{FF2B5EF4-FFF2-40B4-BE49-F238E27FC236}">
                <a16:creationId xmlns:a16="http://schemas.microsoft.com/office/drawing/2014/main" id="{091B7817-F453-AC33-1C06-D583B039FDE0}"/>
              </a:ext>
            </a:extLst>
          </p:cNvPr>
          <p:cNvSpPr>
            <a:spLocks noGrp="1"/>
          </p:cNvSpPr>
          <p:nvPr>
            <p:ph type="body" idx="1"/>
          </p:nvPr>
        </p:nvSpPr>
        <p:spPr>
          <a:xfrm>
            <a:off x="812800" y="1730477"/>
            <a:ext cx="10913807" cy="4835327"/>
          </a:xfrm>
        </p:spPr>
        <p:txBody>
          <a:bodyPr>
            <a:normAutofit/>
          </a:bodyPr>
          <a:lstStyle/>
          <a:p>
            <a:pPr marL="76200" indent="0" algn="just">
              <a:lnSpc>
                <a:spcPct val="150000"/>
              </a:lnSpc>
              <a:buNone/>
            </a:pPr>
            <a:r>
              <a:rPr lang="en-US" sz="2000" dirty="0">
                <a:latin typeface="Times New Roman" panose="02020603050405020304" pitchFamily="18" charset="0"/>
                <a:cs typeface="Times New Roman" panose="02020603050405020304" pitchFamily="18" charset="0"/>
              </a:rPr>
              <a:t>The objective of this project is to develop a robust weather forecasting model using deep learning techniques. Leveraging historical weather data and Crops Suggestion and machine learning algorithms, including logistic regression, naive Bayes, CNNs, and MLPs, the aim is to accurately predict weather types. The project seeks to achieve high prediction accuracy, demonstrating the potential of data mining methods for enhancing weather forecasting capabilities and crop suggestions.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454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36A9-1343-39F1-4FCD-9BA3953A76FC}"/>
              </a:ext>
            </a:extLst>
          </p:cNvPr>
          <p:cNvSpPr>
            <a:spLocks noGrp="1"/>
          </p:cNvSpPr>
          <p:nvPr>
            <p:ph type="title"/>
          </p:nvPr>
        </p:nvSpPr>
        <p:spPr/>
        <p:txBody>
          <a:bodyPr/>
          <a:lstStyle/>
          <a:p>
            <a:r>
              <a:rPr lang="en-GB" dirty="0">
                <a:latin typeface="Verdana" panose="020B0604030504040204"/>
                <a:ea typeface="Verdana" panose="020B0604030504040204"/>
              </a:rPr>
              <a:t>System Design And Implementation</a:t>
            </a:r>
            <a:endParaRPr lang="en-IN" dirty="0"/>
          </a:p>
        </p:txBody>
      </p:sp>
      <p:sp>
        <p:nvSpPr>
          <p:cNvPr id="5" name="Rectangle 2">
            <a:extLst>
              <a:ext uri="{FF2B5EF4-FFF2-40B4-BE49-F238E27FC236}">
                <a16:creationId xmlns:a16="http://schemas.microsoft.com/office/drawing/2014/main" id="{52271EBD-01A3-7F04-13FD-B237E535269A}"/>
              </a:ext>
            </a:extLst>
          </p:cNvPr>
          <p:cNvSpPr>
            <a:spLocks noGrp="1" noChangeArrowheads="1"/>
          </p:cNvSpPr>
          <p:nvPr>
            <p:ph type="body" idx="1"/>
          </p:nvPr>
        </p:nvSpPr>
        <p:spPr bwMode="auto">
          <a:xfrm>
            <a:off x="386080" y="838937"/>
            <a:ext cx="1169416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 (Convolutional Neural Networks)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Extracts complex features from high-dimensional data using convolution, pooling, and fully connected layers.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MLP (Multilayer Perceptron)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Learns non-linear relationships for classification through layers with ReLU activations and backpropagation.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Performs binary classification using a linear model and sigmoid function for probability prediction.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Naive Bayes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Applies Bayes’ Theorem with feature independence to calculate class probabilities for probabilistic decisions.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multiple decision trees to boost accuracy and prevent overfitting; optimized via Grid/Randomized Search.</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Creates interpretable rules by splitting data on features; uses pruning and depth control to avoid overfitting.</a:t>
            </a:r>
          </a:p>
        </p:txBody>
      </p:sp>
    </p:spTree>
    <p:extLst>
      <p:ext uri="{BB962C8B-B14F-4D97-AF65-F5344CB8AC3E}">
        <p14:creationId xmlns:p14="http://schemas.microsoft.com/office/powerpoint/2010/main" val="722485680"/>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2318</Words>
  <Application>Microsoft Office PowerPoint</Application>
  <PresentationFormat>Widescreen</PresentationFormat>
  <Paragraphs>274</Paragraphs>
  <Slides>34</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Cambria</vt:lpstr>
      <vt:lpstr>Times New Roman</vt:lpstr>
      <vt:lpstr>Verdana</vt:lpstr>
      <vt:lpstr>Bioinformatics</vt:lpstr>
      <vt:lpstr>Generative AI for Weather Forecasting and Crop Yield Simulation </vt:lpstr>
      <vt:lpstr>Introduction</vt:lpstr>
      <vt:lpstr>Introduction</vt:lpstr>
      <vt:lpstr>Review of Literature</vt:lpstr>
      <vt:lpstr>PowerPoint Presentation</vt:lpstr>
      <vt:lpstr>Research Gaps Identified</vt:lpstr>
      <vt:lpstr>Proposed Methodology</vt:lpstr>
      <vt:lpstr>Objectives</vt:lpstr>
      <vt:lpstr>System Design And Implementation</vt:lpstr>
      <vt:lpstr>Architecture</vt:lpstr>
      <vt:lpstr>Hardware/software components</vt:lpstr>
      <vt:lpstr>Hardware/software components</vt:lpstr>
      <vt:lpstr>Timeline of the Project (Gantt Chart)</vt:lpstr>
      <vt:lpstr>Expected Outcomes</vt:lpstr>
      <vt:lpstr>Conclusion</vt:lpstr>
      <vt:lpstr>Pseudocode</vt:lpstr>
      <vt:lpstr>Pseudocode</vt:lpstr>
      <vt:lpstr>Pseudocode</vt:lpstr>
      <vt:lpstr>Pseudocode</vt:lpstr>
      <vt:lpstr>Screenshots</vt:lpstr>
      <vt:lpstr>Screenshots</vt:lpstr>
      <vt:lpstr>Screenshots</vt:lpstr>
      <vt:lpstr>Screenshots</vt:lpstr>
      <vt:lpstr>Screenshots</vt:lpstr>
      <vt:lpstr>Screenshots</vt:lpstr>
      <vt:lpstr>Screenshots</vt:lpstr>
      <vt:lpstr>Screenshots</vt:lpstr>
      <vt:lpstr>Screenshots</vt:lpstr>
      <vt:lpstr>Github Link</vt:lpstr>
      <vt:lpstr>References (IEEE Paper format)</vt:lpstr>
      <vt:lpstr>Publication Details</vt:lpstr>
      <vt:lpstr>Similarity Index</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CIVINI MEGHANA</cp:lastModifiedBy>
  <cp:revision>47</cp:revision>
  <dcterms:modified xsi:type="dcterms:W3CDTF">2025-05-16T07:19:53Z</dcterms:modified>
</cp:coreProperties>
</file>