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9"/>
  </p:notesMasterIdLst>
  <p:sldIdLst>
    <p:sldId id="256" r:id="rId5"/>
    <p:sldId id="257" r:id="rId6"/>
    <p:sldId id="258" r:id="rId7"/>
    <p:sldId id="278" r:id="rId8"/>
    <p:sldId id="276" r:id="rId9"/>
    <p:sldId id="259" r:id="rId10"/>
    <p:sldId id="260" r:id="rId11"/>
    <p:sldId id="261" r:id="rId12"/>
    <p:sldId id="275" r:id="rId13"/>
    <p:sldId id="277" r:id="rId14"/>
    <p:sldId id="262" r:id="rId15"/>
    <p:sldId id="263" r:id="rId16"/>
    <p:sldId id="264" r:id="rId17"/>
    <p:sldId id="283" r:id="rId18"/>
    <p:sldId id="288" r:id="rId19"/>
    <p:sldId id="284" r:id="rId20"/>
    <p:sldId id="286" r:id="rId21"/>
    <p:sldId id="287" r:id="rId22"/>
    <p:sldId id="268" r:id="rId23"/>
    <p:sldId id="265" r:id="rId24"/>
    <p:sldId id="281" r:id="rId25"/>
    <p:sldId id="282" r:id="rId26"/>
    <p:sldId id="274" r:id="rId27"/>
    <p:sldId id="26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74" autoAdjust="0"/>
    <p:restoredTop sz="94660"/>
  </p:normalViewPr>
  <p:slideViewPr>
    <p:cSldViewPr snapToGrid="0" showGuides="1">
      <p:cViewPr varScale="1">
        <p:scale>
          <a:sx n="92" d="100"/>
          <a:sy n="92" d="100"/>
        </p:scale>
        <p:origin x="442" y="77"/>
      </p:cViewPr>
      <p:guideLst>
        <p:guide orient="horz" pos="2160"/>
        <p:guide pos="387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5:41:03"/>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5:41:04"/>
    </inkml:context>
    <inkml:brush xml:id="br0">
      <inkml:brushProperty name="width" value="0.05" units="cm"/>
      <inkml:brushProperty name="height" value="0.0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5:41:05"/>
    </inkml:context>
    <inkml:brush xml:id="br0">
      <inkml:brushProperty name="width" value="0.05" units="cm"/>
      <inkml:brushProperty name="height" value="0.05" units="cm"/>
    </inkml:brush>
  </inkml:definitions>
  <inkml:trace contextRef="#ctx0" brushRef="#br0">1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5:41:06"/>
    </inkml:context>
    <inkml:brush xml:id="br0">
      <inkml:brushProperty name="width" value="0.05" units="cm"/>
      <inkml:brushProperty name="height" value="0.05" units="cm"/>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5:41:07"/>
    </inkml:context>
    <inkml:brush xml:id="br0">
      <inkml:brushProperty name="width" value="0.05" units="cm"/>
      <inkml:brushProperty name="height" value="0.05" units="cm"/>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5:41:09"/>
    </inkml:context>
    <inkml:brush xml:id="br0">
      <inkml:brushProperty name="width" value="0.05" units="cm"/>
      <inkml:brushProperty name="height" value="0.05" units="cm"/>
    </inkml:brush>
  </inkml:definitions>
  <inkml:trace contextRef="#ctx0" brushRef="#br0">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5T15:41:09"/>
    </inkml:context>
    <inkml:brush xml:id="br0">
      <inkml:brushProperty name="width" value="0.05" units="cm"/>
      <inkml:brushProperty name="height" value="0.0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1200" b="0" i="0" u="none" strike="noStrike" cap="none" normalizeH="0" baseline="0" dirty="0">
                <a:ln>
                  <a:noFill/>
                </a:ln>
                <a:solidFill>
                  <a:schemeClr val="tx1"/>
                </a:solidFill>
                <a:effectLst/>
                <a:latin typeface="Arial" panose="020B0604020202020204" pitchFamily="34" charset="0"/>
              </a:rPr>
              <a:t>Encryption mechanisms in the system minimize the risk of data breaches, enhancing data privacy for users.</a:t>
            </a:r>
          </a:p>
          <a:p>
            <a:endParaRPr lang="en-IN" dirty="0"/>
          </a:p>
        </p:txBody>
      </p:sp>
      <p:sp>
        <p:nvSpPr>
          <p:cNvPr id="4" name="Slide Number Placeholder 3"/>
          <p:cNvSpPr>
            <a:spLocks noGrp="1"/>
          </p:cNvSpPr>
          <p:nvPr>
            <p:ph type="sldNum" sz="quarter" idx="5"/>
          </p:nvPr>
        </p:nvSpPr>
        <p:spPr/>
        <p:txBody>
          <a:bodyPr/>
          <a:lstStyle/>
          <a:p>
            <a:fld id="{E06EC8B7-7AE0-485D-8CE3-A3E29B97A364}" type="slidenum">
              <a:rPr lang="en-IN" smtClean="0"/>
              <a:t>5</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Chandana-sibbala"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ijirt.org/Article?manuscript=17204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3.png"/><Relationship Id="rId7" Type="http://schemas.openxmlformats.org/officeDocument/2006/relationships/customXml" Target="../ink/ink5.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10" Type="http://schemas.openxmlformats.org/officeDocument/2006/relationships/image" Target="../media/image3.jpeg"/><Relationship Id="rId4" Type="http://schemas.openxmlformats.org/officeDocument/2006/relationships/customXml" Target="../ink/ink2.xml"/><Relationship Id="rId9"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08191"/>
            <a:ext cx="10363200" cy="854015"/>
          </a:xfrm>
          <a:prstGeom prst="rect">
            <a:avLst/>
          </a:prstGeom>
          <a:noFill/>
          <a:ln>
            <a:noFill/>
          </a:ln>
        </p:spPr>
        <p:txBody>
          <a:bodyPr spcFirstLastPara="1" wrap="square" lIns="91425" tIns="45700" rIns="91425" bIns="45700" anchor="ctr" anchorCtr="0">
            <a:noAutofit/>
          </a:bodyPr>
          <a:lstStyle/>
          <a:p>
            <a:pPr algn="ctr"/>
            <a:r>
              <a:rPr lang="en-US" sz="2000" b="1" i="0" dirty="0">
                <a:solidFill>
                  <a:srgbClr val="333333"/>
                </a:solidFill>
                <a:effectLst/>
                <a:latin typeface="HelveticaNeue Regular"/>
              </a:rPr>
              <a:t>Smart Ticket-An Intelligent Public Transport System with Fraud Detection and Loyalty Program</a:t>
            </a:r>
            <a:endParaRPr lang="en-US" sz="2000" dirty="0">
              <a:solidFill>
                <a:schemeClr val="tx1"/>
              </a:solidFill>
            </a:endParaRPr>
          </a:p>
        </p:txBody>
      </p:sp>
      <p:sp>
        <p:nvSpPr>
          <p:cNvPr id="88" name="Google Shape;88;p13"/>
          <p:cNvSpPr txBox="1">
            <a:spLocks noGrp="1"/>
          </p:cNvSpPr>
          <p:nvPr>
            <p:ph type="subTitle" idx="1"/>
          </p:nvPr>
        </p:nvSpPr>
        <p:spPr>
          <a:xfrm>
            <a:off x="790469" y="1763499"/>
            <a:ext cx="3921490" cy="383579"/>
          </a:xfrm>
          <a:prstGeom prst="rect">
            <a:avLst/>
          </a:prstGeom>
          <a:noFill/>
          <a:ln>
            <a:noFill/>
          </a:ln>
        </p:spPr>
        <p:txBody>
          <a:bodyPr spcFirstLastPara="1" wrap="square" lIns="91425" tIns="45700" rIns="91425" bIns="45700" anchor="t" anchorCtr="0">
            <a:normAutofit lnSpcReduction="10000"/>
          </a:bodyPr>
          <a:lstStyle/>
          <a:p>
            <a:pPr algn="l">
              <a:spcBef>
                <a:spcPts val="0"/>
              </a:spcBef>
              <a:buClr>
                <a:srgbClr val="17365D"/>
              </a:buClr>
              <a:buSzPts val="2000"/>
            </a:pPr>
            <a:r>
              <a:rPr lang="en-GB" dirty="0">
                <a:latin typeface="Cambria" panose="02040503050406030204"/>
                <a:ea typeface="Cambria" panose="02040503050406030204"/>
              </a:rPr>
              <a:t>Batch Number: </a:t>
            </a:r>
            <a:r>
              <a:rPr lang="en-IN" b="0" dirty="0">
                <a:latin typeface="Times New Roman" panose="02020603050405020304" pitchFamily="18" charset="0"/>
                <a:cs typeface="Times New Roman" panose="02020603050405020304" pitchFamily="18" charset="0"/>
              </a:rPr>
              <a:t>PSCS103</a:t>
            </a:r>
            <a:endParaRPr lang="en-US"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82303" y="2234654"/>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0">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algn="ctr">
              <a:spcBef>
                <a:spcPts val="340"/>
              </a:spcBef>
              <a:buClr>
                <a:srgbClr val="17365D"/>
              </a:buClr>
              <a:buSzPts val="1700"/>
            </a:pPr>
            <a:r>
              <a:rPr lang="en-GB" sz="1700" b="1" i="0" u="none" strike="noStrike" cap="none" dirty="0" err="1">
                <a:solidFill>
                  <a:srgbClr val="17365D"/>
                </a:solidFill>
                <a:latin typeface="Cambria" panose="02040503050406030204"/>
                <a:ea typeface="Cambria" panose="02040503050406030204"/>
                <a:cs typeface="Verdana" panose="020B0604030504040204"/>
                <a:sym typeface="Verdana" panose="020B0604030504040204"/>
              </a:rPr>
              <a:t>Dr.</a:t>
            </a:r>
            <a:r>
              <a:rPr lang="en-GB" sz="1700" b="1" dirty="0">
                <a:solidFill>
                  <a:srgbClr val="17365D"/>
                </a:solidFill>
                <a:latin typeface="Cambria" panose="02040503050406030204"/>
                <a:ea typeface="Cambria" panose="02040503050406030204"/>
                <a:cs typeface="Verdana" panose="020B0604030504040204"/>
                <a:sym typeface="Verdana" panose="020B0604030504040204"/>
              </a:rPr>
              <a:t> SENTHIL KUMAR S</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a:ea typeface="Cambria" panose="02040503050406030204"/>
                <a:cs typeface="Verdana" panose="020B0604030504040204"/>
                <a:sym typeface="Verdana" panose="020B0604030504040204"/>
              </a:rPr>
              <a:t>Professor </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algn="ctr">
              <a:spcBef>
                <a:spcPts val="310"/>
              </a:spcBef>
              <a:buClr>
                <a:srgbClr val="17365D"/>
              </a:buClr>
              <a:buSzPct val="100000"/>
            </a:pPr>
            <a:r>
              <a:rPr lang="en-GB" sz="2000" b="1" dirty="0">
                <a:solidFill>
                  <a:srgbClr val="17365D"/>
                </a:solidFill>
                <a:latin typeface="Cambria" panose="02040503050406030204"/>
                <a:ea typeface="Cambria" panose="02040503050406030204"/>
                <a:cs typeface="Verdana" panose="020B0604030504040204"/>
                <a:sym typeface="Verdana" panose="020B0604030504040204"/>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67951" y="4613843"/>
            <a:ext cx="12249915" cy="1562100"/>
          </a:xfrm>
          <a:prstGeom prst="rect">
            <a:avLst/>
          </a:prstGeom>
          <a:noFill/>
          <a:ln>
            <a:noFill/>
          </a:ln>
        </p:spPr>
        <p:txBody>
          <a:bodyPr spcFirstLastPara="1" wrap="square" lIns="91425" tIns="45700" rIns="91425" bIns="45700" anchor="t" anchorCtr="0">
            <a:noAutofit/>
          </a:bodyPr>
          <a:lstStyle/>
          <a:p>
            <a:r>
              <a:rPr lang="en-US" sz="2000" b="1" i="0" u="none" strike="noStrike" cap="none" dirty="0">
                <a:solidFill>
                  <a:schemeClr val="accent1"/>
                </a:solidFill>
                <a:latin typeface="Cambria" panose="02040503050406030204"/>
                <a:ea typeface="Cambria" panose="02040503050406030204"/>
                <a:cs typeface="Verdana" panose="020B0604030504040204"/>
                <a:sym typeface="Verdana" panose="020B0604030504040204"/>
              </a:rPr>
              <a:t>Name of the Program: </a:t>
            </a:r>
            <a:r>
              <a:rPr lang="en-US" sz="2000" b="1" dirty="0">
                <a:solidFill>
                  <a:srgbClr val="17375F"/>
                </a:solidFill>
                <a:latin typeface="Cambria" panose="02040503050406030204"/>
                <a:ea typeface="Cambria" panose="02040503050406030204"/>
                <a:cs typeface="Verdana" panose="020B0604030504040204"/>
                <a:sym typeface="Verdana" panose="020B0604030504040204"/>
              </a:rPr>
              <a:t>Computer Science And Engineering</a:t>
            </a:r>
            <a:endParaRPr lang="en-US" dirty="0"/>
          </a:p>
          <a:p>
            <a:r>
              <a:rPr lang="en-US" sz="2000" b="1" dirty="0">
                <a:solidFill>
                  <a:schemeClr val="accent1"/>
                </a:solidFill>
                <a:latin typeface="Cambria" panose="02040503050406030204"/>
                <a:ea typeface="Cambria" panose="02040503050406030204"/>
                <a:cs typeface="Verdana" panose="020B0604030504040204"/>
                <a:sym typeface="Verdana" panose="020B0604030504040204"/>
              </a:rPr>
              <a:t>Name of the HOD:  </a:t>
            </a:r>
            <a:r>
              <a:rPr lang="en-US" sz="2000" b="1" dirty="0">
                <a:solidFill>
                  <a:srgbClr val="17375F"/>
                </a:solidFill>
                <a:latin typeface="Cambria" panose="02040503050406030204"/>
                <a:ea typeface="Cambria" panose="02040503050406030204"/>
                <a:cs typeface="Verdana" panose="020B0604030504040204"/>
                <a:sym typeface="Verdana" panose="020B0604030504040204"/>
              </a:rPr>
              <a:t>Dr. Asif Mohammed</a:t>
            </a:r>
            <a:endParaRPr lang="en-US" dirty="0"/>
          </a:p>
          <a:p>
            <a:r>
              <a:rPr lang="en-US" sz="2000" b="1" i="0" u="none" strike="noStrike" cap="none" dirty="0">
                <a:solidFill>
                  <a:schemeClr val="accent1"/>
                </a:solidFill>
                <a:latin typeface="Cambria" panose="02040503050406030204"/>
                <a:ea typeface="Cambria" panose="02040503050406030204"/>
                <a:cs typeface="Verdana" panose="020B0604030504040204"/>
                <a:sym typeface="Verdana" panose="020B0604030504040204"/>
              </a:rPr>
              <a:t>Name of the Program Project Coordinator: </a:t>
            </a:r>
            <a:r>
              <a:rPr lang="en-US" sz="2000" b="1" dirty="0">
                <a:solidFill>
                  <a:srgbClr val="17375F"/>
                </a:solidFill>
                <a:latin typeface="Cambria" panose="02040503050406030204"/>
                <a:ea typeface="Cambria" panose="02040503050406030204"/>
                <a:cs typeface="Verdana" panose="020B0604030504040204"/>
                <a:sym typeface="Verdana" panose="020B0604030504040204"/>
              </a:rPr>
              <a:t>Mr. Amarnath J L</a:t>
            </a:r>
            <a:endParaRPr lang="en-US" dirty="0"/>
          </a:p>
          <a:p>
            <a:r>
              <a:rPr lang="en-US" sz="2000" b="1" dirty="0">
                <a:solidFill>
                  <a:schemeClr val="accent1"/>
                </a:solidFill>
                <a:latin typeface="Cambria" panose="02040503050406030204"/>
                <a:ea typeface="Cambria" panose="02040503050406030204"/>
                <a:cs typeface="Verdana" panose="020B0604030504040204"/>
                <a:sym typeface="Verdana" panose="020B0604030504040204"/>
              </a:rPr>
              <a:t>Name of the School Project Coordinators: </a:t>
            </a:r>
            <a:r>
              <a:rPr lang="en-US" sz="2000" b="1" i="0" u="none" strike="noStrike" cap="none" dirty="0">
                <a:solidFill>
                  <a:srgbClr val="17375F"/>
                </a:solidFill>
                <a:latin typeface="Cambria" panose="02040503050406030204"/>
                <a:ea typeface="Cambria" panose="02040503050406030204"/>
                <a:cs typeface="Verdana" panose="020B0604030504040204"/>
                <a:sym typeface="Verdana" panose="020B0604030504040204"/>
              </a:rPr>
              <a:t>Dr. Abdul Khadar A</a:t>
            </a:r>
            <a:r>
              <a:rPr lang="en-US" sz="2000" b="1" dirty="0">
                <a:solidFill>
                  <a:srgbClr val="17375F"/>
                </a:solidFill>
                <a:latin typeface="Cambria" panose="02040503050406030204"/>
                <a:ea typeface="Cambria" panose="02040503050406030204"/>
                <a:cs typeface="Verdana" panose="020B0604030504040204"/>
                <a:sym typeface="Verdana" panose="020B0604030504040204"/>
              </a:rPr>
              <a:t> </a:t>
            </a:r>
            <a:endParaRPr lang="en-US" dirty="0"/>
          </a:p>
          <a:p>
            <a:br>
              <a:rPr lang="en-US" dirty="0"/>
            </a:br>
            <a:endParaRPr lang="en-US" dirty="0"/>
          </a:p>
        </p:txBody>
      </p:sp>
      <p:graphicFrame>
        <p:nvGraphicFramePr>
          <p:cNvPr id="2" name="Table 1"/>
          <p:cNvGraphicFramePr>
            <a:graphicFrameLocks noGrp="1"/>
          </p:cNvGraphicFramePr>
          <p:nvPr/>
        </p:nvGraphicFramePr>
        <p:xfrm>
          <a:off x="648370" y="2351725"/>
          <a:ext cx="5542654" cy="1909804"/>
        </p:xfrm>
        <a:graphic>
          <a:graphicData uri="http://schemas.openxmlformats.org/drawingml/2006/table">
            <a:tbl>
              <a:tblPr firstRow="1" bandRow="1">
                <a:tableStyleId>{5C22544A-7EE6-4342-B048-85BDC9FD1C3A}</a:tableStyleId>
              </a:tblPr>
              <a:tblGrid>
                <a:gridCol w="2673328">
                  <a:extLst>
                    <a:ext uri="{9D8B030D-6E8A-4147-A177-3AD203B41FA5}">
                      <a16:colId xmlns:a16="http://schemas.microsoft.com/office/drawing/2014/main" val="20000"/>
                    </a:ext>
                  </a:extLst>
                </a:gridCol>
                <a:gridCol w="2869326">
                  <a:extLst>
                    <a:ext uri="{9D8B030D-6E8A-4147-A177-3AD203B41FA5}">
                      <a16:colId xmlns:a16="http://schemas.microsoft.com/office/drawing/2014/main" val="20001"/>
                    </a:ext>
                  </a:extLst>
                </a:gridCol>
              </a:tblGrid>
              <a:tr h="309811">
                <a:tc>
                  <a:txBody>
                    <a:bodyPr/>
                    <a:lstStyle/>
                    <a:p>
                      <a:pPr algn="ctr"/>
                      <a:r>
                        <a:rPr lang="en-IN" dirty="0"/>
                        <a:t>ROLL NO</a:t>
                      </a:r>
                    </a:p>
                  </a:txBody>
                  <a:tcPr/>
                </a:tc>
                <a:tc>
                  <a:txBody>
                    <a:bodyPr/>
                    <a:lstStyle/>
                    <a:p>
                      <a:pPr algn="ctr"/>
                      <a:r>
                        <a:rPr lang="en-IN" dirty="0"/>
                        <a:t>NAME</a:t>
                      </a:r>
                    </a:p>
                  </a:txBody>
                  <a:tcPr/>
                </a:tc>
                <a:extLst>
                  <a:ext uri="{0D108BD9-81ED-4DB2-BD59-A6C34878D82A}">
                    <a16:rowId xmlns:a16="http://schemas.microsoft.com/office/drawing/2014/main" val="10000"/>
                  </a:ext>
                </a:extLst>
              </a:tr>
              <a:tr h="296303">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sz="1400" dirty="0">
                          <a:latin typeface="Verdana" panose="020B0604030504040204" pitchFamily="34" charset="0"/>
                          <a:ea typeface="Verdana" panose="020B0604030504040204" pitchFamily="34" charset="0"/>
                        </a:rPr>
                        <a:t>20211CSE0723</a:t>
                      </a:r>
                    </a:p>
                  </a:txBody>
                  <a:tcPr/>
                </a:tc>
                <a:tc>
                  <a:txBody>
                    <a:bodyPr/>
                    <a:lstStyle/>
                    <a:p>
                      <a:r>
                        <a:rPr lang="en-IN" sz="1400" dirty="0">
                          <a:latin typeface="Verdana" panose="020B0604030504040204" pitchFamily="34" charset="0"/>
                          <a:ea typeface="Verdana" panose="020B0604030504040204" pitchFamily="34" charset="0"/>
                        </a:rPr>
                        <a:t>SIBBALA CHANDANA</a:t>
                      </a:r>
                    </a:p>
                  </a:txBody>
                  <a:tcPr/>
                </a:tc>
                <a:extLst>
                  <a:ext uri="{0D108BD9-81ED-4DB2-BD59-A6C34878D82A}">
                    <a16:rowId xmlns:a16="http://schemas.microsoft.com/office/drawing/2014/main" val="10001"/>
                  </a:ext>
                </a:extLst>
              </a:tr>
              <a:tr h="30981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400" dirty="0">
                          <a:latin typeface="Verdana" panose="020B0604030504040204" pitchFamily="34" charset="0"/>
                          <a:ea typeface="Verdana" panose="020B0604030504040204" pitchFamily="34" charset="0"/>
                        </a:rPr>
                        <a:t>20211CSE0480</a:t>
                      </a:r>
                      <a:endParaRPr lang="en-IN" sz="1400" dirty="0">
                        <a:latin typeface="Verdana" panose="020B0604030504040204" pitchFamily="34" charset="0"/>
                        <a:ea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latin typeface="Verdana" panose="020B0604030504040204" pitchFamily="34" charset="0"/>
                          <a:ea typeface="Verdana" panose="020B0604030504040204" pitchFamily="34" charset="0"/>
                        </a:rPr>
                        <a:t>KOTHA GREESHMA REDDY</a:t>
                      </a:r>
                    </a:p>
                  </a:txBody>
                  <a:tcPr/>
                </a:tc>
                <a:extLst>
                  <a:ext uri="{0D108BD9-81ED-4DB2-BD59-A6C34878D82A}">
                    <a16:rowId xmlns:a16="http://schemas.microsoft.com/office/drawing/2014/main" val="10002"/>
                  </a:ext>
                </a:extLst>
              </a:tr>
              <a:tr h="30981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400" dirty="0">
                          <a:latin typeface="Verdana" panose="020B0604030504040204" pitchFamily="34" charset="0"/>
                          <a:ea typeface="Verdana" panose="020B0604030504040204" pitchFamily="34" charset="0"/>
                        </a:rPr>
                        <a:t>20211CSE0812</a:t>
                      </a:r>
                      <a:endParaRPr lang="en-IN" sz="1400" dirty="0">
                        <a:latin typeface="Verdana" panose="020B0604030504040204" pitchFamily="34" charset="0"/>
                        <a:ea typeface="Verdana" panose="020B0604030504040204" pitchFamily="34" charset="0"/>
                      </a:endParaRPr>
                    </a:p>
                  </a:txBody>
                  <a:tcPr/>
                </a:tc>
                <a:tc>
                  <a:txBody>
                    <a:bodyPr/>
                    <a:lstStyle/>
                    <a:p>
                      <a:r>
                        <a:rPr lang="en-IN" sz="1400" dirty="0">
                          <a:latin typeface="Verdana" panose="020B0604030504040204" pitchFamily="34" charset="0"/>
                          <a:ea typeface="Verdana" panose="020B0604030504040204" pitchFamily="34" charset="0"/>
                        </a:rPr>
                        <a:t>GABBURI NEHA</a:t>
                      </a:r>
                    </a:p>
                  </a:txBody>
                  <a:tcPr/>
                </a:tc>
                <a:extLst>
                  <a:ext uri="{0D108BD9-81ED-4DB2-BD59-A6C34878D82A}">
                    <a16:rowId xmlns:a16="http://schemas.microsoft.com/office/drawing/2014/main" val="10003"/>
                  </a:ext>
                </a:extLst>
              </a:tr>
              <a:tr h="309811">
                <a:tc>
                  <a:txBody>
                    <a:bodyPr/>
                    <a:lstStyle/>
                    <a:p>
                      <a:pPr algn="ctr"/>
                      <a:r>
                        <a:rPr lang="en-IN" sz="1400" dirty="0">
                          <a:latin typeface="Verdana" panose="020B0604030504040204" pitchFamily="34" charset="0"/>
                          <a:ea typeface="Verdana" panose="020B0604030504040204" pitchFamily="34" charset="0"/>
                        </a:rPr>
                        <a:t>20211CSE0827</a:t>
                      </a:r>
                    </a:p>
                  </a:txBody>
                  <a:tcPr/>
                </a:tc>
                <a:tc>
                  <a:txBody>
                    <a:bodyPr/>
                    <a:lstStyle/>
                    <a:p>
                      <a:r>
                        <a:rPr lang="en-IN" sz="1400" dirty="0">
                          <a:latin typeface="Verdana" panose="020B0604030504040204" pitchFamily="34" charset="0"/>
                          <a:ea typeface="Verdana" panose="020B0604030504040204" pitchFamily="34" charset="0"/>
                        </a:rPr>
                        <a:t>CIVINI MEGHANA</a:t>
                      </a:r>
                    </a:p>
                  </a:txBody>
                  <a:tcPr/>
                </a:tc>
                <a:extLst>
                  <a:ext uri="{0D108BD9-81ED-4DB2-BD59-A6C34878D82A}">
                    <a16:rowId xmlns:a16="http://schemas.microsoft.com/office/drawing/2014/main" val="10004"/>
                  </a:ext>
                </a:extLst>
              </a:tr>
              <a:tr h="309811">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1400" dirty="0">
                          <a:latin typeface="Verdana" panose="020B0604030504040204" pitchFamily="34" charset="0"/>
                          <a:ea typeface="Verdana" panose="020B0604030504040204" pitchFamily="34" charset="0"/>
                        </a:rPr>
                        <a:t>20211CSE0824</a:t>
                      </a:r>
                      <a:endParaRPr lang="en-IN" sz="1400" dirty="0">
                        <a:latin typeface="Verdana" panose="020B0604030504040204" pitchFamily="34" charset="0"/>
                        <a:ea typeface="Verdana" panose="020B060403050404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400" dirty="0">
                          <a:latin typeface="Verdana" panose="020B0604030504040204" pitchFamily="34" charset="0"/>
                          <a:ea typeface="Verdana" panose="020B0604030504040204" pitchFamily="34" charset="0"/>
                        </a:rPr>
                        <a:t>PATHAKAMURI HARSHITHA</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a:xfrm>
            <a:off x="902824" y="1145894"/>
            <a:ext cx="10577976" cy="4722471"/>
          </a:xfrm>
        </p:spPr>
        <p:txBody>
          <a:bodyPr vert="horz" lIns="91440" tIns="45720" rIns="91440" bIns="45720" rtlCol="0" anchor="t">
            <a:normAutofit/>
          </a:bodyPr>
          <a:lstStyle/>
          <a:p>
            <a:pPr>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Code Editor</a:t>
            </a:r>
            <a:r>
              <a:rPr lang="en-US" sz="1800" dirty="0">
                <a:latin typeface="Times New Roman" panose="02020603050405020304" pitchFamily="18" charset="0"/>
                <a:cs typeface="Times New Roman" panose="02020603050405020304" pitchFamily="18" charset="0"/>
              </a:rPr>
              <a:t>: VS Code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VS Code is a versatile and powerful text editor, offering extensive features like IntelliSense, Git integration, and a rich extension ecosystem for seamless development.</a:t>
            </a:r>
          </a:p>
          <a:p>
            <a:pPr>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Libraries Used</a:t>
            </a:r>
            <a:r>
              <a:rPr lang="en-US" sz="1800" dirty="0">
                <a:latin typeface="Times New Roman" panose="02020603050405020304" pitchFamily="18" charset="0"/>
                <a:cs typeface="Times New Roman" panose="02020603050405020304" pitchFamily="18" charset="0"/>
              </a:rPr>
              <a:t>: NumPy, Flask, </a:t>
            </a:r>
            <a:r>
              <a:rPr lang="en-US" sz="1800" dirty="0" err="1">
                <a:latin typeface="Times New Roman" panose="02020603050405020304" pitchFamily="18" charset="0"/>
                <a:cs typeface="Times New Roman" panose="02020603050405020304" pitchFamily="18" charset="0"/>
              </a:rPr>
              <a:t>PyMongo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QRCode</a:t>
            </a:r>
            <a:r>
              <a:rPr lang="en-US" sz="1800" dirty="0">
                <a:latin typeface="Times New Roman" panose="02020603050405020304" pitchFamily="18" charset="0"/>
                <a:cs typeface="Times New Roman" panose="02020603050405020304" pitchFamily="18" charset="0"/>
              </a:rPr>
              <a:t>, OpenCV</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NumPy for data handling, Flask for web development, </a:t>
            </a:r>
            <a:r>
              <a:rPr lang="en-US" sz="1800" dirty="0" err="1">
                <a:latin typeface="Times New Roman" panose="02020603050405020304" pitchFamily="18" charset="0"/>
                <a:cs typeface="Times New Roman" panose="02020603050405020304" pitchFamily="18" charset="0"/>
              </a:rPr>
              <a:t>PyMongo</a:t>
            </a:r>
            <a:r>
              <a:rPr lang="en-US" sz="1800" dirty="0">
                <a:latin typeface="Times New Roman" panose="02020603050405020304" pitchFamily="18" charset="0"/>
                <a:cs typeface="Times New Roman" panose="02020603050405020304" pitchFamily="18" charset="0"/>
              </a:rPr>
              <a:t> for MongoDB integration, and </a:t>
            </a:r>
            <a:r>
              <a:rPr lang="en-US" sz="1800" dirty="0" err="1">
                <a:latin typeface="Times New Roman" panose="02020603050405020304" pitchFamily="18" charset="0"/>
                <a:cs typeface="Times New Roman" panose="02020603050405020304" pitchFamily="18" charset="0"/>
              </a:rPr>
              <a:t>QRCode</a:t>
            </a:r>
            <a:r>
              <a:rPr lang="en-US" sz="1800" dirty="0">
                <a:latin typeface="Times New Roman" panose="02020603050405020304" pitchFamily="18" charset="0"/>
                <a:cs typeface="Times New Roman" panose="02020603050405020304" pitchFamily="18" charset="0"/>
              </a:rPr>
              <a:t> for QR code generation.</a:t>
            </a:r>
            <a:r>
              <a:rPr lang="en-US" sz="1400" dirty="0"/>
              <a:t> </a:t>
            </a:r>
            <a:r>
              <a:rPr lang="en-US" sz="1800" dirty="0">
                <a:latin typeface="Times New Roman" panose="02020603050405020304" pitchFamily="18" charset="0"/>
                <a:cs typeface="Times New Roman" panose="02020603050405020304" pitchFamily="18" charset="0"/>
              </a:rPr>
              <a:t>OpenCV for computer vision tasks, such as image processing, object detection, and video capture.</a:t>
            </a:r>
          </a:p>
          <a:p>
            <a:pPr>
              <a:lnSpc>
                <a:spcPct val="150000"/>
              </a:lnSpc>
              <a:buFont typeface="Wingdings" panose="05000000000000000000" pitchFamily="2" charset="2"/>
              <a:buChar char="Ø"/>
            </a:pPr>
            <a:r>
              <a:rPr lang="en-US" sz="1800" b="1" dirty="0">
                <a:latin typeface="Times New Roman" panose="02020603050405020304" pitchFamily="18" charset="0"/>
                <a:cs typeface="Times New Roman" panose="02020603050405020304" pitchFamily="18" charset="0"/>
              </a:rPr>
              <a:t>Technology</a:t>
            </a:r>
            <a:r>
              <a:rPr lang="en-US" sz="1800" dirty="0">
                <a:latin typeface="Times New Roman" panose="02020603050405020304" pitchFamily="18" charset="0"/>
                <a:cs typeface="Times New Roman" panose="02020603050405020304" pitchFamily="18" charset="0"/>
              </a:rPr>
              <a:t>: Python 3.6+</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Python 3.6 or higher is used for development, providing modern syntax and library support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660" y="1412240"/>
            <a:ext cx="10139220" cy="455230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p:cNvSpPr>
            <a:spLocks noChangeArrowheads="1"/>
          </p:cNvSpPr>
          <p:nvPr/>
        </p:nvSpPr>
        <p:spPr bwMode="auto">
          <a:xfrm>
            <a:off x="812800" y="1315527"/>
            <a:ext cx="10922000" cy="364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Seamless Card Generation:</a:t>
            </a:r>
            <a:r>
              <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Enables users to easily create and manage digital travel cards with stored travel info and rewards.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Accurate Fare Calculation:</a:t>
            </a:r>
            <a:r>
              <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Provides  fare estimates based on source and destination for pricing transparency.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Efficient QR Code Scanning:</a:t>
            </a:r>
            <a:r>
              <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Facilitates quick and reliable QR code validation to minimize boarding delays.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Facial Recognition for Boarding:</a:t>
            </a:r>
            <a:r>
              <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Adds security and convenience by verifying users through facial recognition during boarding.</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Loyalty Rewards Management:</a:t>
            </a:r>
            <a:r>
              <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Tracks trips and allows users to earn</a:t>
            </a:r>
            <a:r>
              <a:rPr lang="en-US" altLang="en-US" dirty="0">
                <a:latin typeface="Times New Roman" panose="02020603050405020304" pitchFamily="18" charset="0"/>
                <a:ea typeface="Verdana" panose="020B060403050404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and redeem loyalty points for discounts or rewards.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rot="19684629" flipV="1">
            <a:off x="1386662" y="6324741"/>
            <a:ext cx="10732415" cy="45719"/>
          </a:xfrm>
        </p:spPr>
        <p:txBody>
          <a:bodyPr vert="horz" lIns="91440" tIns="45720" rIns="91440" bIns="45720" rtlCol="0" anchor="t">
            <a:normAutofit fontScale="25000" lnSpcReduction="20000"/>
          </a:bodyPr>
          <a:lstStyle/>
          <a:p>
            <a:pPr lvl="1" indent="0">
              <a:buNone/>
            </a:pPr>
            <a:endParaRPr lang="en-GB" dirty="0"/>
          </a:p>
          <a:p>
            <a:pPr marL="0" indent="0">
              <a:buNone/>
            </a:pPr>
            <a:endParaRPr lang="en-GB" sz="2000" b="1" dirty="0">
              <a:latin typeface="Verdana" panose="020B0604030504040204"/>
              <a:ea typeface="Verdana" panose="020B0604030504040204"/>
            </a:endParaRPr>
          </a:p>
          <a:p>
            <a:endParaRPr lang="en-GB" dirty="0"/>
          </a:p>
        </p:txBody>
      </p:sp>
      <p:sp>
        <p:nvSpPr>
          <p:cNvPr id="4" name="Rectangle 1"/>
          <p:cNvSpPr>
            <a:spLocks noChangeArrowheads="1"/>
          </p:cNvSpPr>
          <p:nvPr/>
        </p:nvSpPr>
        <p:spPr bwMode="auto">
          <a:xfrm rot="10800000" flipV="1">
            <a:off x="633620" y="1142144"/>
            <a:ext cx="11026359"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50000"/>
              </a:lnSpc>
              <a:spcBef>
                <a:spcPct val="0"/>
              </a:spcBef>
              <a:spcAft>
                <a:spcPct val="0"/>
              </a:spcAft>
              <a:buClrTx/>
              <a:buSzTx/>
            </a:pPr>
            <a:r>
              <a:rPr lang="en-US" dirty="0">
                <a:latin typeface="Times New Roman" panose="02020603050405020304" pitchFamily="18" charset="0"/>
                <a:cs typeface="Times New Roman" panose="02020603050405020304" pitchFamily="18" charset="0"/>
              </a:rPr>
              <a:t>In conclusion, this Smart Ticket System demonstrates the development of a highly efficient and secure Flask-based application that seamlessly integrates user registration, QR code generation, and facial recognition for enhanced identification and verification. By utilizing MongoDB for scalable data storage and leveraging advanced face recognition algorithms, the system ensures reliability and robust performance. The successful integration of these features highlights the potential for such applications in various domains, including public transport, security, and user management. This research contributes to the advancement of user-centric, scalable, and secure systems, setting a foundation for future innovations in similar fields.</a:t>
            </a:r>
            <a:endPar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a:ea typeface="Verdana" panose="020B0604030504040204"/>
              </a:rPr>
              <a:t>Pseudocode</a:t>
            </a:r>
            <a:endParaRPr lang="en-US" dirty="0"/>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marL="0" marR="0" indent="0" algn="l" rtl="0">
              <a:buNone/>
            </a:pPr>
            <a:r>
              <a:rPr lang="en-US" sz="1800" b="1" i="0" u="none" strike="noStrike" baseline="0" dirty="0">
                <a:latin typeface="Times New Roman" panose="02020603050405020304" pitchFamily="18" charset="0"/>
              </a:rPr>
              <a:t>QR Code Scanning and Validation</a:t>
            </a:r>
          </a:p>
          <a:p>
            <a:pPr marL="0" marR="0" indent="0" algn="l" rtl="0">
              <a:buNone/>
            </a:pPr>
            <a:r>
              <a:rPr lang="en-US" sz="1800" b="0" i="0" u="none" strike="noStrike" baseline="0" dirty="0">
                <a:latin typeface="Times New Roman" panose="02020603050405020304" pitchFamily="18" charset="0"/>
              </a:rPr>
              <a:t># Function to validate the QR code scanned by the user</a:t>
            </a:r>
          </a:p>
          <a:p>
            <a:pPr marL="0" marR="0" indent="0" algn="l" rtl="0">
              <a:buNone/>
            </a:pPr>
            <a:r>
              <a:rPr lang="fr-FR" sz="1800" b="0" i="0" u="none" strike="noStrike" baseline="0" dirty="0" err="1">
                <a:latin typeface="Times New Roman" panose="02020603050405020304" pitchFamily="18" charset="0"/>
              </a:rPr>
              <a:t>function</a:t>
            </a:r>
            <a:r>
              <a:rPr lang="fr-FR" sz="1800" b="0" i="0" u="none" strike="noStrike" baseline="0" dirty="0">
                <a:latin typeface="Times New Roman" panose="02020603050405020304" pitchFamily="18" charset="0"/>
              </a:rPr>
              <a:t> </a:t>
            </a:r>
            <a:r>
              <a:rPr lang="fr-FR" sz="1800" b="0" i="0" u="none" strike="noStrike" baseline="0" dirty="0" err="1">
                <a:latin typeface="Times New Roman" panose="02020603050405020304" pitchFamily="18" charset="0"/>
              </a:rPr>
              <a:t>validate_qr</a:t>
            </a:r>
            <a:r>
              <a:rPr lang="fr-FR" sz="1800" b="0" i="0" u="none" strike="noStrike" baseline="0" dirty="0">
                <a:latin typeface="Times New Roman" panose="02020603050405020304" pitchFamily="18" charset="0"/>
              </a:rPr>
              <a:t>(</a:t>
            </a:r>
            <a:r>
              <a:rPr lang="fr-FR" sz="1800" b="0" i="0" u="none" strike="noStrike" baseline="0" dirty="0" err="1">
                <a:latin typeface="Times New Roman" panose="02020603050405020304" pitchFamily="18" charset="0"/>
              </a:rPr>
              <a:t>qr_code</a:t>
            </a:r>
            <a:r>
              <a:rPr lang="fr-FR" sz="1800" b="0" i="0" u="none" strike="noStrike" baseline="0" dirty="0">
                <a:latin typeface="Times New Roman" panose="02020603050405020304" pitchFamily="18" charset="0"/>
              </a:rPr>
              <a:t>):</a:t>
            </a:r>
          </a:p>
          <a:p>
            <a:pPr marL="0" marR="0" indent="0" algn="l" rtl="0">
              <a:buNone/>
            </a:pPr>
            <a:r>
              <a:rPr lang="en-US" sz="1800" b="0" i="0" u="none" strike="noStrike" baseline="0" dirty="0">
                <a:latin typeface="Times New Roman" panose="02020603050405020304" pitchFamily="18" charset="0"/>
              </a:rPr>
              <a:t># Check if QR code is empty</a:t>
            </a:r>
          </a:p>
          <a:p>
            <a:pPr marL="0" marR="0" indent="0" algn="l" rtl="0">
              <a:buNone/>
            </a:pPr>
            <a:r>
              <a:rPr lang="en-US" sz="1800" b="0" i="0" u="none" strike="noStrike" baseline="0" dirty="0">
                <a:latin typeface="Times New Roman" panose="02020603050405020304" pitchFamily="18" charset="0"/>
              </a:rPr>
              <a:t>if </a:t>
            </a:r>
            <a:r>
              <a:rPr lang="en-US" sz="1800" b="0" i="0" u="none" strike="noStrike" baseline="0" dirty="0" err="1">
                <a:latin typeface="Times New Roman" panose="02020603050405020304" pitchFamily="18" charset="0"/>
              </a:rPr>
              <a:t>qr_code</a:t>
            </a:r>
            <a:r>
              <a:rPr lang="en-US" sz="1800" b="0" i="0" u="none" strike="noStrike" baseline="0" dirty="0">
                <a:latin typeface="Times New Roman" panose="02020603050405020304" pitchFamily="18" charset="0"/>
              </a:rPr>
              <a:t> is null:</a:t>
            </a:r>
          </a:p>
          <a:p>
            <a:pPr marL="0" marR="0" indent="0" algn="l" rtl="0">
              <a:buNone/>
            </a:pPr>
            <a:r>
              <a:rPr lang="en-US" sz="1800" b="0" i="0" u="none" strike="noStrike" baseline="0" dirty="0">
                <a:latin typeface="Times New Roman" panose="02020603050405020304" pitchFamily="18" charset="0"/>
              </a:rPr>
              <a:t>print ("Invalid QR Code. Please scan again.")</a:t>
            </a:r>
          </a:p>
          <a:p>
            <a:pPr marL="0" marR="0" indent="0" algn="l" rtl="0">
              <a:buNone/>
            </a:pPr>
            <a:r>
              <a:rPr lang="en-IN" sz="1800" b="0" i="0" u="none" strike="noStrike" baseline="0" dirty="0">
                <a:latin typeface="Times New Roman" panose="02020603050405020304" pitchFamily="18" charset="0"/>
              </a:rPr>
              <a:t>return false</a:t>
            </a:r>
          </a:p>
          <a:p>
            <a:pPr marL="0" marR="0" indent="0" algn="l" rtl="0">
              <a:buNone/>
            </a:pPr>
            <a:r>
              <a:rPr lang="en-IN" sz="1800" b="0" i="0" u="none" strike="noStrike" baseline="0" dirty="0">
                <a:latin typeface="Times New Roman" panose="02020603050405020304" pitchFamily="18" charset="0"/>
              </a:rPr>
              <a:t># Decode QR code to retrieve user data</a:t>
            </a:r>
          </a:p>
          <a:p>
            <a:pPr marL="0" marR="0" indent="0" algn="l" rtl="0">
              <a:buNone/>
            </a:pPr>
            <a:r>
              <a:rPr lang="pt-BR" sz="1800" b="0" i="0" u="none" strike="noStrike" baseline="0" dirty="0">
                <a:latin typeface="Times New Roman" panose="02020603050405020304" pitchFamily="18" charset="0"/>
              </a:rPr>
              <a:t>user_data = decode_qr_code(qr_code)</a:t>
            </a:r>
          </a:p>
          <a:p>
            <a:pPr marL="0" marR="0" indent="0" algn="l" rtl="0">
              <a:buNone/>
            </a:pPr>
            <a:r>
              <a:rPr lang="en-US" sz="1800" b="0" i="0" u="none" strike="noStrike" baseline="0" dirty="0">
                <a:latin typeface="Times New Roman" panose="02020603050405020304" pitchFamily="18" charset="0"/>
              </a:rPr>
              <a:t># Verify if user data is valid</a:t>
            </a:r>
          </a:p>
          <a:p>
            <a:pPr marL="0" marR="0" indent="0" algn="l" rtl="0">
              <a:buNone/>
            </a:pPr>
            <a:r>
              <a:rPr lang="en-US" sz="1800" b="0" i="0" u="none" strike="noStrike" baseline="0" dirty="0">
                <a:latin typeface="Times New Roman" panose="02020603050405020304" pitchFamily="18" charset="0"/>
              </a:rPr>
              <a:t>if </a:t>
            </a:r>
            <a:r>
              <a:rPr lang="en-US" sz="1800" b="0" i="0" u="none" strike="noStrike" baseline="0" dirty="0" err="1">
                <a:latin typeface="Times New Roman" panose="02020603050405020304" pitchFamily="18" charset="0"/>
              </a:rPr>
              <a:t>user_data</a:t>
            </a:r>
            <a:r>
              <a:rPr lang="en-US" sz="1800" b="0" i="0" u="none" strike="noStrike" baseline="0" dirty="0">
                <a:latin typeface="Times New Roman" panose="02020603050405020304" pitchFamily="18" charset="0"/>
              </a:rPr>
              <a:t> is not valid:</a:t>
            </a:r>
          </a:p>
          <a:p>
            <a:pPr marL="0" marR="0" indent="0" algn="l" rtl="0">
              <a:buNone/>
            </a:pPr>
            <a:r>
              <a:rPr lang="en-US" sz="1800" b="0" i="0" u="none" strike="noStrike" baseline="0" dirty="0">
                <a:latin typeface="Times New Roman" panose="02020603050405020304" pitchFamily="18" charset="0"/>
              </a:rPr>
              <a:t>print ("User not registered. Please generate a card.")</a:t>
            </a:r>
          </a:p>
          <a:p>
            <a:pPr marL="0" marR="0" indent="0" algn="l" rtl="0">
              <a:buNone/>
            </a:pPr>
            <a:r>
              <a:rPr lang="en-IN" sz="1800" b="0" i="0" u="none" strike="noStrike" baseline="0" dirty="0">
                <a:latin typeface="Times New Roman" panose="02020603050405020304" pitchFamily="18" charset="0"/>
              </a:rPr>
              <a:t>return false</a:t>
            </a:r>
          </a:p>
          <a:p>
            <a:pPr marL="0" marR="0" indent="0" algn="l" rtl="0">
              <a:buNone/>
            </a:pPr>
            <a:r>
              <a:rPr lang="en-US" sz="1800" b="0" i="0" u="none" strike="noStrike" baseline="0" dirty="0">
                <a:latin typeface="Times New Roman" panose="02020603050405020304" pitchFamily="18" charset="0"/>
              </a:rPr>
              <a:t>print ("QR Code validated successfully.")</a:t>
            </a:r>
          </a:p>
          <a:p>
            <a:pPr marL="0" marR="0" indent="0" algn="l" rtl="0">
              <a:buNone/>
            </a:pPr>
            <a:r>
              <a:rPr lang="en-IN" sz="1800" b="0" i="0" u="none" strike="noStrike" baseline="0" dirty="0">
                <a:latin typeface="Times New Roman" panose="02020603050405020304" pitchFamily="18" charset="0"/>
              </a:rPr>
              <a:t>return </a:t>
            </a:r>
            <a:r>
              <a:rPr lang="en-IN" sz="1800" b="0" i="0" u="none" strike="noStrike" baseline="0" dirty="0" err="1">
                <a:latin typeface="Times New Roman" panose="02020603050405020304" pitchFamily="18" charset="0"/>
              </a:rPr>
              <a:t>user_data</a:t>
            </a:r>
            <a:endParaRPr lang="en-IN" sz="1800" b="0" i="0" u="none" strike="noStrike" baseline="0" dirty="0">
              <a:latin typeface="Times New Roman" panose="02020603050405020304" pitchFamily="18" charset="0"/>
            </a:endParaRPr>
          </a:p>
          <a:p>
            <a:pPr marL="0" marR="0" indent="0" algn="l" rtl="0">
              <a:buNone/>
            </a:pPr>
            <a:r>
              <a:rPr lang="en-IN" sz="1800" b="1" i="0" u="none" strike="noStrike" baseline="0" dirty="0">
                <a:latin typeface="Times New Roman" panose="02020603050405020304" pitchFamily="18" charset="0"/>
              </a:rPr>
              <a:t>Route Selection</a:t>
            </a:r>
          </a:p>
          <a:p>
            <a:pPr marL="0" marR="0" indent="0" algn="l" rtl="0">
              <a:buNone/>
            </a:pPr>
            <a:r>
              <a:rPr lang="en-US" sz="1800" b="0" i="0" u="none" strike="noStrike" baseline="0" dirty="0">
                <a:latin typeface="Times New Roman" panose="02020603050405020304" pitchFamily="18" charset="0"/>
              </a:rPr>
              <a:t># Function to choose the source and destination for the trip</a:t>
            </a:r>
          </a:p>
          <a:p>
            <a:pPr marL="0" marR="0" indent="0" algn="l" rtl="0">
              <a:buNone/>
            </a:pPr>
            <a:r>
              <a:rPr lang="fr-FR" sz="1800" b="0" i="0" u="none" strike="noStrike" baseline="0" dirty="0" err="1">
                <a:latin typeface="Times New Roman" panose="02020603050405020304" pitchFamily="18" charset="0"/>
              </a:rPr>
              <a:t>function</a:t>
            </a:r>
            <a:r>
              <a:rPr lang="fr-FR" sz="1800" b="0" i="0" u="none" strike="noStrike" baseline="0" dirty="0">
                <a:latin typeface="Times New Roman" panose="02020603050405020304" pitchFamily="18" charset="0"/>
              </a:rPr>
              <a:t> </a:t>
            </a:r>
            <a:r>
              <a:rPr lang="fr-FR" sz="1800" b="0" i="0" u="none" strike="noStrike" baseline="0" dirty="0" err="1">
                <a:latin typeface="Times New Roman" panose="02020603050405020304" pitchFamily="18" charset="0"/>
              </a:rPr>
              <a:t>select_route</a:t>
            </a:r>
            <a:r>
              <a:rPr lang="fr-FR" sz="1800" b="0" i="0" u="none" strike="noStrike" baseline="0" dirty="0">
                <a:latin typeface="Times New Roman" panose="02020603050405020304" pitchFamily="18" charset="0"/>
              </a:rPr>
              <a:t> (source, destination):</a:t>
            </a:r>
          </a:p>
          <a:p>
            <a:pPr marL="0" marR="0" indent="0" algn="l" rtl="0">
              <a:buNone/>
            </a:pPr>
            <a:r>
              <a:rPr lang="en-IN" sz="1800" b="0" i="0" u="none" strike="noStrike" baseline="0" dirty="0">
                <a:latin typeface="Times New Roman" panose="02020603050405020304" pitchFamily="18" charset="0"/>
              </a:rPr>
              <a:t># Validate source and destination</a:t>
            </a:r>
          </a:p>
          <a:p>
            <a:pPr marL="0" marR="0" indent="0" algn="l" rtl="0">
              <a:buNone/>
            </a:pPr>
            <a:r>
              <a:rPr lang="en-US" sz="1800" b="0" i="0" u="none" strike="noStrike" baseline="0" dirty="0">
                <a:latin typeface="Times New Roman" panose="02020603050405020304" pitchFamily="18" charset="0"/>
              </a:rPr>
              <a:t>if source is null or destination is null:</a:t>
            </a:r>
          </a:p>
          <a:p>
            <a:pPr marL="0" marR="0" indent="0" algn="l" rtl="0">
              <a:buNone/>
            </a:pPr>
            <a:r>
              <a:rPr lang="en-US" sz="1800" b="0" i="0" u="none" strike="noStrike" baseline="0" dirty="0">
                <a:latin typeface="Times New Roman" panose="02020603050405020304" pitchFamily="18" charset="0"/>
              </a:rPr>
              <a:t>print ("Source or Destination cannot be empty.")</a:t>
            </a:r>
          </a:p>
          <a:p>
            <a:pPr marL="0" marR="0" indent="0" algn="l" rtl="0">
              <a:buNone/>
            </a:pPr>
            <a:r>
              <a:rPr lang="en-IN" sz="1800" b="0" i="0" u="none" strike="noStrike" baseline="0" dirty="0">
                <a:latin typeface="Times New Roman" panose="02020603050405020304" pitchFamily="18" charset="0"/>
              </a:rPr>
              <a:t>return false</a:t>
            </a:r>
          </a:p>
          <a:p>
            <a:pPr marL="0" indent="0">
              <a:buNone/>
            </a:pPr>
            <a:endParaRPr lang="en-US" sz="1100" b="1" dirty="0">
              <a:latin typeface="TimesNewRomanPS-Bold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a:ea typeface="Verdana" panose="020B0604030504040204"/>
              </a:rPr>
              <a:t>Pseudocode</a:t>
            </a:r>
            <a:endParaRPr lang="en-US" dirty="0"/>
          </a:p>
        </p:txBody>
      </p:sp>
      <p:sp>
        <p:nvSpPr>
          <p:cNvPr id="3" name="Content Placeholder 2"/>
          <p:cNvSpPr>
            <a:spLocks noGrp="1"/>
          </p:cNvSpPr>
          <p:nvPr>
            <p:ph idx="1"/>
          </p:nvPr>
        </p:nvSpPr>
        <p:spPr>
          <a:xfrm>
            <a:off x="730885" y="955965"/>
            <a:ext cx="10749915" cy="5140036"/>
          </a:xfrm>
        </p:spPr>
        <p:txBody>
          <a:bodyPr vert="horz" lIns="91440" tIns="45720" rIns="91440" bIns="45720" rtlCol="0" anchor="t">
            <a:noAutofit/>
          </a:bodyPr>
          <a:lstStyle/>
          <a:p>
            <a:pPr marL="0" indent="0">
              <a:buNone/>
            </a:pPr>
            <a:r>
              <a:rPr lang="en-US" sz="1400" dirty="0">
                <a:latin typeface="TimesNewRomanPS-BoldMT"/>
              </a:rPr>
              <a:t>if source == destination:</a:t>
            </a:r>
          </a:p>
          <a:p>
            <a:pPr marL="0" indent="0">
              <a:buNone/>
            </a:pPr>
            <a:r>
              <a:rPr lang="en-US" sz="1400" dirty="0">
                <a:latin typeface="TimesNewRomanPS-BoldMT"/>
              </a:rPr>
              <a:t>print ("Source and Destination cannot be the same.")</a:t>
            </a:r>
          </a:p>
          <a:p>
            <a:pPr marL="0" indent="0">
              <a:buNone/>
            </a:pPr>
            <a:r>
              <a:rPr lang="en-US" sz="1400" dirty="0">
                <a:latin typeface="TimesNewRomanPS-BoldMT"/>
              </a:rPr>
              <a:t>return false</a:t>
            </a:r>
          </a:p>
          <a:p>
            <a:pPr marL="0" indent="0">
              <a:buNone/>
            </a:pPr>
            <a:r>
              <a:rPr lang="en-US" sz="1400" dirty="0">
                <a:latin typeface="TimesNewRomanPS-BoldMT"/>
              </a:rPr>
              <a:t># Calculate route information such as distance</a:t>
            </a:r>
          </a:p>
          <a:p>
            <a:pPr marL="0" indent="0">
              <a:buNone/>
            </a:pPr>
            <a:r>
              <a:rPr lang="en-US" sz="1400" dirty="0">
                <a:latin typeface="TimesNewRomanPS-BoldMT"/>
              </a:rPr>
              <a:t>route_details = calculate_route_details (source, destination)</a:t>
            </a:r>
          </a:p>
          <a:p>
            <a:pPr marL="0" indent="0">
              <a:buNone/>
            </a:pPr>
            <a:r>
              <a:rPr lang="en-US" sz="1400" dirty="0">
                <a:latin typeface="TimesNewRomanPS-BoldMT"/>
              </a:rPr>
              <a:t>return route_details</a:t>
            </a:r>
          </a:p>
          <a:p>
            <a:pPr marL="0" indent="0">
              <a:buNone/>
            </a:pPr>
            <a:r>
              <a:rPr lang="en-US" sz="1400" b="1" dirty="0">
                <a:latin typeface="TimesNewRomanPS-BoldMT"/>
              </a:rPr>
              <a:t>Fare Calculation</a:t>
            </a:r>
          </a:p>
          <a:p>
            <a:pPr marL="0" indent="0">
              <a:buNone/>
            </a:pPr>
            <a:r>
              <a:rPr lang="en-US" sz="1400" dirty="0">
                <a:latin typeface="TimesNewRomanPS-BoldMT"/>
              </a:rPr>
              <a:t># Function to calculate fare based on route and user category</a:t>
            </a:r>
          </a:p>
          <a:p>
            <a:pPr marL="0" indent="0">
              <a:buNone/>
            </a:pPr>
            <a:r>
              <a:rPr lang="en-US" sz="1400" dirty="0">
                <a:latin typeface="TimesNewRomanPS-BoldMT"/>
              </a:rPr>
              <a:t>function calculate_fare (route_details, user_category):</a:t>
            </a:r>
          </a:p>
          <a:p>
            <a:pPr marL="0" indent="0">
              <a:buNone/>
            </a:pPr>
            <a:r>
              <a:rPr lang="en-US" sz="1400" dirty="0">
                <a:latin typeface="TimesNewRomanPS-BoldMT"/>
              </a:rPr>
              <a:t>distance = route_details["distance"] # Distance of the route</a:t>
            </a:r>
          </a:p>
          <a:p>
            <a:pPr marL="0" indent="0">
              <a:buNone/>
            </a:pPr>
            <a:r>
              <a:rPr lang="en-US" sz="1400" dirty="0">
                <a:latin typeface="TimesNewRomanPS-BoldMT"/>
              </a:rPr>
              <a:t>base_fare = route_details["base_fare"] # Base fare per kilometer</a:t>
            </a:r>
          </a:p>
          <a:p>
            <a:pPr marL="0" indent="0">
              <a:buNone/>
            </a:pPr>
            <a:r>
              <a:rPr lang="en-US" sz="1400" dirty="0">
                <a:latin typeface="TimesNewRomanPS-BoldMT"/>
              </a:rPr>
              <a:t># Apply discount based on user category</a:t>
            </a:r>
          </a:p>
          <a:p>
            <a:pPr marL="0" indent="0">
              <a:buNone/>
            </a:pPr>
            <a:r>
              <a:rPr lang="en-US" sz="1400" dirty="0">
                <a:latin typeface="TimesNewRomanPS-BoldMT"/>
              </a:rPr>
              <a:t>if user_category == "student" or user_category == "senior_citizen":</a:t>
            </a:r>
          </a:p>
          <a:p>
            <a:pPr marL="0" indent="0">
              <a:buNone/>
            </a:pPr>
            <a:r>
              <a:rPr lang="en-US" sz="1400" dirty="0">
                <a:latin typeface="TimesNewRomanPS-BoldMT"/>
              </a:rPr>
              <a:t>discount = apply_discount(base_fare)</a:t>
            </a:r>
          </a:p>
          <a:p>
            <a:pPr marL="0" indent="0">
              <a:buNone/>
            </a:pPr>
            <a:r>
              <a:rPr lang="en-US" sz="1400" dirty="0">
                <a:latin typeface="TimesNewRomanPS-BoldMT"/>
              </a:rPr>
              <a:t>else:</a:t>
            </a:r>
          </a:p>
          <a:p>
            <a:pPr marL="0" indent="0">
              <a:buNone/>
            </a:pPr>
            <a:r>
              <a:rPr lang="en-US" sz="1400" dirty="0">
                <a:latin typeface="TimesNewRomanPS-BoldMT"/>
              </a:rPr>
              <a:t>discount = 0</a:t>
            </a:r>
          </a:p>
          <a:p>
            <a:pPr marL="0" indent="0">
              <a:buNone/>
            </a:pPr>
            <a:r>
              <a:rPr lang="en-US" sz="1400" dirty="0">
                <a:latin typeface="TimesNewRomanPS-BoldMT"/>
              </a:rPr>
              <a:t># Calculate total fare</a:t>
            </a:r>
          </a:p>
          <a:p>
            <a:pPr marL="0" indent="0">
              <a:buNone/>
            </a:pPr>
            <a:r>
              <a:rPr lang="en-US" sz="1400" dirty="0">
                <a:latin typeface="TimesNewRomanPS-BoldMT"/>
              </a:rPr>
              <a:t>total_fare = (base_fare * distance) - discount</a:t>
            </a:r>
          </a:p>
          <a:p>
            <a:pPr marL="0" indent="0">
              <a:buNone/>
            </a:pPr>
            <a:r>
              <a:rPr lang="en-US" sz="1400" dirty="0">
                <a:latin typeface="TimesNewRomanPS-BoldMT"/>
              </a:rPr>
              <a:t>return total_fare</a:t>
            </a:r>
          </a:p>
          <a:p>
            <a:pPr marL="0" indent="0">
              <a:buNone/>
            </a:pPr>
            <a:r>
              <a:rPr lang="en-US" sz="1400" b="1" dirty="0">
                <a:latin typeface="TimesNewRomanPS-BoldMT"/>
              </a:rPr>
              <a:t>Ticket Generation</a:t>
            </a:r>
          </a:p>
          <a:p>
            <a:pPr marL="0" indent="0">
              <a:buNone/>
            </a:pPr>
            <a:r>
              <a:rPr lang="en-US" sz="1400" dirty="0">
                <a:latin typeface="TimesNewRomanPS-BoldMT"/>
              </a:rPr>
              <a:t># Function to generate ticket after validation and fare calculation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Pseudocode</a:t>
            </a:r>
          </a:p>
        </p:txBody>
      </p:sp>
      <p:sp>
        <p:nvSpPr>
          <p:cNvPr id="3" name="Text Box 2"/>
          <p:cNvSpPr txBox="1"/>
          <p:nvPr/>
        </p:nvSpPr>
        <p:spPr>
          <a:xfrm>
            <a:off x="812800" y="1012190"/>
            <a:ext cx="10043160" cy="5749290"/>
          </a:xfrm>
          <a:prstGeom prst="rect">
            <a:avLst/>
          </a:prstGeom>
          <a:noFill/>
        </p:spPr>
        <p:txBody>
          <a:bodyPr wrap="square" rtlCol="0">
            <a:noAutofit/>
          </a:bodyPr>
          <a:lstStyle/>
          <a:p>
            <a:r>
              <a:rPr lang="en-GB" altLang="en-US" sz="1600" dirty="0">
                <a:latin typeface="Times New Roman" panose="02020603050405020304" pitchFamily="18" charset="0"/>
                <a:cs typeface="Times New Roman" panose="02020603050405020304" pitchFamily="18" charset="0"/>
              </a:rPr>
              <a:t>function </a:t>
            </a:r>
            <a:r>
              <a:rPr lang="en-GB" altLang="en-US" sz="1600" dirty="0" err="1">
                <a:latin typeface="Times New Roman" panose="02020603050405020304" pitchFamily="18" charset="0"/>
                <a:cs typeface="Times New Roman" panose="02020603050405020304" pitchFamily="18" charset="0"/>
              </a:rPr>
              <a:t>generate_ticket</a:t>
            </a:r>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user_data</a:t>
            </a:r>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route_details</a:t>
            </a:r>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total_fare</a:t>
            </a:r>
            <a:r>
              <a:rPr lang="en-GB" altLang="en-US" sz="1600" dirty="0">
                <a:latin typeface="Times New Roman" panose="02020603050405020304" pitchFamily="18" charset="0"/>
                <a:cs typeface="Times New Roman" panose="02020603050405020304" pitchFamily="18" charset="0"/>
              </a:rPr>
              <a:t>):</a:t>
            </a:r>
          </a:p>
          <a:p>
            <a:r>
              <a:rPr lang="en-GB" altLang="en-US" sz="1600" dirty="0">
                <a:latin typeface="Times New Roman" panose="02020603050405020304" pitchFamily="18" charset="0"/>
                <a:cs typeface="Times New Roman" panose="02020603050405020304" pitchFamily="18" charset="0"/>
              </a:rPr>
              <a:t># Create a ticket dictionary with all required details</a:t>
            </a:r>
          </a:p>
          <a:p>
            <a:r>
              <a:rPr lang="en-GB" altLang="en-US" sz="1600" dirty="0">
                <a:latin typeface="Times New Roman" panose="02020603050405020304" pitchFamily="18" charset="0"/>
                <a:cs typeface="Times New Roman" panose="02020603050405020304" pitchFamily="18" charset="0"/>
              </a:rPr>
              <a:t>ticket = {</a:t>
            </a:r>
          </a:p>
          <a:p>
            <a:r>
              <a:rPr lang="en-GB" altLang="en-US" sz="1600" dirty="0">
                <a:latin typeface="Times New Roman" panose="02020603050405020304" pitchFamily="18" charset="0"/>
                <a:cs typeface="Times New Roman" panose="02020603050405020304" pitchFamily="18" charset="0"/>
              </a:rPr>
              <a:t>"</a:t>
            </a:r>
            <a:r>
              <a:rPr lang="en-GB" altLang="en-US" sz="1600" dirty="0" err="1">
                <a:latin typeface="Times New Roman" panose="02020603050405020304" pitchFamily="18" charset="0"/>
                <a:cs typeface="Times New Roman" panose="02020603050405020304" pitchFamily="18" charset="0"/>
              </a:rPr>
              <a:t>User_id</a:t>
            </a:r>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user_data</a:t>
            </a:r>
            <a:r>
              <a:rPr lang="en-GB" altLang="en-US" sz="1600" dirty="0">
                <a:latin typeface="Times New Roman" panose="02020603050405020304" pitchFamily="18" charset="0"/>
                <a:cs typeface="Times New Roman" panose="02020603050405020304" pitchFamily="18" charset="0"/>
              </a:rPr>
              <a:t>["id"],</a:t>
            </a:r>
          </a:p>
          <a:p>
            <a:r>
              <a:rPr lang="en-GB" altLang="en-US" sz="1600" dirty="0">
                <a:latin typeface="Times New Roman" panose="02020603050405020304" pitchFamily="18" charset="0"/>
                <a:cs typeface="Times New Roman" panose="02020603050405020304" pitchFamily="18" charset="0"/>
              </a:rPr>
              <a:t>"source": </a:t>
            </a:r>
            <a:r>
              <a:rPr lang="en-GB" altLang="en-US" sz="1600" dirty="0" err="1">
                <a:latin typeface="Times New Roman" panose="02020603050405020304" pitchFamily="18" charset="0"/>
                <a:cs typeface="Times New Roman" panose="02020603050405020304" pitchFamily="18" charset="0"/>
              </a:rPr>
              <a:t>route_details</a:t>
            </a:r>
            <a:r>
              <a:rPr lang="en-GB" altLang="en-US" sz="1600" dirty="0">
                <a:latin typeface="Times New Roman" panose="02020603050405020304" pitchFamily="18" charset="0"/>
                <a:cs typeface="Times New Roman" panose="02020603050405020304" pitchFamily="18" charset="0"/>
              </a:rPr>
              <a:t>["source"],</a:t>
            </a:r>
          </a:p>
          <a:p>
            <a:r>
              <a:rPr lang="en-GB" altLang="en-US" sz="1600" dirty="0">
                <a:latin typeface="Times New Roman" panose="02020603050405020304" pitchFamily="18" charset="0"/>
                <a:cs typeface="Times New Roman" panose="02020603050405020304" pitchFamily="18" charset="0"/>
              </a:rPr>
              <a:t>"destination": </a:t>
            </a:r>
            <a:r>
              <a:rPr lang="en-GB" altLang="en-US" sz="1600" dirty="0" err="1">
                <a:latin typeface="Times New Roman" panose="02020603050405020304" pitchFamily="18" charset="0"/>
                <a:cs typeface="Times New Roman" panose="02020603050405020304" pitchFamily="18" charset="0"/>
              </a:rPr>
              <a:t>route_details</a:t>
            </a:r>
            <a:r>
              <a:rPr lang="en-GB" altLang="en-US" sz="1600" dirty="0">
                <a:latin typeface="Times New Roman" panose="02020603050405020304" pitchFamily="18" charset="0"/>
                <a:cs typeface="Times New Roman" panose="02020603050405020304" pitchFamily="18" charset="0"/>
              </a:rPr>
              <a:t>["destination"],</a:t>
            </a:r>
          </a:p>
          <a:p>
            <a:r>
              <a:rPr lang="en-GB" altLang="en-US" sz="1600" dirty="0">
                <a:latin typeface="Times New Roman" panose="02020603050405020304" pitchFamily="18" charset="0"/>
                <a:cs typeface="Times New Roman" panose="02020603050405020304" pitchFamily="18" charset="0"/>
              </a:rPr>
              <a:t>"fare": </a:t>
            </a:r>
            <a:r>
              <a:rPr lang="en-GB" altLang="en-US" sz="1600" dirty="0" err="1">
                <a:latin typeface="Times New Roman" panose="02020603050405020304" pitchFamily="18" charset="0"/>
                <a:cs typeface="Times New Roman" panose="02020603050405020304" pitchFamily="18" charset="0"/>
              </a:rPr>
              <a:t>total_fare</a:t>
            </a:r>
            <a:r>
              <a:rPr lang="en-GB" altLang="en-US" sz="1600" dirty="0">
                <a:latin typeface="Times New Roman" panose="02020603050405020304" pitchFamily="18" charset="0"/>
                <a:cs typeface="Times New Roman" panose="02020603050405020304" pitchFamily="18" charset="0"/>
              </a:rPr>
              <a:t>,</a:t>
            </a:r>
          </a:p>
          <a:p>
            <a:r>
              <a:rPr lang="en-GB" altLang="en-US" sz="1600" dirty="0">
                <a:latin typeface="Times New Roman" panose="02020603050405020304" pitchFamily="18" charset="0"/>
                <a:cs typeface="Times New Roman" panose="02020603050405020304" pitchFamily="18" charset="0"/>
              </a:rPr>
              <a:t>"timestamp": </a:t>
            </a:r>
            <a:r>
              <a:rPr lang="en-GB" altLang="en-US" sz="1600" dirty="0" err="1">
                <a:latin typeface="Times New Roman" panose="02020603050405020304" pitchFamily="18" charset="0"/>
                <a:cs typeface="Times New Roman" panose="02020603050405020304" pitchFamily="18" charset="0"/>
              </a:rPr>
              <a:t>get_current_timestamp</a:t>
            </a:r>
            <a:r>
              <a:rPr lang="en-GB" altLang="en-US" sz="1600" dirty="0">
                <a:latin typeface="Times New Roman" panose="02020603050405020304" pitchFamily="18" charset="0"/>
                <a:cs typeface="Times New Roman" panose="02020603050405020304" pitchFamily="18" charset="0"/>
              </a:rPr>
              <a:t> (),</a:t>
            </a:r>
          </a:p>
          <a:p>
            <a:r>
              <a:rPr lang="en-GB" altLang="en-US" sz="1600" dirty="0">
                <a:latin typeface="Times New Roman" panose="02020603050405020304" pitchFamily="18" charset="0"/>
                <a:cs typeface="Times New Roman" panose="02020603050405020304" pitchFamily="18" charset="0"/>
              </a:rPr>
              <a:t>"</a:t>
            </a:r>
            <a:r>
              <a:rPr lang="en-GB" altLang="en-US" sz="1600" dirty="0" err="1">
                <a:latin typeface="Times New Roman" panose="02020603050405020304" pitchFamily="18" charset="0"/>
                <a:cs typeface="Times New Roman" panose="02020603050405020304" pitchFamily="18" charset="0"/>
              </a:rPr>
              <a:t>Ticket_id</a:t>
            </a:r>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generate_unique_ticket_id</a:t>
            </a:r>
            <a:r>
              <a:rPr lang="en-GB" altLang="en-US" sz="1600" dirty="0">
                <a:latin typeface="Times New Roman" panose="02020603050405020304" pitchFamily="18" charset="0"/>
                <a:cs typeface="Times New Roman" panose="02020603050405020304" pitchFamily="18" charset="0"/>
              </a:rPr>
              <a:t> ()</a:t>
            </a:r>
          </a:p>
          <a:p>
            <a:r>
              <a:rPr lang="en-GB" altLang="en-US" sz="1600" dirty="0">
                <a:latin typeface="Times New Roman" panose="02020603050405020304" pitchFamily="18" charset="0"/>
                <a:cs typeface="Times New Roman" panose="02020603050405020304" pitchFamily="18" charset="0"/>
              </a:rPr>
              <a:t>}return ticket </a:t>
            </a:r>
          </a:p>
          <a:p>
            <a:r>
              <a:rPr lang="en-GB" altLang="en-US" sz="1600" b="1" dirty="0">
                <a:latin typeface="Times New Roman" panose="02020603050405020304" pitchFamily="18" charset="0"/>
                <a:cs typeface="Times New Roman" panose="02020603050405020304" pitchFamily="18" charset="0"/>
              </a:rPr>
              <a:t>Loyalty Rewards</a:t>
            </a:r>
          </a:p>
          <a:p>
            <a:r>
              <a:rPr lang="en-GB" altLang="en-US" sz="1600" dirty="0">
                <a:latin typeface="Times New Roman" panose="02020603050405020304" pitchFamily="18" charset="0"/>
                <a:cs typeface="Times New Roman" panose="02020603050405020304" pitchFamily="18" charset="0"/>
              </a:rPr>
              <a:t># Function to update loyalty points for frequent </a:t>
            </a:r>
            <a:r>
              <a:rPr lang="en-GB" altLang="en-US" sz="1600" dirty="0" err="1">
                <a:latin typeface="Times New Roman" panose="02020603050405020304" pitchFamily="18" charset="0"/>
                <a:cs typeface="Times New Roman" panose="02020603050405020304" pitchFamily="18" charset="0"/>
              </a:rPr>
              <a:t>travelers</a:t>
            </a:r>
            <a:endParaRPr lang="en-GB" altLang="en-US" sz="1600" dirty="0">
              <a:latin typeface="Times New Roman" panose="02020603050405020304" pitchFamily="18" charset="0"/>
              <a:cs typeface="Times New Roman" panose="02020603050405020304" pitchFamily="18" charset="0"/>
            </a:endParaRPr>
          </a:p>
          <a:p>
            <a:r>
              <a:rPr lang="en-GB" altLang="en-US" sz="1600" dirty="0">
                <a:latin typeface="Times New Roman" panose="02020603050405020304" pitchFamily="18" charset="0"/>
                <a:cs typeface="Times New Roman" panose="02020603050405020304" pitchFamily="18" charset="0"/>
              </a:rPr>
              <a:t>function </a:t>
            </a:r>
            <a:r>
              <a:rPr lang="en-GB" altLang="en-US" sz="1600" dirty="0" err="1">
                <a:latin typeface="Times New Roman" panose="02020603050405020304" pitchFamily="18" charset="0"/>
                <a:cs typeface="Times New Roman" panose="02020603050405020304" pitchFamily="18" charset="0"/>
              </a:rPr>
              <a:t>update_loyalty_points</a:t>
            </a:r>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user_data</a:t>
            </a:r>
            <a:r>
              <a:rPr lang="en-GB" altLang="en-US" sz="1600" dirty="0">
                <a:latin typeface="Times New Roman" panose="02020603050405020304" pitchFamily="18" charset="0"/>
                <a:cs typeface="Times New Roman" panose="02020603050405020304" pitchFamily="18" charset="0"/>
              </a:rPr>
              <a:t>, </a:t>
            </a:r>
            <a:r>
              <a:rPr lang="en-GB" altLang="en-US" sz="1600" dirty="0" err="1">
                <a:latin typeface="Times New Roman" panose="02020603050405020304" pitchFamily="18" charset="0"/>
                <a:cs typeface="Times New Roman" panose="02020603050405020304" pitchFamily="18" charset="0"/>
              </a:rPr>
              <a:t>trips_completed</a:t>
            </a:r>
            <a:r>
              <a:rPr lang="en-GB" altLang="en-US" sz="1600" dirty="0">
                <a:latin typeface="Times New Roman" panose="02020603050405020304" pitchFamily="18" charset="0"/>
                <a:cs typeface="Times New Roman" panose="02020603050405020304" pitchFamily="18" charset="0"/>
              </a:rPr>
              <a:t>):</a:t>
            </a:r>
          </a:p>
          <a:p>
            <a:r>
              <a:rPr lang="en-GB" altLang="en-US" sz="1600" dirty="0">
                <a:latin typeface="Times New Roman" panose="02020603050405020304" pitchFamily="18" charset="0"/>
                <a:cs typeface="Times New Roman" panose="02020603050405020304" pitchFamily="18" charset="0"/>
              </a:rPr>
              <a:t># Add points based on the number of completed trips</a:t>
            </a:r>
          </a:p>
          <a:p>
            <a:r>
              <a:rPr lang="en-GB" altLang="en-US" sz="1600" dirty="0">
                <a:latin typeface="Times New Roman" panose="02020603050405020304" pitchFamily="18" charset="0"/>
                <a:cs typeface="Times New Roman" panose="02020603050405020304" pitchFamily="18" charset="0"/>
              </a:rPr>
              <a:t>if </a:t>
            </a:r>
            <a:r>
              <a:rPr lang="en-GB" altLang="en-US" sz="1600" dirty="0" err="1">
                <a:latin typeface="Times New Roman" panose="02020603050405020304" pitchFamily="18" charset="0"/>
                <a:cs typeface="Times New Roman" panose="02020603050405020304" pitchFamily="18" charset="0"/>
              </a:rPr>
              <a:t>trips_completed</a:t>
            </a:r>
            <a:r>
              <a:rPr lang="en-GB" altLang="en-US" sz="1600" dirty="0">
                <a:latin typeface="Times New Roman" panose="02020603050405020304" pitchFamily="18" charset="0"/>
                <a:cs typeface="Times New Roman" panose="02020603050405020304" pitchFamily="18" charset="0"/>
              </a:rPr>
              <a:t> &gt; 0:</a:t>
            </a:r>
          </a:p>
          <a:p>
            <a:r>
              <a:rPr lang="en-GB" altLang="en-US" sz="1600" dirty="0" err="1">
                <a:latin typeface="Times New Roman" panose="02020603050405020304" pitchFamily="18" charset="0"/>
                <a:cs typeface="Times New Roman" panose="02020603050405020304" pitchFamily="18" charset="0"/>
              </a:rPr>
              <a:t>user_data</a:t>
            </a:r>
            <a:r>
              <a:rPr lang="en-GB" altLang="en-US" sz="1600" dirty="0">
                <a:latin typeface="Times New Roman" panose="02020603050405020304" pitchFamily="18" charset="0"/>
                <a:cs typeface="Times New Roman" panose="02020603050405020304" pitchFamily="18" charset="0"/>
              </a:rPr>
              <a:t>["</a:t>
            </a:r>
            <a:r>
              <a:rPr lang="en-GB" altLang="en-US" sz="1600" dirty="0" err="1">
                <a:latin typeface="Times New Roman" panose="02020603050405020304" pitchFamily="18" charset="0"/>
                <a:cs typeface="Times New Roman" panose="02020603050405020304" pitchFamily="18" charset="0"/>
              </a:rPr>
              <a:t>loyalty_points</a:t>
            </a:r>
            <a:r>
              <a:rPr lang="en-GB" altLang="en-US" sz="1600" dirty="0">
                <a:latin typeface="Times New Roman" panose="02020603050405020304" pitchFamily="18" charset="0"/>
                <a:cs typeface="Times New Roman" panose="02020603050405020304" pitchFamily="18" charset="0"/>
              </a:rPr>
              <a:t>"] += </a:t>
            </a:r>
            <a:r>
              <a:rPr lang="en-GB" altLang="en-US" sz="1600" dirty="0" err="1">
                <a:latin typeface="Times New Roman" panose="02020603050405020304" pitchFamily="18" charset="0"/>
                <a:cs typeface="Times New Roman" panose="02020603050405020304" pitchFamily="18" charset="0"/>
              </a:rPr>
              <a:t>trips_completed</a:t>
            </a:r>
            <a:r>
              <a:rPr lang="en-GB" altLang="en-US" sz="1600" dirty="0">
                <a:latin typeface="Times New Roman" panose="02020603050405020304" pitchFamily="18" charset="0"/>
                <a:cs typeface="Times New Roman" panose="02020603050405020304" pitchFamily="18" charset="0"/>
              </a:rPr>
              <a:t> * </a:t>
            </a:r>
            <a:r>
              <a:rPr lang="en-GB" altLang="en-US" sz="1600" dirty="0" err="1">
                <a:latin typeface="Times New Roman" panose="02020603050405020304" pitchFamily="18" charset="0"/>
                <a:cs typeface="Times New Roman" panose="02020603050405020304" pitchFamily="18" charset="0"/>
              </a:rPr>
              <a:t>points_per_trip</a:t>
            </a:r>
            <a:endParaRPr lang="en-GB" altLang="en-US" sz="1600" dirty="0">
              <a:latin typeface="Times New Roman" panose="02020603050405020304" pitchFamily="18" charset="0"/>
              <a:cs typeface="Times New Roman" panose="02020603050405020304" pitchFamily="18" charset="0"/>
            </a:endParaRPr>
          </a:p>
          <a:p>
            <a:r>
              <a:rPr lang="en-GB" altLang="en-US" sz="1600" dirty="0">
                <a:latin typeface="Times New Roman" panose="02020603050405020304" pitchFamily="18" charset="0"/>
                <a:cs typeface="Times New Roman" panose="02020603050405020304" pitchFamily="18" charset="0"/>
              </a:rPr>
              <a:t># Check if points exceed the reward threshold</a:t>
            </a:r>
          </a:p>
          <a:p>
            <a:r>
              <a:rPr lang="en-GB" altLang="en-US" sz="1600" dirty="0">
                <a:latin typeface="Times New Roman" panose="02020603050405020304" pitchFamily="18" charset="0"/>
                <a:cs typeface="Times New Roman" panose="02020603050405020304" pitchFamily="18" charset="0"/>
              </a:rPr>
              <a:t>if </a:t>
            </a:r>
            <a:r>
              <a:rPr lang="en-GB" altLang="en-US" sz="1600" dirty="0" err="1">
                <a:latin typeface="Times New Roman" panose="02020603050405020304" pitchFamily="18" charset="0"/>
                <a:cs typeface="Times New Roman" panose="02020603050405020304" pitchFamily="18" charset="0"/>
              </a:rPr>
              <a:t>user_data</a:t>
            </a:r>
            <a:r>
              <a:rPr lang="en-GB" altLang="en-US" sz="1600" dirty="0">
                <a:latin typeface="Times New Roman" panose="02020603050405020304" pitchFamily="18" charset="0"/>
                <a:cs typeface="Times New Roman" panose="02020603050405020304" pitchFamily="18" charset="0"/>
              </a:rPr>
              <a:t>["</a:t>
            </a:r>
            <a:r>
              <a:rPr lang="en-GB" altLang="en-US" sz="1600" dirty="0" err="1">
                <a:latin typeface="Times New Roman" panose="02020603050405020304" pitchFamily="18" charset="0"/>
                <a:cs typeface="Times New Roman" panose="02020603050405020304" pitchFamily="18" charset="0"/>
              </a:rPr>
              <a:t>loyalty_points</a:t>
            </a:r>
            <a:r>
              <a:rPr lang="en-GB" altLang="en-US" sz="1600" dirty="0">
                <a:latin typeface="Times New Roman" panose="02020603050405020304" pitchFamily="18" charset="0"/>
                <a:cs typeface="Times New Roman" panose="02020603050405020304" pitchFamily="18" charset="0"/>
              </a:rPr>
              <a:t>"] &gt;= </a:t>
            </a:r>
            <a:r>
              <a:rPr lang="en-GB" altLang="en-US" sz="1600" dirty="0" err="1">
                <a:latin typeface="Times New Roman" panose="02020603050405020304" pitchFamily="18" charset="0"/>
                <a:cs typeface="Times New Roman" panose="02020603050405020304" pitchFamily="18" charset="0"/>
              </a:rPr>
              <a:t>reward_threshold</a:t>
            </a:r>
            <a:r>
              <a:rPr lang="en-GB" altLang="en-US" sz="1600" dirty="0">
                <a:latin typeface="Times New Roman" panose="02020603050405020304" pitchFamily="18" charset="0"/>
                <a:cs typeface="Times New Roman" panose="02020603050405020304" pitchFamily="18" charset="0"/>
              </a:rPr>
              <a:t>:</a:t>
            </a:r>
          </a:p>
          <a:p>
            <a:r>
              <a:rPr lang="en-GB" altLang="en-US" sz="1600" dirty="0" err="1">
                <a:latin typeface="Times New Roman" panose="02020603050405020304" pitchFamily="18" charset="0"/>
                <a:cs typeface="Times New Roman" panose="02020603050405020304" pitchFamily="18" charset="0"/>
              </a:rPr>
              <a:t>redeem_rewards</a:t>
            </a:r>
            <a:r>
              <a:rPr lang="en-GB" altLang="en-US" sz="1600" dirty="0">
                <a:latin typeface="Times New Roman" panose="02020603050405020304" pitchFamily="18" charset="0"/>
                <a:cs typeface="Times New Roman" panose="02020603050405020304" pitchFamily="18" charset="0"/>
              </a:rPr>
              <a:t>(</a:t>
            </a:r>
            <a:r>
              <a:rPr lang="en-GB" altLang="en-US" sz="1600" dirty="0" err="1">
                <a:latin typeface="Times New Roman" panose="02020603050405020304" pitchFamily="18" charset="0"/>
                <a:cs typeface="Times New Roman" panose="02020603050405020304" pitchFamily="18" charset="0"/>
              </a:rPr>
              <a:t>user_data</a:t>
            </a:r>
            <a:r>
              <a:rPr lang="en-GB" altLang="en-US" sz="1600" dirty="0">
                <a:latin typeface="Times New Roman" panose="02020603050405020304" pitchFamily="18" charset="0"/>
                <a:cs typeface="Times New Roman" panose="02020603050405020304" pitchFamily="18" charset="0"/>
              </a:rPr>
              <a:t>)</a:t>
            </a:r>
          </a:p>
          <a:p>
            <a:r>
              <a:rPr lang="en-GB" altLang="en-US" sz="1600" dirty="0">
                <a:latin typeface="Times New Roman" panose="02020603050405020304" pitchFamily="18" charset="0"/>
                <a:cs typeface="Times New Roman" panose="02020603050405020304" pitchFamily="18" charset="0"/>
              </a:rPr>
              <a:t>return </a:t>
            </a:r>
            <a:r>
              <a:rPr lang="en-GB" altLang="en-US" sz="1600" dirty="0" err="1">
                <a:latin typeface="Times New Roman" panose="02020603050405020304" pitchFamily="18" charset="0"/>
                <a:cs typeface="Times New Roman" panose="02020603050405020304" pitchFamily="18" charset="0"/>
              </a:rPr>
              <a:t>user_data</a:t>
            </a:r>
            <a:r>
              <a:rPr lang="en-GB" altLang="en-US" sz="1600" dirty="0">
                <a:latin typeface="Times New Roman" panose="02020603050405020304" pitchFamily="18" charset="0"/>
                <a:cs typeface="Times New Roman" panose="02020603050405020304" pitchFamily="18" charset="0"/>
              </a:rPr>
              <a:t>["</a:t>
            </a:r>
            <a:r>
              <a:rPr lang="en-GB" altLang="en-US" sz="1600" dirty="0" err="1">
                <a:latin typeface="Times New Roman" panose="02020603050405020304" pitchFamily="18" charset="0"/>
                <a:cs typeface="Times New Roman" panose="02020603050405020304" pitchFamily="18" charset="0"/>
              </a:rPr>
              <a:t>loyalty_points</a:t>
            </a:r>
            <a:r>
              <a:rPr lang="en-GB" altLang="en-US" sz="16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a:ea typeface="Verdana" panose="020B0604030504040204"/>
              </a:rPr>
              <a:t>Screenshots</a:t>
            </a:r>
            <a:endParaRPr lang="en-US" dirty="0"/>
          </a:p>
        </p:txBody>
      </p:sp>
      <p:pic>
        <p:nvPicPr>
          <p:cNvPr id="7" name="image7.png"/>
          <p:cNvPicPr/>
          <p:nvPr/>
        </p:nvPicPr>
        <p:blipFill>
          <a:blip r:embed="rId2"/>
          <a:srcRect/>
          <a:stretch>
            <a:fillRect/>
          </a:stretch>
        </p:blipFill>
        <p:spPr>
          <a:xfrm>
            <a:off x="1496291" y="1463040"/>
            <a:ext cx="8728363" cy="434181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a:ea typeface="Verdana" panose="020B0604030504040204"/>
              </a:rPr>
              <a:t>Screenshots</a:t>
            </a:r>
            <a:endParaRPr lang="en-US" dirty="0"/>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596044" y="1105593"/>
            <a:ext cx="7875847" cy="428036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a:ea typeface="Cambria" panose="02040503050406030204"/>
              </a:rPr>
              <a:t>GitHub Link</a:t>
            </a:r>
            <a:endParaRPr lang="en-US"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ctr">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hlinkClick r:id="rId3"/>
              </a:rPr>
              <a:t>https://github.com/Chandana-sibbala</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054359"/>
            <a:ext cx="10668000" cy="5243803"/>
          </a:xfrm>
        </p:spPr>
        <p:txBody>
          <a:bodyPr vert="horz" lIns="91440" tIns="45720" rIns="91440" bIns="45720" rtlCol="0" anchor="t">
            <a:normAutofit/>
          </a:bodyPr>
          <a:lstStyle/>
          <a:p>
            <a:pPr marL="0" indent="0">
              <a:lnSpc>
                <a:spcPct val="150000"/>
              </a:lnSpc>
              <a:buNone/>
            </a:pPr>
            <a:r>
              <a:rPr lang="en-US" sz="1800" dirty="0">
                <a:latin typeface="Times New Roman" panose="02020603050405020304" pitchFamily="18" charset="0"/>
                <a:cs typeface="Times New Roman" panose="02020603050405020304" pitchFamily="18" charset="0"/>
              </a:rPr>
              <a:t>               Our Smart Ticket system integrates cutting-edge technologies like </a:t>
            </a:r>
            <a:r>
              <a:rPr lang="en-US" sz="1800" b="1" dirty="0">
                <a:latin typeface="Times New Roman" panose="02020603050405020304" pitchFamily="18" charset="0"/>
                <a:cs typeface="Times New Roman" panose="02020603050405020304" pitchFamily="18" charset="0"/>
              </a:rPr>
              <a:t>face recognition</a:t>
            </a:r>
            <a:r>
              <a:rPr lang="en-US" sz="1800" dirty="0">
                <a:latin typeface="Times New Roman" panose="02020603050405020304" pitchFamily="18" charset="0"/>
                <a:cs typeface="Times New Roman" panose="02020603050405020304" pitchFamily="18" charset="0"/>
              </a:rPr>
              <a:t> for secure ticketing, personalized </a:t>
            </a:r>
            <a:r>
              <a:rPr lang="en-US" sz="1800" b="1" dirty="0">
                <a:latin typeface="Times New Roman" panose="02020603050405020304" pitchFamily="18" charset="0"/>
                <a:cs typeface="Times New Roman" panose="02020603050405020304" pitchFamily="18" charset="0"/>
              </a:rPr>
              <a:t>QR codes</a:t>
            </a:r>
            <a:r>
              <a:rPr lang="en-US" sz="1800" dirty="0">
                <a:latin typeface="Times New Roman" panose="02020603050405020304" pitchFamily="18" charset="0"/>
                <a:cs typeface="Times New Roman" panose="02020603050405020304" pitchFamily="18" charset="0"/>
              </a:rPr>
              <a:t> for identification, and real-time fare calculation, making the boarding and ticketing process more efficient and user-friendly. We aim to eliminate the need for conductors and automate ticket validation, enhancing the overall travel experience for passengers while ensuring security and accuracy.</a:t>
            </a:r>
          </a:p>
          <a:p>
            <a:pPr marL="0" indent="0">
              <a:lnSpc>
                <a:spcPct val="150000"/>
              </a:lnSpc>
              <a:buNone/>
            </a:pPr>
            <a:r>
              <a:rPr lang="en-US" sz="1800" dirty="0">
                <a:latin typeface="Times New Roman" panose="02020603050405020304" pitchFamily="18" charset="0"/>
                <a:cs typeface="Times New Roman" panose="02020603050405020304" pitchFamily="18" charset="0"/>
              </a:rPr>
              <a:t>                Our project leverages </a:t>
            </a:r>
            <a:r>
              <a:rPr lang="en-US" sz="1800" b="1" dirty="0">
                <a:latin typeface="Times New Roman" panose="02020603050405020304" pitchFamily="18" charset="0"/>
                <a:cs typeface="Times New Roman" panose="02020603050405020304" pitchFamily="18" charset="0"/>
              </a:rPr>
              <a:t>Flask’s</a:t>
            </a:r>
            <a:r>
              <a:rPr lang="en-US" sz="1800" dirty="0">
                <a:latin typeface="Times New Roman" panose="02020603050405020304" pitchFamily="18" charset="0"/>
                <a:cs typeface="Times New Roman" panose="02020603050405020304" pitchFamily="18" charset="0"/>
              </a:rPr>
              <a:t> lightweight framework, which allows us to rapidly develop and implement features like user registration, face recognition setup, and fare management. By utilizing </a:t>
            </a:r>
            <a:r>
              <a:rPr lang="en-US" sz="1800" b="1" dirty="0">
                <a:latin typeface="Times New Roman" panose="02020603050405020304" pitchFamily="18" charset="0"/>
                <a:cs typeface="Times New Roman" panose="02020603050405020304" pitchFamily="18" charset="0"/>
              </a:rPr>
              <a:t>MongoDB</a:t>
            </a:r>
            <a:r>
              <a:rPr lang="en-US" sz="1800" dirty="0">
                <a:latin typeface="Times New Roman" panose="02020603050405020304" pitchFamily="18" charset="0"/>
                <a:cs typeface="Times New Roman" panose="02020603050405020304" pitchFamily="18" charset="0"/>
              </a:rPr>
              <a:t> for data storage, we ensure scalability and maintain well-structured, accessible data. This system simplifies the user experience, improves operational efficiency, and addresses real-world issues such as long queues and manual ticketing in public transport.</a:t>
            </a:r>
            <a:endParaRPr lang="en-GB" sz="1600" dirty="0">
              <a:latin typeface="Cambria" panose="02040503050406030204" pitchFamily="18" charset="0"/>
              <a:ea typeface="Cambria" panose="020405030504060302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62000" y="952501"/>
            <a:ext cx="10668000" cy="4952997"/>
          </a:xfrm>
        </p:spPr>
        <p:txBody>
          <a:bodyPr vert="horz" lIns="91440" tIns="45720" rIns="91440" bIns="45720" rtlCol="0" anchor="t">
            <a:noAutofit/>
          </a:bodyPr>
          <a:lstStyle/>
          <a:p>
            <a:pPr marL="152400" indent="0">
              <a:spcBef>
                <a:spcPts val="0"/>
              </a:spcBef>
              <a:buNone/>
            </a:pPr>
            <a:r>
              <a:rPr lang="en-IN" sz="1600" dirty="0"/>
              <a:t>[1] V. S. R. </a:t>
            </a:r>
            <a:r>
              <a:rPr lang="en-IN" sz="1600" dirty="0" err="1"/>
              <a:t>Bakka</a:t>
            </a:r>
            <a:r>
              <a:rPr lang="en-IN" sz="1600" dirty="0"/>
              <a:t>, S. S. N. </a:t>
            </a:r>
            <a:r>
              <a:rPr lang="en-IN" sz="1600" dirty="0" err="1"/>
              <a:t>Tankala</a:t>
            </a:r>
            <a:r>
              <a:rPr lang="en-IN" sz="1600" dirty="0"/>
              <a:t>, A. B. </a:t>
            </a:r>
            <a:r>
              <a:rPr lang="en-IN" sz="1600" dirty="0" err="1"/>
              <a:t>Gardannagari</a:t>
            </a:r>
            <a:r>
              <a:rPr lang="en-IN" sz="1600" dirty="0"/>
              <a:t>, C. R. </a:t>
            </a:r>
            <a:r>
              <a:rPr lang="en-IN" sz="1600" dirty="0" err="1"/>
              <a:t>Bakka</a:t>
            </a:r>
            <a:r>
              <a:rPr lang="en-IN" sz="1600" dirty="0"/>
              <a:t>, and </a:t>
            </a:r>
            <a:r>
              <a:rPr lang="en-IN" sz="1600" dirty="0" err="1"/>
              <a:t>Dr.</a:t>
            </a:r>
            <a:r>
              <a:rPr lang="en-IN" sz="1600" dirty="0"/>
              <a:t> N. Sangeetha, "RFID-based Smart Public Transit System," 2023. </a:t>
            </a:r>
          </a:p>
          <a:p>
            <a:pPr marL="152400" indent="0">
              <a:spcBef>
                <a:spcPts val="0"/>
              </a:spcBef>
              <a:buNone/>
            </a:pPr>
            <a:r>
              <a:rPr lang="en-IN" sz="1600" dirty="0"/>
              <a:t>[2] V. </a:t>
            </a:r>
            <a:r>
              <a:rPr lang="en-IN" sz="1600" dirty="0" err="1"/>
              <a:t>Vedanarayanan</a:t>
            </a:r>
            <a:r>
              <a:rPr lang="en-IN" sz="1600" dirty="0"/>
              <a:t>, R. Raman, S. R. </a:t>
            </a:r>
            <a:r>
              <a:rPr lang="en-IN" sz="1600" dirty="0" err="1"/>
              <a:t>Pujar</a:t>
            </a:r>
            <a:r>
              <a:rPr lang="en-IN" sz="1600" dirty="0"/>
              <a:t>, and T. Sivakumar, "Cloud Controlled Transport Fare Management System Based on Traveller's Information in Private Web Server," 2023. </a:t>
            </a:r>
          </a:p>
          <a:p>
            <a:pPr marL="152400" indent="0">
              <a:spcBef>
                <a:spcPts val="0"/>
              </a:spcBef>
              <a:buNone/>
            </a:pPr>
            <a:r>
              <a:rPr lang="en-IN" sz="1600" dirty="0"/>
              <a:t>[3] </a:t>
            </a:r>
            <a:r>
              <a:rPr lang="en-IN" sz="1600" dirty="0" err="1"/>
              <a:t>Weligamage</a:t>
            </a:r>
            <a:r>
              <a:rPr lang="en-IN" sz="1600" dirty="0"/>
              <a:t> H. D., </a:t>
            </a:r>
            <a:r>
              <a:rPr lang="en-IN" sz="1600" dirty="0" err="1"/>
              <a:t>Wijesekara</a:t>
            </a:r>
            <a:r>
              <a:rPr lang="en-IN" sz="1600" dirty="0"/>
              <a:t> S. M., </a:t>
            </a:r>
            <a:r>
              <a:rPr lang="en-IN" sz="1600" dirty="0" err="1"/>
              <a:t>Chathwara</a:t>
            </a:r>
            <a:r>
              <a:rPr lang="en-IN" sz="1600" dirty="0"/>
              <a:t> M. D. S., </a:t>
            </a:r>
            <a:r>
              <a:rPr lang="en-IN" sz="1600" dirty="0" err="1"/>
              <a:t>Isuru</a:t>
            </a:r>
            <a:r>
              <a:rPr lang="en-IN" sz="1600" dirty="0"/>
              <a:t> </a:t>
            </a:r>
            <a:r>
              <a:rPr lang="en-IN" sz="1600" dirty="0" err="1"/>
              <a:t>Kavinda</a:t>
            </a:r>
            <a:r>
              <a:rPr lang="en-IN" sz="1600" dirty="0"/>
              <a:t> H. G., </a:t>
            </a:r>
            <a:r>
              <a:rPr lang="en-IN" sz="1600" dirty="0" err="1"/>
              <a:t>Nelum</a:t>
            </a:r>
            <a:r>
              <a:rPr lang="en-IN" sz="1600" dirty="0"/>
              <a:t> </a:t>
            </a:r>
            <a:r>
              <a:rPr lang="en-IN" sz="1600" dirty="0" err="1"/>
              <a:t>Amarasena</a:t>
            </a:r>
            <a:r>
              <a:rPr lang="en-IN" sz="1600" dirty="0"/>
              <a:t>, and Narmada Gamage, "An Approach of Enhancing the Quality of Public Transportation Service in Sri Lanka using IoT," 2023. </a:t>
            </a:r>
          </a:p>
          <a:p>
            <a:pPr marL="152400" indent="0">
              <a:spcBef>
                <a:spcPts val="0"/>
              </a:spcBef>
              <a:buNone/>
            </a:pPr>
            <a:r>
              <a:rPr lang="en-IN" sz="1600" dirty="0"/>
              <a:t>[4] T. Kavitha and G. </a:t>
            </a:r>
            <a:r>
              <a:rPr lang="en-IN" sz="1600" dirty="0" err="1"/>
              <a:t>Senbagavalli</a:t>
            </a:r>
            <a:r>
              <a:rPr lang="en-IN" sz="1600" dirty="0"/>
              <a:t>, "Integrated Bus System Using QR Code," 2023. </a:t>
            </a:r>
          </a:p>
          <a:p>
            <a:pPr marL="152400" indent="0">
              <a:spcBef>
                <a:spcPts val="0"/>
              </a:spcBef>
              <a:buNone/>
            </a:pPr>
            <a:r>
              <a:rPr lang="en-IN" sz="1600" dirty="0"/>
              <a:t>[5] Kajal </a:t>
            </a:r>
            <a:r>
              <a:rPr lang="en-IN" sz="1600" dirty="0" err="1"/>
              <a:t>Hargunani</a:t>
            </a:r>
            <a:r>
              <a:rPr lang="en-IN" sz="1600" dirty="0"/>
              <a:t>, </a:t>
            </a:r>
            <a:r>
              <a:rPr lang="en-IN" sz="1600" dirty="0" err="1"/>
              <a:t>Pranita</a:t>
            </a:r>
            <a:r>
              <a:rPr lang="en-IN" sz="1600" dirty="0"/>
              <a:t> </a:t>
            </a:r>
            <a:r>
              <a:rPr lang="en-IN" sz="1600" dirty="0" err="1"/>
              <a:t>Kengar</a:t>
            </a:r>
            <a:r>
              <a:rPr lang="en-IN" sz="1600" dirty="0"/>
              <a:t>, Prof. Meghana </a:t>
            </a:r>
            <a:r>
              <a:rPr lang="en-IN" sz="1600" dirty="0" err="1"/>
              <a:t>Lokhande</a:t>
            </a:r>
            <a:r>
              <a:rPr lang="en-IN" sz="1600" dirty="0"/>
              <a:t>, </a:t>
            </a:r>
            <a:r>
              <a:rPr lang="en-IN" sz="1600" dirty="0" err="1"/>
              <a:t>Rishal</a:t>
            </a:r>
            <a:r>
              <a:rPr lang="en-IN" sz="1600" dirty="0"/>
              <a:t> </a:t>
            </a:r>
            <a:r>
              <a:rPr lang="en-IN" sz="1600" dirty="0" err="1"/>
              <a:t>Gawade</a:t>
            </a:r>
            <a:r>
              <a:rPr lang="en-IN" sz="1600" dirty="0"/>
              <a:t>, and Sunil Kumar More, "Integrated Bus System Using QR Code," 2023. </a:t>
            </a:r>
          </a:p>
          <a:p>
            <a:pPr marL="152400" indent="0">
              <a:spcBef>
                <a:spcPts val="0"/>
              </a:spcBef>
              <a:buNone/>
            </a:pPr>
            <a:r>
              <a:rPr lang="en-IN" sz="1600" dirty="0"/>
              <a:t>[6] Suresh </a:t>
            </a:r>
            <a:r>
              <a:rPr lang="en-IN" sz="1600" dirty="0" err="1"/>
              <a:t>Sankarananrayanan</a:t>
            </a:r>
            <a:r>
              <a:rPr lang="en-IN" sz="1600" dirty="0"/>
              <a:t> and Paul Hamilton, "Mobile Enabled Bus Tracking and Ticketing System," 2023. </a:t>
            </a:r>
          </a:p>
          <a:p>
            <a:pPr marL="152400" indent="0">
              <a:spcBef>
                <a:spcPts val="0"/>
              </a:spcBef>
              <a:buNone/>
            </a:pPr>
            <a:r>
              <a:rPr lang="en-IN" sz="1600" dirty="0"/>
              <a:t>[7] </a:t>
            </a:r>
            <a:r>
              <a:rPr lang="en-IN" sz="1600" dirty="0" err="1"/>
              <a:t>Rawdah</a:t>
            </a:r>
            <a:r>
              <a:rPr lang="en-IN" sz="1600" dirty="0"/>
              <a:t> and Syed </a:t>
            </a:r>
            <a:r>
              <a:rPr lang="en-IN" sz="1600" dirty="0" err="1"/>
              <a:t>Shafin</a:t>
            </a:r>
            <a:r>
              <a:rPr lang="en-IN" sz="1600" dirty="0"/>
              <a:t> Ali, "Proposing a Real-Time Ticket Monitoring System for Public Transport in NSW, Australia," 2023. </a:t>
            </a:r>
          </a:p>
          <a:p>
            <a:pPr marL="152400" indent="0">
              <a:spcBef>
                <a:spcPts val="0"/>
              </a:spcBef>
              <a:buNone/>
            </a:pPr>
            <a:r>
              <a:rPr lang="en-IN" sz="1600" dirty="0"/>
              <a:t>[8] Md </a:t>
            </a:r>
            <a:r>
              <a:rPr lang="en-IN" sz="1600" dirty="0" err="1"/>
              <a:t>Junayed</a:t>
            </a:r>
            <a:r>
              <a:rPr lang="en-IN" sz="1600" dirty="0"/>
              <a:t> Bin Alam, Fatema Zahra, and Mohammad </a:t>
            </a:r>
            <a:r>
              <a:rPr lang="en-IN" sz="1600" dirty="0" err="1"/>
              <a:t>Monirujjaman</a:t>
            </a:r>
            <a:r>
              <a:rPr lang="en-IN" sz="1600" dirty="0"/>
              <a:t> Khan, "Automatic Bus Ticketing System Bangladesh," 2021.</a:t>
            </a:r>
          </a:p>
          <a:p>
            <a:pPr marL="152400" indent="0">
              <a:spcBef>
                <a:spcPts val="0"/>
              </a:spcBef>
              <a:buNone/>
            </a:pPr>
            <a:r>
              <a:rPr lang="en-IN" sz="1600" dirty="0"/>
              <a:t>[9] P. Manikandan, S. Sunil Kumar, G. Ramesh, P. Vara </a:t>
            </a:r>
            <a:r>
              <a:rPr lang="en-IN" sz="1600" dirty="0" err="1"/>
              <a:t>Siddartha</a:t>
            </a:r>
            <a:r>
              <a:rPr lang="en-IN" sz="1600" dirty="0"/>
              <a:t>, V. </a:t>
            </a:r>
            <a:r>
              <a:rPr lang="en-IN" sz="1600" dirty="0" err="1"/>
              <a:t>Muneeswaran</a:t>
            </a:r>
            <a:r>
              <a:rPr lang="en-IN" sz="1600" dirty="0"/>
              <a:t>, and A. K. Koushik, "A Smart Paperless Electronic Ticketing System using RFID and Bluetooth Technologies," 2022. </a:t>
            </a:r>
          </a:p>
          <a:p>
            <a:pPr marL="152400" indent="0">
              <a:spcBef>
                <a:spcPts val="0"/>
              </a:spcBef>
              <a:buNone/>
            </a:pPr>
            <a:r>
              <a:rPr lang="en-IN" sz="1600" dirty="0"/>
              <a:t>[10] Sanam Kazi, </a:t>
            </a:r>
            <a:r>
              <a:rPr lang="en-IN" sz="1600" dirty="0" err="1"/>
              <a:t>Murtuza</a:t>
            </a:r>
            <a:r>
              <a:rPr lang="en-IN" sz="1600" dirty="0"/>
              <a:t> </a:t>
            </a:r>
            <a:r>
              <a:rPr lang="en-IN" sz="1600" dirty="0" err="1"/>
              <a:t>Bagasrawala</a:t>
            </a:r>
            <a:r>
              <a:rPr lang="en-IN" sz="1600" dirty="0"/>
              <a:t>, Farheen Shaikh, and </a:t>
            </a:r>
            <a:r>
              <a:rPr lang="en-IN" sz="1600" dirty="0" err="1"/>
              <a:t>Anamta</a:t>
            </a:r>
            <a:r>
              <a:rPr lang="en-IN" sz="1600" dirty="0"/>
              <a:t> Sayyed, "Smart </a:t>
            </a:r>
            <a:r>
              <a:rPr lang="en-IN" sz="1600" dirty="0" err="1"/>
              <a:t>ETicketing</a:t>
            </a:r>
            <a:r>
              <a:rPr lang="en-IN" sz="1600" dirty="0"/>
              <a:t> System for Public Transport Bus," 2023.</a:t>
            </a:r>
            <a:endParaRPr lang="en-GB"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dirty="0">
                <a:latin typeface="Cambria" panose="02040503050406030204"/>
                <a:ea typeface="Cambria" panose="02040503050406030204"/>
              </a:rPr>
              <a:t>Publication Details</a:t>
            </a:r>
            <a:endParaRPr lang="en-US" dirty="0">
              <a:latin typeface="Cambria" panose="02040503050406030204" pitchFamily="18" charset="0"/>
              <a:ea typeface="Cambria" panose="02040503050406030204" pitchFamily="18" charset="0"/>
            </a:endParaRPr>
          </a:p>
        </p:txBody>
      </p:sp>
      <p:sp>
        <p:nvSpPr>
          <p:cNvPr id="4" name="Google Shape;115;p17"/>
          <p:cNvSpPr txBox="1"/>
          <p:nvPr/>
        </p:nvSpPr>
        <p:spPr>
          <a:xfrm>
            <a:off x="812800" y="1143000"/>
            <a:ext cx="632968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b="1" u="sng" dirty="0">
              <a:latin typeface="Cambria" panose="02040503050406030204" pitchFamily="18" charset="0"/>
              <a:ea typeface="Cambria" panose="02040503050406030204" pitchFamily="18" charset="0"/>
            </a:endParaRPr>
          </a:p>
          <a:p>
            <a:pPr marL="609600" indent="-457200" algn="just">
              <a:spcBef>
                <a:spcPts val="0"/>
              </a:spcBef>
              <a:buSzPct val="100000"/>
              <a:buAutoNum type="arabicPeriod"/>
            </a:pPr>
            <a:r>
              <a:rPr lang="en-US" b="1" u="sng" dirty="0">
                <a:latin typeface="Cambria" panose="02040503050406030204"/>
                <a:ea typeface="Cambria" panose="02040503050406030204"/>
              </a:rPr>
              <a:t>Letter of Confirmation for Publication</a:t>
            </a:r>
            <a:endParaRPr lang="en-US" b="1" u="sng" dirty="0">
              <a:latin typeface="Cambria" panose="02040503050406030204" pitchFamily="18" charset="0"/>
              <a:ea typeface="Cambria" panose="02040503050406030204" pitchFamily="18" charset="0"/>
            </a:endParaRPr>
          </a:p>
          <a:p>
            <a:pPr marL="342900" indent="-190500" algn="just">
              <a:spcBef>
                <a:spcPts val="0"/>
              </a:spcBef>
              <a:buNone/>
            </a:pPr>
            <a:endParaRPr lang="en-US" b="1" u="sng" dirty="0">
              <a:latin typeface="Cambria" panose="02040503050406030204" pitchFamily="18" charset="0"/>
              <a:ea typeface="Cambria" panose="02040503050406030204" pitchFamily="18" charset="0"/>
            </a:endParaRPr>
          </a:p>
          <a:p>
            <a:pPr marL="342900" indent="-190500" algn="just">
              <a:spcBef>
                <a:spcPts val="0"/>
              </a:spcBef>
              <a:buNone/>
            </a:pPr>
            <a:endParaRPr lang="en-US" b="1" dirty="0">
              <a:latin typeface="Cambria" panose="02040503050406030204"/>
              <a:ea typeface="Cambria" panose="02040503050406030204"/>
            </a:endParaRPr>
          </a:p>
          <a:p>
            <a:pPr marL="342900" indent="-190500" algn="just">
              <a:spcBef>
                <a:spcPts val="0"/>
              </a:spcBef>
              <a:buNone/>
            </a:pPr>
            <a:endParaRPr lang="en-US" b="1" dirty="0">
              <a:latin typeface="Cambria" panose="02040503050406030204"/>
              <a:ea typeface="Cambria" panose="02040503050406030204"/>
            </a:endParaRPr>
          </a:p>
          <a:p>
            <a:pPr marL="342900" indent="-190500" algn="just">
              <a:spcBef>
                <a:spcPts val="0"/>
              </a:spcBef>
              <a:buNone/>
            </a:pPr>
            <a:r>
              <a:rPr lang="en-US" b="1" dirty="0">
                <a:latin typeface="Cambria" panose="02040503050406030204"/>
                <a:ea typeface="Cambria" panose="02040503050406030204"/>
              </a:rPr>
              <a:t>2. </a:t>
            </a:r>
            <a:r>
              <a:rPr lang="en-US" b="1" u="sng" dirty="0">
                <a:latin typeface="Cambria" panose="02040503050406030204"/>
                <a:ea typeface="Cambria" panose="02040503050406030204"/>
              </a:rPr>
              <a:t>Paper Publication Link:</a:t>
            </a:r>
            <a:endParaRPr lang="en-US" b="1" u="sng" dirty="0">
              <a:latin typeface="Cambria" panose="02040503050406030204" pitchFamily="18" charset="0"/>
              <a:ea typeface="Cambria" panose="02040503050406030204" pitchFamily="18" charset="0"/>
            </a:endParaRPr>
          </a:p>
          <a:p>
            <a:pPr marL="342900" indent="-190500" algn="just">
              <a:spcBef>
                <a:spcPts val="0"/>
              </a:spcBef>
              <a:buNone/>
            </a:pPr>
            <a:endParaRPr lang="en-US" b="1" u="sng" dirty="0">
              <a:latin typeface="Cambria" panose="02040503050406030204"/>
              <a:ea typeface="Cambria" panose="02040503050406030204"/>
              <a:hlinkClick r:id="rId3"/>
            </a:endParaRPr>
          </a:p>
          <a:p>
            <a:pPr marL="342900" indent="-190500" algn="just">
              <a:spcBef>
                <a:spcPts val="0"/>
              </a:spcBef>
              <a:buNone/>
            </a:pPr>
            <a:r>
              <a:rPr lang="en-US" sz="1600" dirty="0">
                <a:latin typeface="Cambria" panose="02040503050406030204"/>
                <a:ea typeface="Cambria" panose="02040503050406030204"/>
                <a:hlinkClick r:id="rId3"/>
              </a:rPr>
              <a:t>https://ijirt.org/Article?manuscript=172046</a:t>
            </a:r>
            <a:endParaRPr lang="en-US" sz="1600" dirty="0">
              <a:latin typeface="Cambria" panose="02040503050406030204"/>
              <a:ea typeface="Cambria" panose="02040503050406030204"/>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4"/>
          <a:stretch>
            <a:fillRect/>
          </a:stretch>
        </p:blipFill>
        <p:spPr>
          <a:xfrm>
            <a:off x="7142481" y="0"/>
            <a:ext cx="5049520" cy="685799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a:lnSpc>
                <a:spcPct val="200000"/>
              </a:lnSpc>
            </a:pPr>
            <a:r>
              <a:rPr lang="en-US" dirty="0">
                <a:latin typeface="Cambria" panose="02040503050406030204"/>
                <a:ea typeface="Cambria" panose="02040503050406030204"/>
              </a:rPr>
              <a:t>Similarity Index</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indent="-190500" algn="just">
              <a:spcBef>
                <a:spcPts val="0"/>
              </a:spcBef>
              <a:buClr>
                <a:schemeClr val="dk1"/>
              </a:buClr>
              <a:buSzPct val="100000"/>
              <a:buNone/>
            </a:pPr>
            <a:r>
              <a:rPr lang="en-US" u="sng" dirty="0">
                <a:latin typeface="Cambria" panose="02040503050406030204"/>
                <a:ea typeface="Cambria" panose="02040503050406030204"/>
              </a:rPr>
              <a:t>Plagiarism Report</a:t>
            </a:r>
            <a:endParaRPr lang="en-US" u="sng"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5" name="Picture 4"/>
          <p:cNvPicPr>
            <a:picLocks noChangeAspect="1"/>
          </p:cNvPicPr>
          <p:nvPr/>
        </p:nvPicPr>
        <p:blipFill>
          <a:blip r:embed="rId3"/>
          <a:stretch>
            <a:fillRect/>
          </a:stretch>
        </p:blipFill>
        <p:spPr>
          <a:xfrm>
            <a:off x="7141580" y="0"/>
            <a:ext cx="505042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xfrm>
            <a:off x="812800" y="1143001"/>
            <a:ext cx="7774329" cy="495299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rmAutofit/>
          </a:bodyPr>
          <a:lstStyle/>
          <a:p>
            <a:pPr>
              <a:buFont typeface="Wingdings" panose="05000000000000000000" pitchFamily="2" charset="2"/>
              <a:buChar char="Ø"/>
            </a:pPr>
            <a:r>
              <a:rPr lang="en-US" sz="1600" b="1" dirty="0"/>
              <a:t>Goal 8: Decent Work and Economic Growth</a:t>
            </a:r>
            <a:br>
              <a:rPr lang="en-US" sz="1600" dirty="0"/>
            </a:br>
            <a:r>
              <a:rPr lang="en-US" sz="1600" dirty="0"/>
              <a:t>Boosts public transport revenue and fosters employment in tech-driven solutions, supporting economic growth and innovation.</a:t>
            </a:r>
          </a:p>
          <a:p>
            <a:pPr>
              <a:buFont typeface="Wingdings" panose="05000000000000000000" pitchFamily="2" charset="2"/>
              <a:buChar char="Ø"/>
            </a:pPr>
            <a:r>
              <a:rPr lang="en-US" sz="1600" b="1" dirty="0"/>
              <a:t>Goal 9: Industry, Innovation, and Infrastructure</a:t>
            </a:r>
            <a:br>
              <a:rPr lang="en-US" sz="1600" dirty="0"/>
            </a:br>
            <a:r>
              <a:rPr lang="en-US" sz="1600" dirty="0"/>
              <a:t>Integrates modern technologies like QR codes and scalable backend systems to enhance public transport infrastructure and promote smart cities.</a:t>
            </a:r>
          </a:p>
          <a:p>
            <a:pPr>
              <a:buFont typeface="Wingdings" panose="05000000000000000000" pitchFamily="2" charset="2"/>
              <a:buChar char="Ø"/>
            </a:pPr>
            <a:endParaRPr lang="en-US" sz="1600" dirty="0"/>
          </a:p>
          <a:p>
            <a:pPr marL="0" indent="0">
              <a:buNone/>
            </a:pPr>
            <a:endParaRPr lang="en-IN" sz="1800" dirty="0"/>
          </a:p>
        </p:txBody>
      </p:sp>
      <p:pic>
        <p:nvPicPr>
          <p:cNvPr id="5" name="Picture 4" descr="Chapter 1: Getting to know the Sustainable Development Goals | by UN SDSN |  SDG Guide"/>
          <p:cNvPicPr>
            <a:picLocks noChangeAspect="1"/>
          </p:cNvPicPr>
          <p:nvPr/>
        </p:nvPicPr>
        <p:blipFill>
          <a:blip r:embed="rId2"/>
          <a:stretch>
            <a:fillRect/>
          </a:stretch>
        </p:blipFill>
        <p:spPr>
          <a:xfrm>
            <a:off x="8582626" y="1145231"/>
            <a:ext cx="2675681" cy="495336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6" name="Content Placeholder 3"/>
          <p:cNvGraphicFramePr>
            <a:graphicFrameLocks noGrp="1"/>
          </p:cNvGraphicFramePr>
          <p:nvPr>
            <p:ph idx="1"/>
          </p:nvPr>
        </p:nvGraphicFramePr>
        <p:xfrm>
          <a:off x="485192" y="998377"/>
          <a:ext cx="11635273" cy="5878704"/>
        </p:xfrm>
        <a:graphic>
          <a:graphicData uri="http://schemas.openxmlformats.org/drawingml/2006/table">
            <a:tbl>
              <a:tblPr firstRow="1" bandRow="1">
                <a:tableStyleId>{ED083AE6-46FA-4A59-8FB0-9F97EB10719F}</a:tableStyleId>
              </a:tblPr>
              <a:tblGrid>
                <a:gridCol w="498653">
                  <a:extLst>
                    <a:ext uri="{9D8B030D-6E8A-4147-A177-3AD203B41FA5}">
                      <a16:colId xmlns:a16="http://schemas.microsoft.com/office/drawing/2014/main" val="20000"/>
                    </a:ext>
                  </a:extLst>
                </a:gridCol>
                <a:gridCol w="1670634">
                  <a:extLst>
                    <a:ext uri="{9D8B030D-6E8A-4147-A177-3AD203B41FA5}">
                      <a16:colId xmlns:a16="http://schemas.microsoft.com/office/drawing/2014/main" val="20001"/>
                    </a:ext>
                  </a:extLst>
                </a:gridCol>
                <a:gridCol w="2040942">
                  <a:extLst>
                    <a:ext uri="{9D8B030D-6E8A-4147-A177-3AD203B41FA5}">
                      <a16:colId xmlns:a16="http://schemas.microsoft.com/office/drawing/2014/main" val="20002"/>
                    </a:ext>
                  </a:extLst>
                </a:gridCol>
                <a:gridCol w="2996828">
                  <a:extLst>
                    <a:ext uri="{9D8B030D-6E8A-4147-A177-3AD203B41FA5}">
                      <a16:colId xmlns:a16="http://schemas.microsoft.com/office/drawing/2014/main" val="20003"/>
                    </a:ext>
                  </a:extLst>
                </a:gridCol>
                <a:gridCol w="2025865">
                  <a:extLst>
                    <a:ext uri="{9D8B030D-6E8A-4147-A177-3AD203B41FA5}">
                      <a16:colId xmlns:a16="http://schemas.microsoft.com/office/drawing/2014/main" val="20004"/>
                    </a:ext>
                  </a:extLst>
                </a:gridCol>
                <a:gridCol w="2402351">
                  <a:extLst>
                    <a:ext uri="{9D8B030D-6E8A-4147-A177-3AD203B41FA5}">
                      <a16:colId xmlns:a16="http://schemas.microsoft.com/office/drawing/2014/main" val="20005"/>
                    </a:ext>
                  </a:extLst>
                </a:gridCol>
              </a:tblGrid>
              <a:tr h="394690">
                <a:tc>
                  <a:txBody>
                    <a:bodyPr/>
                    <a:lstStyle/>
                    <a:p>
                      <a:pPr algn="ctr"/>
                      <a:r>
                        <a:rPr lang="en-US" sz="1000" dirty="0">
                          <a:latin typeface="Times New Roman" panose="02020603050405020304" pitchFamily="18" charset="0"/>
                          <a:cs typeface="Times New Roman" panose="02020603050405020304" pitchFamily="18" charset="0"/>
                        </a:rPr>
                        <a:t>SL NO</a:t>
                      </a:r>
                    </a:p>
                  </a:txBody>
                  <a:tcPr/>
                </a:tc>
                <a:tc>
                  <a:txBody>
                    <a:bodyPr/>
                    <a:lstStyle/>
                    <a:p>
                      <a:pPr algn="ctr"/>
                      <a:r>
                        <a:rPr lang="en-US" sz="1000" dirty="0">
                          <a:latin typeface="Times New Roman" panose="02020603050405020304" pitchFamily="18" charset="0"/>
                          <a:cs typeface="Times New Roman" panose="02020603050405020304" pitchFamily="18" charset="0"/>
                        </a:rPr>
                        <a:t>Title of the paper and year</a:t>
                      </a:r>
                    </a:p>
                  </a:txBody>
                  <a:tcPr/>
                </a:tc>
                <a:tc>
                  <a:txBody>
                    <a:bodyPr/>
                    <a:lstStyle/>
                    <a:p>
                      <a:pPr algn="ctr"/>
                      <a:r>
                        <a:rPr lang="en-US" sz="1000" dirty="0">
                          <a:latin typeface="Times New Roman" panose="02020603050405020304" pitchFamily="18" charset="0"/>
                          <a:cs typeface="Times New Roman" panose="02020603050405020304" pitchFamily="18" charset="0"/>
                        </a:rPr>
                        <a:t>Authors</a:t>
                      </a:r>
                    </a:p>
                  </a:txBody>
                  <a:tcPr/>
                </a:tc>
                <a:tc>
                  <a:txBody>
                    <a:bodyPr/>
                    <a:lstStyle/>
                    <a:p>
                      <a:pPr algn="ctr"/>
                      <a:r>
                        <a:rPr lang="en-US" sz="1000" dirty="0">
                          <a:latin typeface="Times New Roman" panose="02020603050405020304" pitchFamily="18" charset="0"/>
                          <a:cs typeface="Times New Roman" panose="02020603050405020304" pitchFamily="18" charset="0"/>
                        </a:rPr>
                        <a:t>Methodology used</a:t>
                      </a:r>
                    </a:p>
                  </a:txBody>
                  <a:tcPr/>
                </a:tc>
                <a:tc>
                  <a:txBody>
                    <a:bodyPr/>
                    <a:lstStyle/>
                    <a:p>
                      <a:pPr algn="ctr"/>
                      <a:r>
                        <a:rPr lang="en-US" sz="1000" dirty="0"/>
                        <a:t>Advantages</a:t>
                      </a:r>
                    </a:p>
                  </a:txBody>
                  <a:tcPr/>
                </a:tc>
                <a:tc>
                  <a:txBody>
                    <a:bodyPr/>
                    <a:lstStyle/>
                    <a:p>
                      <a:pPr algn="ctr"/>
                      <a:r>
                        <a:rPr lang="en-US" sz="1000" dirty="0"/>
                        <a:t>Disadvantages</a:t>
                      </a:r>
                      <a:endParaRPr lang="en-US" sz="1000" dirty="0" err="1"/>
                    </a:p>
                  </a:txBody>
                  <a:tcPr/>
                </a:tc>
                <a:extLst>
                  <a:ext uri="{0D108BD9-81ED-4DB2-BD59-A6C34878D82A}">
                    <a16:rowId xmlns:a16="http://schemas.microsoft.com/office/drawing/2014/main" val="10000"/>
                  </a:ext>
                </a:extLst>
              </a:tr>
              <a:tr h="1001904">
                <a:tc>
                  <a:txBody>
                    <a:bodyPr/>
                    <a:lstStyle/>
                    <a:p>
                      <a:pPr algn="l"/>
                      <a:r>
                        <a:rPr lang="en-US" sz="1000" dirty="0">
                          <a:latin typeface="Times New Roman" panose="02020603050405020304" pitchFamily="18" charset="0"/>
                          <a:cs typeface="Times New Roman" panose="02020603050405020304" pitchFamily="18" charset="0"/>
                        </a:rPr>
                        <a:t>1</a:t>
                      </a:r>
                    </a:p>
                  </a:txBody>
                  <a:tcPr/>
                </a:tc>
                <a:tc>
                  <a:txBody>
                    <a:bodyPr/>
                    <a:lstStyle/>
                    <a:p>
                      <a:pPr lvl="0" algn="l">
                        <a:buNone/>
                      </a:pPr>
                      <a:r>
                        <a:rPr lang="en-US" sz="1000" dirty="0">
                          <a:latin typeface="Times New Roman" panose="02020603050405020304" pitchFamily="18" charset="0"/>
                          <a:cs typeface="Times New Roman" panose="02020603050405020304" pitchFamily="18" charset="0"/>
                        </a:rPr>
                        <a:t>RFID-based Smart Public Transit System.</a:t>
                      </a:r>
                    </a:p>
                    <a:p>
                      <a:pPr lvl="0" algn="l">
                        <a:buNone/>
                      </a:pPr>
                      <a:r>
                        <a:rPr lang="en-US" sz="1000" dirty="0">
                          <a:latin typeface="Times New Roman" panose="02020603050405020304" pitchFamily="18" charset="0"/>
                          <a:cs typeface="Times New Roman" panose="02020603050405020304" pitchFamily="18" charset="0"/>
                        </a:rPr>
                        <a:t>Year:2023</a:t>
                      </a:r>
                    </a:p>
                  </a:txBody>
                  <a:tcPr/>
                </a:tc>
                <a:tc>
                  <a:txBody>
                    <a:bodyPr/>
                    <a:lstStyle/>
                    <a:p>
                      <a:pPr lvl="0" algn="l">
                        <a:buNone/>
                      </a:pPr>
                      <a:r>
                        <a:rPr lang="en-IN" sz="1000" dirty="0">
                          <a:latin typeface="Times New Roman" panose="02020603050405020304" pitchFamily="18" charset="0"/>
                          <a:cs typeface="Times New Roman" panose="02020603050405020304" pitchFamily="18" charset="0"/>
                        </a:rPr>
                        <a:t>Venkata </a:t>
                      </a:r>
                      <a:r>
                        <a:rPr lang="en-IN" sz="1000" dirty="0" err="1">
                          <a:latin typeface="Times New Roman" panose="02020603050405020304" pitchFamily="18" charset="0"/>
                          <a:cs typeface="Times New Roman" panose="02020603050405020304" pitchFamily="18" charset="0"/>
                        </a:rPr>
                        <a:t>Subba</a:t>
                      </a:r>
                      <a:r>
                        <a:rPr lang="en-IN" sz="1000" dirty="0">
                          <a:latin typeface="Times New Roman" panose="02020603050405020304" pitchFamily="18" charset="0"/>
                          <a:cs typeface="Times New Roman" panose="02020603050405020304" pitchFamily="18" charset="0"/>
                        </a:rPr>
                        <a:t> Reddy </a:t>
                      </a:r>
                      <a:r>
                        <a:rPr lang="en-IN" sz="1000" dirty="0" err="1">
                          <a:latin typeface="Times New Roman" panose="02020603050405020304" pitchFamily="18" charset="0"/>
                          <a:cs typeface="Times New Roman" panose="02020603050405020304" pitchFamily="18" charset="0"/>
                        </a:rPr>
                        <a:t>Bakka</a:t>
                      </a:r>
                      <a:r>
                        <a:rPr lang="en-IN" sz="1000" dirty="0">
                          <a:latin typeface="Times New Roman" panose="02020603050405020304" pitchFamily="18" charset="0"/>
                          <a:cs typeface="Times New Roman" panose="02020603050405020304" pitchFamily="18" charset="0"/>
                        </a:rPr>
                        <a:t>,</a:t>
                      </a:r>
                    </a:p>
                    <a:p>
                      <a:pPr lvl="0" algn="l">
                        <a:buNone/>
                      </a:pPr>
                      <a:r>
                        <a:rPr lang="en-IN" sz="1000" dirty="0">
                          <a:latin typeface="Times New Roman" panose="02020603050405020304" pitchFamily="18" charset="0"/>
                          <a:cs typeface="Times New Roman" panose="02020603050405020304" pitchFamily="18" charset="0"/>
                        </a:rPr>
                        <a:t>Sai Sri Nidhin </a:t>
                      </a:r>
                      <a:r>
                        <a:rPr lang="en-IN" sz="1000" dirty="0" err="1">
                          <a:latin typeface="Times New Roman" panose="02020603050405020304" pitchFamily="18" charset="0"/>
                          <a:cs typeface="Times New Roman" panose="02020603050405020304" pitchFamily="18" charset="0"/>
                        </a:rPr>
                        <a:t>Tankala</a:t>
                      </a:r>
                      <a:r>
                        <a:rPr lang="en-IN" sz="1000" dirty="0">
                          <a:latin typeface="Times New Roman" panose="02020603050405020304" pitchFamily="18" charset="0"/>
                          <a:cs typeface="Times New Roman" panose="02020603050405020304" pitchFamily="18" charset="0"/>
                        </a:rPr>
                        <a:t>,</a:t>
                      </a:r>
                    </a:p>
                    <a:p>
                      <a:pPr lvl="0" algn="l">
                        <a:buNone/>
                      </a:pPr>
                      <a:r>
                        <a:rPr lang="en-IN" sz="1000" dirty="0">
                          <a:latin typeface="Times New Roman" panose="02020603050405020304" pitchFamily="18" charset="0"/>
                          <a:cs typeface="Times New Roman" panose="02020603050405020304" pitchFamily="18" charset="0"/>
                        </a:rPr>
                        <a:t>Aarthi </a:t>
                      </a:r>
                      <a:r>
                        <a:rPr lang="en-IN" sz="1000" dirty="0" err="1">
                          <a:latin typeface="Times New Roman" panose="02020603050405020304" pitchFamily="18" charset="0"/>
                          <a:cs typeface="Times New Roman" panose="02020603050405020304" pitchFamily="18" charset="0"/>
                        </a:rPr>
                        <a:t>Bodumallu</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Gardannagari</a:t>
                      </a:r>
                      <a:r>
                        <a:rPr lang="en-IN" sz="1000" dirty="0">
                          <a:latin typeface="Times New Roman" panose="02020603050405020304" pitchFamily="18" charset="0"/>
                          <a:cs typeface="Times New Roman" panose="02020603050405020304" pitchFamily="18" charset="0"/>
                        </a:rPr>
                        <a:t>, Chandana Reddy </a:t>
                      </a:r>
                      <a:r>
                        <a:rPr lang="en-IN" sz="1000" dirty="0" err="1">
                          <a:latin typeface="Times New Roman" panose="02020603050405020304" pitchFamily="18" charset="0"/>
                          <a:cs typeface="Times New Roman" panose="02020603050405020304" pitchFamily="18" charset="0"/>
                        </a:rPr>
                        <a:t>Bakka</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Dr.</a:t>
                      </a:r>
                      <a:r>
                        <a:rPr lang="en-IN" sz="1000" dirty="0">
                          <a:latin typeface="Times New Roman" panose="02020603050405020304" pitchFamily="18" charset="0"/>
                          <a:cs typeface="Times New Roman" panose="02020603050405020304" pitchFamily="18" charset="0"/>
                        </a:rPr>
                        <a:t> N. Sangeetha</a:t>
                      </a:r>
                      <a:endParaRPr lang="en-US" sz="1000" dirty="0">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a:buChar char="•"/>
                      </a:pPr>
                      <a:r>
                        <a:rPr lang="en-US" sz="1000" dirty="0">
                          <a:latin typeface="Times New Roman" panose="02020603050405020304" pitchFamily="18" charset="0"/>
                          <a:cs typeface="Times New Roman" panose="02020603050405020304" pitchFamily="18" charset="0"/>
                        </a:rPr>
                        <a:t>The project utilizes RFID technology combined with IoT to create an intelligent public transportation system.</a:t>
                      </a:r>
                    </a:p>
                    <a:p>
                      <a:pPr marL="171450" indent="-171450" algn="l">
                        <a:buFont typeface="Arial" panose="020B0604020202020204"/>
                        <a:buChar char="•"/>
                      </a:pPr>
                      <a:r>
                        <a:rPr lang="en-US" sz="1000" dirty="0">
                          <a:latin typeface="Times New Roman" panose="02020603050405020304" pitchFamily="18" charset="0"/>
                          <a:cs typeface="Times New Roman" panose="02020603050405020304" pitchFamily="18" charset="0"/>
                        </a:rPr>
                        <a:t> It allows users to track the real-time location of buses using GPS, book seats, and make payments using an RFID card.</a:t>
                      </a:r>
                    </a:p>
                  </a:txBody>
                  <a:tcPr/>
                </a:tc>
                <a:tc>
                  <a:txBody>
                    <a:bodyPr/>
                    <a:lstStyle/>
                    <a:p>
                      <a:pPr algn="l"/>
                      <a:r>
                        <a:rPr lang="en-US" sz="1000" dirty="0"/>
                        <a:t>Automates fare collection and reduces the need for physical tickets. Offers a user-friendly interface for passengers and drivers via Android applications​</a:t>
                      </a: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t>Potential delay in the synchronization of data from some sensors to the </a:t>
                      </a:r>
                      <a:r>
                        <a:rPr lang="en-US" sz="1000" dirty="0" err="1"/>
                        <a:t>cloud.Limited</a:t>
                      </a:r>
                      <a:r>
                        <a:rPr lang="en-US" sz="1000" dirty="0"/>
                        <a:t> access for passengers who do not have smartphones or RFID cards.</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153708">
                <a:tc>
                  <a:txBody>
                    <a:bodyPr/>
                    <a:lstStyle/>
                    <a:p>
                      <a:pPr algn="l"/>
                      <a:r>
                        <a:rPr lang="en-US" sz="1000" dirty="0">
                          <a:latin typeface="Times New Roman" panose="02020603050405020304" pitchFamily="18" charset="0"/>
                          <a:cs typeface="Times New Roman" panose="02020603050405020304" pitchFamily="18" charset="0"/>
                        </a:rPr>
                        <a:t>2</a:t>
                      </a:r>
                    </a:p>
                  </a:txBody>
                  <a:tcPr/>
                </a:tc>
                <a:tc>
                  <a:txBody>
                    <a:bodyPr/>
                    <a:lstStyle/>
                    <a:p>
                      <a:pPr lvl="0" algn="l">
                        <a:buNone/>
                      </a:pPr>
                      <a:r>
                        <a:rPr lang="en-US" sz="1000" dirty="0">
                          <a:latin typeface="Times New Roman" panose="02020603050405020304" pitchFamily="18" charset="0"/>
                          <a:cs typeface="Times New Roman" panose="02020603050405020304" pitchFamily="18" charset="0"/>
                        </a:rPr>
                        <a:t>Cloud Controlled Transport Fare Management System Based on </a:t>
                      </a:r>
                      <a:r>
                        <a:rPr lang="en-US" sz="1000" dirty="0" err="1">
                          <a:latin typeface="Times New Roman" panose="02020603050405020304" pitchFamily="18" charset="0"/>
                          <a:cs typeface="Times New Roman" panose="02020603050405020304" pitchFamily="18" charset="0"/>
                        </a:rPr>
                        <a:t>Traveller's</a:t>
                      </a:r>
                      <a:r>
                        <a:rPr lang="en-US" sz="1000" dirty="0">
                          <a:latin typeface="Times New Roman" panose="02020603050405020304" pitchFamily="18" charset="0"/>
                          <a:cs typeface="Times New Roman" panose="02020603050405020304" pitchFamily="18" charset="0"/>
                        </a:rPr>
                        <a:t> Information in Private Web Server​</a:t>
                      </a:r>
                    </a:p>
                    <a:p>
                      <a:pPr lvl="0" algn="l">
                        <a:buNone/>
                      </a:pPr>
                      <a:r>
                        <a:rPr lang="en-US" sz="1000" dirty="0">
                          <a:latin typeface="Times New Roman" panose="02020603050405020304" pitchFamily="18" charset="0"/>
                          <a:cs typeface="Times New Roman" panose="02020603050405020304" pitchFamily="18" charset="0"/>
                        </a:rPr>
                        <a:t>Year:2023</a:t>
                      </a:r>
                    </a:p>
                  </a:txBody>
                  <a:tcPr/>
                </a:tc>
                <a:tc>
                  <a:txBody>
                    <a:bodyPr/>
                    <a:lstStyle/>
                    <a:p>
                      <a:pPr lvl="0" algn="l">
                        <a:buNone/>
                      </a:pPr>
                      <a:r>
                        <a:rPr lang="en-IN" sz="1000" dirty="0">
                          <a:latin typeface="Times New Roman" panose="02020603050405020304" pitchFamily="18" charset="0"/>
                          <a:cs typeface="Times New Roman" panose="02020603050405020304" pitchFamily="18" charset="0"/>
                        </a:rPr>
                        <a:t>V. </a:t>
                      </a:r>
                      <a:r>
                        <a:rPr lang="en-IN" sz="1000" dirty="0" err="1">
                          <a:latin typeface="Times New Roman" panose="02020603050405020304" pitchFamily="18" charset="0"/>
                          <a:cs typeface="Times New Roman" panose="02020603050405020304" pitchFamily="18" charset="0"/>
                        </a:rPr>
                        <a:t>Vedanarayanan</a:t>
                      </a:r>
                      <a:r>
                        <a:rPr lang="en-IN" sz="1000" dirty="0">
                          <a:latin typeface="Times New Roman" panose="02020603050405020304" pitchFamily="18" charset="0"/>
                          <a:cs typeface="Times New Roman" panose="02020603050405020304" pitchFamily="18" charset="0"/>
                        </a:rPr>
                        <a:t>,</a:t>
                      </a:r>
                    </a:p>
                    <a:p>
                      <a:pPr lvl="0" algn="l">
                        <a:buNone/>
                      </a:pPr>
                      <a:r>
                        <a:rPr lang="en-IN" sz="1000" dirty="0">
                          <a:latin typeface="Times New Roman" panose="02020603050405020304" pitchFamily="18" charset="0"/>
                          <a:cs typeface="Times New Roman" panose="02020603050405020304" pitchFamily="18" charset="0"/>
                        </a:rPr>
                        <a:t>Ramakrishnan Raman, Sagar Ramesh </a:t>
                      </a:r>
                      <a:r>
                        <a:rPr lang="en-IN" sz="1000" dirty="0" err="1">
                          <a:latin typeface="Times New Roman" panose="02020603050405020304" pitchFamily="18" charset="0"/>
                          <a:cs typeface="Times New Roman" panose="02020603050405020304" pitchFamily="18" charset="0"/>
                        </a:rPr>
                        <a:t>Pujar</a:t>
                      </a:r>
                      <a:r>
                        <a:rPr lang="en-IN" sz="1000" dirty="0">
                          <a:latin typeface="Times New Roman" panose="02020603050405020304" pitchFamily="18" charset="0"/>
                          <a:cs typeface="Times New Roman" panose="02020603050405020304" pitchFamily="18" charset="0"/>
                        </a:rPr>
                        <a:t>, T. Sivakumar </a:t>
                      </a:r>
                      <a:endParaRPr lang="en-US" sz="1000" dirty="0">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The system uses Internet of Things (IoT) and RFID to automate fare collection in public transportation.</a:t>
                      </a:r>
                    </a:p>
                    <a:p>
                      <a:pPr marL="171450" indent="-171450" algn="l">
                        <a:buFont typeface="Arial" panose="020B0604020202020204" pitchFamily="34" charset="0"/>
                        <a:buChar char="•"/>
                      </a:pPr>
                      <a:r>
                        <a:rPr lang="en-US" sz="1000" dirty="0">
                          <a:latin typeface="Times New Roman" panose="02020603050405020304" pitchFamily="18" charset="0"/>
                          <a:cs typeface="Times New Roman" panose="02020603050405020304" pitchFamily="18" charset="0"/>
                        </a:rPr>
                        <a:t>Passengers place their finger on a fingerprint sensor to log their entry and exit, with the distance traveled and fare calculated based on this data.</a:t>
                      </a:r>
                    </a:p>
                  </a:txBody>
                  <a:tcPr/>
                </a:tc>
                <a:tc>
                  <a:txBody>
                    <a:bodyPr/>
                    <a:lstStyle/>
                    <a:p>
                      <a:pPr algn="just"/>
                      <a:r>
                        <a:rPr lang="en-US" sz="1000" b="0" u="none" strike="noStrike" baseline="0" noProof="0" dirty="0">
                          <a:solidFill>
                            <a:srgbClr val="000000"/>
                          </a:solidFill>
                        </a:rPr>
                        <a:t>Reduces the need for manual ticketing.  Uses biometric and RFID technology for precise fare calculation. Real-time updates improve route and resource management.</a:t>
                      </a: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t>Implementing IoT and RFID-based infrastructure may have high upfront costs.  - System failures or sensor malfunctions could disrupt service.</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305512">
                <a:tc>
                  <a:txBody>
                    <a:bodyPr/>
                    <a:lstStyle/>
                    <a:p>
                      <a:pPr algn="l"/>
                      <a:r>
                        <a:rPr lang="en-US" sz="1000" dirty="0">
                          <a:latin typeface="Times New Roman" panose="02020603050405020304" pitchFamily="18" charset="0"/>
                          <a:cs typeface="Times New Roman" panose="02020603050405020304" pitchFamily="18" charset="0"/>
                        </a:rPr>
                        <a:t>3</a:t>
                      </a:r>
                    </a:p>
                  </a:txBody>
                  <a:tcPr/>
                </a:tc>
                <a:tc>
                  <a:txBody>
                    <a:bodyPr/>
                    <a:lstStyle/>
                    <a:p>
                      <a:pPr lvl="0" algn="l">
                        <a:buNone/>
                      </a:pPr>
                      <a:r>
                        <a:rPr lang="en-US" sz="1000" dirty="0">
                          <a:latin typeface="Times New Roman" panose="02020603050405020304" pitchFamily="18" charset="0"/>
                          <a:cs typeface="Times New Roman" panose="02020603050405020304" pitchFamily="18" charset="0"/>
                        </a:rPr>
                        <a:t>An Approach of Enhancing the Quality of Public Transportation Service in Sri Lanka using IoT </a:t>
                      </a:r>
                    </a:p>
                    <a:p>
                      <a:pPr lvl="0" algn="l">
                        <a:buNone/>
                      </a:pPr>
                      <a:r>
                        <a:rPr lang="en-US" sz="1000" dirty="0">
                          <a:latin typeface="Times New Roman" panose="02020603050405020304" pitchFamily="18" charset="0"/>
                          <a:cs typeface="Times New Roman" panose="02020603050405020304" pitchFamily="18" charset="0"/>
                        </a:rPr>
                        <a:t>Year:2023</a:t>
                      </a:r>
                    </a:p>
                  </a:txBody>
                  <a:tcPr/>
                </a:tc>
                <a:tc>
                  <a:txBody>
                    <a:bodyPr/>
                    <a:lstStyle/>
                    <a:p>
                      <a:pPr lvl="0" algn="l">
                        <a:buNone/>
                      </a:pPr>
                      <a:r>
                        <a:rPr lang="en-US" sz="1000" b="0" u="none" strike="noStrike" baseline="0" noProof="0" dirty="0" err="1">
                          <a:solidFill>
                            <a:srgbClr val="000000"/>
                          </a:solidFill>
                          <a:latin typeface="Times New Roman" panose="02020603050405020304" pitchFamily="18" charset="0"/>
                          <a:cs typeface="Times New Roman" panose="02020603050405020304" pitchFamily="18" charset="0"/>
                        </a:rPr>
                        <a:t>Weligamage</a:t>
                      </a:r>
                      <a:r>
                        <a:rPr lang="en-US" sz="1000" b="0" u="none" strike="noStrike" baseline="0" noProof="0" dirty="0">
                          <a:solidFill>
                            <a:srgbClr val="000000"/>
                          </a:solidFill>
                          <a:latin typeface="Times New Roman" panose="02020603050405020304" pitchFamily="18" charset="0"/>
                          <a:cs typeface="Times New Roman" panose="02020603050405020304" pitchFamily="18" charset="0"/>
                        </a:rPr>
                        <a:t> H.D, </a:t>
                      </a:r>
                      <a:r>
                        <a:rPr lang="en-US" sz="1000" b="0" u="none" strike="noStrike" baseline="0" noProof="0" dirty="0" err="1">
                          <a:solidFill>
                            <a:srgbClr val="000000"/>
                          </a:solidFill>
                          <a:latin typeface="Times New Roman" panose="02020603050405020304" pitchFamily="18" charset="0"/>
                          <a:cs typeface="Times New Roman" panose="02020603050405020304" pitchFamily="18" charset="0"/>
                        </a:rPr>
                        <a:t>Wijesekara</a:t>
                      </a:r>
                      <a:r>
                        <a:rPr lang="en-US" sz="1000" b="0" u="none" strike="noStrike" baseline="0" noProof="0" dirty="0">
                          <a:solidFill>
                            <a:srgbClr val="000000"/>
                          </a:solidFill>
                          <a:latin typeface="Times New Roman" panose="02020603050405020304" pitchFamily="18" charset="0"/>
                          <a:cs typeface="Times New Roman" panose="02020603050405020304" pitchFamily="18" charset="0"/>
                        </a:rPr>
                        <a:t> S.M.,</a:t>
                      </a:r>
                      <a:r>
                        <a:rPr lang="en-US" sz="1000" b="0" u="none" strike="noStrike" baseline="0" noProof="0" dirty="0" err="1">
                          <a:solidFill>
                            <a:srgbClr val="000000"/>
                          </a:solidFill>
                          <a:latin typeface="Times New Roman" panose="02020603050405020304" pitchFamily="18" charset="0"/>
                          <a:cs typeface="Times New Roman" panose="02020603050405020304" pitchFamily="18" charset="0"/>
                        </a:rPr>
                        <a:t>Chathwara</a:t>
                      </a:r>
                      <a:r>
                        <a:rPr lang="en-US" sz="1000" b="0" u="none" strike="noStrike" baseline="0" noProof="0" dirty="0">
                          <a:solidFill>
                            <a:srgbClr val="000000"/>
                          </a:solidFill>
                          <a:latin typeface="Times New Roman" panose="02020603050405020304" pitchFamily="18" charset="0"/>
                          <a:cs typeface="Times New Roman" panose="02020603050405020304" pitchFamily="18" charset="0"/>
                        </a:rPr>
                        <a:t> M.D.S, </a:t>
                      </a:r>
                      <a:r>
                        <a:rPr lang="en-US" sz="1000" b="0" u="none" strike="noStrike" baseline="0" noProof="0" dirty="0" err="1">
                          <a:solidFill>
                            <a:srgbClr val="000000"/>
                          </a:solidFill>
                          <a:latin typeface="Times New Roman" panose="02020603050405020304" pitchFamily="18" charset="0"/>
                          <a:cs typeface="Times New Roman" panose="02020603050405020304" pitchFamily="18" charset="0"/>
                        </a:rPr>
                        <a:t>Isuru</a:t>
                      </a:r>
                      <a:r>
                        <a:rPr lang="en-US" sz="1000" b="0" u="none" strike="noStrike" baseline="0" noProof="0" dirty="0">
                          <a:solidFill>
                            <a:srgbClr val="000000"/>
                          </a:solidFill>
                          <a:latin typeface="Times New Roman" panose="02020603050405020304" pitchFamily="18" charset="0"/>
                          <a:cs typeface="Times New Roman" panose="02020603050405020304" pitchFamily="18" charset="0"/>
                        </a:rPr>
                        <a:t> </a:t>
                      </a:r>
                      <a:r>
                        <a:rPr lang="en-US" sz="1000" b="0" u="none" strike="noStrike" baseline="0" noProof="0" dirty="0" err="1">
                          <a:solidFill>
                            <a:srgbClr val="000000"/>
                          </a:solidFill>
                          <a:latin typeface="Times New Roman" panose="02020603050405020304" pitchFamily="18" charset="0"/>
                          <a:cs typeface="Times New Roman" panose="02020603050405020304" pitchFamily="18" charset="0"/>
                        </a:rPr>
                        <a:t>Kavinda</a:t>
                      </a:r>
                      <a:r>
                        <a:rPr lang="en-US" sz="1000" b="0" u="none" strike="noStrike" baseline="0" noProof="0" dirty="0">
                          <a:solidFill>
                            <a:srgbClr val="000000"/>
                          </a:solidFill>
                          <a:latin typeface="Times New Roman" panose="02020603050405020304" pitchFamily="18" charset="0"/>
                          <a:cs typeface="Times New Roman" panose="02020603050405020304" pitchFamily="18" charset="0"/>
                        </a:rPr>
                        <a:t> H.G, </a:t>
                      </a:r>
                      <a:r>
                        <a:rPr lang="en-US" sz="1000" b="0" u="none" strike="noStrike" baseline="0" noProof="0" dirty="0" err="1">
                          <a:solidFill>
                            <a:srgbClr val="000000"/>
                          </a:solidFill>
                          <a:latin typeface="Times New Roman" panose="02020603050405020304" pitchFamily="18" charset="0"/>
                          <a:cs typeface="Times New Roman" panose="02020603050405020304" pitchFamily="18" charset="0"/>
                        </a:rPr>
                        <a:t>Nelum</a:t>
                      </a:r>
                      <a:r>
                        <a:rPr lang="en-US" sz="1000" b="0" u="none" strike="noStrike" baseline="0" noProof="0" dirty="0">
                          <a:solidFill>
                            <a:srgbClr val="000000"/>
                          </a:solidFill>
                          <a:latin typeface="Times New Roman" panose="02020603050405020304" pitchFamily="18" charset="0"/>
                          <a:cs typeface="Times New Roman" panose="02020603050405020304" pitchFamily="18" charset="0"/>
                        </a:rPr>
                        <a:t> </a:t>
                      </a:r>
                      <a:r>
                        <a:rPr lang="en-US" sz="1000" b="0" u="none" strike="noStrike" baseline="0" noProof="0" dirty="0" err="1">
                          <a:solidFill>
                            <a:srgbClr val="000000"/>
                          </a:solidFill>
                          <a:latin typeface="Times New Roman" panose="02020603050405020304" pitchFamily="18" charset="0"/>
                          <a:cs typeface="Times New Roman" panose="02020603050405020304" pitchFamily="18" charset="0"/>
                        </a:rPr>
                        <a:t>Amarasena,Narmada</a:t>
                      </a:r>
                      <a:r>
                        <a:rPr lang="en-US" sz="1000" b="0" u="none" strike="noStrike" baseline="0" noProof="0" dirty="0">
                          <a:solidFill>
                            <a:srgbClr val="000000"/>
                          </a:solidFill>
                          <a:latin typeface="Times New Roman" panose="02020603050405020304" pitchFamily="18" charset="0"/>
                          <a:cs typeface="Times New Roman" panose="02020603050405020304" pitchFamily="18" charset="0"/>
                        </a:rPr>
                        <a:t> Gamage</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a:buChar char="•"/>
                      </a:pPr>
                      <a:r>
                        <a:rPr lang="en-US" sz="1000" dirty="0">
                          <a:latin typeface="Times New Roman" panose="02020603050405020304" pitchFamily="18" charset="0"/>
                          <a:cs typeface="Times New Roman" panose="02020603050405020304" pitchFamily="18" charset="0"/>
                        </a:rPr>
                        <a:t>The paper proposes a </a:t>
                      </a:r>
                      <a:r>
                        <a:rPr lang="en-US" sz="1000" b="1" dirty="0">
                          <a:latin typeface="Times New Roman" panose="02020603050405020304" pitchFamily="18" charset="0"/>
                          <a:cs typeface="Times New Roman" panose="02020603050405020304" pitchFamily="18" charset="0"/>
                        </a:rPr>
                        <a:t>non-interactive automated ticketing system</a:t>
                      </a:r>
                      <a:r>
                        <a:rPr lang="en-US" sz="1000" dirty="0">
                          <a:latin typeface="Times New Roman" panose="02020603050405020304" pitchFamily="18" charset="0"/>
                          <a:cs typeface="Times New Roman" panose="02020603050405020304" pitchFamily="18" charset="0"/>
                        </a:rPr>
                        <a:t> using </a:t>
                      </a:r>
                      <a:r>
                        <a:rPr lang="en-US" sz="1000" b="1" dirty="0">
                          <a:latin typeface="Times New Roman" panose="02020603050405020304" pitchFamily="18" charset="0"/>
                          <a:cs typeface="Times New Roman" panose="02020603050405020304" pitchFamily="18" charset="0"/>
                        </a:rPr>
                        <a:t>RFID smart cards</a:t>
                      </a:r>
                      <a:r>
                        <a:rPr lang="en-US" sz="1000" dirty="0">
                          <a:latin typeface="Times New Roman" panose="02020603050405020304" pitchFamily="18" charset="0"/>
                          <a:cs typeface="Times New Roman" panose="02020603050405020304" pitchFamily="18" charset="0"/>
                        </a:rPr>
                        <a:t>, </a:t>
                      </a:r>
                      <a:r>
                        <a:rPr lang="en-US" sz="1000" b="1" dirty="0">
                          <a:latin typeface="Times New Roman" panose="02020603050405020304" pitchFamily="18" charset="0"/>
                          <a:cs typeface="Times New Roman" panose="02020603050405020304" pitchFamily="18" charset="0"/>
                        </a:rPr>
                        <a:t>IoT-based real-time tracking</a:t>
                      </a:r>
                      <a:r>
                        <a:rPr lang="en-US" sz="1000" dirty="0">
                          <a:latin typeface="Times New Roman" panose="02020603050405020304" pitchFamily="18" charset="0"/>
                          <a:cs typeface="Times New Roman" panose="02020603050405020304" pitchFamily="18" charset="0"/>
                        </a:rPr>
                        <a:t>, and </a:t>
                      </a:r>
                      <a:r>
                        <a:rPr lang="en-US" sz="1000" b="1" dirty="0">
                          <a:latin typeface="Times New Roman" panose="02020603050405020304" pitchFamily="18" charset="0"/>
                          <a:cs typeface="Times New Roman" panose="02020603050405020304" pitchFamily="18" charset="0"/>
                        </a:rPr>
                        <a:t>image processing</a:t>
                      </a:r>
                      <a:r>
                        <a:rPr lang="en-US" sz="1000" dirty="0">
                          <a:latin typeface="Times New Roman" panose="02020603050405020304" pitchFamily="18" charset="0"/>
                          <a:cs typeface="Times New Roman" panose="02020603050405020304" pitchFamily="18" charset="0"/>
                        </a:rPr>
                        <a:t> for face recognition and seat identification. </a:t>
                      </a:r>
                    </a:p>
                  </a:txBody>
                  <a:tcPr/>
                </a:tc>
                <a:tc>
                  <a:txBody>
                    <a:bodyPr/>
                    <a:lstStyle/>
                    <a:p>
                      <a:pPr algn="just"/>
                      <a:r>
                        <a:rPr lang="en-US" sz="1000" dirty="0"/>
                        <a:t>Non-interactive ticketing reduces the need for manual ticketing.  - Face recognition and smart card verification prevent unauthorized access.</a:t>
                      </a: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t>The accuracy of image-based seat detection and passenger counting can be affected by lighting conditions.</a:t>
                      </a:r>
                    </a:p>
                    <a:p>
                      <a:pPr algn="l"/>
                      <a:r>
                        <a:rPr lang="en-IN" sz="1000" dirty="0"/>
                        <a:t>High reliance on multiple technologies (RFID, IoT, image processing) increases maintenance complexity.</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1001904">
                <a:tc>
                  <a:txBody>
                    <a:bodyPr/>
                    <a:lstStyle/>
                    <a:p>
                      <a:pPr algn="l"/>
                      <a:r>
                        <a:rPr lang="en-US" sz="1000" dirty="0">
                          <a:latin typeface="Times New Roman" panose="02020603050405020304" pitchFamily="18" charset="0"/>
                          <a:cs typeface="Times New Roman" panose="02020603050405020304" pitchFamily="18" charset="0"/>
                        </a:rPr>
                        <a:t>4</a:t>
                      </a:r>
                    </a:p>
                  </a:txBody>
                  <a:tcPr/>
                </a:tc>
                <a:tc>
                  <a:txBody>
                    <a:bodyPr/>
                    <a:lstStyle/>
                    <a:p>
                      <a:pPr lvl="0" algn="l">
                        <a:buNone/>
                      </a:pPr>
                      <a:r>
                        <a:rPr lang="en-US" sz="1000" dirty="0">
                          <a:latin typeface="Times New Roman" panose="02020603050405020304" pitchFamily="18" charset="0"/>
                          <a:cs typeface="Times New Roman" panose="02020603050405020304" pitchFamily="18" charset="0"/>
                        </a:rPr>
                        <a:t>The Future of Travel in public Bus Service: How a Mobile Bus Ticketing System is Revolutionizing the Public Travel </a:t>
                      </a:r>
                    </a:p>
                    <a:p>
                      <a:pPr lvl="0" algn="l">
                        <a:buNone/>
                      </a:pPr>
                      <a:r>
                        <a:rPr lang="en-US" sz="1000" dirty="0">
                          <a:latin typeface="Times New Roman" panose="02020603050405020304" pitchFamily="18" charset="0"/>
                          <a:cs typeface="Times New Roman" panose="02020603050405020304" pitchFamily="18" charset="0"/>
                        </a:rPr>
                        <a:t>Year:2023</a:t>
                      </a:r>
                    </a:p>
                  </a:txBody>
                  <a:tcPr/>
                </a:tc>
                <a:tc>
                  <a:txBody>
                    <a:bodyPr/>
                    <a:lstStyle/>
                    <a:p>
                      <a:pPr lvl="0" algn="l">
                        <a:buNone/>
                      </a:pPr>
                      <a:r>
                        <a:rPr lang="en-IN" sz="1000" dirty="0">
                          <a:latin typeface="Times New Roman" panose="02020603050405020304" pitchFamily="18" charset="0"/>
                          <a:cs typeface="Times New Roman" panose="02020603050405020304" pitchFamily="18" charset="0"/>
                        </a:rPr>
                        <a:t>T. Kavitha </a:t>
                      </a:r>
                      <a:r>
                        <a:rPr lang="en-US" sz="1000" b="0" u="none" strike="noStrike" baseline="0" noProof="0" dirty="0">
                          <a:solidFill>
                            <a:srgbClr val="000000"/>
                          </a:solidFill>
                          <a:latin typeface="Times New Roman" panose="02020603050405020304" pitchFamily="18" charset="0"/>
                          <a:cs typeface="Times New Roman" panose="02020603050405020304" pitchFamily="18" charset="0"/>
                        </a:rPr>
                        <a:t>,</a:t>
                      </a:r>
                    </a:p>
                    <a:p>
                      <a:pPr lvl="0" algn="l">
                        <a:buNone/>
                      </a:pPr>
                      <a:r>
                        <a:rPr lang="en-US" sz="1000" b="0" u="none" strike="noStrike" baseline="0" noProof="0" dirty="0">
                          <a:solidFill>
                            <a:srgbClr val="000000"/>
                          </a:solidFill>
                          <a:latin typeface="Times New Roman" panose="02020603050405020304" pitchFamily="18" charset="0"/>
                          <a:cs typeface="Times New Roman" panose="02020603050405020304" pitchFamily="18" charset="0"/>
                        </a:rPr>
                        <a:t> </a:t>
                      </a:r>
                      <a:r>
                        <a:rPr lang="en-IN" sz="1000" dirty="0">
                          <a:latin typeface="Times New Roman" panose="02020603050405020304" pitchFamily="18" charset="0"/>
                          <a:cs typeface="Times New Roman" panose="02020603050405020304" pitchFamily="18" charset="0"/>
                        </a:rPr>
                        <a:t>G. </a:t>
                      </a:r>
                      <a:r>
                        <a:rPr lang="en-IN" sz="1000" dirty="0" err="1">
                          <a:latin typeface="Times New Roman" panose="02020603050405020304" pitchFamily="18" charset="0"/>
                          <a:cs typeface="Times New Roman" panose="02020603050405020304" pitchFamily="18" charset="0"/>
                        </a:rPr>
                        <a:t>Senbagavalli</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a:buChar char="•"/>
                      </a:pPr>
                      <a:r>
                        <a:rPr lang="en-US" sz="1000" dirty="0">
                          <a:latin typeface="Times New Roman" panose="02020603050405020304" pitchFamily="18" charset="0"/>
                          <a:cs typeface="Times New Roman" panose="02020603050405020304" pitchFamily="18" charset="0"/>
                        </a:rPr>
                        <a:t>The paper proposes the development of an </a:t>
                      </a:r>
                      <a:r>
                        <a:rPr lang="en-US" sz="1000" b="1" dirty="0">
                          <a:latin typeface="Times New Roman" panose="02020603050405020304" pitchFamily="18" charset="0"/>
                          <a:cs typeface="Times New Roman" panose="02020603050405020304" pitchFamily="18" charset="0"/>
                        </a:rPr>
                        <a:t>online mobile bus ticketing system</a:t>
                      </a:r>
                      <a:r>
                        <a:rPr lang="en-US" sz="1000" dirty="0">
                          <a:latin typeface="Times New Roman" panose="02020603050405020304" pitchFamily="18" charset="0"/>
                          <a:cs typeface="Times New Roman" panose="02020603050405020304" pitchFamily="18" charset="0"/>
                        </a:rPr>
                        <a:t> using technologies like </a:t>
                      </a:r>
                      <a:r>
                        <a:rPr lang="en-US" sz="1000" b="1" dirty="0">
                          <a:latin typeface="Times New Roman" panose="02020603050405020304" pitchFamily="18" charset="0"/>
                          <a:cs typeface="Times New Roman" panose="02020603050405020304" pitchFamily="18" charset="0"/>
                        </a:rPr>
                        <a:t>Optical Character Recognition (OCR)</a:t>
                      </a:r>
                      <a:r>
                        <a:rPr lang="en-US" sz="1000" dirty="0">
                          <a:latin typeface="Times New Roman" panose="02020603050405020304" pitchFamily="18" charset="0"/>
                          <a:cs typeface="Times New Roman" panose="02020603050405020304" pitchFamily="18" charset="0"/>
                        </a:rPr>
                        <a:t> for mobile ticketing, supported by a </a:t>
                      </a:r>
                      <a:r>
                        <a:rPr lang="en-US" sz="1000" b="1" dirty="0">
                          <a:latin typeface="Times New Roman" panose="02020603050405020304" pitchFamily="18" charset="0"/>
                          <a:cs typeface="Times New Roman" panose="02020603050405020304" pitchFamily="18" charset="0"/>
                        </a:rPr>
                        <a:t>Firebase database</a:t>
                      </a:r>
                      <a:r>
                        <a:rPr lang="en-US" sz="1000" dirty="0">
                          <a:latin typeface="Times New Roman" panose="02020603050405020304" pitchFamily="18" charset="0"/>
                          <a:cs typeface="Times New Roman" panose="02020603050405020304" pitchFamily="18" charset="0"/>
                        </a:rPr>
                        <a:t> and Android development using </a:t>
                      </a:r>
                      <a:r>
                        <a:rPr lang="en-US" sz="1000" b="1" dirty="0">
                          <a:latin typeface="Times New Roman" panose="02020603050405020304" pitchFamily="18" charset="0"/>
                          <a:cs typeface="Times New Roman" panose="02020603050405020304" pitchFamily="18" charset="0"/>
                        </a:rPr>
                        <a:t>Java</a:t>
                      </a:r>
                      <a:r>
                        <a:rPr lang="en-US" sz="1000" dirty="0">
                          <a:latin typeface="Times New Roman" panose="02020603050405020304" pitchFamily="18" charset="0"/>
                          <a:cs typeface="Times New Roman" panose="02020603050405020304" pitchFamily="18" charset="0"/>
                        </a:rPr>
                        <a:t>.</a:t>
                      </a:r>
                    </a:p>
                  </a:txBody>
                  <a:tcPr/>
                </a:tc>
                <a:tc>
                  <a:txBody>
                    <a:bodyPr/>
                    <a:lstStyle/>
                    <a:p>
                      <a:pPr lvl="0" algn="l">
                        <a:buNone/>
                      </a:pPr>
                      <a:r>
                        <a:rPr lang="en-US" sz="1000" dirty="0"/>
                        <a:t>Improved customer insights for bus operators through data </a:t>
                      </a:r>
                      <a:r>
                        <a:rPr lang="en-US" sz="1000" dirty="0" err="1"/>
                        <a:t>analytics.Reduction</a:t>
                      </a:r>
                      <a:r>
                        <a:rPr lang="en-US" sz="1000" dirty="0"/>
                        <a:t> in staffing costs at ticket counters.</a:t>
                      </a: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t>Risk of security breaches, such as hacking or fraud in online </a:t>
                      </a:r>
                      <a:r>
                        <a:rPr lang="en-US" sz="1000" dirty="0" err="1"/>
                        <a:t>transactions.Resistance</a:t>
                      </a:r>
                      <a:r>
                        <a:rPr lang="en-US" sz="1000" dirty="0"/>
                        <a:t> from less tech-savvy users, especially older passengers.</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1001904">
                <a:tc>
                  <a:txBody>
                    <a:bodyPr/>
                    <a:lstStyle/>
                    <a:p>
                      <a:pPr algn="l"/>
                      <a:r>
                        <a:rPr lang="en-US" sz="1000" dirty="0"/>
                        <a:t>5</a:t>
                      </a:r>
                      <a:endParaRPr lang="en-US" sz="1000" dirty="0">
                        <a:latin typeface="Times New Roman" panose="02020603050405020304"/>
                      </a:endParaRPr>
                    </a:p>
                  </a:txBody>
                  <a:tcPr/>
                </a:tc>
                <a:tc>
                  <a:txBody>
                    <a:bodyPr/>
                    <a:lstStyle/>
                    <a:p>
                      <a:pPr lvl="0" algn="l">
                        <a:buNone/>
                      </a:pPr>
                      <a:r>
                        <a:rPr lang="en-US" sz="1000" dirty="0"/>
                        <a:t>Integrated Bus System Using QR code</a:t>
                      </a:r>
                    </a:p>
                    <a:p>
                      <a:pPr lvl="0" algn="l">
                        <a:buNone/>
                      </a:pPr>
                      <a:r>
                        <a:rPr lang="en-US" sz="1000" b="1" u="none" strike="noStrike" baseline="0" noProof="0" dirty="0">
                          <a:solidFill>
                            <a:srgbClr val="000000"/>
                          </a:solidFill>
                        </a:rPr>
                        <a:t>Year:</a:t>
                      </a:r>
                      <a:r>
                        <a:rPr lang="en-US" sz="1000" b="0" u="none" strike="noStrike" baseline="0" noProof="0" dirty="0">
                          <a:solidFill>
                            <a:srgbClr val="000000"/>
                          </a:solidFill>
                        </a:rPr>
                        <a:t> 2023</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l">
                        <a:buNone/>
                      </a:pPr>
                      <a:r>
                        <a:rPr lang="en-US" sz="1000" b="0" u="none" strike="noStrike" baseline="0" noProof="0" dirty="0">
                          <a:solidFill>
                            <a:srgbClr val="000000"/>
                          </a:solidFill>
                        </a:rPr>
                        <a:t>Kajal </a:t>
                      </a:r>
                      <a:r>
                        <a:rPr lang="en-US" sz="1000" b="0" u="none" strike="noStrike" baseline="0" noProof="0" dirty="0" err="1">
                          <a:solidFill>
                            <a:srgbClr val="000000"/>
                          </a:solidFill>
                        </a:rPr>
                        <a:t>Hargunani</a:t>
                      </a:r>
                      <a:r>
                        <a:rPr lang="en-US" sz="1000" b="0" u="none" strike="noStrike" baseline="0" noProof="0" dirty="0">
                          <a:solidFill>
                            <a:srgbClr val="000000"/>
                          </a:solidFill>
                        </a:rPr>
                        <a:t>, </a:t>
                      </a:r>
                      <a:r>
                        <a:rPr lang="en-US" sz="1000" b="0" u="none" strike="noStrike" baseline="0" noProof="0" dirty="0" err="1">
                          <a:solidFill>
                            <a:srgbClr val="000000"/>
                          </a:solidFill>
                        </a:rPr>
                        <a:t>Pranita</a:t>
                      </a:r>
                      <a:r>
                        <a:rPr lang="en-US" sz="1000" b="0" u="none" strike="noStrike" baseline="0" noProof="0" dirty="0">
                          <a:solidFill>
                            <a:srgbClr val="000000"/>
                          </a:solidFill>
                        </a:rPr>
                        <a:t> </a:t>
                      </a:r>
                      <a:r>
                        <a:rPr lang="en-US" sz="1000" b="0" u="none" strike="noStrike" baseline="0" noProof="0" dirty="0" err="1">
                          <a:solidFill>
                            <a:srgbClr val="000000"/>
                          </a:solidFill>
                        </a:rPr>
                        <a:t>Kengar</a:t>
                      </a:r>
                      <a:r>
                        <a:rPr lang="en-US" sz="1000" b="0" u="none" strike="noStrike" baseline="0" noProof="0" dirty="0">
                          <a:solidFill>
                            <a:srgbClr val="000000"/>
                          </a:solidFill>
                        </a:rPr>
                        <a:t>, Prof. Meghana </a:t>
                      </a:r>
                      <a:r>
                        <a:rPr lang="en-US" sz="1000" b="0" u="none" strike="noStrike" baseline="0" noProof="0" dirty="0" err="1">
                          <a:solidFill>
                            <a:srgbClr val="000000"/>
                          </a:solidFill>
                        </a:rPr>
                        <a:t>Lokhande,Rishal</a:t>
                      </a:r>
                      <a:r>
                        <a:rPr lang="en-US" sz="1000" b="0" u="none" strike="noStrike" baseline="0" noProof="0" dirty="0">
                          <a:solidFill>
                            <a:srgbClr val="000000"/>
                          </a:solidFill>
                        </a:rPr>
                        <a:t> </a:t>
                      </a:r>
                      <a:r>
                        <a:rPr lang="en-US" sz="1000" b="0" u="none" strike="noStrike" baseline="0" noProof="0" dirty="0" err="1">
                          <a:solidFill>
                            <a:srgbClr val="000000"/>
                          </a:solidFill>
                        </a:rPr>
                        <a:t>Gawade</a:t>
                      </a:r>
                      <a:r>
                        <a:rPr lang="en-US" sz="1000" b="0" u="none" strike="noStrike" baseline="0" noProof="0" dirty="0">
                          <a:solidFill>
                            <a:srgbClr val="000000"/>
                          </a:solidFill>
                        </a:rPr>
                        <a:t>, Sunil Kumar More </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a:buChar char="•"/>
                      </a:pPr>
                      <a:r>
                        <a:rPr lang="en-US" sz="1000" dirty="0"/>
                        <a:t>The paper proposes an </a:t>
                      </a:r>
                      <a:r>
                        <a:rPr lang="en-US" sz="1000" b="1" dirty="0"/>
                        <a:t>Integrated Bus System</a:t>
                      </a:r>
                      <a:r>
                        <a:rPr lang="en-US" sz="1000" dirty="0"/>
                        <a:t> using </a:t>
                      </a:r>
                      <a:r>
                        <a:rPr lang="en-US" sz="1000" b="1" dirty="0"/>
                        <a:t>QR codes</a:t>
                      </a:r>
                      <a:r>
                        <a:rPr lang="en-US" sz="1000" dirty="0"/>
                        <a:t> for e-ticketing and bus tracking. Passengers can scan QR codes placed at bus stops to view bus schedules and estimated arrival times.</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000" dirty="0"/>
                        <a:t>QR codes and smartphones provide a low-cost solution for e-ticketing and tracking.</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000" dirty="0"/>
                        <a:t>Dependence on smartphone availability and network connectivity for real-time updates​</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378505"/>
          </a:xfrm>
        </p:spPr>
        <p:txBody>
          <a:bodyPr/>
          <a:lstStyle/>
          <a:p>
            <a:r>
              <a:rPr lang="en-GB" dirty="0"/>
              <a:t>Literature Review</a:t>
            </a:r>
          </a:p>
        </p:txBody>
      </p:sp>
      <p:graphicFrame>
        <p:nvGraphicFramePr>
          <p:cNvPr id="7" name="Content Placeholder 3"/>
          <p:cNvGraphicFramePr>
            <a:graphicFrameLocks noGrp="1"/>
          </p:cNvGraphicFramePr>
          <p:nvPr>
            <p:ph idx="1"/>
          </p:nvPr>
        </p:nvGraphicFramePr>
        <p:xfrm>
          <a:off x="615821" y="970387"/>
          <a:ext cx="11448663" cy="5849831"/>
        </p:xfrm>
        <a:graphic>
          <a:graphicData uri="http://schemas.openxmlformats.org/drawingml/2006/table">
            <a:tbl>
              <a:tblPr firstRow="1" bandRow="1">
                <a:tableStyleId>{ED083AE6-46FA-4A59-8FB0-9F97EB10719F}</a:tableStyleId>
              </a:tblPr>
              <a:tblGrid>
                <a:gridCol w="546854">
                  <a:extLst>
                    <a:ext uri="{9D8B030D-6E8A-4147-A177-3AD203B41FA5}">
                      <a16:colId xmlns:a16="http://schemas.microsoft.com/office/drawing/2014/main" val="20000"/>
                    </a:ext>
                  </a:extLst>
                </a:gridCol>
                <a:gridCol w="1454253">
                  <a:extLst>
                    <a:ext uri="{9D8B030D-6E8A-4147-A177-3AD203B41FA5}">
                      <a16:colId xmlns:a16="http://schemas.microsoft.com/office/drawing/2014/main" val="20001"/>
                    </a:ext>
                  </a:extLst>
                </a:gridCol>
                <a:gridCol w="2024477">
                  <a:extLst>
                    <a:ext uri="{9D8B030D-6E8A-4147-A177-3AD203B41FA5}">
                      <a16:colId xmlns:a16="http://schemas.microsoft.com/office/drawing/2014/main" val="20002"/>
                    </a:ext>
                  </a:extLst>
                </a:gridCol>
                <a:gridCol w="3617448">
                  <a:extLst>
                    <a:ext uri="{9D8B030D-6E8A-4147-A177-3AD203B41FA5}">
                      <a16:colId xmlns:a16="http://schemas.microsoft.com/office/drawing/2014/main" val="20003"/>
                    </a:ext>
                  </a:extLst>
                </a:gridCol>
                <a:gridCol w="1897519">
                  <a:extLst>
                    <a:ext uri="{9D8B030D-6E8A-4147-A177-3AD203B41FA5}">
                      <a16:colId xmlns:a16="http://schemas.microsoft.com/office/drawing/2014/main" val="20004"/>
                    </a:ext>
                  </a:extLst>
                </a:gridCol>
                <a:gridCol w="1908112">
                  <a:extLst>
                    <a:ext uri="{9D8B030D-6E8A-4147-A177-3AD203B41FA5}">
                      <a16:colId xmlns:a16="http://schemas.microsoft.com/office/drawing/2014/main" val="20005"/>
                    </a:ext>
                  </a:extLst>
                </a:gridCol>
              </a:tblGrid>
              <a:tr h="715224">
                <a:tc>
                  <a:txBody>
                    <a:bodyPr/>
                    <a:lstStyle/>
                    <a:p>
                      <a:pPr algn="ctr"/>
                      <a:r>
                        <a:rPr lang="en-US" sz="1400" dirty="0"/>
                        <a:t>SL NO</a:t>
                      </a:r>
                    </a:p>
                  </a:txBody>
                  <a:tcPr/>
                </a:tc>
                <a:tc>
                  <a:txBody>
                    <a:bodyPr/>
                    <a:lstStyle/>
                    <a:p>
                      <a:pPr algn="ctr"/>
                      <a:r>
                        <a:rPr lang="en-US" sz="1400" dirty="0"/>
                        <a:t>Title of the paper and year</a:t>
                      </a:r>
                    </a:p>
                  </a:txBody>
                  <a:tcPr/>
                </a:tc>
                <a:tc>
                  <a:txBody>
                    <a:bodyPr/>
                    <a:lstStyle/>
                    <a:p>
                      <a:pPr algn="ctr"/>
                      <a:r>
                        <a:rPr lang="en-US" sz="1400" dirty="0"/>
                        <a:t>Authors</a:t>
                      </a:r>
                    </a:p>
                  </a:txBody>
                  <a:tcPr/>
                </a:tc>
                <a:tc>
                  <a:txBody>
                    <a:bodyPr/>
                    <a:lstStyle/>
                    <a:p>
                      <a:pPr algn="ctr"/>
                      <a:r>
                        <a:rPr lang="en-US" sz="1400" dirty="0"/>
                        <a:t>Methodology used</a:t>
                      </a:r>
                    </a:p>
                  </a:txBody>
                  <a:tcPr/>
                </a:tc>
                <a:tc>
                  <a:txBody>
                    <a:bodyPr/>
                    <a:lstStyle/>
                    <a:p>
                      <a:pPr algn="ctr"/>
                      <a:r>
                        <a:rPr lang="en-US" sz="1400" dirty="0"/>
                        <a:t>Advantages</a:t>
                      </a:r>
                    </a:p>
                  </a:txBody>
                  <a:tcPr/>
                </a:tc>
                <a:tc>
                  <a:txBody>
                    <a:bodyPr/>
                    <a:lstStyle/>
                    <a:p>
                      <a:pPr algn="ctr"/>
                      <a:r>
                        <a:rPr lang="en-US" sz="1400" dirty="0"/>
                        <a:t>Disadvantages</a:t>
                      </a:r>
                      <a:endParaRPr lang="en-US" sz="1400" dirty="0" err="1"/>
                    </a:p>
                  </a:txBody>
                  <a:tcPr/>
                </a:tc>
                <a:extLst>
                  <a:ext uri="{0D108BD9-81ED-4DB2-BD59-A6C34878D82A}">
                    <a16:rowId xmlns:a16="http://schemas.microsoft.com/office/drawing/2014/main" val="10000"/>
                  </a:ext>
                </a:extLst>
              </a:tr>
              <a:tr h="1117357">
                <a:tc>
                  <a:txBody>
                    <a:bodyPr/>
                    <a:lstStyle/>
                    <a:p>
                      <a:pPr algn="l"/>
                      <a:r>
                        <a:rPr lang="en-US" sz="1200" dirty="0"/>
                        <a:t>6</a:t>
                      </a:r>
                      <a:endParaRPr lang="en-US" sz="1200" dirty="0">
                        <a:latin typeface="Times New Roman" panose="02020603050405020304"/>
                      </a:endParaRPr>
                    </a:p>
                  </a:txBody>
                  <a:tcPr/>
                </a:tc>
                <a:tc>
                  <a:txBody>
                    <a:bodyPr/>
                    <a:lstStyle/>
                    <a:p>
                      <a:pPr lvl="0" algn="l">
                        <a:buNone/>
                      </a:pPr>
                      <a:r>
                        <a:rPr lang="en-US" sz="1000" dirty="0"/>
                        <a:t>Mobile Enabled Bus Tracking and Ticketing System</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l">
                        <a:buNone/>
                      </a:pPr>
                      <a:r>
                        <a:rPr lang="en-IN" sz="1000" dirty="0"/>
                        <a:t>Suresh </a:t>
                      </a:r>
                      <a:r>
                        <a:rPr lang="en-IN" sz="1000" dirty="0" err="1"/>
                        <a:t>Sankarananrayanan</a:t>
                      </a:r>
                      <a:endParaRPr lang="en-IN" sz="1000" dirty="0"/>
                    </a:p>
                    <a:p>
                      <a:pPr lvl="0" algn="l">
                        <a:buNone/>
                      </a:pPr>
                      <a:r>
                        <a:rPr lang="en-IN" sz="1000" dirty="0"/>
                        <a:t>Paul Hamilton</a:t>
                      </a:r>
                      <a:endParaRPr lang="en-US" sz="1000" dirty="0">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a:buChar char="•"/>
                      </a:pPr>
                      <a:r>
                        <a:rPr lang="en-US" sz="1000" dirty="0"/>
                        <a:t>The project utilizes RFID technology combined with IoT to create an intelligent public transportation system.</a:t>
                      </a:r>
                    </a:p>
                    <a:p>
                      <a:pPr marL="171450" indent="-171450" algn="l">
                        <a:buFont typeface="Arial" panose="020B0604020202020204"/>
                        <a:buChar char="•"/>
                      </a:pPr>
                      <a:r>
                        <a:rPr lang="en-US" sz="1000" dirty="0"/>
                        <a:t> It allows users to track the real-time location of buses using GPS, book seats, and make payments using an RFID card.</a:t>
                      </a: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t>RFID tags which is passive one affixed to bus are detected by RFID Reader installed at bus stop.</a:t>
                      </a: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t>The scheduling and tracking of buses will  rely heavily on the capabilities of ICT in order to reflect in real time.</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83434">
                <a:tc>
                  <a:txBody>
                    <a:bodyPr/>
                    <a:lstStyle/>
                    <a:p>
                      <a:pPr algn="l"/>
                      <a:r>
                        <a:rPr lang="en-US" sz="1200" dirty="0"/>
                        <a:t>7</a:t>
                      </a:r>
                      <a:endParaRPr lang="en-US" sz="1200" dirty="0">
                        <a:latin typeface="Times New Roman" panose="02020603050405020304"/>
                      </a:endParaRPr>
                    </a:p>
                  </a:txBody>
                  <a:tcPr/>
                </a:tc>
                <a:tc>
                  <a:txBody>
                    <a:bodyPr/>
                    <a:lstStyle/>
                    <a:p>
                      <a:pPr lvl="0" algn="l">
                        <a:buNone/>
                      </a:pPr>
                      <a:r>
                        <a:rPr lang="en-US" sz="1000" dirty="0"/>
                        <a:t>Proposing a Real-Time Ticket Monitoring System for Public Transport in NSW, Australia</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l">
                        <a:buNone/>
                      </a:pPr>
                      <a:r>
                        <a:rPr lang="en-US" sz="1000" dirty="0"/>
                        <a:t> </a:t>
                      </a:r>
                      <a:r>
                        <a:rPr lang="en-US" sz="1000" dirty="0" err="1"/>
                        <a:t>Rawdah</a:t>
                      </a:r>
                      <a:r>
                        <a:rPr lang="en-US" sz="1000" dirty="0"/>
                        <a:t> and Syed </a:t>
                      </a:r>
                      <a:r>
                        <a:rPr lang="en-US" sz="1000" dirty="0" err="1"/>
                        <a:t>Shafin</a:t>
                      </a:r>
                      <a:r>
                        <a:rPr lang="en-US" sz="1000" dirty="0"/>
                        <a:t> Ali </a:t>
                      </a:r>
                      <a:endParaRPr lang="en-US" sz="1000" dirty="0">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a:buChar char="•"/>
                      </a:pPr>
                      <a:r>
                        <a:rPr lang="en-US" sz="1000" dirty="0"/>
                        <a:t> The methodology involves the integration of hardware (ultrasonic sensors, Raspberry Pi module) and software (RFID for ticket validation, real-time data transmission via Google Firebase).</a:t>
                      </a:r>
                      <a:endParaRPr lang="en-US" sz="1000" dirty="0">
                        <a:latin typeface="Times New Roman" panose="02020603050405020304" pitchFamily="18" charset="0"/>
                        <a:cs typeface="Times New Roman" panose="02020603050405020304" pitchFamily="18" charset="0"/>
                      </a:endParaRPr>
                    </a:p>
                  </a:txBody>
                  <a:tcPr/>
                </a:tc>
                <a:tc>
                  <a:txBody>
                    <a:bodyPr/>
                    <a:lstStyle/>
                    <a:p>
                      <a:pPr algn="just"/>
                      <a:r>
                        <a:rPr lang="en-US" sz="1000" dirty="0"/>
                        <a:t>Helps reduce fare evasion by </a:t>
                      </a:r>
                      <a:r>
                        <a:rPr lang="en-US" sz="1000" dirty="0" err="1"/>
                        <a:t>tracking.Provides</a:t>
                      </a:r>
                      <a:r>
                        <a:rPr lang="en-US" sz="1000" dirty="0"/>
                        <a:t> real-time data to transportation authorities.</a:t>
                      </a: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t>May involve high implementation costs due to sensor installation.</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983434">
                <a:tc>
                  <a:txBody>
                    <a:bodyPr/>
                    <a:lstStyle/>
                    <a:p>
                      <a:pPr algn="l"/>
                      <a:r>
                        <a:rPr lang="en-US" sz="1200" dirty="0"/>
                        <a:t>8</a:t>
                      </a:r>
                      <a:endParaRPr lang="en-US" sz="1200" dirty="0">
                        <a:latin typeface="Times New Roman" panose="02020603050405020304"/>
                      </a:endParaRPr>
                    </a:p>
                  </a:txBody>
                  <a:tcPr/>
                </a:tc>
                <a:tc>
                  <a:txBody>
                    <a:bodyPr/>
                    <a:lstStyle/>
                    <a:p>
                      <a:pPr lvl="0" algn="l">
                        <a:buNone/>
                      </a:pPr>
                      <a:r>
                        <a:rPr lang="en-US" sz="1000" dirty="0"/>
                        <a:t>Automatic Bus Ticketing System Bangladesh</a:t>
                      </a:r>
                    </a:p>
                    <a:p>
                      <a:pPr lvl="0" algn="l">
                        <a:buNone/>
                      </a:pPr>
                      <a:r>
                        <a:rPr lang="en-US" sz="1000" dirty="0"/>
                        <a:t>Year:2021</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l">
                        <a:buNone/>
                      </a:pPr>
                      <a:r>
                        <a:rPr lang="en-IN" sz="1000" dirty="0"/>
                        <a:t>Md </a:t>
                      </a:r>
                      <a:r>
                        <a:rPr lang="en-IN" sz="1000" dirty="0" err="1"/>
                        <a:t>Junayed</a:t>
                      </a:r>
                      <a:r>
                        <a:rPr lang="en-IN" sz="1000" dirty="0"/>
                        <a:t> Bin Alam, Fatema Zahra, Mohammad </a:t>
                      </a:r>
                      <a:r>
                        <a:rPr lang="en-IN" sz="1000" dirty="0" err="1"/>
                        <a:t>Monirujjaman</a:t>
                      </a:r>
                      <a:r>
                        <a:rPr lang="en-IN" sz="1000" dirty="0"/>
                        <a:t> Khan</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a:buChar char="•"/>
                      </a:pPr>
                      <a:r>
                        <a:rPr lang="en-US" sz="1000" dirty="0"/>
                        <a:t>RFID-based smart cards and rotary encoder technology combined with Arduino to automatically calculate bus fares based on distance traveled, using RFID readers at bus entrances and exits.</a:t>
                      </a: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t>Simplifies fare collection, preventing fare </a:t>
                      </a:r>
                      <a:r>
                        <a:rPr lang="en-US" sz="1000" dirty="0" err="1"/>
                        <a:t>disputes.Reduces</a:t>
                      </a:r>
                      <a:r>
                        <a:rPr lang="en-US" sz="1000" dirty="0"/>
                        <a:t> the risk of cheating in fare payments.</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l">
                        <a:buNone/>
                      </a:pPr>
                      <a:r>
                        <a:rPr lang="en-US" sz="1000" dirty="0"/>
                        <a:t>Potential dependency on technology, which may fail or require </a:t>
                      </a:r>
                      <a:r>
                        <a:rPr lang="en-US" sz="1000" dirty="0" err="1"/>
                        <a:t>maintenance.No</a:t>
                      </a:r>
                      <a:r>
                        <a:rPr lang="en-US" sz="1000" dirty="0"/>
                        <a:t> mention of handling potential system failures during fare calculation.</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983434">
                <a:tc>
                  <a:txBody>
                    <a:bodyPr/>
                    <a:lstStyle/>
                    <a:p>
                      <a:pPr algn="l"/>
                      <a:r>
                        <a:rPr lang="en-US" sz="1200" dirty="0"/>
                        <a:t>9</a:t>
                      </a:r>
                      <a:endParaRPr lang="en-US" sz="1200" dirty="0">
                        <a:latin typeface="Times New Roman" panose="02020603050405020304"/>
                      </a:endParaRPr>
                    </a:p>
                  </a:txBody>
                  <a:tcPr/>
                </a:tc>
                <a:tc>
                  <a:txBody>
                    <a:bodyPr/>
                    <a:lstStyle/>
                    <a:p>
                      <a:pPr lvl="0" algn="l">
                        <a:buNone/>
                      </a:pPr>
                      <a:r>
                        <a:rPr lang="en-US" sz="1000" dirty="0"/>
                        <a:t>A Smart Paperless Electronic Ticketing System using RFID and Bluetooth Technologies</a:t>
                      </a:r>
                    </a:p>
                    <a:p>
                      <a:pPr lvl="0" algn="l">
                        <a:buNone/>
                      </a:pPr>
                      <a:r>
                        <a:rPr lang="en-US" sz="1000" dirty="0"/>
                        <a:t>Year:2022</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l">
                        <a:buNone/>
                      </a:pPr>
                      <a:r>
                        <a:rPr lang="en-IN" sz="1000" dirty="0"/>
                        <a:t>P. Manikandan, S. Sunil Kumar, G. Ramesh, P. Vara </a:t>
                      </a:r>
                      <a:r>
                        <a:rPr lang="en-IN" sz="1000" dirty="0" err="1"/>
                        <a:t>Siddartha</a:t>
                      </a:r>
                      <a:r>
                        <a:rPr lang="en-IN" sz="1000" dirty="0"/>
                        <a:t>, V. </a:t>
                      </a:r>
                      <a:r>
                        <a:rPr lang="en-IN" sz="1000" dirty="0" err="1"/>
                        <a:t>Muneeswaran</a:t>
                      </a:r>
                      <a:r>
                        <a:rPr lang="en-IN" sz="1000" dirty="0"/>
                        <a:t>, A. K. Koushik</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a:buChar char="•"/>
                      </a:pPr>
                      <a:r>
                        <a:rPr lang="en-IN" sz="1000" dirty="0"/>
                        <a:t>The system utilizes RFID and Bluetooth technologies for automated ticketing. RFID readers interface with microcontrollers to read tags, verify passenger information, calculate fares based on destination, and manage payments via a mobile app integrated with the banking system. </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l">
                        <a:buNone/>
                      </a:pPr>
                      <a:r>
                        <a:rPr lang="en-US" sz="1000" dirty="0"/>
                        <a:t>Integrates with mobile banking for seamless transactions.</a:t>
                      </a:r>
                      <a:endParaRPr lang="en-US" sz="1000" dirty="0">
                        <a:latin typeface="Times New Roman" panose="02020603050405020304" pitchFamily="18" charset="0"/>
                        <a:cs typeface="Times New Roman" panose="02020603050405020304" pitchFamily="18" charset="0"/>
                      </a:endParaRPr>
                    </a:p>
                  </a:txBody>
                  <a:tcPr/>
                </a:tc>
                <a:tc>
                  <a:txBody>
                    <a:bodyPr/>
                    <a:lstStyle/>
                    <a:p>
                      <a:pPr algn="l"/>
                      <a:r>
                        <a:rPr lang="en-US" sz="1000" dirty="0"/>
                        <a:t>Initial setup costs may be high due to hardware requirements.</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983434">
                <a:tc>
                  <a:txBody>
                    <a:bodyPr/>
                    <a:lstStyle/>
                    <a:p>
                      <a:pPr algn="l"/>
                      <a:r>
                        <a:rPr lang="en-US" sz="1200" dirty="0"/>
                        <a:t>10</a:t>
                      </a:r>
                      <a:endParaRPr lang="en-US" sz="1200" dirty="0">
                        <a:latin typeface="Times New Roman" panose="02020603050405020304"/>
                      </a:endParaRPr>
                    </a:p>
                  </a:txBody>
                  <a:tcPr/>
                </a:tc>
                <a:tc>
                  <a:txBody>
                    <a:bodyPr/>
                    <a:lstStyle/>
                    <a:p>
                      <a:pPr lvl="0" algn="l">
                        <a:buNone/>
                      </a:pPr>
                      <a:r>
                        <a:rPr lang="en-US" sz="1000" dirty="0"/>
                        <a:t>Smart E-Ticketing System for Public Transport Bus</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l">
                        <a:buNone/>
                      </a:pPr>
                      <a:r>
                        <a:rPr lang="en-IN" sz="1000" dirty="0"/>
                        <a:t>Sanam Kazi, </a:t>
                      </a:r>
                      <a:r>
                        <a:rPr lang="en-IN" sz="1000" dirty="0" err="1"/>
                        <a:t>Murtuza</a:t>
                      </a:r>
                      <a:r>
                        <a:rPr lang="en-IN" sz="1000" dirty="0"/>
                        <a:t> </a:t>
                      </a:r>
                      <a:r>
                        <a:rPr lang="en-IN" sz="1000" dirty="0" err="1"/>
                        <a:t>Bagasrawala</a:t>
                      </a:r>
                      <a:r>
                        <a:rPr lang="en-IN" sz="1000" dirty="0"/>
                        <a:t>, Farheen Shaikh, </a:t>
                      </a:r>
                      <a:r>
                        <a:rPr lang="en-IN" sz="1000" dirty="0" err="1"/>
                        <a:t>Anamta</a:t>
                      </a:r>
                      <a:r>
                        <a:rPr lang="en-IN" sz="1000" dirty="0"/>
                        <a:t> Sayyed</a:t>
                      </a:r>
                      <a:endParaRPr lang="en-US" sz="1000" b="0" i="0" u="none" strike="noStrike" baseline="0" noProof="0" dirty="0">
                        <a:solidFill>
                          <a:srgbClr val="000000"/>
                        </a:solidFill>
                        <a:latin typeface="Times New Roman" panose="02020603050405020304" pitchFamily="18" charset="0"/>
                        <a:cs typeface="Times New Roman" panose="02020603050405020304" pitchFamily="18" charset="0"/>
                      </a:endParaRPr>
                    </a:p>
                  </a:txBody>
                  <a:tcPr/>
                </a:tc>
                <a:tc>
                  <a:txBody>
                    <a:bodyPr/>
                    <a:lstStyle/>
                    <a:p>
                      <a:pPr marL="171450" indent="-171450" algn="l">
                        <a:buFont typeface="Arial" panose="020B0604020202020204"/>
                        <a:buChar char="•"/>
                      </a:pPr>
                      <a:r>
                        <a:rPr lang="en-US" sz="1000" dirty="0"/>
                        <a:t>The system uses a mobile application for e-ticketing and automatic seat allocation for public buses. It includes a GPS-enabled device for real-time tracking of buses, a novel seat allocation algorithm based on booking time, and digital wallets for cashless payments. </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000" dirty="0"/>
                        <a:t>Reduces the use of paper tickets by generating e-</a:t>
                      </a:r>
                      <a:r>
                        <a:rPr lang="en-US" sz="1000" dirty="0" err="1"/>
                        <a:t>tickets.Promotes</a:t>
                      </a:r>
                      <a:r>
                        <a:rPr lang="en-US" sz="1000" dirty="0"/>
                        <a:t> a cashless economy by integrating digital payments.</a:t>
                      </a:r>
                      <a:endParaRPr lang="en-US" sz="1000" dirty="0">
                        <a:latin typeface="Times New Roman" panose="02020603050405020304" pitchFamily="18" charset="0"/>
                        <a:cs typeface="Times New Roman" panose="02020603050405020304" pitchFamily="18" charset="0"/>
                      </a:endParaRPr>
                    </a:p>
                  </a:txBody>
                  <a:tcPr/>
                </a:tc>
                <a:tc>
                  <a:txBody>
                    <a:bodyPr/>
                    <a:lstStyle/>
                    <a:p>
                      <a:pPr lvl="0" algn="just">
                        <a:buNone/>
                      </a:pPr>
                      <a:r>
                        <a:rPr lang="en-US" sz="1000" dirty="0"/>
                        <a:t>Requires upfront infrastructure development, including GPS devices and bus stop installations.</a:t>
                      </a:r>
                      <a:endParaRPr lang="en-US" sz="1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a:ea typeface="Verdana" panose="020B0604030504040204"/>
              </a:rPr>
              <a:t>Research Gaps Identified</a:t>
            </a:r>
            <a:endParaRPr lang="en-US" dirty="0"/>
          </a:p>
        </p:txBody>
      </p:sp>
      <p:sp>
        <p:nvSpPr>
          <p:cNvPr id="8" name="Rectangle 4"/>
          <p:cNvSpPr>
            <a:spLocks noGrp="1" noChangeArrowheads="1"/>
          </p:cNvSpPr>
          <p:nvPr>
            <p:ph idx="1"/>
          </p:nvPr>
        </p:nvSpPr>
        <p:spPr bwMode="auto">
          <a:xfrm>
            <a:off x="812801" y="3306448"/>
            <a:ext cx="112364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6"/>
          <p:cNvSpPr>
            <a:spLocks noChangeArrowheads="1"/>
          </p:cNvSpPr>
          <p:nvPr/>
        </p:nvSpPr>
        <p:spPr bwMode="auto">
          <a:xfrm rot="10800000" flipV="1">
            <a:off x="812800" y="2789311"/>
            <a:ext cx="10668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p:txBody>
      </p:sp>
      <p:sp>
        <p:nvSpPr>
          <p:cNvPr id="12" name="Rectangle 2"/>
          <p:cNvSpPr>
            <a:spLocks noChangeArrowheads="1"/>
          </p:cNvSpPr>
          <p:nvPr/>
        </p:nvSpPr>
        <p:spPr bwMode="auto">
          <a:xfrm>
            <a:off x="530690" y="1346166"/>
            <a:ext cx="11059731" cy="392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 Recognition Accuracy in Real-World Environments</a:t>
            </a: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and Security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of QR Code Systems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Adoption and Accessibility</a:t>
            </a: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b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panose="020B0604030504040204"/>
                <a:ea typeface="Verdana" panose="020B0604030504040204"/>
              </a:rPr>
              <a:t>Proposed Methodology</a:t>
            </a:r>
            <a:endParaRPr lang="en-GB" dirty="0"/>
          </a:p>
        </p:txBody>
      </p:sp>
      <p:sp>
        <p:nvSpPr>
          <p:cNvPr id="3" name="Content Placeholder 2"/>
          <p:cNvSpPr>
            <a:spLocks noGrp="1"/>
          </p:cNvSpPr>
          <p:nvPr>
            <p:ph idx="1"/>
          </p:nvPr>
        </p:nvSpPr>
        <p:spPr>
          <a:xfrm>
            <a:off x="812800" y="1530462"/>
            <a:ext cx="10668000" cy="3774054"/>
          </a:xfrm>
        </p:spPr>
        <p:txBody>
          <a:bodyPr vert="horz" lIns="91440" tIns="45720" rIns="91440" bIns="45720" rtlCol="0" anchor="t">
            <a:normAutofit/>
          </a:bodyPr>
          <a:lstStyle/>
          <a:p>
            <a:pPr marL="0" indent="0">
              <a:buNone/>
            </a:pPr>
            <a:endParaRPr lang="en-GB" sz="1800" b="1" dirty="0">
              <a:latin typeface="Verdana" panose="020B0604030504040204"/>
              <a:ea typeface="Verdana" panose="020B0604030504040204"/>
            </a:endParaRPr>
          </a:p>
          <a:p>
            <a:endParaRPr lang="en-GB" dirty="0"/>
          </a:p>
        </p:txBody>
      </p:sp>
      <p:sp>
        <p:nvSpPr>
          <p:cNvPr id="4" name="Rectangle 1"/>
          <p:cNvSpPr>
            <a:spLocks noChangeArrowheads="1"/>
          </p:cNvSpPr>
          <p:nvPr/>
        </p:nvSpPr>
        <p:spPr bwMode="auto">
          <a:xfrm>
            <a:off x="618067" y="1940971"/>
            <a:ext cx="1086273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Implemented a robust facial recognition system using HOG (Histogram of Oriented Gradients) for efficient real-time face detection and enhance model training with diverse datasets for better accuracy    in real-world conditions (e.g., varying lighting, angles).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sensitive data (such as photos and Aadhar numbers) securely in the</a:t>
            </a: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by using encryption techniques and implement proper access control measures to safeguard users' personal information from unauthorized access.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a scalable QR code system by implementing efficient generation and storage of QR codes in the database (using Base64 encoding for QR code images) and optimizing the code for handling a large number of user requests simultaneously.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the user experience by creating a simple, intuitive interface for registration and QR code generation, while ensuring accessibility features for diverse user groups, and easy navigation for users.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1"/>
          <p:cNvSpPr>
            <a:spLocks noChangeArrowheads="1"/>
          </p:cNvSpPr>
          <p:nvPr/>
        </p:nvSpPr>
        <p:spPr bwMode="auto">
          <a:xfrm rot="10800000" flipV="1">
            <a:off x="721360" y="985960"/>
            <a:ext cx="10403069" cy="2723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Face Recognition</a:t>
            </a:r>
            <a:r>
              <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Implement real-time face recognition to identify users and match recognized faces with registered data in the database.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QR Code Scanning</a:t>
            </a:r>
            <a:r>
              <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Enable users to scan QR codes for identification or ticket validation.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Home and Navigation</a:t>
            </a:r>
            <a:r>
              <a:rPr kumimoji="0" lang="en-US" altLang="en-US" sz="1800" b="0" i="0" u="none" strike="noStrike" cap="none" normalizeH="0" baseline="0" dirty="0">
                <a:ln>
                  <a:noFill/>
                </a:ln>
                <a:solidFill>
                  <a:schemeClr val="tx1"/>
                </a:solidFill>
                <a:effectLst/>
                <a:latin typeface="Times New Roman" panose="02020603050405020304" pitchFamily="18" charset="0"/>
                <a:ea typeface="Verdana" panose="020B0604030504040204" pitchFamily="34" charset="0"/>
                <a:cs typeface="Times New Roman" panose="02020603050405020304" pitchFamily="18" charset="0"/>
              </a:rPr>
              <a:t>: Provide a user-friendly home page with navigation options for registration, QR code generation, face recognition, and scanning.</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Verdana" panose="020B0604030504040204"/>
                <a:ea typeface="Verdana" panose="020B0604030504040204"/>
              </a:rPr>
              <a:t>System Design And Implementation</a:t>
            </a:r>
            <a:endParaRPr lang="en-GB" dirty="0"/>
          </a:p>
        </p:txBody>
      </p:sp>
      <p:sp>
        <p:nvSpPr>
          <p:cNvPr id="3" name="Content Placeholder 2"/>
          <p:cNvSpPr>
            <a:spLocks noGrp="1"/>
          </p:cNvSpPr>
          <p:nvPr>
            <p:ph idx="1"/>
          </p:nvPr>
        </p:nvSpPr>
        <p:spPr>
          <a:xfrm>
            <a:off x="812800" y="980955"/>
            <a:ext cx="10668000" cy="5252009"/>
          </a:xfrm>
        </p:spPr>
        <p:txBody>
          <a:bodyPr vert="horz" lIns="91440" tIns="45720" rIns="91440" bIns="45720" rtlCol="0" anchor="t">
            <a:noAutofit/>
          </a:bodyPr>
          <a:lstStyle/>
          <a:p>
            <a:pPr>
              <a:buFont typeface="Arial" panose="020B0604020202020204"/>
              <a:buChar char="•"/>
            </a:pPr>
            <a:endParaRPr lang="en-GB" sz="1800" dirty="0"/>
          </a:p>
          <a:p>
            <a:endParaRPr lang="en-GB" sz="1800" dirty="0">
              <a:latin typeface="Verdana" panose="020B0604030504040204"/>
              <a:ea typeface="Verdana" panose="020B0604030504040204"/>
            </a:endParaRPr>
          </a:p>
        </p:txBody>
      </p:sp>
      <p:sp>
        <p:nvSpPr>
          <p:cNvPr id="4" name="TextBox 3"/>
          <p:cNvSpPr txBox="1"/>
          <p:nvPr/>
        </p:nvSpPr>
        <p:spPr>
          <a:xfrm>
            <a:off x="812800" y="1079979"/>
            <a:ext cx="110612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b="1" dirty="0"/>
          </a:p>
        </p:txBody>
      </p:sp>
      <p:sp>
        <p:nvSpPr>
          <p:cNvPr id="5" name="Rectangle 1"/>
          <p:cNvSpPr>
            <a:spLocks noChangeArrowheads="1"/>
          </p:cNvSpPr>
          <p:nvPr/>
        </p:nvSpPr>
        <p:spPr bwMode="auto">
          <a:xfrm>
            <a:off x="603007" y="1264645"/>
            <a:ext cx="1148080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 Registration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register by capturing their face and providing Aadhar details, which are stored securely.</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QR Code Generation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unique QR code linked to the user's profile and facial recognition data is generated and displayed.</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Public Transport Entry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Users scan their QR code at the station, which is validated for authentication.</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Real-Time Face Recognition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live face image is captured, compared with stored data, and validated for entry.</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Fare Calculation and Boarding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calculates the fare based on the user's source and destination and issues a digital ticket.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Verdana" panose="020B0604030504040204"/>
                <a:ea typeface="Verdana" panose="020B0604030504040204"/>
              </a:rPr>
              <a:t>Architecture</a:t>
            </a:r>
            <a:endParaRPr lang="en-IN" dirty="0"/>
          </a:p>
        </p:txBody>
      </p:sp>
      <mc:AlternateContent xmlns:mc="http://schemas.openxmlformats.org/markup-compatibility/2006" xmlns:p14="http://schemas.microsoft.com/office/powerpoint/2010/main">
        <mc:Choice Requires="p14">
          <p:contentPart p14:bwMode="auto" r:id="rId2">
            <p14:nvContentPartPr>
              <p14:cNvPr id="17" name="Ink 16"/>
              <p14:cNvContentPartPr/>
              <p14:nvPr/>
            </p14:nvContentPartPr>
            <p14:xfrm>
              <a:off x="5977187" y="1549173"/>
              <a:ext cx="360" cy="360"/>
            </p14:xfrm>
          </p:contentPart>
        </mc:Choice>
        <mc:Fallback xmlns="">
          <p:pic>
            <p:nvPicPr>
              <p:cNvPr id="17" name="Ink 16"/>
            </p:nvPicPr>
            <p:blipFill>
              <a:blip r:embed="rId3"/>
            </p:blipFill>
            <p:spPr>
              <a:xfrm>
                <a:off x="5977187" y="1549173"/>
                <a:ext cx="360" cy="36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18" name="Ink 17"/>
              <p14:cNvContentPartPr/>
              <p14:nvPr/>
            </p14:nvContentPartPr>
            <p14:xfrm>
              <a:off x="6367067" y="1591653"/>
              <a:ext cx="360" cy="360"/>
            </p14:xfrm>
          </p:contentPart>
        </mc:Choice>
        <mc:Fallback xmlns="">
          <p:pic>
            <p:nvPicPr>
              <p:cNvPr id="18" name="Ink 17"/>
            </p:nvPicPr>
            <p:blipFill>
              <a:blip r:embed="rId3"/>
            </p:blipFill>
            <p:spPr>
              <a:xfrm>
                <a:off x="6367067" y="1591653"/>
                <a:ext cx="360" cy="36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9" name="Ink 18"/>
              <p14:cNvContentPartPr/>
              <p14:nvPr/>
            </p14:nvContentPartPr>
            <p14:xfrm>
              <a:off x="6019667" y="1659333"/>
              <a:ext cx="360" cy="360"/>
            </p14:xfrm>
          </p:contentPart>
        </mc:Choice>
        <mc:Fallback xmlns="">
          <p:pic>
            <p:nvPicPr>
              <p:cNvPr id="19" name="Ink 18"/>
            </p:nvPicPr>
            <p:blipFill>
              <a:blip r:embed="rId3"/>
            </p:blipFill>
            <p:spPr>
              <a:xfrm>
                <a:off x="6019667" y="1659333"/>
                <a:ext cx="360" cy="360"/>
              </a:xfrm>
              <a:prstGeom prst="rect"/>
            </p:spPr>
          </p:pic>
        </mc:Fallback>
      </mc:AlternateContent>
      <mc:AlternateContent xmlns:mc="http://schemas.openxmlformats.org/markup-compatibility/2006" xmlns:p14="http://schemas.microsoft.com/office/powerpoint/2010/main">
        <mc:Choice Requires="p14">
          <p:contentPart p14:bwMode="auto" r:id="rId6">
            <p14:nvContentPartPr>
              <p14:cNvPr id="20" name="Ink 19"/>
              <p14:cNvContentPartPr/>
              <p14:nvPr/>
            </p14:nvContentPartPr>
            <p14:xfrm>
              <a:off x="3047867" y="3022293"/>
              <a:ext cx="360" cy="360"/>
            </p14:xfrm>
          </p:contentPart>
        </mc:Choice>
        <mc:Fallback xmlns="">
          <p:pic>
            <p:nvPicPr>
              <p:cNvPr id="20" name="Ink 19"/>
            </p:nvPicPr>
            <p:blipFill>
              <a:blip r:embed="rId3"/>
            </p:blipFill>
            <p:spPr>
              <a:xfrm>
                <a:off x="3047867" y="3022293"/>
                <a:ext cx="360" cy="360"/>
              </a:xfrm>
              <a:prstGeom prst="rect"/>
            </p:spPr>
          </p:pic>
        </mc:Fallback>
      </mc:AlternateContent>
      <mc:AlternateContent xmlns:mc="http://schemas.openxmlformats.org/markup-compatibility/2006" xmlns:p14="http://schemas.microsoft.com/office/powerpoint/2010/main">
        <mc:Choice Requires="p14">
          <p:contentPart p14:bwMode="auto" r:id="rId7">
            <p14:nvContentPartPr>
              <p14:cNvPr id="21" name="Ink 20"/>
              <p14:cNvContentPartPr/>
              <p14:nvPr/>
            </p14:nvContentPartPr>
            <p14:xfrm>
              <a:off x="2370347" y="4664973"/>
              <a:ext cx="360" cy="360"/>
            </p14:xfrm>
          </p:contentPart>
        </mc:Choice>
        <mc:Fallback xmlns="">
          <p:pic>
            <p:nvPicPr>
              <p:cNvPr id="21" name="Ink 20"/>
            </p:nvPicPr>
            <p:blipFill>
              <a:blip r:embed="rId3"/>
            </p:blipFill>
            <p:spPr>
              <a:xfrm>
                <a:off x="2370347" y="4664973"/>
                <a:ext cx="360" cy="360"/>
              </a:xfrm>
              <a:prstGeom prst="rect"/>
            </p:spPr>
          </p:pic>
        </mc:Fallback>
      </mc:AlternateContent>
      <p:grpSp>
        <p:nvGrpSpPr>
          <p:cNvPr id="24" name="Group 23"/>
          <p:cNvGrpSpPr/>
          <p:nvPr/>
        </p:nvGrpSpPr>
        <p:grpSpPr>
          <a:xfrm>
            <a:off x="6155387" y="2234973"/>
            <a:ext cx="360" cy="360"/>
            <a:chOff x="6155387" y="2234973"/>
            <a:chExt cx="360" cy="360"/>
          </a:xfrm>
        </p:grpSpPr>
        <mc:AlternateContent xmlns:mc="http://schemas.openxmlformats.org/markup-compatibility/2006" xmlns:p14="http://schemas.microsoft.com/office/powerpoint/2010/main">
          <mc:Choice Requires="p14">
            <p:contentPart p14:bwMode="auto" r:id="rId8">
              <p14:nvContentPartPr>
                <p14:cNvPr id="22" name="Ink 21"/>
                <p14:cNvContentPartPr/>
                <p14:nvPr/>
              </p14:nvContentPartPr>
              <p14:xfrm>
                <a:off x="6155387" y="2234973"/>
                <a:ext cx="360" cy="360"/>
              </p14:xfrm>
            </p:contentPart>
          </mc:Choice>
          <mc:Fallback xmlns="">
            <p:pic>
              <p:nvPicPr>
                <p:cNvPr id="22" name="Ink 21"/>
              </p:nvPicPr>
              <p:blipFill>
                <a:blip r:embed="rId3"/>
              </p:blipFill>
              <p:spPr>
                <a:xfrm>
                  <a:off x="6155387" y="2234973"/>
                  <a:ext cx="360" cy="360"/>
                </a:xfrm>
                <a:prstGeom prst="rect"/>
              </p:spPr>
            </p:pic>
          </mc:Fallback>
        </mc:AlternateContent>
        <mc:AlternateContent xmlns:mc="http://schemas.openxmlformats.org/markup-compatibility/2006" xmlns:p14="http://schemas.microsoft.com/office/powerpoint/2010/main">
          <mc:Choice Requires="p14">
            <p:contentPart p14:bwMode="auto" r:id="rId9">
              <p14:nvContentPartPr>
                <p14:cNvPr id="23" name="Ink 22"/>
                <p14:cNvContentPartPr/>
                <p14:nvPr/>
              </p14:nvContentPartPr>
              <p14:xfrm>
                <a:off x="6155387" y="2234973"/>
                <a:ext cx="360" cy="360"/>
              </p14:xfrm>
            </p:contentPart>
          </mc:Choice>
          <mc:Fallback xmlns="">
            <p:pic>
              <p:nvPicPr>
                <p:cNvPr id="23" name="Ink 22"/>
              </p:nvPicPr>
              <p:blipFill>
                <a:blip r:embed="rId3"/>
              </p:blipFill>
              <p:spPr>
                <a:xfrm>
                  <a:off x="6155387" y="2234973"/>
                  <a:ext cx="360" cy="360"/>
                </a:xfrm>
                <a:prstGeom prst="rect"/>
              </p:spPr>
            </p:pic>
          </mc:Fallback>
        </mc:AlternateContent>
      </p:grpSp>
      <p:pic>
        <p:nvPicPr>
          <p:cNvPr id="58" name="Content Placeholder 57"/>
          <p:cNvPicPr>
            <a:picLocks noGrp="1" noChangeAspect="1"/>
          </p:cNvPicPr>
          <p:nvPr>
            <p:ph idx="1"/>
          </p:nvPr>
        </p:nvPicPr>
        <p:blipFill>
          <a:blip r:embed="rId10">
            <a:extLst>
              <a:ext uri="{28A0092B-C50C-407E-A947-70E740481C1C}">
                <a14:useLocalDpi xmlns:a14="http://schemas.microsoft.com/office/drawing/2010/main" val="0"/>
              </a:ext>
            </a:extLst>
          </a:blip>
          <a:stretch>
            <a:fillRect/>
          </a:stretch>
        </p:blipFill>
        <p:spPr>
          <a:xfrm>
            <a:off x="2636131" y="1255222"/>
            <a:ext cx="7247702" cy="4405025"/>
          </a:xfrm>
        </p:spPr>
      </p:pic>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ADF88F8188B14B842769C53DA5E2FF" ma:contentTypeVersion="4" ma:contentTypeDescription="Create a new document." ma:contentTypeScope="" ma:versionID="2431b70bd398ddde0c11e8229043a279">
  <xsd:schema xmlns:xsd="http://www.w3.org/2001/XMLSchema" xmlns:xs="http://www.w3.org/2001/XMLSchema" xmlns:p="http://schemas.microsoft.com/office/2006/metadata/properties" xmlns:ns2="1c6a51ae-fa88-40a7-bb4a-03a3279da0b9" targetNamespace="http://schemas.microsoft.com/office/2006/metadata/properties" ma:root="true" ma:fieldsID="ee46fe8565a3ecee363bf594af2077e9" ns2:_="">
    <xsd:import namespace="1c6a51ae-fa88-40a7-bb4a-03a3279da0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6a51ae-fa88-40a7-bb4a-03a3279da0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0520EB-0876-47F9-B8AD-042796806DF0}">
  <ds:schemaRefs/>
</ds:datastoreItem>
</file>

<file path=customXml/itemProps2.xml><?xml version="1.0" encoding="utf-8"?>
<ds:datastoreItem xmlns:ds="http://schemas.openxmlformats.org/officeDocument/2006/customXml" ds:itemID="{2032F4A1-A1FC-4E59-9C8B-A1475DE74D71}">
  <ds:schemaRefs/>
</ds:datastoreItem>
</file>

<file path=customXml/itemProps3.xml><?xml version="1.0" encoding="utf-8"?>
<ds:datastoreItem xmlns:ds="http://schemas.openxmlformats.org/officeDocument/2006/customXml" ds:itemID="{7E255764-9B52-4ED0-8840-93D833E9B5C4}">
  <ds:schemaRefs/>
</ds:datastoreItem>
</file>

<file path=docProps/app.xml><?xml version="1.0" encoding="utf-8"?>
<Properties xmlns="http://schemas.openxmlformats.org/officeDocument/2006/extended-properties" xmlns:vt="http://schemas.openxmlformats.org/officeDocument/2006/docPropsVTypes">
  <Template>Bioinformatics</Template>
  <TotalTime>23</TotalTime>
  <Words>2961</Words>
  <Application>Microsoft Office PowerPoint</Application>
  <PresentationFormat>Widescreen</PresentationFormat>
  <Paragraphs>276</Paragraphs>
  <Slides>24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Arial</vt:lpstr>
      <vt:lpstr>Bookman Old Style</vt:lpstr>
      <vt:lpstr>Calibri</vt:lpstr>
      <vt:lpstr>Cambria</vt:lpstr>
      <vt:lpstr>HelveticaNeue Regular</vt:lpstr>
      <vt:lpstr>Times New Roman</vt:lpstr>
      <vt:lpstr>TimesNewRomanPS-BoldMT</vt:lpstr>
      <vt:lpstr>Verdana</vt:lpstr>
      <vt:lpstr>Wingdings</vt:lpstr>
      <vt:lpstr>Bioinformatics</vt:lpstr>
      <vt:lpstr>Smart Ticket-An Intelligent Public Transport System with Fraud Detection and Loyalty Program</vt:lpstr>
      <vt:lpstr>Introduction</vt:lpstr>
      <vt:lpstr>Literature Review</vt:lpstr>
      <vt:lpstr>Literature Review</vt:lpstr>
      <vt:lpstr>Research Gaps Identified</vt:lpstr>
      <vt:lpstr>Proposed Methodology</vt:lpstr>
      <vt:lpstr>Objectives</vt:lpstr>
      <vt:lpstr>System Design And Implementation</vt:lpstr>
      <vt:lpstr>Architecture</vt:lpstr>
      <vt:lpstr>Hardware/software components</vt:lpstr>
      <vt:lpstr>Timeline of Project</vt:lpstr>
      <vt:lpstr>Expected Outcomes</vt:lpstr>
      <vt:lpstr>Conclusion</vt:lpstr>
      <vt:lpstr>Pseudocode</vt:lpstr>
      <vt:lpstr>Pseudocode</vt:lpstr>
      <vt:lpstr>Pseudocode</vt:lpstr>
      <vt:lpstr>Screenshots</vt:lpstr>
      <vt:lpstr>Screenshots</vt:lpstr>
      <vt:lpstr>Github Link</vt:lpstr>
      <vt:lpstr>References</vt:lpstr>
      <vt:lpstr>Publication Details</vt:lpstr>
      <vt:lpstr>Similarity Index</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SIBBALA CHANDANA</cp:lastModifiedBy>
  <cp:revision>950</cp:revision>
  <dcterms:created xsi:type="dcterms:W3CDTF">2024-10-20T05:42:00Z</dcterms:created>
  <dcterms:modified xsi:type="dcterms:W3CDTF">2025-01-16T05:23:24Z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3F26933B07BD40AC9362E035DE2C3AE8_13</vt:lpwstr>
  </property>
  <property fmtid="{D5CDD505-2E9C-101B-9397-08002B2CF9AE}" pid="3" name="KSOProductBuildVer">
    <vt:lpwstr>2057-12.2.0.18639</vt:lpwstr>
  </property>
  <property fmtid="{D5CDD505-2E9C-101B-9397-08002B2CF9AE}" pid="4" name="ContentTypeId">
    <vt:lpwstr>0x01010095ADF88F8188B14B842769C53DA5E2FF</vt:lpwstr>
  </property>
</Properties>
</file>