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Lst>
  <p:notesMasterIdLst>
    <p:notesMasterId r:id="rId9"/>
  </p:notesMaster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notesMaster" Target="notesMasters/notesMaster1.xml"/><Relationship Id="rId10" Type="http://schemas.openxmlformats.org/officeDocument/2006/relationships/presProps" Target="presProps.xml"/><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1-1.png"/><Relationship Id="rId2" Type="http://schemas.openxmlformats.org/officeDocument/2006/relationships/image" Target="../media/image-1-2.png"/><Relationship Id="rId4" Type="http://schemas.openxmlformats.org/officeDocument/2006/relationships/slideLayout" Target="../slideLayouts/slideLayout1.xml"/><Relationship Id="rId5"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2-1.png"/><Relationship Id="rId2" Type="http://schemas.openxmlformats.org/officeDocument/2006/relationships/image" Target="../media/image-2-2.png"/><Relationship Id="rId4" Type="http://schemas.openxmlformats.org/officeDocument/2006/relationships/slideLayout" Target="../slideLayouts/slideLayout1.xml"/><Relationship Id="rId5"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3-1.png"/><Relationship Id="rId2" Type="http://schemas.openxmlformats.org/officeDocument/2006/relationships/image" Target="../media/image-3-2.png"/><Relationship Id="rId4" Type="http://schemas.openxmlformats.org/officeDocument/2006/relationships/slideLayout" Target="../slideLayouts/slideLayout1.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4-1.png"/><Relationship Id="rId3" Type="http://schemas.openxmlformats.org/officeDocument/2006/relationships/slideLayout" Target="../slideLayouts/slideLayout1.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6" Type="http://schemas.openxmlformats.org/officeDocument/2006/relationships/hyperlink" Target="https://gamma.app" TargetMode="External"/><Relationship Id="rId1" Type="http://schemas.openxmlformats.org/officeDocument/2006/relationships/image" Target="../media/image-5-1.png"/><Relationship Id="rId2" Type="http://schemas.openxmlformats.org/officeDocument/2006/relationships/image" Target="../media/image-5-2.png"/><Relationship Id="rId3" Type="http://schemas.openxmlformats.org/officeDocument/2006/relationships/image" Target="../media/image-5-3.png"/><Relationship Id="rId4" Type="http://schemas.openxmlformats.org/officeDocument/2006/relationships/image" Target="../media/image-5-4.png"/><Relationship Id="rId5" Type="http://schemas.openxmlformats.org/officeDocument/2006/relationships/image" Target="../media/image-5-5.png"/><Relationship Id="rId7" Type="http://schemas.openxmlformats.org/officeDocument/2006/relationships/slideLayout" Target="../slideLayouts/slideLayout1.xml"/><Relationship Id="rId8"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6-1.png"/><Relationship Id="rId3" Type="http://schemas.openxmlformats.org/officeDocument/2006/relationships/slideLayout" Target="../slideLayouts/slideLayout1.xml"/><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7-1.png"/><Relationship Id="rId3" Type="http://schemas.openxmlformats.org/officeDocument/2006/relationships/slideLayout" Target="../slideLayouts/slideLayout1.xml"/><Relationship Id="rId4"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71B21"/>
          </a:solidFill>
          <a:ln/>
        </p:spPr>
      </p:sp>
      <p:sp>
        <p:nvSpPr>
          <p:cNvPr id="3" name="Shape 1"/>
          <p:cNvSpPr/>
          <p:nvPr/>
        </p:nvSpPr>
        <p:spPr>
          <a:xfrm>
            <a:off x="0" y="0"/>
            <a:ext cx="14630400" cy="8229600"/>
          </a:xfrm>
          <a:prstGeom prst="rect">
            <a:avLst/>
          </a:prstGeom>
          <a:solidFill>
            <a:srgbClr val="202733"/>
          </a:solidFill>
          <a:ln/>
        </p:spPr>
      </p:sp>
      <p:pic>
        <p:nvPicPr>
          <p:cNvPr id="4" name="Image 0" descr="preencoded.png">    </p:cNvPr>
          <p:cNvPicPr>
            <a:picLocks noChangeAspect="1"/>
          </p:cNvPicPr>
          <p:nvPr/>
        </p:nvPicPr>
        <p:blipFill>
          <a:blip r:embed="rId1"/>
          <a:stretch>
            <a:fillRect/>
          </a:stretch>
        </p:blipFill>
        <p:spPr>
          <a:xfrm>
            <a:off x="0" y="0"/>
            <a:ext cx="5486400" cy="8229600"/>
          </a:xfrm>
          <a:prstGeom prst="rect">
            <a:avLst/>
          </a:prstGeom>
        </p:spPr>
      </p:pic>
      <p:sp>
        <p:nvSpPr>
          <p:cNvPr id="5" name="Text 2"/>
          <p:cNvSpPr/>
          <p:nvPr/>
        </p:nvSpPr>
        <p:spPr>
          <a:xfrm>
            <a:off x="6319599" y="1196221"/>
            <a:ext cx="7477601" cy="1666399"/>
          </a:xfrm>
          <a:prstGeom prst="rect">
            <a:avLst/>
          </a:prstGeom>
          <a:noFill/>
          <a:ln/>
        </p:spPr>
        <p:txBody>
          <a:bodyPr wrap="square" rtlCol="0" anchor="t"/>
          <a:lstStyle/>
          <a:p>
            <a:pPr indent="0" marL="0">
              <a:lnSpc>
                <a:spcPts val="6561"/>
              </a:lnSpc>
              <a:buNone/>
            </a:pPr>
            <a:r>
              <a:rPr lang="en-US" sz="5249" dirty="0">
                <a:solidFill>
                  <a:srgbClr val="60A9FF"/>
                </a:solidFill>
                <a:latin typeface="Roboto Slab" pitchFamily="34" charset="0"/>
                <a:ea typeface="Roboto Slab" pitchFamily="34" charset="-122"/>
                <a:cs typeface="Roboto Slab" pitchFamily="34" charset="-120"/>
              </a:rPr>
              <a:t>The Convergence of Java and Hadoop</a:t>
            </a:r>
            <a:endParaRPr lang="en-US" sz="5249" dirty="0"/>
          </a:p>
        </p:txBody>
      </p:sp>
      <p:sp>
        <p:nvSpPr>
          <p:cNvPr id="6" name="Text 3"/>
          <p:cNvSpPr/>
          <p:nvPr/>
        </p:nvSpPr>
        <p:spPr>
          <a:xfrm>
            <a:off x="6319599" y="3195876"/>
            <a:ext cx="7477601" cy="3198614"/>
          </a:xfrm>
          <a:prstGeom prst="rect">
            <a:avLst/>
          </a:prstGeom>
          <a:noFill/>
          <a:ln/>
        </p:spPr>
        <p:txBody>
          <a:bodyPr wrap="square" rtlCol="0" anchor="t"/>
          <a:lstStyle/>
          <a:p>
            <a:pPr indent="0" marL="0">
              <a:lnSpc>
                <a:spcPts val="2799"/>
              </a:lnSpc>
              <a:buNone/>
            </a:pPr>
            <a:r>
              <a:rPr lang="en-US" sz="1750" dirty="0">
                <a:solidFill>
                  <a:srgbClr val="D6E5EF"/>
                </a:solidFill>
                <a:latin typeface="Roboto" pitchFamily="34" charset="0"/>
                <a:ea typeface="Roboto" pitchFamily="34" charset="-122"/>
                <a:cs typeface="Roboto" pitchFamily="34" charset="-120"/>
              </a:rPr>
              <a:t>At the intersection of Java and Hadoop lies a powerful synergy essential for handling big data's challenges. Java, with its robust architecture and portability, emerges as the linchpin in executing Hadoop's MapReduce jobs effectively. As we delve into the various ways Java underpins Hadoop's capabilities, we uncover the depth and breadth of this toolset that has revolutionized distributed data processing. Whether it is by crafting intricate MapReduce programs, managing colossal datasets through HDFS operations, or seamlessly binding with Hadoop's rich ecosystem - Java's influence is unmistakably pivotal.</a:t>
            </a:r>
            <a:endParaRPr lang="en-US" sz="1750" dirty="0"/>
          </a:p>
        </p:txBody>
      </p:sp>
      <p:sp>
        <p:nvSpPr>
          <p:cNvPr id="7" name="Shape 4"/>
          <p:cNvSpPr/>
          <p:nvPr/>
        </p:nvSpPr>
        <p:spPr>
          <a:xfrm>
            <a:off x="6319599" y="6661071"/>
            <a:ext cx="355402" cy="355402"/>
          </a:xfrm>
          <a:prstGeom prst="roundRect">
            <a:avLst>
              <a:gd name="adj" fmla="val 25726039"/>
            </a:avLst>
          </a:prstGeom>
          <a:solidFill>
            <a:srgbClr val="438880"/>
          </a:solidFill>
          <a:ln w="7620">
            <a:solidFill>
              <a:srgbClr val="FFFFFF"/>
            </a:solidFill>
            <a:prstDash val="solid"/>
          </a:ln>
        </p:spPr>
      </p:sp>
      <p:sp>
        <p:nvSpPr>
          <p:cNvPr id="8" name="Text 5"/>
          <p:cNvSpPr/>
          <p:nvPr/>
        </p:nvSpPr>
        <p:spPr>
          <a:xfrm>
            <a:off x="6400919" y="6765608"/>
            <a:ext cx="192762" cy="146328"/>
          </a:xfrm>
          <a:prstGeom prst="rect">
            <a:avLst/>
          </a:prstGeom>
          <a:noFill/>
          <a:ln/>
        </p:spPr>
        <p:txBody>
          <a:bodyPr wrap="none" rtlCol="0" anchor="t"/>
          <a:lstStyle/>
          <a:p>
            <a:pPr algn="ctr" indent="0" marL="0">
              <a:lnSpc>
                <a:spcPts val="1152"/>
              </a:lnSpc>
              <a:buNone/>
            </a:pPr>
            <a:r>
              <a:rPr lang="en-US" sz="1152" dirty="0">
                <a:solidFill>
                  <a:srgbClr val="FFFFFF"/>
                </a:solidFill>
                <a:latin typeface="Roboto" pitchFamily="34" charset="0"/>
                <a:ea typeface="Roboto" pitchFamily="34" charset="-122"/>
                <a:cs typeface="Roboto" pitchFamily="34" charset="-120"/>
              </a:rPr>
              <a:t>Ca</a:t>
            </a:r>
            <a:endParaRPr lang="en-US" sz="1152" dirty="0"/>
          </a:p>
        </p:txBody>
      </p:sp>
      <p:sp>
        <p:nvSpPr>
          <p:cNvPr id="9" name="Text 6"/>
          <p:cNvSpPr/>
          <p:nvPr/>
        </p:nvSpPr>
        <p:spPr>
          <a:xfrm>
            <a:off x="6786086" y="6644402"/>
            <a:ext cx="1865114" cy="388858"/>
          </a:xfrm>
          <a:prstGeom prst="rect">
            <a:avLst/>
          </a:prstGeom>
          <a:noFill/>
          <a:ln/>
        </p:spPr>
        <p:txBody>
          <a:bodyPr wrap="none" rtlCol="0" anchor="t"/>
          <a:lstStyle/>
          <a:p>
            <a:pPr algn="l" indent="0" marL="0">
              <a:lnSpc>
                <a:spcPts val="3062"/>
              </a:lnSpc>
              <a:buNone/>
            </a:pPr>
            <a:r>
              <a:rPr lang="en-US" sz="2187" b="1" dirty="0">
                <a:solidFill>
                  <a:srgbClr val="D6E5EF"/>
                </a:solidFill>
                <a:latin typeface="Roboto" pitchFamily="34" charset="0"/>
                <a:ea typeface="Roboto" pitchFamily="34" charset="-122"/>
                <a:cs typeface="Roboto" pitchFamily="34" charset="-120"/>
              </a:rPr>
              <a:t>by Chandana V</a:t>
            </a:r>
            <a:endParaRPr lang="en-US" sz="2187" dirty="0"/>
          </a:p>
        </p:txBody>
      </p:sp>
      <p:pic>
        <p:nvPicPr>
          <p:cNvPr id="10"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71B21"/>
          </a:solidFill>
          <a:ln/>
        </p:spPr>
      </p:sp>
      <p:sp>
        <p:nvSpPr>
          <p:cNvPr id="3" name="Shape 1"/>
          <p:cNvSpPr/>
          <p:nvPr/>
        </p:nvSpPr>
        <p:spPr>
          <a:xfrm>
            <a:off x="0" y="0"/>
            <a:ext cx="14630400" cy="8993386"/>
          </a:xfrm>
          <a:prstGeom prst="rect">
            <a:avLst/>
          </a:prstGeom>
          <a:solidFill>
            <a:srgbClr val="202733"/>
          </a:solidFill>
          <a:ln/>
        </p:spPr>
      </p:sp>
      <p:pic>
        <p:nvPicPr>
          <p:cNvPr id="4" name="Image 0" descr="preencoded.png">    </p:cNvPr>
          <p:cNvPicPr>
            <a:picLocks noChangeAspect="1"/>
          </p:cNvPicPr>
          <p:nvPr/>
        </p:nvPicPr>
        <p:blipFill>
          <a:blip r:embed="rId1"/>
          <a:stretch>
            <a:fillRect/>
          </a:stretch>
        </p:blipFill>
        <p:spPr>
          <a:xfrm>
            <a:off x="0" y="0"/>
            <a:ext cx="14630400" cy="1944172"/>
          </a:xfrm>
          <a:prstGeom prst="rect">
            <a:avLst/>
          </a:prstGeom>
        </p:spPr>
      </p:pic>
      <p:sp>
        <p:nvSpPr>
          <p:cNvPr id="5" name="Text 2"/>
          <p:cNvSpPr/>
          <p:nvPr/>
        </p:nvSpPr>
        <p:spPr>
          <a:xfrm>
            <a:off x="3621167" y="2371844"/>
            <a:ext cx="7388066" cy="972026"/>
          </a:xfrm>
          <a:prstGeom prst="rect">
            <a:avLst/>
          </a:prstGeom>
          <a:noFill/>
          <a:ln/>
        </p:spPr>
        <p:txBody>
          <a:bodyPr wrap="square" rtlCol="0" anchor="t"/>
          <a:lstStyle/>
          <a:p>
            <a:pPr indent="0" marL="0">
              <a:lnSpc>
                <a:spcPts val="3827"/>
              </a:lnSpc>
              <a:buNone/>
            </a:pPr>
            <a:r>
              <a:rPr lang="en-US" sz="3062" dirty="0">
                <a:solidFill>
                  <a:srgbClr val="60A9FF"/>
                </a:solidFill>
                <a:latin typeface="Roboto Slab" pitchFamily="34" charset="0"/>
                <a:ea typeface="Roboto Slab" pitchFamily="34" charset="-122"/>
                <a:cs typeface="Roboto Slab" pitchFamily="34" charset="-120"/>
              </a:rPr>
              <a:t>MapReduce Programming Model in Action</a:t>
            </a:r>
            <a:endParaRPr lang="en-US" sz="3062" dirty="0"/>
          </a:p>
        </p:txBody>
      </p:sp>
      <p:sp>
        <p:nvSpPr>
          <p:cNvPr id="6" name="Shape 3"/>
          <p:cNvSpPr/>
          <p:nvPr/>
        </p:nvSpPr>
        <p:spPr>
          <a:xfrm>
            <a:off x="3838932" y="3577114"/>
            <a:ext cx="31075" cy="4988600"/>
          </a:xfrm>
          <a:prstGeom prst="rect">
            <a:avLst/>
          </a:prstGeom>
          <a:solidFill>
            <a:srgbClr val="12161D"/>
          </a:solidFill>
          <a:ln/>
        </p:spPr>
      </p:sp>
      <p:sp>
        <p:nvSpPr>
          <p:cNvPr id="7" name="Shape 4"/>
          <p:cNvSpPr/>
          <p:nvPr/>
        </p:nvSpPr>
        <p:spPr>
          <a:xfrm>
            <a:off x="4029373" y="3857923"/>
            <a:ext cx="544354" cy="31075"/>
          </a:xfrm>
          <a:prstGeom prst="rect">
            <a:avLst/>
          </a:prstGeom>
          <a:solidFill>
            <a:srgbClr val="12161D"/>
          </a:solidFill>
          <a:ln/>
        </p:spPr>
      </p:sp>
      <p:sp>
        <p:nvSpPr>
          <p:cNvPr id="8" name="Shape 5"/>
          <p:cNvSpPr/>
          <p:nvPr/>
        </p:nvSpPr>
        <p:spPr>
          <a:xfrm>
            <a:off x="3679448" y="3698557"/>
            <a:ext cx="349925" cy="349925"/>
          </a:xfrm>
          <a:prstGeom prst="roundRect">
            <a:avLst>
              <a:gd name="adj" fmla="val 26670"/>
            </a:avLst>
          </a:prstGeom>
          <a:solidFill>
            <a:srgbClr val="12161D"/>
          </a:solidFill>
          <a:ln/>
        </p:spPr>
      </p:sp>
      <p:sp>
        <p:nvSpPr>
          <p:cNvPr id="9" name="Text 6"/>
          <p:cNvSpPr/>
          <p:nvPr/>
        </p:nvSpPr>
        <p:spPr>
          <a:xfrm>
            <a:off x="3806250" y="3727609"/>
            <a:ext cx="96203" cy="291703"/>
          </a:xfrm>
          <a:prstGeom prst="rect">
            <a:avLst/>
          </a:prstGeom>
          <a:noFill/>
          <a:ln/>
        </p:spPr>
        <p:txBody>
          <a:bodyPr wrap="none" rtlCol="0" anchor="t"/>
          <a:lstStyle/>
          <a:p>
            <a:pPr algn="ctr" indent="0" marL="0">
              <a:lnSpc>
                <a:spcPts val="2296"/>
              </a:lnSpc>
              <a:buNone/>
            </a:pPr>
            <a:r>
              <a:rPr lang="en-US" sz="1837" dirty="0">
                <a:solidFill>
                  <a:srgbClr val="60A9FF"/>
                </a:solidFill>
                <a:latin typeface="Roboto Slab" pitchFamily="34" charset="0"/>
                <a:ea typeface="Roboto Slab" pitchFamily="34" charset="-122"/>
                <a:cs typeface="Roboto Slab" pitchFamily="34" charset="-120"/>
              </a:rPr>
              <a:t>1</a:t>
            </a:r>
            <a:endParaRPr lang="en-US" sz="1837" dirty="0"/>
          </a:p>
        </p:txBody>
      </p:sp>
      <p:sp>
        <p:nvSpPr>
          <p:cNvPr id="10" name="Text 7"/>
          <p:cNvSpPr/>
          <p:nvPr/>
        </p:nvSpPr>
        <p:spPr>
          <a:xfrm>
            <a:off x="4709874" y="3732609"/>
            <a:ext cx="1944172" cy="243007"/>
          </a:xfrm>
          <a:prstGeom prst="rect">
            <a:avLst/>
          </a:prstGeom>
          <a:noFill/>
          <a:ln/>
        </p:spPr>
        <p:txBody>
          <a:bodyPr wrap="none" rtlCol="0" anchor="t"/>
          <a:lstStyle/>
          <a:p>
            <a:pPr algn="l" indent="0" marL="0">
              <a:lnSpc>
                <a:spcPts val="1914"/>
              </a:lnSpc>
              <a:buNone/>
            </a:pPr>
            <a:r>
              <a:rPr lang="en-US" sz="1531" dirty="0">
                <a:solidFill>
                  <a:srgbClr val="60A9FF"/>
                </a:solidFill>
                <a:latin typeface="Roboto Slab" pitchFamily="34" charset="0"/>
                <a:ea typeface="Roboto Slab" pitchFamily="34" charset="-122"/>
                <a:cs typeface="Roboto Slab" pitchFamily="34" charset="-120"/>
              </a:rPr>
              <a:t>Map Function</a:t>
            </a:r>
            <a:endParaRPr lang="en-US" sz="1531" dirty="0"/>
          </a:p>
        </p:txBody>
      </p:sp>
      <p:sp>
        <p:nvSpPr>
          <p:cNvPr id="11" name="Text 8"/>
          <p:cNvSpPr/>
          <p:nvPr/>
        </p:nvSpPr>
        <p:spPr>
          <a:xfrm>
            <a:off x="4709874" y="4068842"/>
            <a:ext cx="6299359" cy="994886"/>
          </a:xfrm>
          <a:prstGeom prst="rect">
            <a:avLst/>
          </a:prstGeom>
          <a:noFill/>
          <a:ln/>
        </p:spPr>
        <p:txBody>
          <a:bodyPr wrap="square" rtlCol="0" anchor="t"/>
          <a:lstStyle/>
          <a:p>
            <a:pPr algn="l" indent="0" marL="0">
              <a:lnSpc>
                <a:spcPts val="1960"/>
              </a:lnSpc>
              <a:buNone/>
            </a:pPr>
            <a:r>
              <a:rPr lang="en-US" sz="1225" dirty="0">
                <a:solidFill>
                  <a:srgbClr val="D6E5EF"/>
                </a:solidFill>
                <a:latin typeface="Roboto" pitchFamily="34" charset="0"/>
                <a:ea typeface="Roboto" pitchFamily="34" charset="-122"/>
                <a:cs typeface="Roboto" pitchFamily="34" charset="-120"/>
              </a:rPr>
              <a:t>The map function represents the first stage of the MapReduce process, where input data is transformed into intermediate key-value pairs. Java's sophisticated language constructs enable developers to write complex map functions that siphon and prepare data for aggregation confidently.</a:t>
            </a:r>
            <a:endParaRPr lang="en-US" sz="1225" dirty="0"/>
          </a:p>
        </p:txBody>
      </p:sp>
      <p:sp>
        <p:nvSpPr>
          <p:cNvPr id="12" name="Shape 9"/>
          <p:cNvSpPr/>
          <p:nvPr/>
        </p:nvSpPr>
        <p:spPr>
          <a:xfrm>
            <a:off x="4029373" y="5655528"/>
            <a:ext cx="544354" cy="31075"/>
          </a:xfrm>
          <a:prstGeom prst="rect">
            <a:avLst/>
          </a:prstGeom>
          <a:solidFill>
            <a:srgbClr val="12161D"/>
          </a:solidFill>
          <a:ln/>
        </p:spPr>
      </p:sp>
      <p:sp>
        <p:nvSpPr>
          <p:cNvPr id="13" name="Shape 10"/>
          <p:cNvSpPr/>
          <p:nvPr/>
        </p:nvSpPr>
        <p:spPr>
          <a:xfrm>
            <a:off x="3679448" y="5496163"/>
            <a:ext cx="349925" cy="349925"/>
          </a:xfrm>
          <a:prstGeom prst="roundRect">
            <a:avLst>
              <a:gd name="adj" fmla="val 26670"/>
            </a:avLst>
          </a:prstGeom>
          <a:solidFill>
            <a:srgbClr val="12161D"/>
          </a:solidFill>
          <a:ln/>
        </p:spPr>
      </p:sp>
      <p:sp>
        <p:nvSpPr>
          <p:cNvPr id="14" name="Text 11"/>
          <p:cNvSpPr/>
          <p:nvPr/>
        </p:nvSpPr>
        <p:spPr>
          <a:xfrm>
            <a:off x="3789938" y="5525214"/>
            <a:ext cx="128826" cy="291703"/>
          </a:xfrm>
          <a:prstGeom prst="rect">
            <a:avLst/>
          </a:prstGeom>
          <a:noFill/>
          <a:ln/>
        </p:spPr>
        <p:txBody>
          <a:bodyPr wrap="none" rtlCol="0" anchor="t"/>
          <a:lstStyle/>
          <a:p>
            <a:pPr algn="ctr" indent="0" marL="0">
              <a:lnSpc>
                <a:spcPts val="2296"/>
              </a:lnSpc>
              <a:buNone/>
            </a:pPr>
            <a:r>
              <a:rPr lang="en-US" sz="1837" dirty="0">
                <a:solidFill>
                  <a:srgbClr val="60A9FF"/>
                </a:solidFill>
                <a:latin typeface="Roboto Slab" pitchFamily="34" charset="0"/>
                <a:ea typeface="Roboto Slab" pitchFamily="34" charset="-122"/>
                <a:cs typeface="Roboto Slab" pitchFamily="34" charset="-120"/>
              </a:rPr>
              <a:t>2</a:t>
            </a:r>
            <a:endParaRPr lang="en-US" sz="1837" dirty="0"/>
          </a:p>
        </p:txBody>
      </p:sp>
      <p:sp>
        <p:nvSpPr>
          <p:cNvPr id="15" name="Text 12"/>
          <p:cNvSpPr/>
          <p:nvPr/>
        </p:nvSpPr>
        <p:spPr>
          <a:xfrm>
            <a:off x="4709874" y="5530215"/>
            <a:ext cx="1944172" cy="243007"/>
          </a:xfrm>
          <a:prstGeom prst="rect">
            <a:avLst/>
          </a:prstGeom>
          <a:noFill/>
          <a:ln/>
        </p:spPr>
        <p:txBody>
          <a:bodyPr wrap="none" rtlCol="0" anchor="t"/>
          <a:lstStyle/>
          <a:p>
            <a:pPr algn="l" indent="0" marL="0">
              <a:lnSpc>
                <a:spcPts val="1914"/>
              </a:lnSpc>
              <a:buNone/>
            </a:pPr>
            <a:r>
              <a:rPr lang="en-US" sz="1531" dirty="0">
                <a:solidFill>
                  <a:srgbClr val="60A9FF"/>
                </a:solidFill>
                <a:latin typeface="Roboto Slab" pitchFamily="34" charset="0"/>
                <a:ea typeface="Roboto Slab" pitchFamily="34" charset="-122"/>
                <a:cs typeface="Roboto Slab" pitchFamily="34" charset="-120"/>
              </a:rPr>
              <a:t>Reduce Function</a:t>
            </a:r>
            <a:endParaRPr lang="en-US" sz="1531" dirty="0"/>
          </a:p>
        </p:txBody>
      </p:sp>
      <p:sp>
        <p:nvSpPr>
          <p:cNvPr id="16" name="Text 13"/>
          <p:cNvSpPr/>
          <p:nvPr/>
        </p:nvSpPr>
        <p:spPr>
          <a:xfrm>
            <a:off x="4709874" y="5866448"/>
            <a:ext cx="6299359" cy="746165"/>
          </a:xfrm>
          <a:prstGeom prst="rect">
            <a:avLst/>
          </a:prstGeom>
          <a:noFill/>
          <a:ln/>
        </p:spPr>
        <p:txBody>
          <a:bodyPr wrap="square" rtlCol="0" anchor="t"/>
          <a:lstStyle/>
          <a:p>
            <a:pPr algn="l" indent="0" marL="0">
              <a:lnSpc>
                <a:spcPts val="1960"/>
              </a:lnSpc>
              <a:buNone/>
            </a:pPr>
            <a:r>
              <a:rPr lang="en-US" sz="1225" dirty="0">
                <a:solidFill>
                  <a:srgbClr val="D6E5EF"/>
                </a:solidFill>
                <a:latin typeface="Roboto" pitchFamily="34" charset="0"/>
                <a:ea typeface="Roboto" pitchFamily="34" charset="-122"/>
                <a:cs typeface="Roboto" pitchFamily="34" charset="-120"/>
              </a:rPr>
              <a:t>Subsequent to mapping, the reduce function takes center stage, performing aggregation operations on the key-value pairs. Employing Java empowers streamlined development of reduce functions adept at synthesizing large datasets into meaningful results efficiently.</a:t>
            </a:r>
            <a:endParaRPr lang="en-US" sz="1225" dirty="0"/>
          </a:p>
        </p:txBody>
      </p:sp>
      <p:sp>
        <p:nvSpPr>
          <p:cNvPr id="17" name="Shape 14"/>
          <p:cNvSpPr/>
          <p:nvPr/>
        </p:nvSpPr>
        <p:spPr>
          <a:xfrm>
            <a:off x="4029373" y="7204412"/>
            <a:ext cx="544354" cy="31075"/>
          </a:xfrm>
          <a:prstGeom prst="rect">
            <a:avLst/>
          </a:prstGeom>
          <a:solidFill>
            <a:srgbClr val="12161D"/>
          </a:solidFill>
          <a:ln/>
        </p:spPr>
      </p:sp>
      <p:sp>
        <p:nvSpPr>
          <p:cNvPr id="18" name="Shape 15"/>
          <p:cNvSpPr/>
          <p:nvPr/>
        </p:nvSpPr>
        <p:spPr>
          <a:xfrm>
            <a:off x="3679448" y="7045047"/>
            <a:ext cx="349925" cy="349925"/>
          </a:xfrm>
          <a:prstGeom prst="roundRect">
            <a:avLst>
              <a:gd name="adj" fmla="val 26670"/>
            </a:avLst>
          </a:prstGeom>
          <a:solidFill>
            <a:srgbClr val="12161D"/>
          </a:solidFill>
          <a:ln/>
        </p:spPr>
      </p:sp>
      <p:sp>
        <p:nvSpPr>
          <p:cNvPr id="19" name="Text 16"/>
          <p:cNvSpPr/>
          <p:nvPr/>
        </p:nvSpPr>
        <p:spPr>
          <a:xfrm>
            <a:off x="3791367" y="7074098"/>
            <a:ext cx="125968" cy="291703"/>
          </a:xfrm>
          <a:prstGeom prst="rect">
            <a:avLst/>
          </a:prstGeom>
          <a:noFill/>
          <a:ln/>
        </p:spPr>
        <p:txBody>
          <a:bodyPr wrap="none" rtlCol="0" anchor="t"/>
          <a:lstStyle/>
          <a:p>
            <a:pPr algn="ctr" indent="0" marL="0">
              <a:lnSpc>
                <a:spcPts val="2296"/>
              </a:lnSpc>
              <a:buNone/>
            </a:pPr>
            <a:r>
              <a:rPr lang="en-US" sz="1837" dirty="0">
                <a:solidFill>
                  <a:srgbClr val="60A9FF"/>
                </a:solidFill>
                <a:latin typeface="Roboto Slab" pitchFamily="34" charset="0"/>
                <a:ea typeface="Roboto Slab" pitchFamily="34" charset="-122"/>
                <a:cs typeface="Roboto Slab" pitchFamily="34" charset="-120"/>
              </a:rPr>
              <a:t>3</a:t>
            </a:r>
            <a:endParaRPr lang="en-US" sz="1837" dirty="0"/>
          </a:p>
        </p:txBody>
      </p:sp>
      <p:sp>
        <p:nvSpPr>
          <p:cNvPr id="20" name="Text 17"/>
          <p:cNvSpPr/>
          <p:nvPr/>
        </p:nvSpPr>
        <p:spPr>
          <a:xfrm>
            <a:off x="4709874" y="7079099"/>
            <a:ext cx="1944172" cy="243007"/>
          </a:xfrm>
          <a:prstGeom prst="rect">
            <a:avLst/>
          </a:prstGeom>
          <a:noFill/>
          <a:ln/>
        </p:spPr>
        <p:txBody>
          <a:bodyPr wrap="none" rtlCol="0" anchor="t"/>
          <a:lstStyle/>
          <a:p>
            <a:pPr algn="l" indent="0" marL="0">
              <a:lnSpc>
                <a:spcPts val="1914"/>
              </a:lnSpc>
              <a:buNone/>
            </a:pPr>
            <a:r>
              <a:rPr lang="en-US" sz="1531" dirty="0">
                <a:solidFill>
                  <a:srgbClr val="60A9FF"/>
                </a:solidFill>
                <a:latin typeface="Roboto Slab" pitchFamily="34" charset="0"/>
                <a:ea typeface="Roboto Slab" pitchFamily="34" charset="-122"/>
                <a:cs typeface="Roboto Slab" pitchFamily="34" charset="-120"/>
              </a:rPr>
              <a:t>WordCount Example</a:t>
            </a:r>
            <a:endParaRPr lang="en-US" sz="1531" dirty="0"/>
          </a:p>
        </p:txBody>
      </p:sp>
      <p:sp>
        <p:nvSpPr>
          <p:cNvPr id="21" name="Text 18"/>
          <p:cNvSpPr/>
          <p:nvPr/>
        </p:nvSpPr>
        <p:spPr>
          <a:xfrm>
            <a:off x="4709874" y="7415332"/>
            <a:ext cx="6299359" cy="994886"/>
          </a:xfrm>
          <a:prstGeom prst="rect">
            <a:avLst/>
          </a:prstGeom>
          <a:noFill/>
          <a:ln/>
        </p:spPr>
        <p:txBody>
          <a:bodyPr wrap="square" rtlCol="0" anchor="t"/>
          <a:lstStyle/>
          <a:p>
            <a:pPr algn="l" indent="0" marL="0">
              <a:lnSpc>
                <a:spcPts val="1960"/>
              </a:lnSpc>
              <a:buNone/>
            </a:pPr>
            <a:r>
              <a:rPr lang="en-US" sz="1225" dirty="0">
                <a:solidFill>
                  <a:srgbClr val="D6E5EF"/>
                </a:solidFill>
                <a:latin typeface="Roboto" pitchFamily="34" charset="0"/>
                <a:ea typeface="Roboto" pitchFamily="34" charset="-122"/>
                <a:cs typeface="Roboto" pitchFamily="34" charset="-120"/>
              </a:rPr>
              <a:t>The WordCount program stands as a quintessential example of Java's MapReduce application in Hadoop, showcasing how a seemingly simple program can offer deep insights into data processing techniques pivotal for developers embarking on the Hadoop journey.</a:t>
            </a:r>
            <a:endParaRPr lang="en-US" sz="1225" dirty="0"/>
          </a:p>
        </p:txBody>
      </p:sp>
      <p:pic>
        <p:nvPicPr>
          <p:cNvPr id="22"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71B21"/>
          </a:solidFill>
          <a:ln/>
        </p:spPr>
      </p:sp>
      <p:sp>
        <p:nvSpPr>
          <p:cNvPr id="3" name="Shape 1"/>
          <p:cNvSpPr/>
          <p:nvPr/>
        </p:nvSpPr>
        <p:spPr>
          <a:xfrm>
            <a:off x="0" y="0"/>
            <a:ext cx="14630400" cy="8229600"/>
          </a:xfrm>
          <a:prstGeom prst="rect">
            <a:avLst/>
          </a:prstGeom>
          <a:solidFill>
            <a:srgbClr val="202733"/>
          </a:solidFill>
          <a:ln/>
        </p:spPr>
      </p:sp>
      <p:pic>
        <p:nvPicPr>
          <p:cNvPr id="4" name="Image 0" descr="preencoded.png">    </p:cNvPr>
          <p:cNvPicPr>
            <a:picLocks noChangeAspect="1"/>
          </p:cNvPicPr>
          <p:nvPr/>
        </p:nvPicPr>
        <p:blipFill>
          <a:blip r:embed="rId1"/>
          <a:stretch>
            <a:fillRect/>
          </a:stretch>
        </p:blipFill>
        <p:spPr>
          <a:xfrm>
            <a:off x="10972800" y="0"/>
            <a:ext cx="3657600" cy="8229600"/>
          </a:xfrm>
          <a:prstGeom prst="rect">
            <a:avLst/>
          </a:prstGeom>
        </p:spPr>
      </p:pic>
      <p:sp>
        <p:nvSpPr>
          <p:cNvPr id="5" name="Text 2"/>
          <p:cNvSpPr/>
          <p:nvPr/>
        </p:nvSpPr>
        <p:spPr>
          <a:xfrm>
            <a:off x="833199" y="618649"/>
            <a:ext cx="9306401" cy="1388745"/>
          </a:xfrm>
          <a:prstGeom prst="rect">
            <a:avLst/>
          </a:prstGeom>
          <a:noFill/>
          <a:ln/>
        </p:spPr>
        <p:txBody>
          <a:bodyPr wrap="square" rtlCol="0" anchor="t"/>
          <a:lstStyle/>
          <a:p>
            <a:pPr indent="0" marL="0">
              <a:lnSpc>
                <a:spcPts val="5468"/>
              </a:lnSpc>
              <a:buNone/>
            </a:pPr>
            <a:r>
              <a:rPr lang="en-US" sz="4374" dirty="0">
                <a:solidFill>
                  <a:srgbClr val="60A9FF"/>
                </a:solidFill>
                <a:latin typeface="Roboto Slab" pitchFamily="34" charset="0"/>
                <a:ea typeface="Roboto Slab" pitchFamily="34" charset="-122"/>
                <a:cs typeface="Roboto Slab" pitchFamily="34" charset="-120"/>
              </a:rPr>
              <a:t>HDFS: The Backbone of Distributed Storage</a:t>
            </a:r>
            <a:endParaRPr lang="en-US" sz="4374" dirty="0"/>
          </a:p>
        </p:txBody>
      </p:sp>
      <p:sp>
        <p:nvSpPr>
          <p:cNvPr id="6" name="Shape 3"/>
          <p:cNvSpPr/>
          <p:nvPr/>
        </p:nvSpPr>
        <p:spPr>
          <a:xfrm>
            <a:off x="833199" y="2340650"/>
            <a:ext cx="4542115" cy="3057168"/>
          </a:xfrm>
          <a:prstGeom prst="roundRect">
            <a:avLst>
              <a:gd name="adj" fmla="val 4361"/>
            </a:avLst>
          </a:prstGeom>
          <a:solidFill>
            <a:srgbClr val="12161D"/>
          </a:solidFill>
          <a:ln/>
        </p:spPr>
      </p:sp>
      <p:sp>
        <p:nvSpPr>
          <p:cNvPr id="7" name="Text 4"/>
          <p:cNvSpPr/>
          <p:nvPr/>
        </p:nvSpPr>
        <p:spPr>
          <a:xfrm>
            <a:off x="1055370" y="2562820"/>
            <a:ext cx="2777490" cy="347186"/>
          </a:xfrm>
          <a:prstGeom prst="rect">
            <a:avLst/>
          </a:prstGeom>
          <a:noFill/>
          <a:ln/>
        </p:spPr>
        <p:txBody>
          <a:bodyPr wrap="none" rtlCol="0" anchor="t"/>
          <a:lstStyle/>
          <a:p>
            <a:pPr indent="0" marL="0">
              <a:lnSpc>
                <a:spcPts val="2734"/>
              </a:lnSpc>
              <a:buNone/>
            </a:pPr>
            <a:r>
              <a:rPr lang="en-US" sz="2187" dirty="0">
                <a:solidFill>
                  <a:srgbClr val="60A9FF"/>
                </a:solidFill>
                <a:latin typeface="Roboto Slab" pitchFamily="34" charset="0"/>
                <a:ea typeface="Roboto Slab" pitchFamily="34" charset="-122"/>
                <a:cs typeface="Roboto Slab" pitchFamily="34" charset="-120"/>
              </a:rPr>
              <a:t>HDFS Read/Write</a:t>
            </a:r>
            <a:endParaRPr lang="en-US" sz="2187" dirty="0"/>
          </a:p>
        </p:txBody>
      </p:sp>
      <p:sp>
        <p:nvSpPr>
          <p:cNvPr id="8" name="Text 5"/>
          <p:cNvSpPr/>
          <p:nvPr/>
        </p:nvSpPr>
        <p:spPr>
          <a:xfrm>
            <a:off x="1055370" y="3043237"/>
            <a:ext cx="4097774" cy="2132409"/>
          </a:xfrm>
          <a:prstGeom prst="rect">
            <a:avLst/>
          </a:prstGeom>
          <a:noFill/>
          <a:ln/>
        </p:spPr>
        <p:txBody>
          <a:bodyPr wrap="square" rtlCol="0" anchor="t"/>
          <a:lstStyle/>
          <a:p>
            <a:pPr indent="0" marL="0">
              <a:lnSpc>
                <a:spcPts val="2799"/>
              </a:lnSpc>
              <a:buNone/>
            </a:pPr>
            <a:r>
              <a:rPr lang="en-US" sz="1750" dirty="0">
                <a:solidFill>
                  <a:srgbClr val="D6E5EF"/>
                </a:solidFill>
                <a:latin typeface="Roboto" pitchFamily="34" charset="0"/>
                <a:ea typeface="Roboto" pitchFamily="34" charset="-122"/>
                <a:cs typeface="Roboto" pitchFamily="34" charset="-120"/>
              </a:rPr>
              <a:t>Java serves as the conduit for performing read and write operations in HDFS. Through Java APIs, developers can harness the distributed file system's high throughput access to large datasets sprawled across Hadoop clusters.</a:t>
            </a:r>
            <a:endParaRPr lang="en-US" sz="1750" dirty="0"/>
          </a:p>
        </p:txBody>
      </p:sp>
      <p:sp>
        <p:nvSpPr>
          <p:cNvPr id="9" name="Shape 6"/>
          <p:cNvSpPr/>
          <p:nvPr/>
        </p:nvSpPr>
        <p:spPr>
          <a:xfrm>
            <a:off x="5597485" y="2340650"/>
            <a:ext cx="4542115" cy="3057168"/>
          </a:xfrm>
          <a:prstGeom prst="roundRect">
            <a:avLst>
              <a:gd name="adj" fmla="val 4361"/>
            </a:avLst>
          </a:prstGeom>
          <a:solidFill>
            <a:srgbClr val="12161D"/>
          </a:solidFill>
          <a:ln/>
        </p:spPr>
      </p:sp>
      <p:sp>
        <p:nvSpPr>
          <p:cNvPr id="10" name="Text 7"/>
          <p:cNvSpPr/>
          <p:nvPr/>
        </p:nvSpPr>
        <p:spPr>
          <a:xfrm>
            <a:off x="5819656" y="2562820"/>
            <a:ext cx="2777490" cy="347186"/>
          </a:xfrm>
          <a:prstGeom prst="rect">
            <a:avLst/>
          </a:prstGeom>
          <a:noFill/>
          <a:ln/>
        </p:spPr>
        <p:txBody>
          <a:bodyPr wrap="none" rtlCol="0" anchor="t"/>
          <a:lstStyle/>
          <a:p>
            <a:pPr indent="0" marL="0">
              <a:lnSpc>
                <a:spcPts val="2734"/>
              </a:lnSpc>
              <a:buNone/>
            </a:pPr>
            <a:r>
              <a:rPr lang="en-US" sz="2187" dirty="0">
                <a:solidFill>
                  <a:srgbClr val="60A9FF"/>
                </a:solidFill>
                <a:latin typeface="Roboto Slab" pitchFamily="34" charset="0"/>
                <a:ea typeface="Roboto Slab" pitchFamily="34" charset="-122"/>
                <a:cs typeface="Roboto Slab" pitchFamily="34" charset="-120"/>
              </a:rPr>
              <a:t>Data Replication</a:t>
            </a:r>
            <a:endParaRPr lang="en-US" sz="2187" dirty="0"/>
          </a:p>
        </p:txBody>
      </p:sp>
      <p:sp>
        <p:nvSpPr>
          <p:cNvPr id="11" name="Text 8"/>
          <p:cNvSpPr/>
          <p:nvPr/>
        </p:nvSpPr>
        <p:spPr>
          <a:xfrm>
            <a:off x="5819656" y="3043237"/>
            <a:ext cx="4097774" cy="2132409"/>
          </a:xfrm>
          <a:prstGeom prst="rect">
            <a:avLst/>
          </a:prstGeom>
          <a:noFill/>
          <a:ln/>
        </p:spPr>
        <p:txBody>
          <a:bodyPr wrap="square" rtlCol="0" anchor="t"/>
          <a:lstStyle/>
          <a:p>
            <a:pPr indent="0" marL="0">
              <a:lnSpc>
                <a:spcPts val="2799"/>
              </a:lnSpc>
              <a:buNone/>
            </a:pPr>
            <a:r>
              <a:rPr lang="en-US" sz="1750" dirty="0">
                <a:solidFill>
                  <a:srgbClr val="D6E5EF"/>
                </a:solidFill>
                <a:latin typeface="Roboto" pitchFamily="34" charset="0"/>
                <a:ea typeface="Roboto" pitchFamily="34" charset="-122"/>
                <a:cs typeface="Roboto" pitchFamily="34" charset="-120"/>
              </a:rPr>
              <a:t>With Java's capabilities, HDFS replication policies can be meticulously managed. This ensures data availability and robustness against hardware failures, guarding the valuable data assets within the Hadoop ecosystem.</a:t>
            </a:r>
            <a:endParaRPr lang="en-US" sz="1750" dirty="0"/>
          </a:p>
        </p:txBody>
      </p:sp>
      <p:sp>
        <p:nvSpPr>
          <p:cNvPr id="12" name="Shape 9"/>
          <p:cNvSpPr/>
          <p:nvPr/>
        </p:nvSpPr>
        <p:spPr>
          <a:xfrm>
            <a:off x="833199" y="5619988"/>
            <a:ext cx="9306401" cy="1990963"/>
          </a:xfrm>
          <a:prstGeom prst="roundRect">
            <a:avLst>
              <a:gd name="adj" fmla="val 6696"/>
            </a:avLst>
          </a:prstGeom>
          <a:solidFill>
            <a:srgbClr val="12161D"/>
          </a:solidFill>
          <a:ln/>
        </p:spPr>
      </p:sp>
      <p:sp>
        <p:nvSpPr>
          <p:cNvPr id="13" name="Text 10"/>
          <p:cNvSpPr/>
          <p:nvPr/>
        </p:nvSpPr>
        <p:spPr>
          <a:xfrm>
            <a:off x="1055370" y="5842159"/>
            <a:ext cx="4065627" cy="347186"/>
          </a:xfrm>
          <a:prstGeom prst="rect">
            <a:avLst/>
          </a:prstGeom>
          <a:noFill/>
          <a:ln/>
        </p:spPr>
        <p:txBody>
          <a:bodyPr wrap="none" rtlCol="0" anchor="t"/>
          <a:lstStyle/>
          <a:p>
            <a:pPr indent="0" marL="0">
              <a:lnSpc>
                <a:spcPts val="2734"/>
              </a:lnSpc>
              <a:buNone/>
            </a:pPr>
            <a:r>
              <a:rPr lang="en-US" sz="2187" dirty="0">
                <a:solidFill>
                  <a:srgbClr val="60A9FF"/>
                </a:solidFill>
                <a:latin typeface="Roboto Slab" pitchFamily="34" charset="0"/>
                <a:ea typeface="Roboto Slab" pitchFamily="34" charset="-122"/>
                <a:cs typeface="Roboto Slab" pitchFamily="34" charset="-120"/>
              </a:rPr>
              <a:t>Scalability and Fault Tolerance</a:t>
            </a:r>
            <a:endParaRPr lang="en-US" sz="2187" dirty="0"/>
          </a:p>
        </p:txBody>
      </p:sp>
      <p:sp>
        <p:nvSpPr>
          <p:cNvPr id="14" name="Text 11"/>
          <p:cNvSpPr/>
          <p:nvPr/>
        </p:nvSpPr>
        <p:spPr>
          <a:xfrm>
            <a:off x="1055370" y="6322576"/>
            <a:ext cx="8862060" cy="1066205"/>
          </a:xfrm>
          <a:prstGeom prst="rect">
            <a:avLst/>
          </a:prstGeom>
          <a:noFill/>
          <a:ln/>
        </p:spPr>
        <p:txBody>
          <a:bodyPr wrap="square" rtlCol="0" anchor="t"/>
          <a:lstStyle/>
          <a:p>
            <a:pPr indent="0" marL="0">
              <a:lnSpc>
                <a:spcPts val="2799"/>
              </a:lnSpc>
              <a:buNone/>
            </a:pPr>
            <a:r>
              <a:rPr lang="en-US" sz="1750" dirty="0">
                <a:solidFill>
                  <a:srgbClr val="D6E5EF"/>
                </a:solidFill>
                <a:latin typeface="Roboto" pitchFamily="34" charset="0"/>
                <a:ea typeface="Roboto" pitchFamily="34" charset="-122"/>
                <a:cs typeface="Roboto" pitchFamily="34" charset="-120"/>
              </a:rPr>
              <a:t>Java's versatility complements HDFS's scalable design, facilitating a fault-tolerant storage mechanism that caters to the growing data needs of modern enterprises effectively and securely.</a:t>
            </a:r>
            <a:endParaRPr lang="en-US" sz="1750" dirty="0"/>
          </a:p>
        </p:txBody>
      </p:sp>
      <p:pic>
        <p:nvPicPr>
          <p:cNvPr id="15"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71B21"/>
          </a:solidFill>
          <a:ln/>
        </p:spPr>
      </p:sp>
      <p:sp>
        <p:nvSpPr>
          <p:cNvPr id="3" name="Shape 1"/>
          <p:cNvSpPr/>
          <p:nvPr/>
        </p:nvSpPr>
        <p:spPr>
          <a:xfrm>
            <a:off x="0" y="0"/>
            <a:ext cx="14630400" cy="8229600"/>
          </a:xfrm>
          <a:prstGeom prst="rect">
            <a:avLst/>
          </a:prstGeom>
          <a:solidFill>
            <a:srgbClr val="202733"/>
          </a:solidFill>
          <a:ln/>
        </p:spPr>
      </p:sp>
      <p:sp>
        <p:nvSpPr>
          <p:cNvPr id="4" name="Text 2"/>
          <p:cNvSpPr/>
          <p:nvPr/>
        </p:nvSpPr>
        <p:spPr>
          <a:xfrm>
            <a:off x="2037993" y="1162883"/>
            <a:ext cx="10554414" cy="1388745"/>
          </a:xfrm>
          <a:prstGeom prst="rect">
            <a:avLst/>
          </a:prstGeom>
          <a:noFill/>
          <a:ln/>
        </p:spPr>
        <p:txBody>
          <a:bodyPr wrap="square" rtlCol="0" anchor="t"/>
          <a:lstStyle/>
          <a:p>
            <a:pPr indent="0" marL="0">
              <a:lnSpc>
                <a:spcPts val="5468"/>
              </a:lnSpc>
              <a:buNone/>
            </a:pPr>
            <a:r>
              <a:rPr lang="en-US" sz="4374" dirty="0">
                <a:solidFill>
                  <a:srgbClr val="60A9FF"/>
                </a:solidFill>
                <a:latin typeface="Roboto Slab" pitchFamily="34" charset="0"/>
                <a:ea typeface="Roboto Slab" pitchFamily="34" charset="-122"/>
                <a:cs typeface="Roboto Slab" pitchFamily="34" charset="-120"/>
              </a:rPr>
              <a:t>The Flexibility of Hadoop Streaming API</a:t>
            </a:r>
            <a:endParaRPr lang="en-US" sz="4374" dirty="0"/>
          </a:p>
        </p:txBody>
      </p:sp>
      <p:sp>
        <p:nvSpPr>
          <p:cNvPr id="5" name="Text 3"/>
          <p:cNvSpPr/>
          <p:nvPr/>
        </p:nvSpPr>
        <p:spPr>
          <a:xfrm>
            <a:off x="2037993" y="3107055"/>
            <a:ext cx="3156347" cy="694373"/>
          </a:xfrm>
          <a:prstGeom prst="rect">
            <a:avLst/>
          </a:prstGeom>
          <a:noFill/>
          <a:ln/>
        </p:spPr>
        <p:txBody>
          <a:bodyPr wrap="square" rtlCol="0" anchor="t"/>
          <a:lstStyle/>
          <a:p>
            <a:pPr indent="0" marL="0">
              <a:lnSpc>
                <a:spcPts val="2734"/>
              </a:lnSpc>
              <a:buNone/>
            </a:pPr>
            <a:r>
              <a:rPr lang="en-US" sz="2187" dirty="0">
                <a:solidFill>
                  <a:srgbClr val="60A9FF"/>
                </a:solidFill>
                <a:latin typeface="Roboto Slab" pitchFamily="34" charset="0"/>
                <a:ea typeface="Roboto Slab" pitchFamily="34" charset="-122"/>
                <a:cs typeface="Roboto Slab" pitchFamily="34" charset="-120"/>
              </a:rPr>
              <a:t>Language Agnostic Interface</a:t>
            </a:r>
            <a:endParaRPr lang="en-US" sz="2187" dirty="0"/>
          </a:p>
        </p:txBody>
      </p:sp>
      <p:sp>
        <p:nvSpPr>
          <p:cNvPr id="6" name="Text 4"/>
          <p:cNvSpPr/>
          <p:nvPr/>
        </p:nvSpPr>
        <p:spPr>
          <a:xfrm>
            <a:off x="2037993" y="4023598"/>
            <a:ext cx="3156347" cy="2843213"/>
          </a:xfrm>
          <a:prstGeom prst="rect">
            <a:avLst/>
          </a:prstGeom>
          <a:noFill/>
          <a:ln/>
        </p:spPr>
        <p:txBody>
          <a:bodyPr wrap="square" rtlCol="0" anchor="t"/>
          <a:lstStyle/>
          <a:p>
            <a:pPr indent="0" marL="0">
              <a:lnSpc>
                <a:spcPts val="2799"/>
              </a:lnSpc>
              <a:buNone/>
            </a:pPr>
            <a:r>
              <a:rPr lang="en-US" sz="1750" dirty="0">
                <a:solidFill>
                  <a:srgbClr val="D6E5EF"/>
                </a:solidFill>
                <a:latin typeface="Roboto" pitchFamily="34" charset="0"/>
                <a:ea typeface="Roboto" pitchFamily="34" charset="-122"/>
                <a:cs typeface="Roboto" pitchFamily="34" charset="-120"/>
              </a:rPr>
              <a:t>Java's integration with the Hadoop Streaming API brings about an inclusive environment, empowering developers to leverage languages beyond Java that best suit their expertise or project requirements.</a:t>
            </a:r>
            <a:endParaRPr lang="en-US" sz="1750" dirty="0"/>
          </a:p>
        </p:txBody>
      </p:sp>
      <p:sp>
        <p:nvSpPr>
          <p:cNvPr id="7" name="Text 5"/>
          <p:cNvSpPr/>
          <p:nvPr/>
        </p:nvSpPr>
        <p:spPr>
          <a:xfrm>
            <a:off x="5743932" y="3107055"/>
            <a:ext cx="3156347" cy="694373"/>
          </a:xfrm>
          <a:prstGeom prst="rect">
            <a:avLst/>
          </a:prstGeom>
          <a:noFill/>
          <a:ln/>
        </p:spPr>
        <p:txBody>
          <a:bodyPr wrap="square" rtlCol="0" anchor="t"/>
          <a:lstStyle/>
          <a:p>
            <a:pPr indent="0" marL="0">
              <a:lnSpc>
                <a:spcPts val="2734"/>
              </a:lnSpc>
              <a:buNone/>
            </a:pPr>
            <a:r>
              <a:rPr lang="en-US" sz="2187" dirty="0">
                <a:solidFill>
                  <a:srgbClr val="60A9FF"/>
                </a:solidFill>
                <a:latin typeface="Roboto Slab" pitchFamily="34" charset="0"/>
                <a:ea typeface="Roboto Slab" pitchFamily="34" charset="-122"/>
                <a:cs typeface="Roboto Slab" pitchFamily="34" charset="-120"/>
              </a:rPr>
              <a:t>Boundless Data Processing</a:t>
            </a:r>
            <a:endParaRPr lang="en-US" sz="2187" dirty="0"/>
          </a:p>
        </p:txBody>
      </p:sp>
      <p:sp>
        <p:nvSpPr>
          <p:cNvPr id="8" name="Text 6"/>
          <p:cNvSpPr/>
          <p:nvPr/>
        </p:nvSpPr>
        <p:spPr>
          <a:xfrm>
            <a:off x="5743932" y="4023598"/>
            <a:ext cx="3156347" cy="2843213"/>
          </a:xfrm>
          <a:prstGeom prst="rect">
            <a:avLst/>
          </a:prstGeom>
          <a:noFill/>
          <a:ln/>
        </p:spPr>
        <p:txBody>
          <a:bodyPr wrap="square" rtlCol="0" anchor="t"/>
          <a:lstStyle/>
          <a:p>
            <a:pPr indent="0" marL="0">
              <a:lnSpc>
                <a:spcPts val="2799"/>
              </a:lnSpc>
              <a:buNone/>
            </a:pPr>
            <a:r>
              <a:rPr lang="en-US" sz="1750" dirty="0">
                <a:solidFill>
                  <a:srgbClr val="D6E5EF"/>
                </a:solidFill>
                <a:latin typeface="Roboto" pitchFamily="34" charset="0"/>
                <a:ea typeface="Roboto" pitchFamily="34" charset="-122"/>
                <a:cs typeface="Roboto" pitchFamily="34" charset="-120"/>
              </a:rPr>
              <a:t>The freedom offered by the Streaming API, when coupled with Java's robust infrastructure, broadens the horizon for processing strategies and enriches the toolkit available for big data challenges.</a:t>
            </a:r>
            <a:endParaRPr lang="en-US" sz="1750" dirty="0"/>
          </a:p>
        </p:txBody>
      </p:sp>
      <p:sp>
        <p:nvSpPr>
          <p:cNvPr id="9" name="Text 7"/>
          <p:cNvSpPr/>
          <p:nvPr/>
        </p:nvSpPr>
        <p:spPr>
          <a:xfrm>
            <a:off x="9449872" y="3107055"/>
            <a:ext cx="2777490" cy="347186"/>
          </a:xfrm>
          <a:prstGeom prst="rect">
            <a:avLst/>
          </a:prstGeom>
          <a:noFill/>
          <a:ln/>
        </p:spPr>
        <p:txBody>
          <a:bodyPr wrap="none" rtlCol="0" anchor="t"/>
          <a:lstStyle/>
          <a:p>
            <a:pPr indent="0" marL="0">
              <a:lnSpc>
                <a:spcPts val="2734"/>
              </a:lnSpc>
              <a:buNone/>
            </a:pPr>
            <a:r>
              <a:rPr lang="en-US" sz="2187" dirty="0">
                <a:solidFill>
                  <a:srgbClr val="60A9FF"/>
                </a:solidFill>
                <a:latin typeface="Roboto Slab" pitchFamily="34" charset="0"/>
                <a:ea typeface="Roboto Slab" pitchFamily="34" charset="-122"/>
                <a:cs typeface="Roboto Slab" pitchFamily="34" charset="-120"/>
              </a:rPr>
              <a:t>Java as a Catalyst</a:t>
            </a:r>
            <a:endParaRPr lang="en-US" sz="2187" dirty="0"/>
          </a:p>
        </p:txBody>
      </p:sp>
      <p:sp>
        <p:nvSpPr>
          <p:cNvPr id="10" name="Text 8"/>
          <p:cNvSpPr/>
          <p:nvPr/>
        </p:nvSpPr>
        <p:spPr>
          <a:xfrm>
            <a:off x="9449872" y="3676412"/>
            <a:ext cx="3156347" cy="2487811"/>
          </a:xfrm>
          <a:prstGeom prst="rect">
            <a:avLst/>
          </a:prstGeom>
          <a:noFill/>
          <a:ln/>
        </p:spPr>
        <p:txBody>
          <a:bodyPr wrap="square" rtlCol="0" anchor="t"/>
          <a:lstStyle/>
          <a:p>
            <a:pPr indent="0" marL="0">
              <a:lnSpc>
                <a:spcPts val="2799"/>
              </a:lnSpc>
              <a:buNone/>
            </a:pPr>
            <a:r>
              <a:rPr lang="en-US" sz="1750" dirty="0">
                <a:solidFill>
                  <a:srgbClr val="D6E5EF"/>
                </a:solidFill>
                <a:latin typeface="Roboto" pitchFamily="34" charset="0"/>
                <a:ea typeface="Roboto" pitchFamily="34" charset="-122"/>
                <a:cs typeface="Roboto" pitchFamily="34" charset="-120"/>
              </a:rPr>
              <a:t>Utilizing Java as the backbone, the Hadoop Streaming API not only enhances interoperability but also accelerates the development process, catalyzing innovation in data analysis methods.</a:t>
            </a:r>
            <a:endParaRPr lang="en-US" sz="1750" dirty="0"/>
          </a:p>
        </p:txBody>
      </p:sp>
      <p:pic>
        <p:nvPicPr>
          <p:cNvPr id="11"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71B21"/>
          </a:solidFill>
          <a:ln/>
        </p:spPr>
      </p:sp>
      <p:sp>
        <p:nvSpPr>
          <p:cNvPr id="3" name="Shape 1"/>
          <p:cNvSpPr/>
          <p:nvPr/>
        </p:nvSpPr>
        <p:spPr>
          <a:xfrm>
            <a:off x="0" y="0"/>
            <a:ext cx="14630400" cy="8229600"/>
          </a:xfrm>
          <a:prstGeom prst="rect">
            <a:avLst/>
          </a:prstGeom>
          <a:solidFill>
            <a:srgbClr val="202733"/>
          </a:solidFill>
          <a:ln/>
        </p:spPr>
      </p:sp>
      <p:pic>
        <p:nvPicPr>
          <p:cNvPr id="4" name="Image 0" descr="preencoded.png">    </p:cNvPr>
          <p:cNvPicPr>
            <a:picLocks noChangeAspect="1"/>
          </p:cNvPicPr>
          <p:nvPr/>
        </p:nvPicPr>
        <p:blipFill>
          <a:blip r:embed="rId1"/>
          <a:stretch>
            <a:fillRect/>
          </a:stretch>
        </p:blipFill>
        <p:spPr>
          <a:xfrm>
            <a:off x="10972800" y="0"/>
            <a:ext cx="3657600" cy="8229600"/>
          </a:xfrm>
          <a:prstGeom prst="rect">
            <a:avLst/>
          </a:prstGeom>
        </p:spPr>
      </p:pic>
      <p:sp>
        <p:nvSpPr>
          <p:cNvPr id="5" name="Text 2"/>
          <p:cNvSpPr/>
          <p:nvPr/>
        </p:nvSpPr>
        <p:spPr>
          <a:xfrm>
            <a:off x="769144" y="661749"/>
            <a:ext cx="9434512" cy="1281827"/>
          </a:xfrm>
          <a:prstGeom prst="rect">
            <a:avLst/>
          </a:prstGeom>
          <a:noFill/>
          <a:ln/>
        </p:spPr>
        <p:txBody>
          <a:bodyPr wrap="square" rtlCol="0" anchor="t"/>
          <a:lstStyle/>
          <a:p>
            <a:pPr indent="0" marL="0">
              <a:lnSpc>
                <a:spcPts val="5047"/>
              </a:lnSpc>
              <a:buNone/>
            </a:pPr>
            <a:r>
              <a:rPr lang="en-US" sz="4038" dirty="0">
                <a:solidFill>
                  <a:srgbClr val="60A9FF"/>
                </a:solidFill>
                <a:latin typeface="Roboto Slab" pitchFamily="34" charset="0"/>
                <a:ea typeface="Roboto Slab" pitchFamily="34" charset="-122"/>
                <a:cs typeface="Roboto Slab" pitchFamily="34" charset="-120"/>
              </a:rPr>
              <a:t>Customization with Input and Output Formats</a:t>
            </a:r>
            <a:endParaRPr lang="en-US" sz="4038" dirty="0"/>
          </a:p>
        </p:txBody>
      </p:sp>
      <p:pic>
        <p:nvPicPr>
          <p:cNvPr id="6" name="Image 1" descr="preencoded.png">    </p:cNvPr>
          <p:cNvPicPr>
            <a:picLocks noChangeAspect="1"/>
          </p:cNvPicPr>
          <p:nvPr/>
        </p:nvPicPr>
        <p:blipFill>
          <a:blip r:embed="rId2"/>
          <a:stretch>
            <a:fillRect/>
          </a:stretch>
        </p:blipFill>
        <p:spPr>
          <a:xfrm>
            <a:off x="769144" y="2251234"/>
            <a:ext cx="1025485" cy="1837849"/>
          </a:xfrm>
          <a:prstGeom prst="rect">
            <a:avLst/>
          </a:prstGeom>
        </p:spPr>
      </p:pic>
      <p:sp>
        <p:nvSpPr>
          <p:cNvPr id="7" name="Text 3"/>
          <p:cNvSpPr/>
          <p:nvPr/>
        </p:nvSpPr>
        <p:spPr>
          <a:xfrm>
            <a:off x="2102287" y="2456259"/>
            <a:ext cx="2563773" cy="320397"/>
          </a:xfrm>
          <a:prstGeom prst="rect">
            <a:avLst/>
          </a:prstGeom>
          <a:noFill/>
          <a:ln/>
        </p:spPr>
        <p:txBody>
          <a:bodyPr wrap="none" rtlCol="0" anchor="t"/>
          <a:lstStyle/>
          <a:p>
            <a:pPr algn="l" indent="0" marL="0">
              <a:lnSpc>
                <a:spcPts val="2523"/>
              </a:lnSpc>
              <a:buNone/>
            </a:pPr>
            <a:r>
              <a:rPr lang="en-US" sz="2019" dirty="0">
                <a:solidFill>
                  <a:srgbClr val="60A9FF"/>
                </a:solidFill>
                <a:latin typeface="Roboto Slab" pitchFamily="34" charset="0"/>
                <a:ea typeface="Roboto Slab" pitchFamily="34" charset="-122"/>
                <a:cs typeface="Roboto Slab" pitchFamily="34" charset="-120"/>
              </a:rPr>
              <a:t>Data Ingestion</a:t>
            </a:r>
            <a:endParaRPr lang="en-US" sz="2019" dirty="0"/>
          </a:p>
        </p:txBody>
      </p:sp>
      <p:sp>
        <p:nvSpPr>
          <p:cNvPr id="8" name="Text 4"/>
          <p:cNvSpPr/>
          <p:nvPr/>
        </p:nvSpPr>
        <p:spPr>
          <a:xfrm>
            <a:off x="2102287" y="2899648"/>
            <a:ext cx="8101370" cy="984409"/>
          </a:xfrm>
          <a:prstGeom prst="rect">
            <a:avLst/>
          </a:prstGeom>
          <a:noFill/>
          <a:ln/>
        </p:spPr>
        <p:txBody>
          <a:bodyPr wrap="square" rtlCol="0" anchor="t"/>
          <a:lstStyle/>
          <a:p>
            <a:pPr algn="l" indent="0" marL="0">
              <a:lnSpc>
                <a:spcPts val="2584"/>
              </a:lnSpc>
              <a:buNone/>
            </a:pPr>
            <a:r>
              <a:rPr lang="en-US" sz="1615" dirty="0">
                <a:solidFill>
                  <a:srgbClr val="D6E5EF"/>
                </a:solidFill>
                <a:latin typeface="Roboto" pitchFamily="34" charset="0"/>
                <a:ea typeface="Roboto" pitchFamily="34" charset="-122"/>
                <a:cs typeface="Roboto" pitchFamily="34" charset="-120"/>
              </a:rPr>
              <a:t>Java's capabilities in defining custom input formats allow for seamless ingestion of non-standard data, enabling the Hadoop framework to gracefully accommodate a variety of data sources for processing.</a:t>
            </a:r>
            <a:endParaRPr lang="en-US" sz="1615" dirty="0"/>
          </a:p>
        </p:txBody>
      </p:sp>
      <p:pic>
        <p:nvPicPr>
          <p:cNvPr id="9" name="Image 2" descr="preencoded.png">    </p:cNvPr>
          <p:cNvPicPr>
            <a:picLocks noChangeAspect="1"/>
          </p:cNvPicPr>
          <p:nvPr/>
        </p:nvPicPr>
        <p:blipFill>
          <a:blip r:embed="rId3"/>
          <a:stretch>
            <a:fillRect/>
          </a:stretch>
        </p:blipFill>
        <p:spPr>
          <a:xfrm>
            <a:off x="769144" y="4089083"/>
            <a:ext cx="1025485" cy="1837849"/>
          </a:xfrm>
          <a:prstGeom prst="rect">
            <a:avLst/>
          </a:prstGeom>
        </p:spPr>
      </p:pic>
      <p:sp>
        <p:nvSpPr>
          <p:cNvPr id="10" name="Text 5"/>
          <p:cNvSpPr/>
          <p:nvPr/>
        </p:nvSpPr>
        <p:spPr>
          <a:xfrm>
            <a:off x="2102287" y="4294108"/>
            <a:ext cx="2563773" cy="320397"/>
          </a:xfrm>
          <a:prstGeom prst="rect">
            <a:avLst/>
          </a:prstGeom>
          <a:noFill/>
          <a:ln/>
        </p:spPr>
        <p:txBody>
          <a:bodyPr wrap="none" rtlCol="0" anchor="t"/>
          <a:lstStyle/>
          <a:p>
            <a:pPr algn="l" indent="0" marL="0">
              <a:lnSpc>
                <a:spcPts val="2523"/>
              </a:lnSpc>
              <a:buNone/>
            </a:pPr>
            <a:r>
              <a:rPr lang="en-US" sz="2019" dirty="0">
                <a:solidFill>
                  <a:srgbClr val="60A9FF"/>
                </a:solidFill>
                <a:latin typeface="Roboto Slab" pitchFamily="34" charset="0"/>
                <a:ea typeface="Roboto Slab" pitchFamily="34" charset="-122"/>
                <a:cs typeface="Roboto Slab" pitchFamily="34" charset="-120"/>
              </a:rPr>
              <a:t>Data Output</a:t>
            </a:r>
            <a:endParaRPr lang="en-US" sz="2019" dirty="0"/>
          </a:p>
        </p:txBody>
      </p:sp>
      <p:sp>
        <p:nvSpPr>
          <p:cNvPr id="11" name="Text 6"/>
          <p:cNvSpPr/>
          <p:nvPr/>
        </p:nvSpPr>
        <p:spPr>
          <a:xfrm>
            <a:off x="2102287" y="4737497"/>
            <a:ext cx="8101370" cy="984409"/>
          </a:xfrm>
          <a:prstGeom prst="rect">
            <a:avLst/>
          </a:prstGeom>
          <a:noFill/>
          <a:ln/>
        </p:spPr>
        <p:txBody>
          <a:bodyPr wrap="square" rtlCol="0" anchor="t"/>
          <a:lstStyle/>
          <a:p>
            <a:pPr algn="l" indent="0" marL="0">
              <a:lnSpc>
                <a:spcPts val="2584"/>
              </a:lnSpc>
              <a:buNone/>
            </a:pPr>
            <a:r>
              <a:rPr lang="en-US" sz="1615" dirty="0">
                <a:solidFill>
                  <a:srgbClr val="D6E5EF"/>
                </a:solidFill>
                <a:latin typeface="Roboto" pitchFamily="34" charset="0"/>
                <a:ea typeface="Roboto" pitchFamily="34" charset="-122"/>
                <a:cs typeface="Roboto" pitchFamily="34" charset="-120"/>
              </a:rPr>
              <a:t>Similarly, Java's prowess in outlining output formats presents developers with the tools to exercise finer control over the data emitted post-processing, tailoring it to meet downstream application requirements.</a:t>
            </a:r>
            <a:endParaRPr lang="en-US" sz="1615" dirty="0"/>
          </a:p>
        </p:txBody>
      </p:sp>
      <p:pic>
        <p:nvPicPr>
          <p:cNvPr id="12" name="Image 3" descr="preencoded.png">    </p:cNvPr>
          <p:cNvPicPr>
            <a:picLocks noChangeAspect="1"/>
          </p:cNvPicPr>
          <p:nvPr/>
        </p:nvPicPr>
        <p:blipFill>
          <a:blip r:embed="rId4"/>
          <a:stretch>
            <a:fillRect/>
          </a:stretch>
        </p:blipFill>
        <p:spPr>
          <a:xfrm>
            <a:off x="769144" y="5926931"/>
            <a:ext cx="1025485" cy="1640800"/>
          </a:xfrm>
          <a:prstGeom prst="rect">
            <a:avLst/>
          </a:prstGeom>
        </p:spPr>
      </p:pic>
      <p:sp>
        <p:nvSpPr>
          <p:cNvPr id="13" name="Text 7"/>
          <p:cNvSpPr/>
          <p:nvPr/>
        </p:nvSpPr>
        <p:spPr>
          <a:xfrm>
            <a:off x="2102287" y="6131957"/>
            <a:ext cx="2563773" cy="320397"/>
          </a:xfrm>
          <a:prstGeom prst="rect">
            <a:avLst/>
          </a:prstGeom>
          <a:noFill/>
          <a:ln/>
        </p:spPr>
        <p:txBody>
          <a:bodyPr wrap="none" rtlCol="0" anchor="t"/>
          <a:lstStyle/>
          <a:p>
            <a:pPr algn="l" indent="0" marL="0">
              <a:lnSpc>
                <a:spcPts val="2523"/>
              </a:lnSpc>
              <a:buNone/>
            </a:pPr>
            <a:r>
              <a:rPr lang="en-US" sz="2019" dirty="0">
                <a:solidFill>
                  <a:srgbClr val="60A9FF"/>
                </a:solidFill>
                <a:latin typeface="Roboto Slab" pitchFamily="34" charset="0"/>
                <a:ea typeface="Roboto Slab" pitchFamily="34" charset="-122"/>
                <a:cs typeface="Roboto Slab" pitchFamily="34" charset="-120"/>
              </a:rPr>
              <a:t>Data Transformation</a:t>
            </a:r>
            <a:endParaRPr lang="en-US" sz="2019" dirty="0"/>
          </a:p>
        </p:txBody>
      </p:sp>
      <p:sp>
        <p:nvSpPr>
          <p:cNvPr id="14" name="Text 8"/>
          <p:cNvSpPr/>
          <p:nvPr/>
        </p:nvSpPr>
        <p:spPr>
          <a:xfrm>
            <a:off x="2102287" y="6575346"/>
            <a:ext cx="8101370" cy="656273"/>
          </a:xfrm>
          <a:prstGeom prst="rect">
            <a:avLst/>
          </a:prstGeom>
          <a:noFill/>
          <a:ln/>
        </p:spPr>
        <p:txBody>
          <a:bodyPr wrap="square" rtlCol="0" anchor="t"/>
          <a:lstStyle/>
          <a:p>
            <a:pPr algn="l" indent="0" marL="0">
              <a:lnSpc>
                <a:spcPts val="2584"/>
              </a:lnSpc>
              <a:buNone/>
            </a:pPr>
            <a:r>
              <a:rPr lang="en-US" sz="1615" dirty="0">
                <a:solidFill>
                  <a:srgbClr val="D6E5EF"/>
                </a:solidFill>
                <a:latin typeface="Roboto" pitchFamily="34" charset="0"/>
                <a:ea typeface="Roboto" pitchFamily="34" charset="-122"/>
                <a:cs typeface="Roboto" pitchFamily="34" charset="-120"/>
              </a:rPr>
              <a:t>The combination of custom I/O formats and Java's structuring power create a potent mix for transforming voluminous datasets into structured information goldmines.</a:t>
            </a:r>
            <a:endParaRPr lang="en-US" sz="1615" dirty="0"/>
          </a:p>
        </p:txBody>
      </p:sp>
      <p:pic>
        <p:nvPicPr>
          <p:cNvPr id="15" name="Image 4" descr="preencoded.png">
            <a:hlinkClick r:id="rId6" tooltip=""/>
          </p:cNvPr>
          <p:cNvPicPr>
            <a:picLocks noChangeAspect="1"/>
          </p:cNvPicPr>
          <p:nvPr/>
        </p:nvPicPr>
        <p:blipFill>
          <a:blip r:embed="rId5"/>
          <a:stretch>
            <a:fillRect/>
          </a:stretch>
        </p:blipFill>
        <p:spPr>
          <a:xfrm>
            <a:off x="12242153" y="7589520"/>
            <a:ext cx="2296807" cy="54864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71B21"/>
          </a:solidFill>
          <a:ln/>
        </p:spPr>
      </p:sp>
      <p:sp>
        <p:nvSpPr>
          <p:cNvPr id="3" name="Shape 1"/>
          <p:cNvSpPr/>
          <p:nvPr/>
        </p:nvSpPr>
        <p:spPr>
          <a:xfrm>
            <a:off x="0" y="0"/>
            <a:ext cx="14630400" cy="8229600"/>
          </a:xfrm>
          <a:prstGeom prst="rect">
            <a:avLst/>
          </a:prstGeom>
          <a:solidFill>
            <a:srgbClr val="202733"/>
          </a:solidFill>
          <a:ln/>
        </p:spPr>
      </p:sp>
      <p:sp>
        <p:nvSpPr>
          <p:cNvPr id="4" name="Text 2"/>
          <p:cNvSpPr/>
          <p:nvPr/>
        </p:nvSpPr>
        <p:spPr>
          <a:xfrm>
            <a:off x="2037993" y="1585079"/>
            <a:ext cx="10110788" cy="694373"/>
          </a:xfrm>
          <a:prstGeom prst="rect">
            <a:avLst/>
          </a:prstGeom>
          <a:noFill/>
          <a:ln/>
        </p:spPr>
        <p:txBody>
          <a:bodyPr wrap="none" rtlCol="0" anchor="t"/>
          <a:lstStyle/>
          <a:p>
            <a:pPr indent="0" marL="0">
              <a:lnSpc>
                <a:spcPts val="5468"/>
              </a:lnSpc>
              <a:buNone/>
            </a:pPr>
            <a:r>
              <a:rPr lang="en-US" sz="4374" dirty="0">
                <a:solidFill>
                  <a:srgbClr val="60A9FF"/>
                </a:solidFill>
                <a:latin typeface="Roboto Slab" pitchFamily="34" charset="0"/>
                <a:ea typeface="Roboto Slab" pitchFamily="34" charset="-122"/>
                <a:cs typeface="Roboto Slab" pitchFamily="34" charset="-120"/>
              </a:rPr>
              <a:t>Java Enriching the Hadoop Ecosystem</a:t>
            </a:r>
            <a:endParaRPr lang="en-US" sz="4374" dirty="0"/>
          </a:p>
        </p:txBody>
      </p:sp>
      <p:sp>
        <p:nvSpPr>
          <p:cNvPr id="5" name="Shape 3"/>
          <p:cNvSpPr/>
          <p:nvPr/>
        </p:nvSpPr>
        <p:spPr>
          <a:xfrm>
            <a:off x="2037993" y="2897386"/>
            <a:ext cx="499943" cy="499943"/>
          </a:xfrm>
          <a:prstGeom prst="roundRect">
            <a:avLst>
              <a:gd name="adj" fmla="val 26667"/>
            </a:avLst>
          </a:prstGeom>
          <a:solidFill>
            <a:srgbClr val="12161D"/>
          </a:solidFill>
          <a:ln/>
        </p:spPr>
      </p:sp>
      <p:sp>
        <p:nvSpPr>
          <p:cNvPr id="6" name="Text 4"/>
          <p:cNvSpPr/>
          <p:nvPr/>
        </p:nvSpPr>
        <p:spPr>
          <a:xfrm>
            <a:off x="2219206" y="2939058"/>
            <a:ext cx="137398" cy="416481"/>
          </a:xfrm>
          <a:prstGeom prst="rect">
            <a:avLst/>
          </a:prstGeom>
          <a:noFill/>
          <a:ln/>
        </p:spPr>
        <p:txBody>
          <a:bodyPr wrap="none" rtlCol="0" anchor="t"/>
          <a:lstStyle/>
          <a:p>
            <a:pPr algn="ctr" indent="0" marL="0">
              <a:lnSpc>
                <a:spcPts val="3281"/>
              </a:lnSpc>
              <a:buNone/>
            </a:pPr>
            <a:r>
              <a:rPr lang="en-US" sz="2624" dirty="0">
                <a:solidFill>
                  <a:srgbClr val="60A9FF"/>
                </a:solidFill>
                <a:latin typeface="Roboto Slab" pitchFamily="34" charset="0"/>
                <a:ea typeface="Roboto Slab" pitchFamily="34" charset="-122"/>
                <a:cs typeface="Roboto Slab" pitchFamily="34" charset="-120"/>
              </a:rPr>
              <a:t>1</a:t>
            </a:r>
            <a:endParaRPr lang="en-US" sz="2624" dirty="0"/>
          </a:p>
        </p:txBody>
      </p:sp>
      <p:sp>
        <p:nvSpPr>
          <p:cNvPr id="7" name="Text 5"/>
          <p:cNvSpPr/>
          <p:nvPr/>
        </p:nvSpPr>
        <p:spPr>
          <a:xfrm>
            <a:off x="2760107" y="2973705"/>
            <a:ext cx="2647950" cy="347186"/>
          </a:xfrm>
          <a:prstGeom prst="rect">
            <a:avLst/>
          </a:prstGeom>
          <a:noFill/>
          <a:ln/>
        </p:spPr>
        <p:txBody>
          <a:bodyPr wrap="none" rtlCol="0" anchor="t"/>
          <a:lstStyle/>
          <a:p>
            <a:pPr indent="0" marL="0">
              <a:lnSpc>
                <a:spcPts val="2734"/>
              </a:lnSpc>
              <a:buNone/>
            </a:pPr>
            <a:r>
              <a:rPr lang="en-US" sz="2187" dirty="0">
                <a:solidFill>
                  <a:srgbClr val="60A9FF"/>
                </a:solidFill>
                <a:latin typeface="Roboto Slab" pitchFamily="34" charset="0"/>
                <a:ea typeface="Roboto Slab" pitchFamily="34" charset="-122"/>
                <a:cs typeface="Roboto Slab" pitchFamily="34" charset="-120"/>
              </a:rPr>
              <a:t>Hive and Pig</a:t>
            </a:r>
            <a:endParaRPr lang="en-US" sz="2187" dirty="0"/>
          </a:p>
        </p:txBody>
      </p:sp>
      <p:sp>
        <p:nvSpPr>
          <p:cNvPr id="8" name="Text 6"/>
          <p:cNvSpPr/>
          <p:nvPr/>
        </p:nvSpPr>
        <p:spPr>
          <a:xfrm>
            <a:off x="2760107" y="3454122"/>
            <a:ext cx="2647950" cy="2843213"/>
          </a:xfrm>
          <a:prstGeom prst="rect">
            <a:avLst/>
          </a:prstGeom>
          <a:noFill/>
          <a:ln/>
        </p:spPr>
        <p:txBody>
          <a:bodyPr wrap="square" rtlCol="0" anchor="t"/>
          <a:lstStyle/>
          <a:p>
            <a:pPr indent="0" marL="0">
              <a:lnSpc>
                <a:spcPts val="2799"/>
              </a:lnSpc>
              <a:buNone/>
            </a:pPr>
            <a:r>
              <a:rPr lang="en-US" sz="1750" dirty="0">
                <a:solidFill>
                  <a:srgbClr val="D6E5EF"/>
                </a:solidFill>
                <a:latin typeface="Roboto" pitchFamily="34" charset="0"/>
                <a:ea typeface="Roboto" pitchFamily="34" charset="-122"/>
                <a:cs typeface="Roboto" pitchFamily="34" charset="-120"/>
              </a:rPr>
              <a:t>Apache Hive and Pig, with their close association with Java, exemplify how Java extends its versatility to support higher-level abstractions for data querying and manipulation on top of Hadoop.</a:t>
            </a:r>
            <a:endParaRPr lang="en-US" sz="1750" dirty="0"/>
          </a:p>
        </p:txBody>
      </p:sp>
      <p:sp>
        <p:nvSpPr>
          <p:cNvPr id="9" name="Shape 7"/>
          <p:cNvSpPr/>
          <p:nvPr/>
        </p:nvSpPr>
        <p:spPr>
          <a:xfrm>
            <a:off x="5630228" y="2897386"/>
            <a:ext cx="499943" cy="499943"/>
          </a:xfrm>
          <a:prstGeom prst="roundRect">
            <a:avLst>
              <a:gd name="adj" fmla="val 26667"/>
            </a:avLst>
          </a:prstGeom>
          <a:solidFill>
            <a:srgbClr val="12161D"/>
          </a:solidFill>
          <a:ln/>
        </p:spPr>
      </p:sp>
      <p:sp>
        <p:nvSpPr>
          <p:cNvPr id="10" name="Text 8"/>
          <p:cNvSpPr/>
          <p:nvPr/>
        </p:nvSpPr>
        <p:spPr>
          <a:xfrm>
            <a:off x="5788104" y="2939058"/>
            <a:ext cx="184071" cy="416481"/>
          </a:xfrm>
          <a:prstGeom prst="rect">
            <a:avLst/>
          </a:prstGeom>
          <a:noFill/>
          <a:ln/>
        </p:spPr>
        <p:txBody>
          <a:bodyPr wrap="none" rtlCol="0" anchor="t"/>
          <a:lstStyle/>
          <a:p>
            <a:pPr algn="ctr" indent="0" marL="0">
              <a:lnSpc>
                <a:spcPts val="3281"/>
              </a:lnSpc>
              <a:buNone/>
            </a:pPr>
            <a:r>
              <a:rPr lang="en-US" sz="2624" dirty="0">
                <a:solidFill>
                  <a:srgbClr val="60A9FF"/>
                </a:solidFill>
                <a:latin typeface="Roboto Slab" pitchFamily="34" charset="0"/>
                <a:ea typeface="Roboto Slab" pitchFamily="34" charset="-122"/>
                <a:cs typeface="Roboto Slab" pitchFamily="34" charset="-120"/>
              </a:rPr>
              <a:t>2</a:t>
            </a:r>
            <a:endParaRPr lang="en-US" sz="2624" dirty="0"/>
          </a:p>
        </p:txBody>
      </p:sp>
      <p:sp>
        <p:nvSpPr>
          <p:cNvPr id="11" name="Text 9"/>
          <p:cNvSpPr/>
          <p:nvPr/>
        </p:nvSpPr>
        <p:spPr>
          <a:xfrm>
            <a:off x="6352342" y="2973705"/>
            <a:ext cx="2647950" cy="694373"/>
          </a:xfrm>
          <a:prstGeom prst="rect">
            <a:avLst/>
          </a:prstGeom>
          <a:noFill/>
          <a:ln/>
        </p:spPr>
        <p:txBody>
          <a:bodyPr wrap="square" rtlCol="0" anchor="t"/>
          <a:lstStyle/>
          <a:p>
            <a:pPr indent="0" marL="0">
              <a:lnSpc>
                <a:spcPts val="2734"/>
              </a:lnSpc>
              <a:buNone/>
            </a:pPr>
            <a:r>
              <a:rPr lang="en-US" sz="2187" dirty="0">
                <a:solidFill>
                  <a:srgbClr val="60A9FF"/>
                </a:solidFill>
                <a:latin typeface="Roboto Slab" pitchFamily="34" charset="0"/>
                <a:ea typeface="Roboto Slab" pitchFamily="34" charset="-122"/>
                <a:cs typeface="Roboto Slab" pitchFamily="34" charset="-120"/>
              </a:rPr>
              <a:t>YARN: Resource Allocation</a:t>
            </a:r>
            <a:endParaRPr lang="en-US" sz="2187" dirty="0"/>
          </a:p>
        </p:txBody>
      </p:sp>
      <p:sp>
        <p:nvSpPr>
          <p:cNvPr id="12" name="Text 10"/>
          <p:cNvSpPr/>
          <p:nvPr/>
        </p:nvSpPr>
        <p:spPr>
          <a:xfrm>
            <a:off x="6352342" y="3801308"/>
            <a:ext cx="2647950" cy="2843213"/>
          </a:xfrm>
          <a:prstGeom prst="rect">
            <a:avLst/>
          </a:prstGeom>
          <a:noFill/>
          <a:ln/>
        </p:spPr>
        <p:txBody>
          <a:bodyPr wrap="square" rtlCol="0" anchor="t"/>
          <a:lstStyle/>
          <a:p>
            <a:pPr indent="0" marL="0">
              <a:lnSpc>
                <a:spcPts val="2799"/>
              </a:lnSpc>
              <a:buNone/>
            </a:pPr>
            <a:r>
              <a:rPr lang="en-US" sz="1750" dirty="0">
                <a:solidFill>
                  <a:srgbClr val="D6E5EF"/>
                </a:solidFill>
                <a:latin typeface="Roboto" pitchFamily="34" charset="0"/>
                <a:ea typeface="Roboto" pitchFamily="34" charset="-122"/>
                <a:cs typeface="Roboto" pitchFamily="34" charset="-120"/>
              </a:rPr>
              <a:t>Java's functionality is critical in YARN's role as a resource manager, orchestrating resource allocation and job scheduling to bolster multi-tenant data processing.</a:t>
            </a:r>
            <a:endParaRPr lang="en-US" sz="1750" dirty="0"/>
          </a:p>
        </p:txBody>
      </p:sp>
      <p:sp>
        <p:nvSpPr>
          <p:cNvPr id="13" name="Shape 11"/>
          <p:cNvSpPr/>
          <p:nvPr/>
        </p:nvSpPr>
        <p:spPr>
          <a:xfrm>
            <a:off x="9222462" y="2897386"/>
            <a:ext cx="499943" cy="499943"/>
          </a:xfrm>
          <a:prstGeom prst="roundRect">
            <a:avLst>
              <a:gd name="adj" fmla="val 26667"/>
            </a:avLst>
          </a:prstGeom>
          <a:solidFill>
            <a:srgbClr val="12161D"/>
          </a:solidFill>
          <a:ln/>
        </p:spPr>
      </p:sp>
      <p:sp>
        <p:nvSpPr>
          <p:cNvPr id="14" name="Text 12"/>
          <p:cNvSpPr/>
          <p:nvPr/>
        </p:nvSpPr>
        <p:spPr>
          <a:xfrm>
            <a:off x="9382363" y="2939058"/>
            <a:ext cx="180023" cy="416481"/>
          </a:xfrm>
          <a:prstGeom prst="rect">
            <a:avLst/>
          </a:prstGeom>
          <a:noFill/>
          <a:ln/>
        </p:spPr>
        <p:txBody>
          <a:bodyPr wrap="none" rtlCol="0" anchor="t"/>
          <a:lstStyle/>
          <a:p>
            <a:pPr algn="ctr" indent="0" marL="0">
              <a:lnSpc>
                <a:spcPts val="3281"/>
              </a:lnSpc>
              <a:buNone/>
            </a:pPr>
            <a:r>
              <a:rPr lang="en-US" sz="2624" dirty="0">
                <a:solidFill>
                  <a:srgbClr val="60A9FF"/>
                </a:solidFill>
                <a:latin typeface="Roboto Slab" pitchFamily="34" charset="0"/>
                <a:ea typeface="Roboto Slab" pitchFamily="34" charset="-122"/>
                <a:cs typeface="Roboto Slab" pitchFamily="34" charset="-120"/>
              </a:rPr>
              <a:t>3</a:t>
            </a:r>
            <a:endParaRPr lang="en-US" sz="2624" dirty="0"/>
          </a:p>
        </p:txBody>
      </p:sp>
      <p:sp>
        <p:nvSpPr>
          <p:cNvPr id="15" name="Text 13"/>
          <p:cNvSpPr/>
          <p:nvPr/>
        </p:nvSpPr>
        <p:spPr>
          <a:xfrm>
            <a:off x="9944576" y="2973705"/>
            <a:ext cx="2647950" cy="694373"/>
          </a:xfrm>
          <a:prstGeom prst="rect">
            <a:avLst/>
          </a:prstGeom>
          <a:noFill/>
          <a:ln/>
        </p:spPr>
        <p:txBody>
          <a:bodyPr wrap="square" rtlCol="0" anchor="t"/>
          <a:lstStyle/>
          <a:p>
            <a:pPr indent="0" marL="0">
              <a:lnSpc>
                <a:spcPts val="2734"/>
              </a:lnSpc>
              <a:buNone/>
            </a:pPr>
            <a:r>
              <a:rPr lang="en-US" sz="2187" dirty="0">
                <a:solidFill>
                  <a:srgbClr val="60A9FF"/>
                </a:solidFill>
                <a:latin typeface="Roboto Slab" pitchFamily="34" charset="0"/>
                <a:ea typeface="Roboto Slab" pitchFamily="34" charset="-122"/>
                <a:cs typeface="Roboto Slab" pitchFamily="34" charset="-120"/>
              </a:rPr>
              <a:t>HBase: NoSQL Storage</a:t>
            </a:r>
            <a:endParaRPr lang="en-US" sz="2187" dirty="0"/>
          </a:p>
        </p:txBody>
      </p:sp>
      <p:sp>
        <p:nvSpPr>
          <p:cNvPr id="16" name="Text 14"/>
          <p:cNvSpPr/>
          <p:nvPr/>
        </p:nvSpPr>
        <p:spPr>
          <a:xfrm>
            <a:off x="9944576" y="3801308"/>
            <a:ext cx="2647950" cy="2487811"/>
          </a:xfrm>
          <a:prstGeom prst="rect">
            <a:avLst/>
          </a:prstGeom>
          <a:noFill/>
          <a:ln/>
        </p:spPr>
        <p:txBody>
          <a:bodyPr wrap="square" rtlCol="0" anchor="t"/>
          <a:lstStyle/>
          <a:p>
            <a:pPr indent="0" marL="0">
              <a:lnSpc>
                <a:spcPts val="2799"/>
              </a:lnSpc>
              <a:buNone/>
            </a:pPr>
            <a:r>
              <a:rPr lang="en-US" sz="1750" dirty="0">
                <a:solidFill>
                  <a:srgbClr val="D6E5EF"/>
                </a:solidFill>
                <a:latin typeface="Roboto" pitchFamily="34" charset="0"/>
                <a:ea typeface="Roboto" pitchFamily="34" charset="-122"/>
                <a:cs typeface="Roboto" pitchFamily="34" charset="-120"/>
              </a:rPr>
              <a:t>As Java synergizes with Apache HBase, it ensures smooth interactions with the NoSQL database, scaling Hadoop's storage capability and enhancing real-time data access.</a:t>
            </a:r>
            <a:endParaRPr lang="en-US" sz="1750" dirty="0"/>
          </a:p>
        </p:txBody>
      </p:sp>
      <p:pic>
        <p:nvPicPr>
          <p:cNvPr id="17"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71B21"/>
          </a:solidFill>
          <a:ln/>
        </p:spPr>
      </p:sp>
      <p:sp>
        <p:nvSpPr>
          <p:cNvPr id="3" name="Shape 1"/>
          <p:cNvSpPr/>
          <p:nvPr/>
        </p:nvSpPr>
        <p:spPr>
          <a:xfrm>
            <a:off x="0" y="0"/>
            <a:ext cx="14630400" cy="8229600"/>
          </a:xfrm>
          <a:prstGeom prst="rect">
            <a:avLst/>
          </a:prstGeom>
          <a:solidFill>
            <a:srgbClr val="202733"/>
          </a:solidFill>
          <a:ln/>
        </p:spPr>
      </p:sp>
      <p:sp>
        <p:nvSpPr>
          <p:cNvPr id="4" name="Text 2"/>
          <p:cNvSpPr/>
          <p:nvPr/>
        </p:nvSpPr>
        <p:spPr>
          <a:xfrm>
            <a:off x="2037993" y="1719620"/>
            <a:ext cx="10554414" cy="1388745"/>
          </a:xfrm>
          <a:prstGeom prst="rect">
            <a:avLst/>
          </a:prstGeom>
          <a:noFill/>
          <a:ln/>
        </p:spPr>
        <p:txBody>
          <a:bodyPr wrap="square" rtlCol="0" anchor="t"/>
          <a:lstStyle/>
          <a:p>
            <a:pPr indent="0" marL="0">
              <a:lnSpc>
                <a:spcPts val="5468"/>
              </a:lnSpc>
              <a:buNone/>
            </a:pPr>
            <a:r>
              <a:rPr lang="en-US" sz="4374" dirty="0">
                <a:solidFill>
                  <a:srgbClr val="60A9FF"/>
                </a:solidFill>
                <a:latin typeface="Roboto Slab" pitchFamily="34" charset="0"/>
                <a:ea typeface="Roboto Slab" pitchFamily="34" charset="-122"/>
                <a:cs typeface="Roboto Slab" pitchFamily="34" charset="-120"/>
              </a:rPr>
              <a:t>Configuring and Controlling MapReduce Jobs</a:t>
            </a:r>
            <a:endParaRPr lang="en-US" sz="4374" dirty="0"/>
          </a:p>
        </p:txBody>
      </p:sp>
      <p:sp>
        <p:nvSpPr>
          <p:cNvPr id="5" name="Text 3"/>
          <p:cNvSpPr/>
          <p:nvPr/>
        </p:nvSpPr>
        <p:spPr>
          <a:xfrm>
            <a:off x="2037993" y="3663791"/>
            <a:ext cx="5110520" cy="666512"/>
          </a:xfrm>
          <a:prstGeom prst="rect">
            <a:avLst/>
          </a:prstGeom>
          <a:noFill/>
          <a:ln/>
        </p:spPr>
        <p:txBody>
          <a:bodyPr wrap="none" rtlCol="0" anchor="t"/>
          <a:lstStyle/>
          <a:p>
            <a:pPr algn="ctr" indent="0" marL="0">
              <a:lnSpc>
                <a:spcPts val="5249"/>
              </a:lnSpc>
              <a:buNone/>
            </a:pPr>
            <a:r>
              <a:rPr lang="en-US" sz="5249" dirty="0">
                <a:solidFill>
                  <a:srgbClr val="60A9FF"/>
                </a:solidFill>
                <a:latin typeface="Roboto Slab" pitchFamily="34" charset="0"/>
                <a:ea typeface="Roboto Slab" pitchFamily="34" charset="-122"/>
                <a:cs typeface="Roboto Slab" pitchFamily="34" charset="-120"/>
              </a:rPr>
              <a:t>3</a:t>
            </a:r>
            <a:endParaRPr lang="en-US" sz="5249" dirty="0"/>
          </a:p>
        </p:txBody>
      </p:sp>
      <p:sp>
        <p:nvSpPr>
          <p:cNvPr id="6" name="Text 4"/>
          <p:cNvSpPr/>
          <p:nvPr/>
        </p:nvSpPr>
        <p:spPr>
          <a:xfrm>
            <a:off x="3204448" y="4607957"/>
            <a:ext cx="2777490" cy="347186"/>
          </a:xfrm>
          <a:prstGeom prst="rect">
            <a:avLst/>
          </a:prstGeom>
          <a:noFill/>
          <a:ln/>
        </p:spPr>
        <p:txBody>
          <a:bodyPr wrap="none" rtlCol="0" anchor="t"/>
          <a:lstStyle/>
          <a:p>
            <a:pPr algn="ctr" indent="0" marL="0">
              <a:lnSpc>
                <a:spcPts val="2734"/>
              </a:lnSpc>
              <a:buNone/>
            </a:pPr>
            <a:r>
              <a:rPr lang="en-US" sz="2187" dirty="0">
                <a:solidFill>
                  <a:srgbClr val="60A9FF"/>
                </a:solidFill>
                <a:latin typeface="Roboto Slab" pitchFamily="34" charset="0"/>
                <a:ea typeface="Roboto Slab" pitchFamily="34" charset="-122"/>
                <a:cs typeface="Roboto Slab" pitchFamily="34" charset="-120"/>
              </a:rPr>
              <a:t>Reducers</a:t>
            </a:r>
            <a:endParaRPr lang="en-US" sz="2187" dirty="0"/>
          </a:p>
        </p:txBody>
      </p:sp>
      <p:sp>
        <p:nvSpPr>
          <p:cNvPr id="7" name="Text 5"/>
          <p:cNvSpPr/>
          <p:nvPr/>
        </p:nvSpPr>
        <p:spPr>
          <a:xfrm>
            <a:off x="2037993" y="5088374"/>
            <a:ext cx="5110520" cy="1421606"/>
          </a:xfrm>
          <a:prstGeom prst="rect">
            <a:avLst/>
          </a:prstGeom>
          <a:noFill/>
          <a:ln/>
        </p:spPr>
        <p:txBody>
          <a:bodyPr wrap="square" rtlCol="0" anchor="t"/>
          <a:lstStyle/>
          <a:p>
            <a:pPr algn="ctr" indent="0" marL="0">
              <a:lnSpc>
                <a:spcPts val="2799"/>
              </a:lnSpc>
              <a:buNone/>
            </a:pPr>
            <a:r>
              <a:rPr lang="en-US" sz="1750" dirty="0">
                <a:solidFill>
                  <a:srgbClr val="D6E5EF"/>
                </a:solidFill>
                <a:latin typeface="Roboto" pitchFamily="34" charset="0"/>
                <a:ea typeface="Roboto" pitchFamily="34" charset="-122"/>
                <a:cs typeface="Roboto" pitchFamily="34" charset="-120"/>
              </a:rPr>
              <a:t>Java's integral role in setting the number of reducers, which shapes the concurrency and throughput of data processing tasks within Hadoop's framework.</a:t>
            </a:r>
            <a:endParaRPr lang="en-US" sz="1750" dirty="0"/>
          </a:p>
        </p:txBody>
      </p:sp>
      <p:sp>
        <p:nvSpPr>
          <p:cNvPr id="8" name="Text 6"/>
          <p:cNvSpPr/>
          <p:nvPr/>
        </p:nvSpPr>
        <p:spPr>
          <a:xfrm>
            <a:off x="7481768" y="3663791"/>
            <a:ext cx="5110639" cy="666512"/>
          </a:xfrm>
          <a:prstGeom prst="rect">
            <a:avLst/>
          </a:prstGeom>
          <a:noFill/>
          <a:ln/>
        </p:spPr>
        <p:txBody>
          <a:bodyPr wrap="none" rtlCol="0" anchor="t"/>
          <a:lstStyle/>
          <a:p>
            <a:pPr algn="ctr" indent="0" marL="0">
              <a:lnSpc>
                <a:spcPts val="5249"/>
              </a:lnSpc>
              <a:buNone/>
            </a:pPr>
            <a:r>
              <a:rPr lang="en-US" sz="5249" dirty="0">
                <a:solidFill>
                  <a:srgbClr val="60A9FF"/>
                </a:solidFill>
                <a:latin typeface="Roboto Slab" pitchFamily="34" charset="0"/>
                <a:ea typeface="Roboto Slab" pitchFamily="34" charset="-122"/>
                <a:cs typeface="Roboto Slab" pitchFamily="34" charset="-120"/>
              </a:rPr>
              <a:t>1K+</a:t>
            </a:r>
            <a:endParaRPr lang="en-US" sz="5249" dirty="0"/>
          </a:p>
        </p:txBody>
      </p:sp>
      <p:sp>
        <p:nvSpPr>
          <p:cNvPr id="9" name="Text 7"/>
          <p:cNvSpPr/>
          <p:nvPr/>
        </p:nvSpPr>
        <p:spPr>
          <a:xfrm>
            <a:off x="8648343" y="4607957"/>
            <a:ext cx="2777490" cy="347186"/>
          </a:xfrm>
          <a:prstGeom prst="rect">
            <a:avLst/>
          </a:prstGeom>
          <a:noFill/>
          <a:ln/>
        </p:spPr>
        <p:txBody>
          <a:bodyPr wrap="none" rtlCol="0" anchor="t"/>
          <a:lstStyle/>
          <a:p>
            <a:pPr algn="ctr" indent="0" marL="0">
              <a:lnSpc>
                <a:spcPts val="2734"/>
              </a:lnSpc>
              <a:buNone/>
            </a:pPr>
            <a:r>
              <a:rPr lang="en-US" sz="2187" dirty="0">
                <a:solidFill>
                  <a:srgbClr val="60A9FF"/>
                </a:solidFill>
                <a:latin typeface="Roboto Slab" pitchFamily="34" charset="0"/>
                <a:ea typeface="Roboto Slab" pitchFamily="34" charset="-122"/>
                <a:cs typeface="Roboto Slab" pitchFamily="34" charset="-120"/>
              </a:rPr>
              <a:t>Tasks</a:t>
            </a:r>
            <a:endParaRPr lang="en-US" sz="2187" dirty="0"/>
          </a:p>
        </p:txBody>
      </p:sp>
      <p:sp>
        <p:nvSpPr>
          <p:cNvPr id="10" name="Text 8"/>
          <p:cNvSpPr/>
          <p:nvPr/>
        </p:nvSpPr>
        <p:spPr>
          <a:xfrm>
            <a:off x="7481768" y="5088374"/>
            <a:ext cx="5110639" cy="1421606"/>
          </a:xfrm>
          <a:prstGeom prst="rect">
            <a:avLst/>
          </a:prstGeom>
          <a:noFill/>
          <a:ln/>
        </p:spPr>
        <p:txBody>
          <a:bodyPr wrap="square" rtlCol="0" anchor="t"/>
          <a:lstStyle/>
          <a:p>
            <a:pPr algn="ctr" indent="0" marL="0">
              <a:lnSpc>
                <a:spcPts val="2799"/>
              </a:lnSpc>
              <a:buNone/>
            </a:pPr>
            <a:r>
              <a:rPr lang="en-US" sz="1750" dirty="0">
                <a:solidFill>
                  <a:srgbClr val="D6E5EF"/>
                </a:solidFill>
                <a:latin typeface="Roboto" pitchFamily="34" charset="0"/>
                <a:ea typeface="Roboto" pitchFamily="34" charset="-122"/>
                <a:cs typeface="Roboto" pitchFamily="34" charset="-120"/>
              </a:rPr>
              <a:t>With Java at the helm, developers can handle thousands of concurrent tasks, enhancing Hadoop's capability to process grandiose datasets swiftly.</a:t>
            </a:r>
            <a:endParaRPr lang="en-US" sz="1750" dirty="0"/>
          </a:p>
        </p:txBody>
      </p:sp>
      <p:pic>
        <p:nvPicPr>
          <p:cNvPr id="11"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7</Slides>
  <Notes>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Calibri</vt:lpstr>
      <vt:lpstr>Office Theme</vt:lpstr>
      <vt:lpstr>Slide 1</vt:lpstr>
      <vt:lpstr>Slide 2</vt:lpstr>
      <vt:lpstr>Slide 3</vt:lpstr>
      <vt:lpstr>Slide 4</vt:lpstr>
      <vt:lpstr>Slide 5</vt:lpstr>
      <vt:lpstr>Slide 6</vt:lpstr>
      <vt:lpstr>Slide 7</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2024-03-04T06:23:16Z</dcterms:created>
  <dcterms:modified xsi:type="dcterms:W3CDTF">2024-03-04T06:23:16Z</dcterms:modified>
</cp:coreProperties>
</file>