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Glacial Indifference" charset="1" panose="00000000000000000000"/>
      <p:regular r:id="rId8"/>
    </p:embeddedFont>
    <p:embeddedFont>
      <p:font typeface="Glacial Indifference Bold" charset="1" panose="00000800000000000000"/>
      <p:regular r:id="rId9"/>
    </p:embeddedFont>
    <p:embeddedFont>
      <p:font typeface="Glacial Indifference Italics" charset="1" panose="00000000000000000000"/>
      <p:regular r:id="rId10"/>
    </p:embeddedFont>
    <p:embeddedFont>
      <p:font typeface="Glacial Indifference Bold Italics" charset="1" panose="000008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League Spartan" charset="1" panose="00000800000000000000"/>
      <p:regular r:id="rId16"/>
    </p:embeddedFont>
    <p:embeddedFont>
      <p:font typeface="Horizon" charset="1" panose="020005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true" flipV="false" rot="0">
            <a:off x="13511111" y="370635"/>
            <a:ext cx="1211996" cy="4114800"/>
          </a:xfrm>
          <a:custGeom>
            <a:avLst/>
            <a:gdLst/>
            <a:ahLst/>
            <a:cxnLst/>
            <a:rect r="r" b="b" t="t" l="l"/>
            <a:pathLst>
              <a:path h="4114800" w="1211996">
                <a:moveTo>
                  <a:pt x="1211995" y="0"/>
                </a:moveTo>
                <a:lnTo>
                  <a:pt x="0" y="0"/>
                </a:lnTo>
                <a:lnTo>
                  <a:pt x="0" y="4114800"/>
                </a:lnTo>
                <a:lnTo>
                  <a:pt x="1211995" y="4114800"/>
                </a:lnTo>
                <a:lnTo>
                  <a:pt x="121199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636338" y="699667"/>
            <a:ext cx="2419714" cy="3456735"/>
          </a:xfrm>
          <a:custGeom>
            <a:avLst/>
            <a:gdLst/>
            <a:ahLst/>
            <a:cxnLst/>
            <a:rect r="r" b="b" t="t" l="l"/>
            <a:pathLst>
              <a:path h="3456735" w="2419714">
                <a:moveTo>
                  <a:pt x="2419714" y="3456735"/>
                </a:moveTo>
                <a:lnTo>
                  <a:pt x="0" y="3456735"/>
                </a:lnTo>
                <a:lnTo>
                  <a:pt x="0" y="0"/>
                </a:lnTo>
                <a:lnTo>
                  <a:pt x="2419714" y="0"/>
                </a:lnTo>
                <a:lnTo>
                  <a:pt x="2419714" y="345673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368285" y="4439427"/>
            <a:ext cx="6519623" cy="1575905"/>
          </a:xfrm>
          <a:custGeom>
            <a:avLst/>
            <a:gdLst/>
            <a:ahLst/>
            <a:cxnLst/>
            <a:rect r="r" b="b" t="t" l="l"/>
            <a:pathLst>
              <a:path h="1575905" w="6519623">
                <a:moveTo>
                  <a:pt x="0" y="0"/>
                </a:moveTo>
                <a:lnTo>
                  <a:pt x="6519623" y="0"/>
                </a:lnTo>
                <a:lnTo>
                  <a:pt x="6519623" y="1575905"/>
                </a:lnTo>
                <a:lnTo>
                  <a:pt x="0" y="1575905"/>
                </a:lnTo>
                <a:lnTo>
                  <a:pt x="0" y="0"/>
                </a:lnTo>
                <a:close/>
              </a:path>
            </a:pathLst>
          </a:custGeom>
          <a:blipFill>
            <a:blip r:embed="rId8">
              <a:extLst>
                <a:ext uri="{96DAC541-7B7A-43D3-8B79-37D633B846F1}">
                  <asvg:svgBlip xmlns:asvg="http://schemas.microsoft.com/office/drawing/2016/SVG/main" r:embed="rId9"/>
                </a:ext>
              </a:extLst>
            </a:blip>
            <a:stretch>
              <a:fillRect l="0" t="0" r="0" b="-126410"/>
            </a:stretch>
          </a:blipFill>
        </p:spPr>
      </p:sp>
      <p:sp>
        <p:nvSpPr>
          <p:cNvPr name="Freeform 6" id="6"/>
          <p:cNvSpPr/>
          <p:nvPr/>
        </p:nvSpPr>
        <p:spPr>
          <a:xfrm flipH="false" flipV="false" rot="1112337">
            <a:off x="12088507" y="5926697"/>
            <a:ext cx="8270521" cy="7353245"/>
          </a:xfrm>
          <a:custGeom>
            <a:avLst/>
            <a:gdLst/>
            <a:ahLst/>
            <a:cxnLst/>
            <a:rect r="r" b="b" t="t" l="l"/>
            <a:pathLst>
              <a:path h="7353245" w="8270521">
                <a:moveTo>
                  <a:pt x="0" y="0"/>
                </a:moveTo>
                <a:lnTo>
                  <a:pt x="8270521" y="0"/>
                </a:lnTo>
                <a:lnTo>
                  <a:pt x="8270521" y="7353245"/>
                </a:lnTo>
                <a:lnTo>
                  <a:pt x="0" y="73532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94286" y="8021575"/>
            <a:ext cx="3059016" cy="739417"/>
          </a:xfrm>
          <a:custGeom>
            <a:avLst/>
            <a:gdLst/>
            <a:ahLst/>
            <a:cxnLst/>
            <a:rect r="r" b="b" t="t" l="l"/>
            <a:pathLst>
              <a:path h="739417" w="3059016">
                <a:moveTo>
                  <a:pt x="0" y="0"/>
                </a:moveTo>
                <a:lnTo>
                  <a:pt x="3059016" y="0"/>
                </a:lnTo>
                <a:lnTo>
                  <a:pt x="3059016" y="739416"/>
                </a:lnTo>
                <a:lnTo>
                  <a:pt x="0" y="739416"/>
                </a:lnTo>
                <a:lnTo>
                  <a:pt x="0" y="0"/>
                </a:lnTo>
                <a:close/>
              </a:path>
            </a:pathLst>
          </a:custGeom>
          <a:blipFill>
            <a:blip r:embed="rId12">
              <a:extLst>
                <a:ext uri="{96DAC541-7B7A-43D3-8B79-37D633B846F1}">
                  <asvg:svgBlip xmlns:asvg="http://schemas.microsoft.com/office/drawing/2016/SVG/main" r:embed="rId13"/>
                </a:ext>
              </a:extLst>
            </a:blip>
            <a:stretch>
              <a:fillRect l="0" t="0" r="0" b="-126410"/>
            </a:stretch>
          </a:blipFill>
        </p:spPr>
      </p:sp>
      <p:grpSp>
        <p:nvGrpSpPr>
          <p:cNvPr name="Group 8" id="8"/>
          <p:cNvGrpSpPr/>
          <p:nvPr/>
        </p:nvGrpSpPr>
        <p:grpSpPr>
          <a:xfrm rot="0">
            <a:off x="17082730" y="9258300"/>
            <a:ext cx="353140" cy="353140"/>
            <a:chOff x="0" y="0"/>
            <a:chExt cx="406400" cy="406400"/>
          </a:xfrm>
        </p:grpSpPr>
        <p:sp>
          <p:nvSpPr>
            <p:cNvPr name="Freeform 9" id="9"/>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FCD739"/>
            </a:solidFill>
          </p:spPr>
        </p:sp>
        <p:sp>
          <p:nvSpPr>
            <p:cNvPr name="TextBox 10" id="10"/>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grpSp>
        <p:nvGrpSpPr>
          <p:cNvPr name="Group 11" id="11"/>
          <p:cNvGrpSpPr/>
          <p:nvPr/>
        </p:nvGrpSpPr>
        <p:grpSpPr>
          <a:xfrm rot="0">
            <a:off x="14117108" y="9258300"/>
            <a:ext cx="353140" cy="353140"/>
            <a:chOff x="0" y="0"/>
            <a:chExt cx="406400" cy="406400"/>
          </a:xfrm>
        </p:grpSpPr>
        <p:sp>
          <p:nvSpPr>
            <p:cNvPr name="Freeform 12" id="12"/>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000000">
                <a:alpha val="0"/>
              </a:srgbClr>
            </a:solidFill>
            <a:ln w="38100">
              <a:solidFill>
                <a:srgbClr val="FCD739"/>
              </a:solidFill>
            </a:ln>
          </p:spPr>
        </p:sp>
        <p:sp>
          <p:nvSpPr>
            <p:cNvPr name="TextBox 13" id="13"/>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sp>
        <p:nvSpPr>
          <p:cNvPr name="Freeform 14" id="14"/>
          <p:cNvSpPr/>
          <p:nvPr/>
        </p:nvSpPr>
        <p:spPr>
          <a:xfrm flipH="false" flipV="false" rot="0">
            <a:off x="16406791" y="6097722"/>
            <a:ext cx="1469539" cy="1469539"/>
          </a:xfrm>
          <a:custGeom>
            <a:avLst/>
            <a:gdLst/>
            <a:ahLst/>
            <a:cxnLst/>
            <a:rect r="r" b="b" t="t" l="l"/>
            <a:pathLst>
              <a:path h="1469539" w="1469539">
                <a:moveTo>
                  <a:pt x="0" y="0"/>
                </a:moveTo>
                <a:lnTo>
                  <a:pt x="1469538" y="0"/>
                </a:lnTo>
                <a:lnTo>
                  <a:pt x="1469538" y="1469539"/>
                </a:lnTo>
                <a:lnTo>
                  <a:pt x="0" y="14695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0" y="5014325"/>
            <a:ext cx="5272675" cy="5272675"/>
          </a:xfrm>
          <a:custGeom>
            <a:avLst/>
            <a:gdLst/>
            <a:ahLst/>
            <a:cxnLst/>
            <a:rect r="r" b="b" t="t" l="l"/>
            <a:pathLst>
              <a:path h="5272675" w="5272675">
                <a:moveTo>
                  <a:pt x="0" y="0"/>
                </a:moveTo>
                <a:lnTo>
                  <a:pt x="5272675" y="0"/>
                </a:lnTo>
                <a:lnTo>
                  <a:pt x="5272675" y="5272675"/>
                </a:lnTo>
                <a:lnTo>
                  <a:pt x="0" y="5272675"/>
                </a:lnTo>
                <a:lnTo>
                  <a:pt x="0" y="0"/>
                </a:lnTo>
                <a:close/>
              </a:path>
            </a:pathLst>
          </a:custGeom>
          <a:blipFill>
            <a:blip r:embed="rId16"/>
            <a:stretch>
              <a:fillRect l="0" t="0" r="0" b="0"/>
            </a:stretch>
          </a:blipFill>
        </p:spPr>
      </p:sp>
      <p:sp>
        <p:nvSpPr>
          <p:cNvPr name="TextBox 16" id="16"/>
          <p:cNvSpPr txBox="true"/>
          <p:nvPr/>
        </p:nvSpPr>
        <p:spPr>
          <a:xfrm rot="0">
            <a:off x="6368285" y="608245"/>
            <a:ext cx="6519623" cy="3439556"/>
          </a:xfrm>
          <a:prstGeom prst="rect">
            <a:avLst/>
          </a:prstGeom>
        </p:spPr>
        <p:txBody>
          <a:bodyPr anchor="t" rtlCol="false" tIns="0" lIns="0" bIns="0" rIns="0">
            <a:spAutoFit/>
          </a:bodyPr>
          <a:lstStyle/>
          <a:p>
            <a:pPr>
              <a:lnSpc>
                <a:spcPts val="13810"/>
              </a:lnSpc>
            </a:pPr>
            <a:r>
              <a:rPr lang="en-US" sz="9864">
                <a:solidFill>
                  <a:srgbClr val="FFFFFF"/>
                </a:solidFill>
                <a:latin typeface="Glacial Indifference Bold"/>
              </a:rPr>
              <a:t>TURING </a:t>
            </a:r>
          </a:p>
          <a:p>
            <a:pPr>
              <a:lnSpc>
                <a:spcPts val="13810"/>
              </a:lnSpc>
              <a:spcBef>
                <a:spcPct val="0"/>
              </a:spcBef>
            </a:pPr>
            <a:r>
              <a:rPr lang="en-US" sz="9864">
                <a:solidFill>
                  <a:srgbClr val="FFFFFF"/>
                </a:solidFill>
                <a:latin typeface="Glacial Indifference Bold"/>
              </a:rPr>
              <a:t>MACHINES</a:t>
            </a:r>
          </a:p>
        </p:txBody>
      </p:sp>
      <p:sp>
        <p:nvSpPr>
          <p:cNvPr name="TextBox 17" id="17"/>
          <p:cNvSpPr txBox="true"/>
          <p:nvPr/>
        </p:nvSpPr>
        <p:spPr>
          <a:xfrm rot="0">
            <a:off x="6368285" y="6500704"/>
            <a:ext cx="6519623" cy="596900"/>
          </a:xfrm>
          <a:prstGeom prst="rect">
            <a:avLst/>
          </a:prstGeom>
        </p:spPr>
        <p:txBody>
          <a:bodyPr anchor="t" rtlCol="false" tIns="0" lIns="0" bIns="0" rIns="0">
            <a:spAutoFit/>
          </a:bodyPr>
          <a:lstStyle/>
          <a:p>
            <a:pPr>
              <a:lnSpc>
                <a:spcPts val="4899"/>
              </a:lnSpc>
              <a:spcBef>
                <a:spcPct val="0"/>
              </a:spcBef>
            </a:pPr>
            <a:r>
              <a:rPr lang="en-US" sz="3499">
                <a:solidFill>
                  <a:srgbClr val="FCD739"/>
                </a:solidFill>
                <a:latin typeface="Glacial Indifference Bold"/>
              </a:rPr>
              <a:t>PRESENTED BY - V.CHANDANA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true" flipV="false" rot="0">
            <a:off x="16047304" y="1028700"/>
            <a:ext cx="1211996" cy="4114800"/>
          </a:xfrm>
          <a:custGeom>
            <a:avLst/>
            <a:gdLst/>
            <a:ahLst/>
            <a:cxnLst/>
            <a:rect r="r" b="b" t="t" l="l"/>
            <a:pathLst>
              <a:path h="4114800" w="1211996">
                <a:moveTo>
                  <a:pt x="1211996" y="0"/>
                </a:moveTo>
                <a:lnTo>
                  <a:pt x="0" y="0"/>
                </a:lnTo>
                <a:lnTo>
                  <a:pt x="0" y="4114800"/>
                </a:lnTo>
                <a:lnTo>
                  <a:pt x="1211996" y="4114800"/>
                </a:lnTo>
                <a:lnTo>
                  <a:pt x="121199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8263682"/>
            <a:ext cx="4114800" cy="994618"/>
          </a:xfrm>
          <a:custGeom>
            <a:avLst/>
            <a:gdLst/>
            <a:ahLst/>
            <a:cxnLst/>
            <a:rect r="r" b="b" t="t" l="l"/>
            <a:pathLst>
              <a:path h="994618" w="4114800">
                <a:moveTo>
                  <a:pt x="0" y="0"/>
                </a:moveTo>
                <a:lnTo>
                  <a:pt x="4114800" y="0"/>
                </a:lnTo>
                <a:lnTo>
                  <a:pt x="4114800" y="994618"/>
                </a:lnTo>
                <a:lnTo>
                  <a:pt x="0" y="994618"/>
                </a:lnTo>
                <a:lnTo>
                  <a:pt x="0" y="0"/>
                </a:lnTo>
                <a:close/>
              </a:path>
            </a:pathLst>
          </a:custGeom>
          <a:blipFill>
            <a:blip r:embed="rId6">
              <a:extLst>
                <a:ext uri="{96DAC541-7B7A-43D3-8B79-37D633B846F1}">
                  <asvg:svgBlip xmlns:asvg="http://schemas.microsoft.com/office/drawing/2016/SVG/main" r:embed="rId7"/>
                </a:ext>
              </a:extLst>
            </a:blip>
            <a:stretch>
              <a:fillRect l="0" t="0" r="0" b="-126410"/>
            </a:stretch>
          </a:blipFill>
        </p:spPr>
      </p:sp>
      <p:sp>
        <p:nvSpPr>
          <p:cNvPr name="TextBox 5" id="5"/>
          <p:cNvSpPr txBox="true"/>
          <p:nvPr/>
        </p:nvSpPr>
        <p:spPr>
          <a:xfrm rot="0">
            <a:off x="5719961" y="828675"/>
            <a:ext cx="6848078"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CONTENT</a:t>
            </a:r>
          </a:p>
        </p:txBody>
      </p:sp>
      <p:sp>
        <p:nvSpPr>
          <p:cNvPr name="Freeform 6" id="6"/>
          <p:cNvSpPr/>
          <p:nvPr/>
        </p:nvSpPr>
        <p:spPr>
          <a:xfrm flipH="false" flipV="false" rot="1112337">
            <a:off x="12088507" y="5926697"/>
            <a:ext cx="8270521" cy="7353245"/>
          </a:xfrm>
          <a:custGeom>
            <a:avLst/>
            <a:gdLst/>
            <a:ahLst/>
            <a:cxnLst/>
            <a:rect r="r" b="b" t="t" l="l"/>
            <a:pathLst>
              <a:path h="7353245" w="8270521">
                <a:moveTo>
                  <a:pt x="0" y="0"/>
                </a:moveTo>
                <a:lnTo>
                  <a:pt x="8270521" y="0"/>
                </a:lnTo>
                <a:lnTo>
                  <a:pt x="8270521" y="7353245"/>
                </a:lnTo>
                <a:lnTo>
                  <a:pt x="0" y="73532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594286" y="8021575"/>
            <a:ext cx="3059016" cy="739417"/>
          </a:xfrm>
          <a:custGeom>
            <a:avLst/>
            <a:gdLst/>
            <a:ahLst/>
            <a:cxnLst/>
            <a:rect r="r" b="b" t="t" l="l"/>
            <a:pathLst>
              <a:path h="739417" w="3059016">
                <a:moveTo>
                  <a:pt x="0" y="0"/>
                </a:moveTo>
                <a:lnTo>
                  <a:pt x="3059016" y="0"/>
                </a:lnTo>
                <a:lnTo>
                  <a:pt x="3059016" y="739416"/>
                </a:lnTo>
                <a:lnTo>
                  <a:pt x="0" y="739416"/>
                </a:lnTo>
                <a:lnTo>
                  <a:pt x="0" y="0"/>
                </a:lnTo>
                <a:close/>
              </a:path>
            </a:pathLst>
          </a:custGeom>
          <a:blipFill>
            <a:blip r:embed="rId6">
              <a:extLst>
                <a:ext uri="{96DAC541-7B7A-43D3-8B79-37D633B846F1}">
                  <asvg:svgBlip xmlns:asvg="http://schemas.microsoft.com/office/drawing/2016/SVG/main" r:embed="rId7"/>
                </a:ext>
              </a:extLst>
            </a:blip>
            <a:stretch>
              <a:fillRect l="0" t="0" r="0" b="-126410"/>
            </a:stretch>
          </a:blipFill>
        </p:spPr>
      </p:sp>
      <p:grpSp>
        <p:nvGrpSpPr>
          <p:cNvPr name="Group 8" id="8"/>
          <p:cNvGrpSpPr/>
          <p:nvPr/>
        </p:nvGrpSpPr>
        <p:grpSpPr>
          <a:xfrm rot="0">
            <a:off x="17082730" y="9258300"/>
            <a:ext cx="353140" cy="353140"/>
            <a:chOff x="0" y="0"/>
            <a:chExt cx="406400" cy="406400"/>
          </a:xfrm>
        </p:grpSpPr>
        <p:sp>
          <p:nvSpPr>
            <p:cNvPr name="Freeform 9" id="9"/>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FCD739"/>
            </a:solidFill>
          </p:spPr>
        </p:sp>
        <p:sp>
          <p:nvSpPr>
            <p:cNvPr name="TextBox 10" id="10"/>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grpSp>
        <p:nvGrpSpPr>
          <p:cNvPr name="Group 11" id="11"/>
          <p:cNvGrpSpPr/>
          <p:nvPr/>
        </p:nvGrpSpPr>
        <p:grpSpPr>
          <a:xfrm rot="0">
            <a:off x="14117108" y="9258300"/>
            <a:ext cx="353140" cy="353140"/>
            <a:chOff x="0" y="0"/>
            <a:chExt cx="406400" cy="406400"/>
          </a:xfrm>
        </p:grpSpPr>
        <p:sp>
          <p:nvSpPr>
            <p:cNvPr name="Freeform 12" id="12"/>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000000">
                <a:alpha val="0"/>
              </a:srgbClr>
            </a:solidFill>
            <a:ln w="38100">
              <a:solidFill>
                <a:srgbClr val="FCD739"/>
              </a:solidFill>
            </a:ln>
          </p:spPr>
        </p:sp>
        <p:sp>
          <p:nvSpPr>
            <p:cNvPr name="TextBox 13" id="13"/>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sp>
        <p:nvSpPr>
          <p:cNvPr name="Freeform 14" id="14"/>
          <p:cNvSpPr/>
          <p:nvPr/>
        </p:nvSpPr>
        <p:spPr>
          <a:xfrm flipH="false" flipV="false" rot="0">
            <a:off x="16406791" y="6097722"/>
            <a:ext cx="1469539" cy="1469539"/>
          </a:xfrm>
          <a:custGeom>
            <a:avLst/>
            <a:gdLst/>
            <a:ahLst/>
            <a:cxnLst/>
            <a:rect r="r" b="b" t="t" l="l"/>
            <a:pathLst>
              <a:path h="1469539" w="1469539">
                <a:moveTo>
                  <a:pt x="0" y="0"/>
                </a:moveTo>
                <a:lnTo>
                  <a:pt x="1469538" y="0"/>
                </a:lnTo>
                <a:lnTo>
                  <a:pt x="1469538" y="1469539"/>
                </a:lnTo>
                <a:lnTo>
                  <a:pt x="0" y="14695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4724450" y="3514725"/>
            <a:ext cx="8839100" cy="3171825"/>
          </a:xfrm>
          <a:prstGeom prst="rect">
            <a:avLst/>
          </a:prstGeom>
        </p:spPr>
        <p:txBody>
          <a:bodyPr anchor="t" rtlCol="false" tIns="0" lIns="0" bIns="0" rIns="0">
            <a:spAutoFit/>
          </a:bodyPr>
          <a:lstStyle/>
          <a:p>
            <a:pPr marL="971550" indent="-485775" lvl="1">
              <a:lnSpc>
                <a:spcPts val="6299"/>
              </a:lnSpc>
              <a:buFont typeface="Arial"/>
              <a:buChar char="•"/>
            </a:pPr>
            <a:r>
              <a:rPr lang="en-US" sz="4500">
                <a:solidFill>
                  <a:srgbClr val="42A59E"/>
                </a:solidFill>
                <a:latin typeface="League Spartan"/>
              </a:rPr>
              <a:t>INTRODUCTION</a:t>
            </a:r>
          </a:p>
          <a:p>
            <a:pPr marL="971550" indent="-485775" lvl="1">
              <a:lnSpc>
                <a:spcPts val="6299"/>
              </a:lnSpc>
              <a:buFont typeface="Arial"/>
              <a:buChar char="•"/>
            </a:pPr>
            <a:r>
              <a:rPr lang="en-US" sz="4500">
                <a:solidFill>
                  <a:srgbClr val="42A59E"/>
                </a:solidFill>
                <a:latin typeface="League Spartan"/>
              </a:rPr>
              <a:t>FORMAL DEFINITION</a:t>
            </a:r>
          </a:p>
          <a:p>
            <a:pPr marL="971550" indent="-485775" lvl="1">
              <a:lnSpc>
                <a:spcPts val="6299"/>
              </a:lnSpc>
              <a:buFont typeface="Arial"/>
              <a:buChar char="•"/>
            </a:pPr>
            <a:r>
              <a:rPr lang="en-US" sz="4500">
                <a:solidFill>
                  <a:srgbClr val="42A59E"/>
                </a:solidFill>
                <a:latin typeface="League Spartan"/>
              </a:rPr>
              <a:t>RULES</a:t>
            </a:r>
          </a:p>
          <a:p>
            <a:pPr marL="971550" indent="-485775" lvl="1">
              <a:lnSpc>
                <a:spcPts val="6299"/>
              </a:lnSpc>
              <a:buFont typeface="Arial"/>
              <a:buChar char="•"/>
            </a:pPr>
            <a:r>
              <a:rPr lang="en-US" sz="4500">
                <a:solidFill>
                  <a:srgbClr val="42A59E"/>
                </a:solidFill>
                <a:latin typeface="League Spartan"/>
              </a:rPr>
              <a:t>EXAMPLE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true" flipV="false" rot="0">
            <a:off x="16047304" y="3086100"/>
            <a:ext cx="1211996" cy="4114800"/>
          </a:xfrm>
          <a:custGeom>
            <a:avLst/>
            <a:gdLst/>
            <a:ahLst/>
            <a:cxnLst/>
            <a:rect r="r" b="b" t="t" l="l"/>
            <a:pathLst>
              <a:path h="4114800" w="1211996">
                <a:moveTo>
                  <a:pt x="1211996" y="0"/>
                </a:moveTo>
                <a:lnTo>
                  <a:pt x="0" y="0"/>
                </a:lnTo>
                <a:lnTo>
                  <a:pt x="0" y="4114800"/>
                </a:lnTo>
                <a:lnTo>
                  <a:pt x="1211996" y="4114800"/>
                </a:lnTo>
                <a:lnTo>
                  <a:pt x="121199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87525">
            <a:off x="-3106560" y="6099066"/>
            <a:ext cx="8270521" cy="7353245"/>
          </a:xfrm>
          <a:custGeom>
            <a:avLst/>
            <a:gdLst/>
            <a:ahLst/>
            <a:cxnLst/>
            <a:rect r="r" b="b" t="t" l="l"/>
            <a:pathLst>
              <a:path h="7353245" w="8270521">
                <a:moveTo>
                  <a:pt x="8270520" y="0"/>
                </a:moveTo>
                <a:lnTo>
                  <a:pt x="0" y="0"/>
                </a:lnTo>
                <a:lnTo>
                  <a:pt x="0" y="7353244"/>
                </a:lnTo>
                <a:lnTo>
                  <a:pt x="8270520" y="7353244"/>
                </a:lnTo>
                <a:lnTo>
                  <a:pt x="827052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0113" y="8416282"/>
            <a:ext cx="3059016" cy="739417"/>
          </a:xfrm>
          <a:custGeom>
            <a:avLst/>
            <a:gdLst/>
            <a:ahLst/>
            <a:cxnLst/>
            <a:rect r="r" b="b" t="t" l="l"/>
            <a:pathLst>
              <a:path h="739417" w="3059016">
                <a:moveTo>
                  <a:pt x="0" y="0"/>
                </a:moveTo>
                <a:lnTo>
                  <a:pt x="3059016" y="0"/>
                </a:lnTo>
                <a:lnTo>
                  <a:pt x="3059016" y="739417"/>
                </a:lnTo>
                <a:lnTo>
                  <a:pt x="0" y="739417"/>
                </a:lnTo>
                <a:lnTo>
                  <a:pt x="0" y="0"/>
                </a:lnTo>
                <a:close/>
              </a:path>
            </a:pathLst>
          </a:custGeom>
          <a:blipFill>
            <a:blip r:embed="rId8">
              <a:extLst>
                <a:ext uri="{96DAC541-7B7A-43D3-8B79-37D633B846F1}">
                  <asvg:svgBlip xmlns:asvg="http://schemas.microsoft.com/office/drawing/2016/SVG/main" r:embed="rId9"/>
                </a:ext>
              </a:extLst>
            </a:blip>
            <a:stretch>
              <a:fillRect l="0" t="0" r="0" b="-126410"/>
            </a:stretch>
          </a:blipFill>
        </p:spPr>
      </p:sp>
      <p:grpSp>
        <p:nvGrpSpPr>
          <p:cNvPr name="Group 6" id="6"/>
          <p:cNvGrpSpPr/>
          <p:nvPr/>
        </p:nvGrpSpPr>
        <p:grpSpPr>
          <a:xfrm rot="0">
            <a:off x="3117652" y="9653008"/>
            <a:ext cx="353140" cy="353140"/>
            <a:chOff x="0" y="0"/>
            <a:chExt cx="406400" cy="406400"/>
          </a:xfrm>
        </p:grpSpPr>
        <p:sp>
          <p:nvSpPr>
            <p:cNvPr name="Freeform 7" id="7"/>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FCD739"/>
            </a:solidFill>
          </p:spPr>
        </p:sp>
        <p:sp>
          <p:nvSpPr>
            <p:cNvPr name="TextBox 8" id="8"/>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grpSp>
        <p:nvGrpSpPr>
          <p:cNvPr name="Group 9" id="9"/>
          <p:cNvGrpSpPr/>
          <p:nvPr/>
        </p:nvGrpSpPr>
        <p:grpSpPr>
          <a:xfrm rot="0">
            <a:off x="380113" y="9653008"/>
            <a:ext cx="353140" cy="353140"/>
            <a:chOff x="0" y="0"/>
            <a:chExt cx="406400" cy="406400"/>
          </a:xfrm>
        </p:grpSpPr>
        <p:sp>
          <p:nvSpPr>
            <p:cNvPr name="Freeform 10" id="10"/>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000000">
                <a:alpha val="0"/>
              </a:srgbClr>
            </a:solidFill>
            <a:ln w="38100">
              <a:solidFill>
                <a:srgbClr val="FCD739"/>
              </a:solidFill>
            </a:ln>
          </p:spPr>
        </p:sp>
        <p:sp>
          <p:nvSpPr>
            <p:cNvPr name="TextBox 11" id="11"/>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sp>
        <p:nvSpPr>
          <p:cNvPr name="Freeform 12" id="12"/>
          <p:cNvSpPr/>
          <p:nvPr/>
        </p:nvSpPr>
        <p:spPr>
          <a:xfrm flipH="false" flipV="false" rot="0">
            <a:off x="380113" y="6561004"/>
            <a:ext cx="1469539" cy="1469539"/>
          </a:xfrm>
          <a:custGeom>
            <a:avLst/>
            <a:gdLst/>
            <a:ahLst/>
            <a:cxnLst/>
            <a:rect r="r" b="b" t="t" l="l"/>
            <a:pathLst>
              <a:path h="1469539" w="1469539">
                <a:moveTo>
                  <a:pt x="0" y="0"/>
                </a:moveTo>
                <a:lnTo>
                  <a:pt x="1469539" y="0"/>
                </a:lnTo>
                <a:lnTo>
                  <a:pt x="1469539" y="1469539"/>
                </a:lnTo>
                <a:lnTo>
                  <a:pt x="0" y="14695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4485113" y="69842"/>
            <a:ext cx="9032024"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INTRODUCTION</a:t>
            </a:r>
          </a:p>
        </p:txBody>
      </p:sp>
      <p:sp>
        <p:nvSpPr>
          <p:cNvPr name="TextBox 14" id="14"/>
          <p:cNvSpPr txBox="true"/>
          <p:nvPr/>
        </p:nvSpPr>
        <p:spPr>
          <a:xfrm rot="0">
            <a:off x="3967961" y="2130755"/>
            <a:ext cx="10352079" cy="7875393"/>
          </a:xfrm>
          <a:prstGeom prst="rect">
            <a:avLst/>
          </a:prstGeom>
        </p:spPr>
        <p:txBody>
          <a:bodyPr anchor="t" rtlCol="false" tIns="0" lIns="0" bIns="0" rIns="0">
            <a:spAutoFit/>
          </a:bodyPr>
          <a:lstStyle/>
          <a:p>
            <a:pPr marL="581478" indent="-290739" lvl="1">
              <a:lnSpc>
                <a:spcPts val="4820"/>
              </a:lnSpc>
              <a:buFont typeface="Arial"/>
              <a:buChar char="•"/>
            </a:pPr>
            <a:r>
              <a:rPr lang="en-US" sz="2693">
                <a:solidFill>
                  <a:srgbClr val="FFFFFF"/>
                </a:solidFill>
                <a:latin typeface="Montserrat Classic"/>
              </a:rPr>
              <a:t>Turing machines are used to study the properties of algorithms and to determine what problems can and cannot be solved by computers. They provide a way to model the behaviour of algorithms and to analyze their computational complexity, which is the amount of time and memory they require to solve a problem.</a:t>
            </a:r>
          </a:p>
          <a:p>
            <a:pPr marL="581478" indent="-290739" lvl="1">
              <a:lnSpc>
                <a:spcPts val="4820"/>
              </a:lnSpc>
              <a:buFont typeface="Arial"/>
              <a:buChar char="•"/>
            </a:pPr>
            <a:r>
              <a:rPr lang="en-US" sz="2693">
                <a:solidFill>
                  <a:srgbClr val="FFFFFF"/>
                </a:solidFill>
                <a:latin typeface="Montserrat Classic"/>
              </a:rPr>
              <a:t>A Turing machine is a finite automaton that can read, write, and erase symbols on an infinitely long tape. The tape is divided into squares, and each square contains a symbol. The Turing machine can only read one symbol at a time, and it uses a set of rules (the transition function) to determine its next action based on the current state and the symbol it is reading.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06824" y="2471100"/>
            <a:ext cx="7163084" cy="6345605"/>
          </a:xfrm>
          <a:prstGeom prst="rect">
            <a:avLst/>
          </a:prstGeom>
        </p:spPr>
        <p:txBody>
          <a:bodyPr anchor="t" rtlCol="false" tIns="0" lIns="0" bIns="0" rIns="0">
            <a:spAutoFit/>
          </a:bodyPr>
          <a:lstStyle/>
          <a:p>
            <a:pPr>
              <a:lnSpc>
                <a:spcPts val="5047"/>
              </a:lnSpc>
              <a:spcBef>
                <a:spcPct val="0"/>
              </a:spcBef>
            </a:pPr>
            <a:r>
              <a:rPr lang="en-US" sz="2969" spc="-59">
                <a:solidFill>
                  <a:srgbClr val="FF66C4"/>
                </a:solidFill>
                <a:latin typeface="Montserrat Classic"/>
              </a:rPr>
              <a:t>A turing machine consists of a tape of infinite length on which read and writes operation can be performed. The tape consists of infinite cells on which each cell either contains input symbol or a special symbol called blank. It also consists of a head pointer which points to cell currently being read and it can move in both directions.</a:t>
            </a:r>
          </a:p>
        </p:txBody>
      </p:sp>
      <p:sp>
        <p:nvSpPr>
          <p:cNvPr name="Freeform 4" id="4"/>
          <p:cNvSpPr/>
          <p:nvPr/>
        </p:nvSpPr>
        <p:spPr>
          <a:xfrm flipH="false" flipV="false" rot="0">
            <a:off x="9434994" y="3724955"/>
            <a:ext cx="8164286" cy="3990295"/>
          </a:xfrm>
          <a:custGeom>
            <a:avLst/>
            <a:gdLst/>
            <a:ahLst/>
            <a:cxnLst/>
            <a:rect r="r" b="b" t="t" l="l"/>
            <a:pathLst>
              <a:path h="3990295" w="8164286">
                <a:moveTo>
                  <a:pt x="0" y="0"/>
                </a:moveTo>
                <a:lnTo>
                  <a:pt x="8164286" y="0"/>
                </a:lnTo>
                <a:lnTo>
                  <a:pt x="8164286" y="3990295"/>
                </a:lnTo>
                <a:lnTo>
                  <a:pt x="0" y="3990295"/>
                </a:lnTo>
                <a:lnTo>
                  <a:pt x="0" y="0"/>
                </a:lnTo>
                <a:close/>
              </a:path>
            </a:pathLst>
          </a:custGeom>
          <a:blipFill>
            <a:blip r:embed="rId4"/>
            <a:stretch>
              <a:fillRect l="-12480" t="-271" r="-11500" b="0"/>
            </a:stretch>
          </a:blipFill>
        </p:spPr>
      </p:sp>
      <p:sp>
        <p:nvSpPr>
          <p:cNvPr name="TextBox 5" id="5"/>
          <p:cNvSpPr txBox="true"/>
          <p:nvPr/>
        </p:nvSpPr>
        <p:spPr>
          <a:xfrm rot="0">
            <a:off x="2944104" y="69842"/>
            <a:ext cx="12399792"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FORMAL DEFINITION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1372800" y="2472145"/>
            <a:ext cx="15542400" cy="6786155"/>
          </a:xfrm>
          <a:prstGeom prst="rect">
            <a:avLst/>
          </a:prstGeom>
        </p:spPr>
        <p:txBody>
          <a:bodyPr anchor="t" rtlCol="false" tIns="0" lIns="0" bIns="0" rIns="0">
            <a:spAutoFit/>
          </a:bodyPr>
          <a:lstStyle/>
          <a:p>
            <a:pPr>
              <a:lnSpc>
                <a:spcPts val="4894"/>
              </a:lnSpc>
            </a:pPr>
            <a:r>
              <a:rPr lang="en-US" sz="2878" spc="-57">
                <a:solidFill>
                  <a:srgbClr val="C1FF72"/>
                </a:solidFill>
                <a:latin typeface="Montserrat Classic"/>
              </a:rPr>
              <a:t>       </a:t>
            </a:r>
            <a:r>
              <a:rPr lang="en-US" sz="2878" spc="-57">
                <a:solidFill>
                  <a:srgbClr val="C1FF72"/>
                </a:solidFill>
                <a:latin typeface="Montserrat Classic"/>
              </a:rPr>
              <a:t>A Turing Machine is expressed as a set of 7-tuple (Q, T, B, ∑, δ, q0, F) where: </a:t>
            </a:r>
          </a:p>
          <a:p>
            <a:pPr marL="621564" indent="-310782" lvl="1">
              <a:lnSpc>
                <a:spcPts val="4894"/>
              </a:lnSpc>
              <a:buFont typeface="Arial"/>
              <a:buChar char="•"/>
            </a:pPr>
            <a:r>
              <a:rPr lang="en-US" sz="2878" spc="-57">
                <a:solidFill>
                  <a:srgbClr val="C1FF72"/>
                </a:solidFill>
                <a:latin typeface="Montserrat Classic"/>
              </a:rPr>
              <a:t>Q is a finite set of states</a:t>
            </a:r>
          </a:p>
          <a:p>
            <a:pPr marL="621564" indent="-310782" lvl="1">
              <a:lnSpc>
                <a:spcPts val="4894"/>
              </a:lnSpc>
              <a:buFont typeface="Arial"/>
              <a:buChar char="•"/>
            </a:pPr>
            <a:r>
              <a:rPr lang="en-US" sz="2878" spc="-57">
                <a:solidFill>
                  <a:srgbClr val="C1FF72"/>
                </a:solidFill>
                <a:latin typeface="Montserrat Classic"/>
              </a:rPr>
              <a:t>T is the tape alphabet (symbols which can be written on Tape)</a:t>
            </a:r>
          </a:p>
          <a:p>
            <a:pPr marL="621564" indent="-310782" lvl="1">
              <a:lnSpc>
                <a:spcPts val="4894"/>
              </a:lnSpc>
              <a:buFont typeface="Arial"/>
              <a:buChar char="•"/>
            </a:pPr>
            <a:r>
              <a:rPr lang="en-US" sz="2878" spc="-57">
                <a:solidFill>
                  <a:srgbClr val="C1FF72"/>
                </a:solidFill>
                <a:latin typeface="Montserrat Classic"/>
              </a:rPr>
              <a:t>B is blank symbol (every cell is filled with B except input alphabet initially)</a:t>
            </a:r>
          </a:p>
          <a:p>
            <a:pPr marL="621564" indent="-310782" lvl="1">
              <a:lnSpc>
                <a:spcPts val="4894"/>
              </a:lnSpc>
              <a:buFont typeface="Arial"/>
              <a:buChar char="•"/>
            </a:pPr>
            <a:r>
              <a:rPr lang="en-US" sz="2878" spc="-57">
                <a:solidFill>
                  <a:srgbClr val="C1FF72"/>
                </a:solidFill>
                <a:latin typeface="Montserrat Classic"/>
              </a:rPr>
              <a:t>∑ is the input alphabet (symbols which are part of input alphabet)</a:t>
            </a:r>
          </a:p>
          <a:p>
            <a:pPr marL="621564" indent="-310782" lvl="1">
              <a:lnSpc>
                <a:spcPts val="4894"/>
              </a:lnSpc>
              <a:buFont typeface="Arial"/>
              <a:buChar char="•"/>
            </a:pPr>
            <a:r>
              <a:rPr lang="en-US" sz="2878" spc="-57">
                <a:solidFill>
                  <a:srgbClr val="C1FF72"/>
                </a:solidFill>
                <a:latin typeface="Montserrat Classic"/>
              </a:rPr>
              <a:t>δ is a transition function which maps Q × ∑ → Q × T × {L,R}. Depending on its present state and present tape alphabet (pointed by head pointer), it will move to new state, change the tape symbol (may or may not) and move head pointer to either left or right.</a:t>
            </a:r>
          </a:p>
          <a:p>
            <a:pPr marL="621564" indent="-310782" lvl="1">
              <a:lnSpc>
                <a:spcPts val="4894"/>
              </a:lnSpc>
              <a:buFont typeface="Arial"/>
              <a:buChar char="•"/>
            </a:pPr>
            <a:r>
              <a:rPr lang="en-US" sz="2878" spc="-57">
                <a:solidFill>
                  <a:srgbClr val="C1FF72"/>
                </a:solidFill>
                <a:latin typeface="Montserrat Classic"/>
              </a:rPr>
              <a:t>q0 is the initial state</a:t>
            </a:r>
          </a:p>
          <a:p>
            <a:pPr marL="621564" indent="-310782" lvl="1">
              <a:lnSpc>
                <a:spcPts val="4894"/>
              </a:lnSpc>
              <a:buFont typeface="Arial"/>
              <a:buChar char="•"/>
            </a:pPr>
            <a:r>
              <a:rPr lang="en-US" sz="2878" spc="-57">
                <a:solidFill>
                  <a:srgbClr val="C1FF72"/>
                </a:solidFill>
                <a:latin typeface="Montserrat Classic"/>
              </a:rPr>
              <a:t>F is the set of final states. If any state of F is reached, input string is accepted.</a:t>
            </a:r>
          </a:p>
        </p:txBody>
      </p:sp>
      <p:sp>
        <p:nvSpPr>
          <p:cNvPr name="Freeform 3" id="3"/>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44104" y="69842"/>
            <a:ext cx="12399792"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FORMAL DEFINITION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87525">
            <a:off x="-3106560" y="6099066"/>
            <a:ext cx="8270521" cy="7353245"/>
          </a:xfrm>
          <a:custGeom>
            <a:avLst/>
            <a:gdLst/>
            <a:ahLst/>
            <a:cxnLst/>
            <a:rect r="r" b="b" t="t" l="l"/>
            <a:pathLst>
              <a:path h="7353245" w="8270521">
                <a:moveTo>
                  <a:pt x="8270520" y="0"/>
                </a:moveTo>
                <a:lnTo>
                  <a:pt x="0" y="0"/>
                </a:lnTo>
                <a:lnTo>
                  <a:pt x="0" y="7353244"/>
                </a:lnTo>
                <a:lnTo>
                  <a:pt x="8270520" y="7353244"/>
                </a:lnTo>
                <a:lnTo>
                  <a:pt x="827052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0113" y="8518883"/>
            <a:ext cx="3059016" cy="739417"/>
          </a:xfrm>
          <a:custGeom>
            <a:avLst/>
            <a:gdLst/>
            <a:ahLst/>
            <a:cxnLst/>
            <a:rect r="r" b="b" t="t" l="l"/>
            <a:pathLst>
              <a:path h="739417" w="3059016">
                <a:moveTo>
                  <a:pt x="0" y="0"/>
                </a:moveTo>
                <a:lnTo>
                  <a:pt x="3059016" y="0"/>
                </a:lnTo>
                <a:lnTo>
                  <a:pt x="3059016" y="739417"/>
                </a:lnTo>
                <a:lnTo>
                  <a:pt x="0" y="739417"/>
                </a:lnTo>
                <a:lnTo>
                  <a:pt x="0" y="0"/>
                </a:lnTo>
                <a:close/>
              </a:path>
            </a:pathLst>
          </a:custGeom>
          <a:blipFill>
            <a:blip r:embed="rId6">
              <a:extLst>
                <a:ext uri="{96DAC541-7B7A-43D3-8B79-37D633B846F1}">
                  <asvg:svgBlip xmlns:asvg="http://schemas.microsoft.com/office/drawing/2016/SVG/main" r:embed="rId7"/>
                </a:ext>
              </a:extLst>
            </a:blip>
            <a:stretch>
              <a:fillRect l="0" t="0" r="0" b="-126410"/>
            </a:stretch>
          </a:blipFill>
        </p:spPr>
      </p:sp>
      <p:grpSp>
        <p:nvGrpSpPr>
          <p:cNvPr name="Group 5" id="5"/>
          <p:cNvGrpSpPr/>
          <p:nvPr/>
        </p:nvGrpSpPr>
        <p:grpSpPr>
          <a:xfrm rot="0">
            <a:off x="3117652" y="9653008"/>
            <a:ext cx="353140" cy="353140"/>
            <a:chOff x="0" y="0"/>
            <a:chExt cx="406400" cy="406400"/>
          </a:xfrm>
        </p:grpSpPr>
        <p:sp>
          <p:nvSpPr>
            <p:cNvPr name="Freeform 6" id="6"/>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FCD739"/>
            </a:solidFill>
          </p:spPr>
        </p:sp>
        <p:sp>
          <p:nvSpPr>
            <p:cNvPr name="TextBox 7" id="7"/>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grpSp>
        <p:nvGrpSpPr>
          <p:cNvPr name="Group 8" id="8"/>
          <p:cNvGrpSpPr/>
          <p:nvPr/>
        </p:nvGrpSpPr>
        <p:grpSpPr>
          <a:xfrm rot="0">
            <a:off x="380113" y="9653008"/>
            <a:ext cx="353140" cy="353140"/>
            <a:chOff x="0" y="0"/>
            <a:chExt cx="406400" cy="406400"/>
          </a:xfrm>
        </p:grpSpPr>
        <p:sp>
          <p:nvSpPr>
            <p:cNvPr name="Freeform 9" id="9"/>
            <p:cNvSpPr/>
            <p:nvPr/>
          </p:nvSpPr>
          <p:spPr>
            <a:xfrm flipH="false" flipV="false" rot="0">
              <a:off x="130604" y="0"/>
              <a:ext cx="145193" cy="406400"/>
            </a:xfrm>
            <a:custGeom>
              <a:avLst/>
              <a:gdLst/>
              <a:ahLst/>
              <a:cxnLst/>
              <a:rect r="r" b="b" t="t" l="l"/>
              <a:pathLst>
                <a:path h="406400" w="145193">
                  <a:moveTo>
                    <a:pt x="72596" y="0"/>
                  </a:moveTo>
                  <a:lnTo>
                    <a:pt x="72596" y="0"/>
                  </a:lnTo>
                  <a:cubicBezTo>
                    <a:pt x="145192" y="125741"/>
                    <a:pt x="145192" y="280659"/>
                    <a:pt x="72596" y="406400"/>
                  </a:cubicBezTo>
                  <a:cubicBezTo>
                    <a:pt x="0" y="280659"/>
                    <a:pt x="0" y="125741"/>
                    <a:pt x="72596" y="0"/>
                  </a:cubicBezTo>
                  <a:close/>
                </a:path>
              </a:pathLst>
            </a:custGeom>
            <a:solidFill>
              <a:srgbClr val="000000">
                <a:alpha val="0"/>
              </a:srgbClr>
            </a:solidFill>
            <a:ln w="38100">
              <a:solidFill>
                <a:srgbClr val="FCD739"/>
              </a:solidFill>
            </a:ln>
          </p:spPr>
        </p:sp>
        <p:sp>
          <p:nvSpPr>
            <p:cNvPr name="TextBox 10" id="10"/>
            <p:cNvSpPr txBox="true"/>
            <p:nvPr/>
          </p:nvSpPr>
          <p:spPr>
            <a:xfrm>
              <a:off x="76200" y="-57150"/>
              <a:ext cx="660400" cy="793750"/>
            </a:xfrm>
            <a:prstGeom prst="rect">
              <a:avLst/>
            </a:prstGeom>
          </p:spPr>
          <p:txBody>
            <a:bodyPr anchor="ctr" rtlCol="false" tIns="50800" lIns="50800" bIns="50800" rIns="50800"/>
            <a:lstStyle/>
            <a:p>
              <a:pPr algn="ctr">
                <a:lnSpc>
                  <a:spcPts val="4249"/>
                </a:lnSpc>
              </a:pPr>
            </a:p>
          </p:txBody>
        </p:sp>
      </p:grpSp>
      <p:sp>
        <p:nvSpPr>
          <p:cNvPr name="Freeform 11" id="11"/>
          <p:cNvSpPr/>
          <p:nvPr/>
        </p:nvSpPr>
        <p:spPr>
          <a:xfrm flipH="false" flipV="false" rot="0">
            <a:off x="380113" y="6561004"/>
            <a:ext cx="1469539" cy="1469539"/>
          </a:xfrm>
          <a:custGeom>
            <a:avLst/>
            <a:gdLst/>
            <a:ahLst/>
            <a:cxnLst/>
            <a:rect r="r" b="b" t="t" l="l"/>
            <a:pathLst>
              <a:path h="1469539" w="1469539">
                <a:moveTo>
                  <a:pt x="0" y="0"/>
                </a:moveTo>
                <a:lnTo>
                  <a:pt x="1469539" y="0"/>
                </a:lnTo>
                <a:lnTo>
                  <a:pt x="1469539" y="1469539"/>
                </a:lnTo>
                <a:lnTo>
                  <a:pt x="0" y="14695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4485113" y="-173875"/>
            <a:ext cx="9032024"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RULES</a:t>
            </a:r>
          </a:p>
        </p:txBody>
      </p:sp>
      <p:sp>
        <p:nvSpPr>
          <p:cNvPr name="TextBox 13" id="13"/>
          <p:cNvSpPr txBox="true"/>
          <p:nvPr/>
        </p:nvSpPr>
        <p:spPr>
          <a:xfrm rot="0">
            <a:off x="3470792" y="1419990"/>
            <a:ext cx="13191065" cy="7273925"/>
          </a:xfrm>
          <a:prstGeom prst="rect">
            <a:avLst/>
          </a:prstGeom>
        </p:spPr>
        <p:txBody>
          <a:bodyPr anchor="t" rtlCol="false" tIns="0" lIns="0" bIns="0" rIns="0">
            <a:spAutoFit/>
          </a:bodyPr>
          <a:lstStyle/>
          <a:p>
            <a:pPr marL="561339" indent="-280669" lvl="1">
              <a:lnSpc>
                <a:spcPts val="4419"/>
              </a:lnSpc>
              <a:buFont typeface="Arial"/>
              <a:buChar char="•"/>
            </a:pPr>
            <a:r>
              <a:rPr lang="en-US" sz="2599" spc="-51">
                <a:solidFill>
                  <a:srgbClr val="E896FF"/>
                </a:solidFill>
                <a:latin typeface="Montserrat Classic"/>
              </a:rPr>
              <a:t>Read the current symbol</a:t>
            </a:r>
          </a:p>
          <a:p>
            <a:pPr marL="561339" indent="-280669" lvl="1">
              <a:lnSpc>
                <a:spcPts val="4419"/>
              </a:lnSpc>
              <a:buFont typeface="Arial"/>
              <a:buChar char="•"/>
            </a:pPr>
            <a:r>
              <a:rPr lang="en-US" sz="2599" spc="-51">
                <a:solidFill>
                  <a:srgbClr val="E896FF"/>
                </a:solidFill>
                <a:latin typeface="Montserrat Classic"/>
              </a:rPr>
              <a:t>Update (i.e. write) the same cell</a:t>
            </a:r>
          </a:p>
          <a:p>
            <a:pPr marL="561339" indent="-280669" lvl="1">
              <a:lnSpc>
                <a:spcPts val="4419"/>
              </a:lnSpc>
              <a:buFont typeface="Arial"/>
              <a:buChar char="•"/>
            </a:pPr>
            <a:r>
              <a:rPr lang="en-US" sz="2599" spc="-51">
                <a:solidFill>
                  <a:srgbClr val="E896FF"/>
                </a:solidFill>
                <a:latin typeface="Montserrat Classic"/>
              </a:rPr>
              <a:t>Move exactly one cell either LEFT or RIGHT</a:t>
            </a:r>
          </a:p>
          <a:p>
            <a:pPr marL="561339" indent="-280669" lvl="1">
              <a:lnSpc>
                <a:spcPts val="4419"/>
              </a:lnSpc>
              <a:buFont typeface="Arial"/>
              <a:buChar char="•"/>
            </a:pPr>
            <a:r>
              <a:rPr lang="en-US" sz="2599" spc="-51">
                <a:solidFill>
                  <a:srgbClr val="E896FF"/>
                </a:solidFill>
                <a:latin typeface="Montserrat Classic"/>
              </a:rPr>
              <a:t>If you don't want to update the cell, JUST WRITE THE SAME SYMBOL</a:t>
            </a:r>
          </a:p>
          <a:p>
            <a:pPr marL="561339" indent="-280669" lvl="1">
              <a:lnSpc>
                <a:spcPts val="4419"/>
              </a:lnSpc>
              <a:buFont typeface="Arial"/>
              <a:buChar char="•"/>
            </a:pPr>
            <a:r>
              <a:rPr lang="en-US" sz="2599" spc="-51">
                <a:solidFill>
                  <a:srgbClr val="E896FF"/>
                </a:solidFill>
                <a:latin typeface="Montserrat Classic"/>
              </a:rPr>
              <a:t>If we are at the left end of the tape, and trying to move LEFT, then do not move.Stay at the left end</a:t>
            </a:r>
          </a:p>
          <a:p>
            <a:pPr>
              <a:lnSpc>
                <a:spcPts val="4929"/>
              </a:lnSpc>
            </a:pPr>
            <a:r>
              <a:rPr lang="en-US" sz="2899" spc="-57">
                <a:solidFill>
                  <a:srgbClr val="E896FF"/>
                </a:solidFill>
                <a:latin typeface="Montserrat Classic"/>
              </a:rPr>
              <a:t>   </a:t>
            </a:r>
            <a:r>
              <a:rPr lang="en-US" sz="2899" spc="-57" u="sng">
                <a:solidFill>
                  <a:srgbClr val="E896FF"/>
                </a:solidFill>
                <a:latin typeface="Montserrat Classic"/>
              </a:rPr>
              <a:t>Final States</a:t>
            </a:r>
            <a:r>
              <a:rPr lang="en-US" sz="2899" spc="-57">
                <a:solidFill>
                  <a:srgbClr val="E896FF"/>
                </a:solidFill>
                <a:latin typeface="Montserrat Classic"/>
              </a:rPr>
              <a:t>: (there are two final states)</a:t>
            </a:r>
          </a:p>
          <a:p>
            <a:pPr marL="561339" indent="-280669" lvl="1">
              <a:lnSpc>
                <a:spcPts val="4419"/>
              </a:lnSpc>
              <a:buFont typeface="Arial"/>
              <a:buChar char="•"/>
            </a:pPr>
            <a:r>
              <a:rPr lang="en-US" sz="2599" spc="-51">
                <a:solidFill>
                  <a:srgbClr val="E896FF"/>
                </a:solidFill>
                <a:latin typeface="Montserrat Classic"/>
              </a:rPr>
              <a:t>The ACCEPT STATE</a:t>
            </a:r>
          </a:p>
          <a:p>
            <a:pPr marL="561339" indent="-280669" lvl="1">
              <a:lnSpc>
                <a:spcPts val="4419"/>
              </a:lnSpc>
              <a:buFont typeface="Arial"/>
              <a:buChar char="•"/>
            </a:pPr>
            <a:r>
              <a:rPr lang="en-US" sz="2599" spc="-51">
                <a:solidFill>
                  <a:srgbClr val="E896FF"/>
                </a:solidFill>
                <a:latin typeface="Montserrat Classic"/>
              </a:rPr>
              <a:t>The REJECT STATE</a:t>
            </a:r>
          </a:p>
          <a:p>
            <a:pPr>
              <a:lnSpc>
                <a:spcPts val="4929"/>
              </a:lnSpc>
            </a:pPr>
            <a:r>
              <a:rPr lang="en-US" sz="2899" spc="-57">
                <a:solidFill>
                  <a:srgbClr val="E896FF"/>
                </a:solidFill>
                <a:latin typeface="Montserrat Classic"/>
              </a:rPr>
              <a:t>   </a:t>
            </a:r>
            <a:r>
              <a:rPr lang="en-US" sz="2899" spc="-57" u="sng">
                <a:solidFill>
                  <a:srgbClr val="E896FF"/>
                </a:solidFill>
                <a:latin typeface="Montserrat Classic"/>
              </a:rPr>
              <a:t>Computation can either</a:t>
            </a:r>
          </a:p>
          <a:p>
            <a:pPr marL="561339" indent="-280669" lvl="1">
              <a:lnSpc>
                <a:spcPts val="4419"/>
              </a:lnSpc>
              <a:buFont typeface="Arial"/>
              <a:buChar char="•"/>
            </a:pPr>
            <a:r>
              <a:rPr lang="en-US" sz="2599" spc="-51">
                <a:solidFill>
                  <a:srgbClr val="E896FF"/>
                </a:solidFill>
                <a:latin typeface="Montserrat Classic"/>
              </a:rPr>
              <a:t>HALT and ACCEPT</a:t>
            </a:r>
          </a:p>
          <a:p>
            <a:pPr marL="561339" indent="-280669" lvl="1">
              <a:lnSpc>
                <a:spcPts val="4419"/>
              </a:lnSpc>
              <a:buFont typeface="Arial"/>
              <a:buChar char="•"/>
            </a:pPr>
            <a:r>
              <a:rPr lang="en-US" sz="2599" spc="-51">
                <a:solidFill>
                  <a:srgbClr val="E896FF"/>
                </a:solidFill>
                <a:latin typeface="Montserrat Classic"/>
              </a:rPr>
              <a:t>HALT and REJECT</a:t>
            </a:r>
          </a:p>
          <a:p>
            <a:pPr marL="561339" indent="-280669" lvl="1">
              <a:lnSpc>
                <a:spcPts val="4419"/>
              </a:lnSpc>
              <a:buFont typeface="Arial"/>
              <a:buChar char="•"/>
            </a:pPr>
            <a:r>
              <a:rPr lang="en-US" sz="2599" spc="-51">
                <a:solidFill>
                  <a:srgbClr val="E896FF"/>
                </a:solidFill>
                <a:latin typeface="Montserrat Classic"/>
              </a:rPr>
              <a:t>LOOP ( the machine fails to HALT)</a:t>
            </a:r>
          </a:p>
        </p:txBody>
      </p:sp>
      <p:grpSp>
        <p:nvGrpSpPr>
          <p:cNvPr name="Group 14" id="14"/>
          <p:cNvGrpSpPr/>
          <p:nvPr/>
        </p:nvGrpSpPr>
        <p:grpSpPr>
          <a:xfrm rot="0">
            <a:off x="5642102" y="8916043"/>
            <a:ext cx="1335691" cy="1335691"/>
            <a:chOff x="0" y="0"/>
            <a:chExt cx="812800" cy="812800"/>
          </a:xfrm>
        </p:grpSpPr>
        <p:sp>
          <p:nvSpPr>
            <p:cNvPr name="Freeform 15" id="1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AC7C"/>
            </a:solidFill>
          </p:spPr>
        </p:sp>
        <p:sp>
          <p:nvSpPr>
            <p:cNvPr name="TextBox 16" id="16"/>
            <p:cNvSpPr txBox="true"/>
            <p:nvPr/>
          </p:nvSpPr>
          <p:spPr>
            <a:xfrm>
              <a:off x="76200" y="-47625"/>
              <a:ext cx="660400" cy="784225"/>
            </a:xfrm>
            <a:prstGeom prst="rect">
              <a:avLst/>
            </a:prstGeom>
          </p:spPr>
          <p:txBody>
            <a:bodyPr anchor="ctr" rtlCol="false" tIns="48040" lIns="48040" bIns="48040" rIns="48040"/>
            <a:lstStyle/>
            <a:p>
              <a:pPr algn="ctr">
                <a:lnSpc>
                  <a:spcPts val="4250"/>
                </a:lnSpc>
              </a:pPr>
              <a:r>
                <a:rPr lang="en-US" sz="2500" spc="-50">
                  <a:solidFill>
                    <a:srgbClr val="000000"/>
                  </a:solidFill>
                  <a:latin typeface="Montserrat Classic"/>
                </a:rPr>
                <a:t>q1</a:t>
              </a:r>
            </a:p>
          </p:txBody>
        </p:sp>
      </p:grpSp>
      <p:grpSp>
        <p:nvGrpSpPr>
          <p:cNvPr name="Group 17" id="17"/>
          <p:cNvGrpSpPr/>
          <p:nvPr/>
        </p:nvGrpSpPr>
        <p:grpSpPr>
          <a:xfrm rot="0">
            <a:off x="10412981" y="8916043"/>
            <a:ext cx="1335691" cy="1335691"/>
            <a:chOff x="0" y="0"/>
            <a:chExt cx="812800" cy="812800"/>
          </a:xfrm>
        </p:grpSpPr>
        <p:sp>
          <p:nvSpPr>
            <p:cNvPr name="Freeform 18" id="1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AC7C"/>
            </a:solidFill>
          </p:spPr>
        </p:sp>
        <p:sp>
          <p:nvSpPr>
            <p:cNvPr name="TextBox 19" id="19"/>
            <p:cNvSpPr txBox="true"/>
            <p:nvPr/>
          </p:nvSpPr>
          <p:spPr>
            <a:xfrm>
              <a:off x="76200" y="-47625"/>
              <a:ext cx="660400" cy="784225"/>
            </a:xfrm>
            <a:prstGeom prst="rect">
              <a:avLst/>
            </a:prstGeom>
          </p:spPr>
          <p:txBody>
            <a:bodyPr anchor="ctr" rtlCol="false" tIns="48040" lIns="48040" bIns="48040" rIns="48040"/>
            <a:lstStyle/>
            <a:p>
              <a:pPr algn="ctr">
                <a:lnSpc>
                  <a:spcPts val="4250"/>
                </a:lnSpc>
              </a:pPr>
              <a:r>
                <a:rPr lang="en-US" sz="2500" spc="-50">
                  <a:solidFill>
                    <a:srgbClr val="000000"/>
                  </a:solidFill>
                  <a:latin typeface="Montserrat Classic"/>
                </a:rPr>
                <a:t>q2</a:t>
              </a:r>
            </a:p>
          </p:txBody>
        </p:sp>
      </p:grpSp>
      <p:sp>
        <p:nvSpPr>
          <p:cNvPr name="AutoShape 20" id="20"/>
          <p:cNvSpPr/>
          <p:nvPr/>
        </p:nvSpPr>
        <p:spPr>
          <a:xfrm>
            <a:off x="6977793" y="9583889"/>
            <a:ext cx="3435188" cy="0"/>
          </a:xfrm>
          <a:prstGeom prst="line">
            <a:avLst/>
          </a:prstGeom>
          <a:ln cap="flat" w="38100">
            <a:solidFill>
              <a:srgbClr val="FFFFFF"/>
            </a:solidFill>
            <a:prstDash val="solid"/>
            <a:headEnd type="none" len="sm" w="sm"/>
            <a:tailEnd type="arrow" len="sm" w="med"/>
          </a:ln>
        </p:spPr>
      </p:sp>
      <p:sp>
        <p:nvSpPr>
          <p:cNvPr name="TextBox 21" id="21"/>
          <p:cNvSpPr txBox="true"/>
          <p:nvPr/>
        </p:nvSpPr>
        <p:spPr>
          <a:xfrm rot="0">
            <a:off x="7952345" y="8957326"/>
            <a:ext cx="1747304" cy="478122"/>
          </a:xfrm>
          <a:prstGeom prst="rect">
            <a:avLst/>
          </a:prstGeom>
        </p:spPr>
        <p:txBody>
          <a:bodyPr anchor="t" rtlCol="false" tIns="0" lIns="0" bIns="0" rIns="0">
            <a:spAutoFit/>
          </a:bodyPr>
          <a:lstStyle/>
          <a:p>
            <a:pPr algn="ctr">
              <a:lnSpc>
                <a:spcPts val="4019"/>
              </a:lnSpc>
              <a:spcBef>
                <a:spcPct val="0"/>
              </a:spcBef>
            </a:pPr>
            <a:r>
              <a:rPr lang="en-US" sz="2364" spc="-47">
                <a:solidFill>
                  <a:srgbClr val="FFFFFF"/>
                </a:solidFill>
                <a:latin typeface="Montserrat Classic"/>
              </a:rPr>
              <a:t>a-&gt;b,R</a:t>
            </a:r>
          </a:p>
        </p:txBody>
      </p:sp>
      <p:sp>
        <p:nvSpPr>
          <p:cNvPr name="TextBox 22" id="22"/>
          <p:cNvSpPr txBox="true"/>
          <p:nvPr/>
        </p:nvSpPr>
        <p:spPr>
          <a:xfrm rot="0">
            <a:off x="12009891" y="8755242"/>
            <a:ext cx="5085044" cy="1496493"/>
          </a:xfrm>
          <a:prstGeom prst="rect">
            <a:avLst/>
          </a:prstGeom>
        </p:spPr>
        <p:txBody>
          <a:bodyPr anchor="t" rtlCol="false" tIns="0" lIns="0" bIns="0" rIns="0">
            <a:spAutoFit/>
          </a:bodyPr>
          <a:lstStyle/>
          <a:p>
            <a:pPr>
              <a:lnSpc>
                <a:spcPts val="4019"/>
              </a:lnSpc>
            </a:pPr>
            <a:r>
              <a:rPr lang="en-US" sz="2364" spc="-47">
                <a:solidFill>
                  <a:srgbClr val="FFFFFF"/>
                </a:solidFill>
                <a:latin typeface="Canva Sans"/>
              </a:rPr>
              <a:t>a: Symbol to read</a:t>
            </a:r>
          </a:p>
          <a:p>
            <a:pPr>
              <a:lnSpc>
                <a:spcPts val="4019"/>
              </a:lnSpc>
            </a:pPr>
            <a:r>
              <a:rPr lang="en-US" sz="2364" spc="-47">
                <a:solidFill>
                  <a:srgbClr val="FFFFFF"/>
                </a:solidFill>
                <a:latin typeface="Canva Sans"/>
              </a:rPr>
              <a:t>b: Symbol to write</a:t>
            </a:r>
          </a:p>
          <a:p>
            <a:pPr>
              <a:lnSpc>
                <a:spcPts val="4019"/>
              </a:lnSpc>
              <a:spcBef>
                <a:spcPct val="0"/>
              </a:spcBef>
            </a:pPr>
            <a:r>
              <a:rPr lang="en-US" sz="2364" spc="-47">
                <a:solidFill>
                  <a:srgbClr val="FFFFFF"/>
                </a:solidFill>
                <a:latin typeface="Canva Sans"/>
              </a:rPr>
              <a:t>R/L : Right or Left directions to move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3294222" cy="3471115"/>
          </a:xfrm>
          <a:custGeom>
            <a:avLst/>
            <a:gdLst/>
            <a:ahLst/>
            <a:cxnLst/>
            <a:rect r="r" b="b" t="t" l="l"/>
            <a:pathLst>
              <a:path h="3471115" w="3294222">
                <a:moveTo>
                  <a:pt x="3294222" y="0"/>
                </a:moveTo>
                <a:lnTo>
                  <a:pt x="0" y="0"/>
                </a:lnTo>
                <a:lnTo>
                  <a:pt x="0" y="3471115"/>
                </a:lnTo>
                <a:lnTo>
                  <a:pt x="3294222" y="3471115"/>
                </a:lnTo>
                <a:lnTo>
                  <a:pt x="3294222"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274492" y="4458356"/>
            <a:ext cx="1335691" cy="1335691"/>
            <a:chOff x="0" y="0"/>
            <a:chExt cx="812800" cy="812800"/>
          </a:xfrm>
        </p:grpSpPr>
        <p:sp>
          <p:nvSpPr>
            <p:cNvPr name="Freeform 4" id="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AC7C"/>
            </a:solidFill>
          </p:spPr>
        </p:sp>
        <p:sp>
          <p:nvSpPr>
            <p:cNvPr name="TextBox 5" id="5"/>
            <p:cNvSpPr txBox="true"/>
            <p:nvPr/>
          </p:nvSpPr>
          <p:spPr>
            <a:xfrm>
              <a:off x="76200" y="-47625"/>
              <a:ext cx="660400" cy="784225"/>
            </a:xfrm>
            <a:prstGeom prst="rect">
              <a:avLst/>
            </a:prstGeom>
          </p:spPr>
          <p:txBody>
            <a:bodyPr anchor="ctr" rtlCol="false" tIns="48040" lIns="48040" bIns="48040" rIns="48040"/>
            <a:lstStyle/>
            <a:p>
              <a:pPr algn="ctr">
                <a:lnSpc>
                  <a:spcPts val="4250"/>
                </a:lnSpc>
              </a:pPr>
              <a:r>
                <a:rPr lang="en-US" sz="2500" spc="-50">
                  <a:solidFill>
                    <a:srgbClr val="000000"/>
                  </a:solidFill>
                  <a:latin typeface="Montserrat Classic"/>
                </a:rPr>
                <a:t>A</a:t>
              </a:r>
            </a:p>
          </p:txBody>
        </p:sp>
      </p:grpSp>
      <p:grpSp>
        <p:nvGrpSpPr>
          <p:cNvPr name="Group 6" id="6"/>
          <p:cNvGrpSpPr/>
          <p:nvPr/>
        </p:nvGrpSpPr>
        <p:grpSpPr>
          <a:xfrm rot="0">
            <a:off x="8045371" y="4458356"/>
            <a:ext cx="1335691" cy="1335691"/>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AC7C"/>
            </a:solidFill>
          </p:spPr>
        </p:sp>
        <p:sp>
          <p:nvSpPr>
            <p:cNvPr name="TextBox 8" id="8"/>
            <p:cNvSpPr txBox="true"/>
            <p:nvPr/>
          </p:nvSpPr>
          <p:spPr>
            <a:xfrm>
              <a:off x="76200" y="-47625"/>
              <a:ext cx="660400" cy="784225"/>
            </a:xfrm>
            <a:prstGeom prst="rect">
              <a:avLst/>
            </a:prstGeom>
          </p:spPr>
          <p:txBody>
            <a:bodyPr anchor="ctr" rtlCol="false" tIns="48040" lIns="48040" bIns="48040" rIns="48040"/>
            <a:lstStyle/>
            <a:p>
              <a:pPr algn="ctr">
                <a:lnSpc>
                  <a:spcPts val="4250"/>
                </a:lnSpc>
              </a:pPr>
              <a:r>
                <a:rPr lang="en-US" sz="2500" spc="-50">
                  <a:solidFill>
                    <a:srgbClr val="000000"/>
                  </a:solidFill>
                  <a:latin typeface="Montserrat Classic"/>
                </a:rPr>
                <a:t>B</a:t>
              </a:r>
            </a:p>
          </p:txBody>
        </p:sp>
      </p:grpSp>
      <p:sp>
        <p:nvSpPr>
          <p:cNvPr name="AutoShape 9" id="9"/>
          <p:cNvSpPr/>
          <p:nvPr/>
        </p:nvSpPr>
        <p:spPr>
          <a:xfrm>
            <a:off x="4610184" y="5126202"/>
            <a:ext cx="3435188" cy="0"/>
          </a:xfrm>
          <a:prstGeom prst="line">
            <a:avLst/>
          </a:prstGeom>
          <a:ln cap="flat" w="38100">
            <a:solidFill>
              <a:srgbClr val="FFFFFF"/>
            </a:solidFill>
            <a:prstDash val="solid"/>
            <a:headEnd type="none" len="sm" w="sm"/>
            <a:tailEnd type="arrow" len="sm" w="med"/>
          </a:ln>
        </p:spPr>
      </p:sp>
      <p:sp>
        <p:nvSpPr>
          <p:cNvPr name="AutoShape 10" id="10"/>
          <p:cNvSpPr/>
          <p:nvPr/>
        </p:nvSpPr>
        <p:spPr>
          <a:xfrm flipV="true">
            <a:off x="2742595" y="5145251"/>
            <a:ext cx="531720" cy="1"/>
          </a:xfrm>
          <a:prstGeom prst="line">
            <a:avLst/>
          </a:prstGeom>
          <a:ln cap="flat" w="38100">
            <a:solidFill>
              <a:srgbClr val="FFFFFF"/>
            </a:solidFill>
            <a:prstDash val="solid"/>
            <a:headEnd type="none" len="sm" w="sm"/>
            <a:tailEnd type="arrow" len="sm" w="med"/>
          </a:ln>
        </p:spPr>
      </p:sp>
      <p:grpSp>
        <p:nvGrpSpPr>
          <p:cNvPr name="Group 11" id="11"/>
          <p:cNvGrpSpPr/>
          <p:nvPr/>
        </p:nvGrpSpPr>
        <p:grpSpPr>
          <a:xfrm rot="0">
            <a:off x="12816250" y="4496456"/>
            <a:ext cx="1335691" cy="1335691"/>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AC7C"/>
            </a:solidFill>
          </p:spPr>
        </p:sp>
        <p:sp>
          <p:nvSpPr>
            <p:cNvPr name="TextBox 13" id="13"/>
            <p:cNvSpPr txBox="true"/>
            <p:nvPr/>
          </p:nvSpPr>
          <p:spPr>
            <a:xfrm>
              <a:off x="76200" y="-47625"/>
              <a:ext cx="660400" cy="784225"/>
            </a:xfrm>
            <a:prstGeom prst="rect">
              <a:avLst/>
            </a:prstGeom>
          </p:spPr>
          <p:txBody>
            <a:bodyPr anchor="ctr" rtlCol="false" tIns="48040" lIns="48040" bIns="48040" rIns="48040"/>
            <a:lstStyle/>
            <a:p>
              <a:pPr algn="ctr">
                <a:lnSpc>
                  <a:spcPts val="4250"/>
                </a:lnSpc>
              </a:pPr>
              <a:r>
                <a:rPr lang="en-US" sz="2500" spc="-50">
                  <a:solidFill>
                    <a:srgbClr val="000000"/>
                  </a:solidFill>
                  <a:latin typeface="Montserrat Classic"/>
                </a:rPr>
                <a:t>C</a:t>
              </a:r>
            </a:p>
          </p:txBody>
        </p:sp>
      </p:grpSp>
      <p:sp>
        <p:nvSpPr>
          <p:cNvPr name="AutoShape 14" id="14"/>
          <p:cNvSpPr/>
          <p:nvPr/>
        </p:nvSpPr>
        <p:spPr>
          <a:xfrm>
            <a:off x="9381062" y="5164302"/>
            <a:ext cx="3435188" cy="0"/>
          </a:xfrm>
          <a:prstGeom prst="line">
            <a:avLst/>
          </a:prstGeom>
          <a:ln cap="flat" w="38100">
            <a:solidFill>
              <a:srgbClr val="FFFFFF"/>
            </a:solidFill>
            <a:prstDash val="solid"/>
            <a:headEnd type="none" len="sm" w="sm"/>
            <a:tailEnd type="arrow" len="sm" w="med"/>
          </a:ln>
        </p:spPr>
      </p:sp>
      <p:sp>
        <p:nvSpPr>
          <p:cNvPr name="AutoShape 15" id="15"/>
          <p:cNvSpPr/>
          <p:nvPr/>
        </p:nvSpPr>
        <p:spPr>
          <a:xfrm>
            <a:off x="8379294" y="4518311"/>
            <a:ext cx="667846" cy="0"/>
          </a:xfrm>
          <a:prstGeom prst="line">
            <a:avLst/>
          </a:prstGeom>
          <a:ln cap="flat" w="38100">
            <a:solidFill>
              <a:srgbClr val="FFFFFF"/>
            </a:solidFill>
            <a:prstDash val="solid"/>
            <a:headEnd type="none" len="sm" w="sm"/>
            <a:tailEnd type="arrow" len="sm" w="med"/>
          </a:ln>
        </p:spPr>
      </p:sp>
      <p:grpSp>
        <p:nvGrpSpPr>
          <p:cNvPr name="Group 16" id="16"/>
          <p:cNvGrpSpPr/>
          <p:nvPr/>
        </p:nvGrpSpPr>
        <p:grpSpPr>
          <a:xfrm rot="0">
            <a:off x="11917234" y="7113220"/>
            <a:ext cx="3086100" cy="1543050"/>
            <a:chOff x="0" y="0"/>
            <a:chExt cx="812800" cy="406400"/>
          </a:xfrm>
        </p:grpSpPr>
        <p:sp>
          <p:nvSpPr>
            <p:cNvPr name="Freeform 17" id="17"/>
            <p:cNvSpPr/>
            <p:nvPr/>
          </p:nvSpPr>
          <p:spPr>
            <a:xfrm flipH="false" flipV="false" rot="0">
              <a:off x="203200" y="-326"/>
              <a:ext cx="406400" cy="407051"/>
            </a:xfrm>
            <a:custGeom>
              <a:avLst/>
              <a:gdLst/>
              <a:ahLst/>
              <a:cxnLst/>
              <a:rect r="r" b="b" t="t" l="l"/>
              <a:pathLst>
                <a:path h="407051" w="406400">
                  <a:moveTo>
                    <a:pt x="406400" y="326"/>
                  </a:moveTo>
                  <a:cubicBezTo>
                    <a:pt x="333587" y="0"/>
                    <a:pt x="266166" y="38659"/>
                    <a:pt x="229665" y="101663"/>
                  </a:cubicBezTo>
                  <a:cubicBezTo>
                    <a:pt x="193164" y="164667"/>
                    <a:pt x="193164" y="242385"/>
                    <a:pt x="229665" y="305389"/>
                  </a:cubicBezTo>
                  <a:cubicBezTo>
                    <a:pt x="266166" y="368393"/>
                    <a:pt x="333587" y="407052"/>
                    <a:pt x="406400"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000000">
                <a:alpha val="0"/>
              </a:srgbClr>
            </a:solidFill>
          </p:spPr>
        </p:sp>
        <p:sp>
          <p:nvSpPr>
            <p:cNvPr name="TextBox 18" id="18"/>
            <p:cNvSpPr txBox="true"/>
            <p:nvPr/>
          </p:nvSpPr>
          <p:spPr>
            <a:xfrm>
              <a:off x="0" y="-123825"/>
              <a:ext cx="812800" cy="530225"/>
            </a:xfrm>
            <a:prstGeom prst="rect">
              <a:avLst/>
            </a:prstGeom>
          </p:spPr>
          <p:txBody>
            <a:bodyPr anchor="ctr" rtlCol="false" tIns="50800" lIns="50800" bIns="50800" rIns="50800"/>
            <a:lstStyle/>
            <a:p>
              <a:pPr algn="ctr">
                <a:lnSpc>
                  <a:spcPts val="4249"/>
                </a:lnSpc>
              </a:pPr>
              <a:r>
                <a:rPr lang="en-US" sz="2499" spc="-49">
                  <a:solidFill>
                    <a:srgbClr val="FFFFFF"/>
                  </a:solidFill>
                  <a:latin typeface="Montserrat Classic"/>
                </a:rPr>
                <a:t>ACCEPT</a:t>
              </a:r>
            </a:p>
          </p:txBody>
        </p:sp>
      </p:grpSp>
      <p:sp>
        <p:nvSpPr>
          <p:cNvPr name="TextBox 19" id="19"/>
          <p:cNvSpPr txBox="true"/>
          <p:nvPr/>
        </p:nvSpPr>
        <p:spPr>
          <a:xfrm rot="0">
            <a:off x="1818779" y="1991563"/>
            <a:ext cx="14650442" cy="727077"/>
          </a:xfrm>
          <a:prstGeom prst="rect">
            <a:avLst/>
          </a:prstGeom>
        </p:spPr>
        <p:txBody>
          <a:bodyPr anchor="t" rtlCol="false" tIns="0" lIns="0" bIns="0" rIns="0">
            <a:spAutoFit/>
          </a:bodyPr>
          <a:lstStyle/>
          <a:p>
            <a:pPr>
              <a:lnSpc>
                <a:spcPts val="6289"/>
              </a:lnSpc>
              <a:spcBef>
                <a:spcPct val="0"/>
              </a:spcBef>
            </a:pPr>
            <a:r>
              <a:rPr lang="en-US" sz="3699" spc="-73">
                <a:solidFill>
                  <a:srgbClr val="FFFFFF"/>
                </a:solidFill>
                <a:latin typeface="Montserrat Classic"/>
              </a:rPr>
              <a:t>Design a Turing Machine which recognizes the language  L = 01*0</a:t>
            </a:r>
          </a:p>
        </p:txBody>
      </p:sp>
      <p:sp>
        <p:nvSpPr>
          <p:cNvPr name="TextBox 20" id="20"/>
          <p:cNvSpPr txBox="true"/>
          <p:nvPr/>
        </p:nvSpPr>
        <p:spPr>
          <a:xfrm rot="0">
            <a:off x="4627988" y="17867"/>
            <a:ext cx="9032024"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EXAMPLE</a:t>
            </a:r>
          </a:p>
        </p:txBody>
      </p:sp>
      <p:sp>
        <p:nvSpPr>
          <p:cNvPr name="TextBox 21" id="21"/>
          <p:cNvSpPr txBox="true"/>
          <p:nvPr/>
        </p:nvSpPr>
        <p:spPr>
          <a:xfrm rot="0">
            <a:off x="5123770" y="4346861"/>
            <a:ext cx="2182552" cy="694426"/>
          </a:xfrm>
          <a:prstGeom prst="rect">
            <a:avLst/>
          </a:prstGeom>
        </p:spPr>
        <p:txBody>
          <a:bodyPr anchor="t" rtlCol="false" tIns="0" lIns="0" bIns="0" rIns="0">
            <a:spAutoFit/>
          </a:bodyPr>
          <a:lstStyle/>
          <a:p>
            <a:pPr algn="ctr">
              <a:lnSpc>
                <a:spcPts val="5889"/>
              </a:lnSpc>
              <a:spcBef>
                <a:spcPct val="0"/>
              </a:spcBef>
            </a:pPr>
            <a:r>
              <a:rPr lang="en-US" sz="3464" spc="-69">
                <a:solidFill>
                  <a:srgbClr val="FFFFFF"/>
                </a:solidFill>
                <a:latin typeface="Montserrat Classic"/>
              </a:rPr>
              <a:t>0-&gt;x, R</a:t>
            </a:r>
          </a:p>
        </p:txBody>
      </p:sp>
      <p:sp>
        <p:nvSpPr>
          <p:cNvPr name="TextBox 22" id="22"/>
          <p:cNvSpPr txBox="true"/>
          <p:nvPr/>
        </p:nvSpPr>
        <p:spPr>
          <a:xfrm rot="0">
            <a:off x="10023110" y="4346861"/>
            <a:ext cx="2182552" cy="694426"/>
          </a:xfrm>
          <a:prstGeom prst="rect">
            <a:avLst/>
          </a:prstGeom>
        </p:spPr>
        <p:txBody>
          <a:bodyPr anchor="t" rtlCol="false" tIns="0" lIns="0" bIns="0" rIns="0">
            <a:spAutoFit/>
          </a:bodyPr>
          <a:lstStyle/>
          <a:p>
            <a:pPr algn="ctr">
              <a:lnSpc>
                <a:spcPts val="5889"/>
              </a:lnSpc>
              <a:spcBef>
                <a:spcPct val="0"/>
              </a:spcBef>
            </a:pPr>
            <a:r>
              <a:rPr lang="en-US" sz="3464" spc="-69">
                <a:solidFill>
                  <a:srgbClr val="FFFFFF"/>
                </a:solidFill>
                <a:latin typeface="Montserrat Classic"/>
              </a:rPr>
              <a:t>0-&gt;x, R</a:t>
            </a:r>
          </a:p>
        </p:txBody>
      </p:sp>
      <p:sp>
        <p:nvSpPr>
          <p:cNvPr name="TextBox 23" id="23"/>
          <p:cNvSpPr txBox="true"/>
          <p:nvPr/>
        </p:nvSpPr>
        <p:spPr>
          <a:xfrm rot="0">
            <a:off x="7621941" y="3299665"/>
            <a:ext cx="2182552" cy="694426"/>
          </a:xfrm>
          <a:prstGeom prst="rect">
            <a:avLst/>
          </a:prstGeom>
        </p:spPr>
        <p:txBody>
          <a:bodyPr anchor="t" rtlCol="false" tIns="0" lIns="0" bIns="0" rIns="0">
            <a:spAutoFit/>
          </a:bodyPr>
          <a:lstStyle/>
          <a:p>
            <a:pPr algn="ctr">
              <a:lnSpc>
                <a:spcPts val="5889"/>
              </a:lnSpc>
              <a:spcBef>
                <a:spcPct val="0"/>
              </a:spcBef>
            </a:pPr>
            <a:r>
              <a:rPr lang="en-US" sz="3464" spc="-69">
                <a:solidFill>
                  <a:srgbClr val="FFFFFF"/>
                </a:solidFill>
                <a:latin typeface="Montserrat Classic"/>
              </a:rPr>
              <a:t>1-&gt;y, R</a:t>
            </a:r>
          </a:p>
        </p:txBody>
      </p:sp>
      <p:sp>
        <p:nvSpPr>
          <p:cNvPr name="AutoShape 24" id="24"/>
          <p:cNvSpPr/>
          <p:nvPr/>
        </p:nvSpPr>
        <p:spPr>
          <a:xfrm flipH="true">
            <a:off x="13479333" y="5832289"/>
            <a:ext cx="9525" cy="1280790"/>
          </a:xfrm>
          <a:prstGeom prst="line">
            <a:avLst/>
          </a:prstGeom>
          <a:ln cap="flat" w="38100">
            <a:solidFill>
              <a:srgbClr val="FFFFFF"/>
            </a:solidFill>
            <a:prstDash val="solid"/>
            <a:headEnd type="none" len="sm" w="sm"/>
            <a:tailEnd type="triangle" len="med" w="lg"/>
          </a:ln>
        </p:spPr>
      </p:sp>
      <p:sp>
        <p:nvSpPr>
          <p:cNvPr name="TextBox 25" id="25"/>
          <p:cNvSpPr txBox="true"/>
          <p:nvPr/>
        </p:nvSpPr>
        <p:spPr>
          <a:xfrm rot="0">
            <a:off x="13553614" y="5971119"/>
            <a:ext cx="2378859" cy="694426"/>
          </a:xfrm>
          <a:prstGeom prst="rect">
            <a:avLst/>
          </a:prstGeom>
        </p:spPr>
        <p:txBody>
          <a:bodyPr anchor="t" rtlCol="false" tIns="0" lIns="0" bIns="0" rIns="0">
            <a:spAutoFit/>
          </a:bodyPr>
          <a:lstStyle/>
          <a:p>
            <a:pPr>
              <a:lnSpc>
                <a:spcPts val="5889"/>
              </a:lnSpc>
              <a:spcBef>
                <a:spcPct val="0"/>
              </a:spcBef>
            </a:pPr>
            <a:r>
              <a:rPr lang="en-US" sz="3464" spc="-69">
                <a:solidFill>
                  <a:srgbClr val="FFFFFF"/>
                </a:solidFill>
                <a:latin typeface="Montserrat Classic"/>
              </a:rPr>
              <a:t>        -&gt;       ,R</a:t>
            </a:r>
          </a:p>
        </p:txBody>
      </p:sp>
      <p:sp>
        <p:nvSpPr>
          <p:cNvPr name="TextBox 26" id="26"/>
          <p:cNvSpPr txBox="true"/>
          <p:nvPr/>
        </p:nvSpPr>
        <p:spPr>
          <a:xfrm rot="-5400000">
            <a:off x="14437041" y="5545488"/>
            <a:ext cx="101501" cy="1818639"/>
          </a:xfrm>
          <a:prstGeom prst="rect">
            <a:avLst/>
          </a:prstGeom>
        </p:spPr>
        <p:txBody>
          <a:bodyPr anchor="t" rtlCol="false" tIns="0" lIns="0" bIns="0" rIns="0">
            <a:spAutoFit/>
          </a:bodyPr>
          <a:lstStyle/>
          <a:p>
            <a:pPr algn="ctr">
              <a:lnSpc>
                <a:spcPts val="4862"/>
              </a:lnSpc>
            </a:pPr>
            <a:r>
              <a:rPr lang="en-US" sz="2860" spc="-57">
                <a:solidFill>
                  <a:srgbClr val="FFFFFF"/>
                </a:solidFill>
                <a:latin typeface="Canva Sans"/>
              </a:rPr>
              <a:t>[</a:t>
            </a:r>
          </a:p>
          <a:p>
            <a:pPr algn="ctr">
              <a:lnSpc>
                <a:spcPts val="4862"/>
              </a:lnSpc>
            </a:pPr>
          </a:p>
          <a:p>
            <a:pPr algn="ctr">
              <a:lnSpc>
                <a:spcPts val="4862"/>
              </a:lnSpc>
              <a:spcBef>
                <a:spcPct val="0"/>
              </a:spcBef>
            </a:pPr>
            <a:r>
              <a:rPr lang="en-US" sz="2860" spc="-57">
                <a:solidFill>
                  <a:srgbClr val="FFFFFF"/>
                </a:solidFill>
                <a:latin typeface="Canva Sans"/>
              </a:rPr>
              <a:t>[</a:t>
            </a:r>
          </a:p>
        </p:txBody>
      </p:sp>
      <p:grpSp>
        <p:nvGrpSpPr>
          <p:cNvPr name="Group 27" id="27"/>
          <p:cNvGrpSpPr/>
          <p:nvPr/>
        </p:nvGrpSpPr>
        <p:grpSpPr>
          <a:xfrm rot="0">
            <a:off x="4784727" y="7113220"/>
            <a:ext cx="3086100" cy="1543050"/>
            <a:chOff x="0" y="0"/>
            <a:chExt cx="812800" cy="406400"/>
          </a:xfrm>
        </p:grpSpPr>
        <p:sp>
          <p:nvSpPr>
            <p:cNvPr name="Freeform 28" id="28"/>
            <p:cNvSpPr/>
            <p:nvPr/>
          </p:nvSpPr>
          <p:spPr>
            <a:xfrm flipH="false" flipV="false" rot="0">
              <a:off x="203200" y="-326"/>
              <a:ext cx="406400" cy="407051"/>
            </a:xfrm>
            <a:custGeom>
              <a:avLst/>
              <a:gdLst/>
              <a:ahLst/>
              <a:cxnLst/>
              <a:rect r="r" b="b" t="t" l="l"/>
              <a:pathLst>
                <a:path h="407051" w="406400">
                  <a:moveTo>
                    <a:pt x="406400" y="326"/>
                  </a:moveTo>
                  <a:cubicBezTo>
                    <a:pt x="333587" y="0"/>
                    <a:pt x="266166" y="38659"/>
                    <a:pt x="229665" y="101663"/>
                  </a:cubicBezTo>
                  <a:cubicBezTo>
                    <a:pt x="193164" y="164667"/>
                    <a:pt x="193164" y="242385"/>
                    <a:pt x="229665" y="305389"/>
                  </a:cubicBezTo>
                  <a:cubicBezTo>
                    <a:pt x="266166" y="368393"/>
                    <a:pt x="333587" y="407052"/>
                    <a:pt x="406400"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000000">
                <a:alpha val="0"/>
              </a:srgbClr>
            </a:solidFill>
          </p:spPr>
        </p:sp>
        <p:sp>
          <p:nvSpPr>
            <p:cNvPr name="TextBox 29" id="29"/>
            <p:cNvSpPr txBox="true"/>
            <p:nvPr/>
          </p:nvSpPr>
          <p:spPr>
            <a:xfrm>
              <a:off x="0" y="-123825"/>
              <a:ext cx="812800" cy="530225"/>
            </a:xfrm>
            <a:prstGeom prst="rect">
              <a:avLst/>
            </a:prstGeom>
          </p:spPr>
          <p:txBody>
            <a:bodyPr anchor="ctr" rtlCol="false" tIns="50800" lIns="50800" bIns="50800" rIns="50800"/>
            <a:lstStyle/>
            <a:p>
              <a:pPr algn="ctr">
                <a:lnSpc>
                  <a:spcPts val="4249"/>
                </a:lnSpc>
              </a:pPr>
              <a:r>
                <a:rPr lang="en-US" sz="2499" spc="-49">
                  <a:solidFill>
                    <a:srgbClr val="FFFFFF"/>
                  </a:solidFill>
                  <a:latin typeface="Montserrat Classic"/>
                </a:rPr>
                <a:t>REJECT</a:t>
              </a:r>
            </a:p>
          </p:txBody>
        </p:sp>
      </p:grpSp>
      <p:sp>
        <p:nvSpPr>
          <p:cNvPr name="AutoShape 30" id="30"/>
          <p:cNvSpPr/>
          <p:nvPr/>
        </p:nvSpPr>
        <p:spPr>
          <a:xfrm>
            <a:off x="3952386" y="5810232"/>
            <a:ext cx="1171384" cy="1329874"/>
          </a:xfrm>
          <a:prstGeom prst="line">
            <a:avLst/>
          </a:prstGeom>
          <a:ln cap="flat" w="38100">
            <a:solidFill>
              <a:srgbClr val="FFFFFF"/>
            </a:solidFill>
            <a:prstDash val="solid"/>
            <a:headEnd type="none" len="sm" w="sm"/>
            <a:tailEnd type="triangle" len="med" w="lg"/>
          </a:ln>
        </p:spPr>
      </p:sp>
      <p:sp>
        <p:nvSpPr>
          <p:cNvPr name="AutoShape 31" id="31"/>
          <p:cNvSpPr/>
          <p:nvPr/>
        </p:nvSpPr>
        <p:spPr>
          <a:xfrm flipH="true">
            <a:off x="7306322" y="5844883"/>
            <a:ext cx="1421062" cy="1281073"/>
          </a:xfrm>
          <a:prstGeom prst="line">
            <a:avLst/>
          </a:prstGeom>
          <a:ln cap="flat" w="38100">
            <a:solidFill>
              <a:srgbClr val="FFFFFF"/>
            </a:solidFill>
            <a:prstDash val="solid"/>
            <a:headEnd type="none" len="sm" w="sm"/>
            <a:tailEnd type="triangle" len="med" w="lg"/>
          </a:ln>
        </p:spPr>
      </p:sp>
      <p:sp>
        <p:nvSpPr>
          <p:cNvPr name="AutoShape 32" id="32"/>
          <p:cNvSpPr/>
          <p:nvPr/>
        </p:nvSpPr>
        <p:spPr>
          <a:xfrm flipH="true">
            <a:off x="7870827" y="5600062"/>
            <a:ext cx="5092453" cy="2284683"/>
          </a:xfrm>
          <a:prstGeom prst="line">
            <a:avLst/>
          </a:prstGeom>
          <a:ln cap="flat" w="38100">
            <a:solidFill>
              <a:srgbClr val="FFFFFF"/>
            </a:solidFill>
            <a:prstDash val="solid"/>
            <a:headEnd type="none" len="sm" w="sm"/>
            <a:tailEnd type="triangle" len="med" w="lg"/>
          </a:ln>
        </p:spPr>
      </p:sp>
      <p:sp>
        <p:nvSpPr>
          <p:cNvPr name="TextBox 33" id="33"/>
          <p:cNvSpPr txBox="true"/>
          <p:nvPr/>
        </p:nvSpPr>
        <p:spPr>
          <a:xfrm rot="0">
            <a:off x="10218215" y="6494095"/>
            <a:ext cx="2182552" cy="694426"/>
          </a:xfrm>
          <a:prstGeom prst="rect">
            <a:avLst/>
          </a:prstGeom>
        </p:spPr>
        <p:txBody>
          <a:bodyPr anchor="t" rtlCol="false" tIns="0" lIns="0" bIns="0" rIns="0">
            <a:spAutoFit/>
          </a:bodyPr>
          <a:lstStyle/>
          <a:p>
            <a:pPr algn="ctr">
              <a:lnSpc>
                <a:spcPts val="5889"/>
              </a:lnSpc>
              <a:spcBef>
                <a:spcPct val="0"/>
              </a:spcBef>
            </a:pPr>
            <a:r>
              <a:rPr lang="en-US" sz="3464" spc="-69">
                <a:solidFill>
                  <a:srgbClr val="FFFFFF"/>
                </a:solidFill>
                <a:latin typeface="Montserrat Classic"/>
              </a:rPr>
              <a:t>0-&gt;0, R</a:t>
            </a:r>
          </a:p>
        </p:txBody>
      </p:sp>
      <p:sp>
        <p:nvSpPr>
          <p:cNvPr name="TextBox 34" id="34"/>
          <p:cNvSpPr txBox="true"/>
          <p:nvPr/>
        </p:nvSpPr>
        <p:spPr>
          <a:xfrm rot="0">
            <a:off x="9325778" y="5765472"/>
            <a:ext cx="2182552" cy="694426"/>
          </a:xfrm>
          <a:prstGeom prst="rect">
            <a:avLst/>
          </a:prstGeom>
        </p:spPr>
        <p:txBody>
          <a:bodyPr anchor="t" rtlCol="false" tIns="0" lIns="0" bIns="0" rIns="0">
            <a:spAutoFit/>
          </a:bodyPr>
          <a:lstStyle/>
          <a:p>
            <a:pPr algn="ctr">
              <a:lnSpc>
                <a:spcPts val="5889"/>
              </a:lnSpc>
              <a:spcBef>
                <a:spcPct val="0"/>
              </a:spcBef>
            </a:pPr>
            <a:r>
              <a:rPr lang="en-US" sz="3464" spc="-69">
                <a:solidFill>
                  <a:srgbClr val="FFFFFF"/>
                </a:solidFill>
                <a:latin typeface="Montserrat Classic"/>
              </a:rPr>
              <a:t>1-&gt;1, R</a:t>
            </a:r>
          </a:p>
        </p:txBody>
      </p:sp>
      <p:grpSp>
        <p:nvGrpSpPr>
          <p:cNvPr name="Group 35" id="35"/>
          <p:cNvGrpSpPr/>
          <p:nvPr/>
        </p:nvGrpSpPr>
        <p:grpSpPr>
          <a:xfrm rot="0">
            <a:off x="5807068" y="5867748"/>
            <a:ext cx="2378859" cy="522976"/>
            <a:chOff x="0" y="0"/>
            <a:chExt cx="3171812" cy="697301"/>
          </a:xfrm>
        </p:grpSpPr>
        <p:sp>
          <p:nvSpPr>
            <p:cNvPr name="TextBox 36" id="36"/>
            <p:cNvSpPr txBox="true"/>
            <p:nvPr/>
          </p:nvSpPr>
          <p:spPr>
            <a:xfrm rot="0">
              <a:off x="0" y="-171450"/>
              <a:ext cx="3171812" cy="868751"/>
            </a:xfrm>
            <a:prstGeom prst="rect">
              <a:avLst/>
            </a:prstGeom>
          </p:spPr>
          <p:txBody>
            <a:bodyPr anchor="t" rtlCol="false" tIns="0" lIns="0" bIns="0" rIns="0">
              <a:spAutoFit/>
            </a:bodyPr>
            <a:lstStyle/>
            <a:p>
              <a:pPr>
                <a:lnSpc>
                  <a:spcPts val="5889"/>
                </a:lnSpc>
                <a:spcBef>
                  <a:spcPct val="0"/>
                </a:spcBef>
              </a:pPr>
              <a:r>
                <a:rPr lang="en-US" sz="3464" spc="-69">
                  <a:solidFill>
                    <a:srgbClr val="FFFFFF"/>
                  </a:solidFill>
                  <a:latin typeface="Montserrat Classic"/>
                </a:rPr>
                <a:t>        -&gt;       ,R</a:t>
              </a:r>
            </a:p>
          </p:txBody>
        </p:sp>
        <p:sp>
          <p:nvSpPr>
            <p:cNvPr name="TextBox 37" id="37"/>
            <p:cNvSpPr txBox="true"/>
            <p:nvPr/>
          </p:nvSpPr>
          <p:spPr>
            <a:xfrm rot="-5400000">
              <a:off x="1206477" y="-767533"/>
              <a:ext cx="135334" cy="2367702"/>
            </a:xfrm>
            <a:prstGeom prst="rect">
              <a:avLst/>
            </a:prstGeom>
          </p:spPr>
          <p:txBody>
            <a:bodyPr anchor="t" rtlCol="false" tIns="0" lIns="0" bIns="0" rIns="0">
              <a:spAutoFit/>
            </a:bodyPr>
            <a:lstStyle/>
            <a:p>
              <a:pPr algn="ctr">
                <a:lnSpc>
                  <a:spcPts val="4862"/>
                </a:lnSpc>
              </a:pPr>
              <a:r>
                <a:rPr lang="en-US" sz="2860" spc="-57">
                  <a:solidFill>
                    <a:srgbClr val="FFFFFF"/>
                  </a:solidFill>
                  <a:latin typeface="Canva Sans"/>
                </a:rPr>
                <a:t>[</a:t>
              </a:r>
            </a:p>
            <a:p>
              <a:pPr algn="ctr">
                <a:lnSpc>
                  <a:spcPts val="4862"/>
                </a:lnSpc>
              </a:pPr>
            </a:p>
            <a:p>
              <a:pPr algn="ctr">
                <a:lnSpc>
                  <a:spcPts val="4862"/>
                </a:lnSpc>
                <a:spcBef>
                  <a:spcPct val="0"/>
                </a:spcBef>
              </a:pPr>
              <a:r>
                <a:rPr lang="en-US" sz="2860" spc="-57">
                  <a:solidFill>
                    <a:srgbClr val="FFFFFF"/>
                  </a:solidFill>
                  <a:latin typeface="Canva Sans"/>
                </a:rPr>
                <a:t>[</a:t>
              </a:r>
            </a:p>
          </p:txBody>
        </p:sp>
      </p:grpSp>
      <p:grpSp>
        <p:nvGrpSpPr>
          <p:cNvPr name="Group 38" id="38"/>
          <p:cNvGrpSpPr/>
          <p:nvPr/>
        </p:nvGrpSpPr>
        <p:grpSpPr>
          <a:xfrm rot="0">
            <a:off x="2358243" y="6665545"/>
            <a:ext cx="2378859" cy="522976"/>
            <a:chOff x="0" y="0"/>
            <a:chExt cx="3171812" cy="697301"/>
          </a:xfrm>
        </p:grpSpPr>
        <p:sp>
          <p:nvSpPr>
            <p:cNvPr name="TextBox 39" id="39"/>
            <p:cNvSpPr txBox="true"/>
            <p:nvPr/>
          </p:nvSpPr>
          <p:spPr>
            <a:xfrm rot="0">
              <a:off x="0" y="-171450"/>
              <a:ext cx="3171812" cy="868751"/>
            </a:xfrm>
            <a:prstGeom prst="rect">
              <a:avLst/>
            </a:prstGeom>
          </p:spPr>
          <p:txBody>
            <a:bodyPr anchor="t" rtlCol="false" tIns="0" lIns="0" bIns="0" rIns="0">
              <a:spAutoFit/>
            </a:bodyPr>
            <a:lstStyle/>
            <a:p>
              <a:pPr>
                <a:lnSpc>
                  <a:spcPts val="5889"/>
                </a:lnSpc>
                <a:spcBef>
                  <a:spcPct val="0"/>
                </a:spcBef>
              </a:pPr>
              <a:r>
                <a:rPr lang="en-US" sz="3464" spc="-69">
                  <a:solidFill>
                    <a:srgbClr val="FFFFFF"/>
                  </a:solidFill>
                  <a:latin typeface="Montserrat Classic"/>
                </a:rPr>
                <a:t>        -&gt;       ,R</a:t>
              </a:r>
            </a:p>
          </p:txBody>
        </p:sp>
        <p:sp>
          <p:nvSpPr>
            <p:cNvPr name="TextBox 40" id="40"/>
            <p:cNvSpPr txBox="true"/>
            <p:nvPr/>
          </p:nvSpPr>
          <p:spPr>
            <a:xfrm rot="-5400000">
              <a:off x="1206477" y="-767533"/>
              <a:ext cx="135334" cy="2367702"/>
            </a:xfrm>
            <a:prstGeom prst="rect">
              <a:avLst/>
            </a:prstGeom>
          </p:spPr>
          <p:txBody>
            <a:bodyPr anchor="t" rtlCol="false" tIns="0" lIns="0" bIns="0" rIns="0">
              <a:spAutoFit/>
            </a:bodyPr>
            <a:lstStyle/>
            <a:p>
              <a:pPr algn="ctr">
                <a:lnSpc>
                  <a:spcPts val="4862"/>
                </a:lnSpc>
              </a:pPr>
              <a:r>
                <a:rPr lang="en-US" sz="2860" spc="-57">
                  <a:solidFill>
                    <a:srgbClr val="FFFFFF"/>
                  </a:solidFill>
                  <a:latin typeface="Canva Sans"/>
                </a:rPr>
                <a:t>[</a:t>
              </a:r>
            </a:p>
            <a:p>
              <a:pPr algn="ctr">
                <a:lnSpc>
                  <a:spcPts val="4862"/>
                </a:lnSpc>
              </a:pPr>
            </a:p>
            <a:p>
              <a:pPr algn="ctr">
                <a:lnSpc>
                  <a:spcPts val="4862"/>
                </a:lnSpc>
                <a:spcBef>
                  <a:spcPct val="0"/>
                </a:spcBef>
              </a:pPr>
              <a:r>
                <a:rPr lang="en-US" sz="2860" spc="-57">
                  <a:solidFill>
                    <a:srgbClr val="FFFFFF"/>
                  </a:solidFill>
                  <a:latin typeface="Canva Sans"/>
                </a:rPr>
                <a:t>[</a:t>
              </a:r>
            </a:p>
          </p:txBody>
        </p:sp>
      </p:grpSp>
      <p:sp>
        <p:nvSpPr>
          <p:cNvPr name="TextBox 41" id="41"/>
          <p:cNvSpPr txBox="true"/>
          <p:nvPr/>
        </p:nvSpPr>
        <p:spPr>
          <a:xfrm rot="0">
            <a:off x="2355527" y="5984547"/>
            <a:ext cx="2182552" cy="694426"/>
          </a:xfrm>
          <a:prstGeom prst="rect">
            <a:avLst/>
          </a:prstGeom>
        </p:spPr>
        <p:txBody>
          <a:bodyPr anchor="t" rtlCol="false" tIns="0" lIns="0" bIns="0" rIns="0">
            <a:spAutoFit/>
          </a:bodyPr>
          <a:lstStyle/>
          <a:p>
            <a:pPr algn="ctr">
              <a:lnSpc>
                <a:spcPts val="5889"/>
              </a:lnSpc>
              <a:spcBef>
                <a:spcPct val="0"/>
              </a:spcBef>
            </a:pPr>
            <a:r>
              <a:rPr lang="en-US" sz="3464" spc="-69">
                <a:solidFill>
                  <a:srgbClr val="FFFFFF"/>
                </a:solidFill>
                <a:latin typeface="Montserrat Classic"/>
              </a:rPr>
              <a:t>1-&gt;1, 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4627988" y="17867"/>
            <a:ext cx="9032024" cy="1717691"/>
          </a:xfrm>
          <a:prstGeom prst="rect">
            <a:avLst/>
          </a:prstGeom>
        </p:spPr>
        <p:txBody>
          <a:bodyPr anchor="t" rtlCol="false" tIns="0" lIns="0" bIns="0" rIns="0">
            <a:spAutoFit/>
          </a:bodyPr>
          <a:lstStyle/>
          <a:p>
            <a:pPr algn="ctr">
              <a:lnSpc>
                <a:spcPts val="13999"/>
              </a:lnSpc>
              <a:spcBef>
                <a:spcPct val="0"/>
              </a:spcBef>
            </a:pPr>
            <a:r>
              <a:rPr lang="en-US" sz="9999">
                <a:solidFill>
                  <a:srgbClr val="FF914D"/>
                </a:solidFill>
                <a:latin typeface="Glacial Indifference Bold"/>
              </a:rPr>
              <a:t>TAPE</a:t>
            </a:r>
          </a:p>
        </p:txBody>
      </p:sp>
      <p:sp>
        <p:nvSpPr>
          <p:cNvPr name="TextBox 3" id="3"/>
          <p:cNvSpPr txBox="true"/>
          <p:nvPr/>
        </p:nvSpPr>
        <p:spPr>
          <a:xfrm rot="0">
            <a:off x="952351" y="1702707"/>
            <a:ext cx="16383298" cy="1517652"/>
          </a:xfrm>
          <a:prstGeom prst="rect">
            <a:avLst/>
          </a:prstGeom>
        </p:spPr>
        <p:txBody>
          <a:bodyPr anchor="t" rtlCol="false" tIns="0" lIns="0" bIns="0" rIns="0">
            <a:spAutoFit/>
          </a:bodyPr>
          <a:lstStyle/>
          <a:p>
            <a:pPr algn="ctr">
              <a:lnSpc>
                <a:spcPts val="6289"/>
              </a:lnSpc>
            </a:pPr>
            <a:r>
              <a:rPr lang="en-US" sz="3699" spc="-73">
                <a:solidFill>
                  <a:srgbClr val="C1FF72"/>
                </a:solidFill>
                <a:latin typeface="Montserrat Classic"/>
              </a:rPr>
              <a:t>LET US CONSIDER A STRING 0110 WHICH IS PRESENT IN THE LANGUAGE </a:t>
            </a:r>
          </a:p>
          <a:p>
            <a:pPr algn="ctr">
              <a:lnSpc>
                <a:spcPts val="6289"/>
              </a:lnSpc>
              <a:spcBef>
                <a:spcPct val="0"/>
              </a:spcBef>
            </a:pPr>
            <a:r>
              <a:rPr lang="en-US" sz="3699" spc="-73">
                <a:solidFill>
                  <a:srgbClr val="C1FF72"/>
                </a:solidFill>
                <a:latin typeface="Montserrat Classic"/>
              </a:rPr>
              <a:t>L = 01*0</a:t>
            </a:r>
          </a:p>
        </p:txBody>
      </p:sp>
      <p:graphicFrame>
        <p:nvGraphicFramePr>
          <p:cNvPr name="Table 4" id="4"/>
          <p:cNvGraphicFramePr>
            <a:graphicFrameLocks noGrp="true"/>
          </p:cNvGraphicFramePr>
          <p:nvPr/>
        </p:nvGraphicFramePr>
        <p:xfrm>
          <a:off x="1484738" y="3934736"/>
          <a:ext cx="7315200" cy="1143000"/>
        </p:xfrm>
        <a:graphic>
          <a:graphicData uri="http://schemas.openxmlformats.org/drawingml/2006/table">
            <a:tbl>
              <a:tblPr/>
              <a:tblGrid>
                <a:gridCol w="1463040"/>
                <a:gridCol w="1463040"/>
                <a:gridCol w="1463040"/>
                <a:gridCol w="1463040"/>
                <a:gridCol w="1463040"/>
              </a:tblGrid>
              <a:tr h="1143000">
                <a:tc>
                  <a:txBody>
                    <a:bodyPr anchor="t" rtlCol="false"/>
                    <a:lstStyle/>
                    <a:p>
                      <a:pPr algn="ctr">
                        <a:lnSpc>
                          <a:spcPts val="5039"/>
                        </a:lnSpc>
                        <a:defRPr/>
                      </a:pPr>
                      <a:r>
                        <a:rPr lang="en-US" sz="3599">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5" id="5"/>
          <p:cNvSpPr/>
          <p:nvPr/>
        </p:nvSpPr>
        <p:spPr>
          <a:xfrm>
            <a:off x="2326005" y="3220359"/>
            <a:ext cx="0" cy="714377"/>
          </a:xfrm>
          <a:prstGeom prst="line">
            <a:avLst/>
          </a:prstGeom>
          <a:ln cap="flat" w="38100">
            <a:solidFill>
              <a:srgbClr val="FFFFFF"/>
            </a:solidFill>
            <a:prstDash val="solid"/>
            <a:headEnd type="none" len="sm" w="sm"/>
            <a:tailEnd type="triangle" len="med" w="lg"/>
          </a:ln>
        </p:spPr>
      </p:sp>
      <p:graphicFrame>
        <p:nvGraphicFramePr>
          <p:cNvPr name="Table 6" id="6"/>
          <p:cNvGraphicFramePr>
            <a:graphicFrameLocks noGrp="true"/>
          </p:cNvGraphicFramePr>
          <p:nvPr/>
        </p:nvGraphicFramePr>
        <p:xfrm>
          <a:off x="1484738" y="7225059"/>
          <a:ext cx="7315200" cy="1143000"/>
        </p:xfrm>
        <a:graphic>
          <a:graphicData uri="http://schemas.openxmlformats.org/drawingml/2006/table">
            <a:tbl>
              <a:tblPr/>
              <a:tblGrid>
                <a:gridCol w="1463040"/>
                <a:gridCol w="1463040"/>
                <a:gridCol w="1463040"/>
                <a:gridCol w="1463040"/>
                <a:gridCol w="1463040"/>
              </a:tblGrid>
              <a:tr h="1143000">
                <a:tc>
                  <a:txBody>
                    <a:bodyPr anchor="t" rtlCol="false"/>
                    <a:lstStyle/>
                    <a:p>
                      <a:pPr algn="ctr">
                        <a:lnSpc>
                          <a:spcPts val="5039"/>
                        </a:lnSpc>
                        <a:defRPr/>
                      </a:pPr>
                      <a:r>
                        <a:rPr lang="en-US" sz="3599">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7" id="7"/>
          <p:cNvSpPr/>
          <p:nvPr/>
        </p:nvSpPr>
        <p:spPr>
          <a:xfrm>
            <a:off x="4224201" y="6510682"/>
            <a:ext cx="0" cy="714377"/>
          </a:xfrm>
          <a:prstGeom prst="line">
            <a:avLst/>
          </a:prstGeom>
          <a:ln cap="flat" w="38100">
            <a:solidFill>
              <a:srgbClr val="FFFFFF"/>
            </a:solidFill>
            <a:prstDash val="solid"/>
            <a:headEnd type="none" len="sm" w="sm"/>
            <a:tailEnd type="triangle" len="med" w="lg"/>
          </a:ln>
        </p:spPr>
      </p:sp>
      <p:graphicFrame>
        <p:nvGraphicFramePr>
          <p:cNvPr name="Table 8" id="8"/>
          <p:cNvGraphicFramePr>
            <a:graphicFrameLocks noGrp="true"/>
          </p:cNvGraphicFramePr>
          <p:nvPr/>
        </p:nvGraphicFramePr>
        <p:xfrm>
          <a:off x="10002412" y="3934736"/>
          <a:ext cx="7315200" cy="1143000"/>
        </p:xfrm>
        <a:graphic>
          <a:graphicData uri="http://schemas.openxmlformats.org/drawingml/2006/table">
            <a:tbl>
              <a:tblPr/>
              <a:tblGrid>
                <a:gridCol w="1463040"/>
                <a:gridCol w="1463040"/>
                <a:gridCol w="1463040"/>
                <a:gridCol w="1463040"/>
                <a:gridCol w="1463040"/>
              </a:tblGrid>
              <a:tr h="1143000">
                <a:tc>
                  <a:txBody>
                    <a:bodyPr anchor="t" rtlCol="false"/>
                    <a:lstStyle/>
                    <a:p>
                      <a:pPr algn="ctr">
                        <a:lnSpc>
                          <a:spcPts val="5039"/>
                        </a:lnSpc>
                        <a:defRPr/>
                      </a:pPr>
                      <a:r>
                        <a:rPr lang="en-US" sz="3599">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9" id="9"/>
          <p:cNvSpPr/>
          <p:nvPr/>
        </p:nvSpPr>
        <p:spPr>
          <a:xfrm>
            <a:off x="13718324" y="3220359"/>
            <a:ext cx="0" cy="714377"/>
          </a:xfrm>
          <a:prstGeom prst="line">
            <a:avLst/>
          </a:prstGeom>
          <a:ln cap="flat" w="38100">
            <a:solidFill>
              <a:srgbClr val="FFFFFF"/>
            </a:solidFill>
            <a:prstDash val="solid"/>
            <a:headEnd type="none" len="sm" w="sm"/>
            <a:tailEnd type="triangle" len="med" w="lg"/>
          </a:ln>
        </p:spPr>
      </p:sp>
      <p:graphicFrame>
        <p:nvGraphicFramePr>
          <p:cNvPr name="Table 10" id="10"/>
          <p:cNvGraphicFramePr>
            <a:graphicFrameLocks noGrp="true"/>
          </p:cNvGraphicFramePr>
          <p:nvPr/>
        </p:nvGraphicFramePr>
        <p:xfrm>
          <a:off x="10002412" y="6498605"/>
          <a:ext cx="7315200" cy="1143000"/>
        </p:xfrm>
        <a:graphic>
          <a:graphicData uri="http://schemas.openxmlformats.org/drawingml/2006/table">
            <a:tbl>
              <a:tblPr/>
              <a:tblGrid>
                <a:gridCol w="1463040"/>
                <a:gridCol w="1463040"/>
                <a:gridCol w="1463040"/>
                <a:gridCol w="1463040"/>
                <a:gridCol w="1463040"/>
              </a:tblGrid>
              <a:tr h="1143000">
                <a:tc>
                  <a:txBody>
                    <a:bodyPr anchor="t" rtlCol="false"/>
                    <a:lstStyle/>
                    <a:p>
                      <a:pPr algn="ctr">
                        <a:lnSpc>
                          <a:spcPts val="5039"/>
                        </a:lnSpc>
                        <a:defRPr/>
                      </a:pPr>
                      <a:r>
                        <a:rPr lang="en-US" sz="3599">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1" id="11"/>
          <p:cNvSpPr/>
          <p:nvPr/>
        </p:nvSpPr>
        <p:spPr>
          <a:xfrm>
            <a:off x="15128390" y="5784229"/>
            <a:ext cx="0" cy="714377"/>
          </a:xfrm>
          <a:prstGeom prst="line">
            <a:avLst/>
          </a:prstGeom>
          <a:ln cap="flat" w="38100">
            <a:solidFill>
              <a:srgbClr val="FFFFFF"/>
            </a:solidFill>
            <a:prstDash val="solid"/>
            <a:headEnd type="none" len="sm" w="sm"/>
            <a:tailEnd type="triangle" len="med" w="lg"/>
          </a:ln>
        </p:spPr>
      </p:sp>
      <p:sp>
        <p:nvSpPr>
          <p:cNvPr name="TextBox 12" id="12"/>
          <p:cNvSpPr txBox="true"/>
          <p:nvPr/>
        </p:nvSpPr>
        <p:spPr>
          <a:xfrm rot="-5400000">
            <a:off x="16377071" y="8855148"/>
            <a:ext cx="148679" cy="1031878"/>
          </a:xfrm>
          <a:prstGeom prst="rect">
            <a:avLst/>
          </a:prstGeom>
        </p:spPr>
        <p:txBody>
          <a:bodyPr anchor="t" rtlCol="false" tIns="0" lIns="0" bIns="0" rIns="0">
            <a:spAutoFit/>
          </a:bodyPr>
          <a:lstStyle/>
          <a:p>
            <a:pPr algn="ctr">
              <a:lnSpc>
                <a:spcPts val="8839"/>
              </a:lnSpc>
              <a:spcBef>
                <a:spcPct val="0"/>
              </a:spcBef>
            </a:pPr>
            <a:r>
              <a:rPr lang="en-US" sz="5199" spc="-103">
                <a:solidFill>
                  <a:srgbClr val="FFFFFF"/>
                </a:solidFill>
                <a:latin typeface="Montserrat Classic"/>
              </a:rPr>
              <a:t>[</a:t>
            </a:r>
          </a:p>
        </p:txBody>
      </p:sp>
      <p:sp>
        <p:nvSpPr>
          <p:cNvPr name="Freeform 13" id="13"/>
          <p:cNvSpPr/>
          <p:nvPr/>
        </p:nvSpPr>
        <p:spPr>
          <a:xfrm flipH="true" flipV="false" rot="0">
            <a:off x="0" y="0"/>
            <a:ext cx="2731489" cy="2878165"/>
          </a:xfrm>
          <a:custGeom>
            <a:avLst/>
            <a:gdLst/>
            <a:ahLst/>
            <a:cxnLst/>
            <a:rect r="r" b="b" t="t" l="l"/>
            <a:pathLst>
              <a:path h="2878165" w="2731489">
                <a:moveTo>
                  <a:pt x="2731489" y="0"/>
                </a:moveTo>
                <a:lnTo>
                  <a:pt x="0" y="0"/>
                </a:lnTo>
                <a:lnTo>
                  <a:pt x="0" y="2878165"/>
                </a:lnTo>
                <a:lnTo>
                  <a:pt x="2731489" y="2878165"/>
                </a:lnTo>
                <a:lnTo>
                  <a:pt x="273148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14" id="14"/>
          <p:cNvGraphicFramePr>
            <a:graphicFrameLocks noGrp="true"/>
          </p:cNvGraphicFramePr>
          <p:nvPr/>
        </p:nvGraphicFramePr>
        <p:xfrm>
          <a:off x="10079774" y="8725247"/>
          <a:ext cx="7315200" cy="1143000"/>
        </p:xfrm>
        <a:graphic>
          <a:graphicData uri="http://schemas.openxmlformats.org/drawingml/2006/table">
            <a:tbl>
              <a:tblPr/>
              <a:tblGrid>
                <a:gridCol w="1463040"/>
                <a:gridCol w="1463040"/>
                <a:gridCol w="1463040"/>
                <a:gridCol w="1463040"/>
                <a:gridCol w="1463040"/>
              </a:tblGrid>
              <a:tr h="1143000">
                <a:tc>
                  <a:txBody>
                    <a:bodyPr anchor="t" rtlCol="false"/>
                    <a:lstStyle/>
                    <a:p>
                      <a:pPr algn="ctr">
                        <a:lnSpc>
                          <a:spcPts val="5039"/>
                        </a:lnSpc>
                        <a:defRPr/>
                      </a:pPr>
                      <a:r>
                        <a:rPr lang="en-US" sz="3599">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r>
                        <a:rPr lang="en-US" sz="3600">
                          <a:solidFill>
                            <a:srgbClr val="FFFFFF"/>
                          </a:solidFill>
                          <a:latin typeface="Montserrat Classic"/>
                        </a:rPr>
                        <a:t>X</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50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5" id="15"/>
          <p:cNvSpPr/>
          <p:nvPr/>
        </p:nvSpPr>
        <p:spPr>
          <a:xfrm>
            <a:off x="16575236" y="8010870"/>
            <a:ext cx="0" cy="714377"/>
          </a:xfrm>
          <a:prstGeom prst="line">
            <a:avLst/>
          </a:prstGeom>
          <a:ln cap="flat" w="38100">
            <a:solidFill>
              <a:srgbClr val="FFFFFF"/>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2834022" y="2852804"/>
            <a:ext cx="12619956" cy="2030770"/>
          </a:xfrm>
          <a:prstGeom prst="rect">
            <a:avLst/>
          </a:prstGeom>
        </p:spPr>
        <p:txBody>
          <a:bodyPr anchor="t" rtlCol="false" tIns="0" lIns="0" bIns="0" rIns="0">
            <a:spAutoFit/>
          </a:bodyPr>
          <a:lstStyle/>
          <a:p>
            <a:pPr algn="ctr">
              <a:lnSpc>
                <a:spcPts val="13094"/>
              </a:lnSpc>
            </a:pPr>
            <a:r>
              <a:rPr lang="en-US" sz="16367">
                <a:solidFill>
                  <a:srgbClr val="E896FF"/>
                </a:solidFill>
                <a:latin typeface="Horizon Bold"/>
              </a:rPr>
              <a:t>THANK</a:t>
            </a:r>
          </a:p>
        </p:txBody>
      </p:sp>
      <p:sp>
        <p:nvSpPr>
          <p:cNvPr name="TextBox 3" id="3"/>
          <p:cNvSpPr txBox="true"/>
          <p:nvPr/>
        </p:nvSpPr>
        <p:spPr>
          <a:xfrm rot="0">
            <a:off x="2834022" y="5340774"/>
            <a:ext cx="12619956" cy="2030770"/>
          </a:xfrm>
          <a:prstGeom prst="rect">
            <a:avLst/>
          </a:prstGeom>
        </p:spPr>
        <p:txBody>
          <a:bodyPr anchor="t" rtlCol="false" tIns="0" lIns="0" bIns="0" rIns="0">
            <a:spAutoFit/>
          </a:bodyPr>
          <a:lstStyle/>
          <a:p>
            <a:pPr algn="ctr">
              <a:lnSpc>
                <a:spcPts val="13094"/>
              </a:lnSpc>
            </a:pPr>
            <a:r>
              <a:rPr lang="en-US" sz="16367">
                <a:solidFill>
                  <a:srgbClr val="E896FF"/>
                </a:solidFill>
                <a:latin typeface="Horizon Bold"/>
              </a:rPr>
              <a:t>YOU</a:t>
            </a:r>
          </a:p>
        </p:txBody>
      </p:sp>
      <p:sp>
        <p:nvSpPr>
          <p:cNvPr name="Freeform 4" id="4"/>
          <p:cNvSpPr/>
          <p:nvPr/>
        </p:nvSpPr>
        <p:spPr>
          <a:xfrm flipH="true" flipV="false" rot="0">
            <a:off x="0" y="0"/>
            <a:ext cx="4021379" cy="4237320"/>
          </a:xfrm>
          <a:custGeom>
            <a:avLst/>
            <a:gdLst/>
            <a:ahLst/>
            <a:cxnLst/>
            <a:rect r="r" b="b" t="t" l="l"/>
            <a:pathLst>
              <a:path h="4237320" w="4021379">
                <a:moveTo>
                  <a:pt x="4021379" y="0"/>
                </a:moveTo>
                <a:lnTo>
                  <a:pt x="0" y="0"/>
                </a:lnTo>
                <a:lnTo>
                  <a:pt x="0" y="4237320"/>
                </a:lnTo>
                <a:lnTo>
                  <a:pt x="4021379" y="4237320"/>
                </a:lnTo>
                <a:lnTo>
                  <a:pt x="40213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14266621" y="6049680"/>
            <a:ext cx="4021379" cy="4237320"/>
          </a:xfrm>
          <a:custGeom>
            <a:avLst/>
            <a:gdLst/>
            <a:ahLst/>
            <a:cxnLst/>
            <a:rect r="r" b="b" t="t" l="l"/>
            <a:pathLst>
              <a:path h="4237320" w="4021379">
                <a:moveTo>
                  <a:pt x="0" y="4237320"/>
                </a:moveTo>
                <a:lnTo>
                  <a:pt x="4021379" y="4237320"/>
                </a:lnTo>
                <a:lnTo>
                  <a:pt x="4021379" y="0"/>
                </a:lnTo>
                <a:lnTo>
                  <a:pt x="0" y="0"/>
                </a:lnTo>
                <a:lnTo>
                  <a:pt x="0" y="423732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DAFqOZd_wKs</dc:identifier>
  <dcterms:modified xsi:type="dcterms:W3CDTF">2011-08-01T06:04:30Z</dcterms:modified>
  <cp:revision>1</cp:revision>
  <dc:title>TURING MACHINES</dc:title>
</cp:coreProperties>
</file>