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5" r:id="rId7"/>
    <p:sldId id="258" r:id="rId8"/>
    <p:sldId id="259" r:id="rId9"/>
    <p:sldId id="276" r:id="rId10"/>
    <p:sldId id="277" r:id="rId11"/>
    <p:sldId id="261" r:id="rId12"/>
    <p:sldId id="262" r:id="rId13"/>
    <p:sldId id="263" r:id="rId14"/>
    <p:sldId id="267" r:id="rId15"/>
    <p:sldId id="278" r:id="rId16"/>
    <p:sldId id="270" r:id="rId17"/>
    <p:sldId id="279"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Office%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Sheet1!$B$1</c:f>
              <c:strCache>
                <c:ptCount val="1"/>
                <c:pt idx="0">
                  <c:v>Sales Salary</c:v>
                </c:pt>
              </c:strCache>
            </c:strRef>
          </c:tx>
          <c:cat>
            <c:numRef>
              <c:f>Sheet1!$A$2:$A$6</c:f>
              <c:numCache>
                <c:formatCode>mmm\-yy</c:formatCode>
                <c:ptCount val="5"/>
                <c:pt idx="0">
                  <c:v>44927</c:v>
                </c:pt>
                <c:pt idx="1">
                  <c:v>44958</c:v>
                </c:pt>
                <c:pt idx="2">
                  <c:v>44986</c:v>
                </c:pt>
                <c:pt idx="3">
                  <c:v>45017</c:v>
                </c:pt>
                <c:pt idx="4">
                  <c:v>45047</c:v>
                </c:pt>
              </c:numCache>
            </c:numRef>
          </c:cat>
          <c:val>
            <c:numRef>
              <c:f>Sheet1!$B$2:$B$6</c:f>
              <c:numCache>
                <c:formatCode>"$"#,##0_);[Red]\("$"#,##0\)</c:formatCode>
                <c:ptCount val="5"/>
                <c:pt idx="0">
                  <c:v>70000</c:v>
                </c:pt>
                <c:pt idx="1">
                  <c:v>71000</c:v>
                </c:pt>
                <c:pt idx="2">
                  <c:v>72000</c:v>
                </c:pt>
                <c:pt idx="3">
                  <c:v>73000</c:v>
                </c:pt>
                <c:pt idx="4">
                  <c:v>74000</c:v>
                </c:pt>
              </c:numCache>
            </c:numRef>
          </c:val>
        </c:ser>
        <c:ser>
          <c:idx val="1"/>
          <c:order val="1"/>
          <c:tx>
            <c:strRef>
              <c:f>Sheet1!$C$1</c:f>
              <c:strCache>
                <c:ptCount val="1"/>
                <c:pt idx="0">
                  <c:v>Marketing Salary</c:v>
                </c:pt>
              </c:strCache>
            </c:strRef>
          </c:tx>
          <c:cat>
            <c:numRef>
              <c:f>Sheet1!$A$2:$A$6</c:f>
              <c:numCache>
                <c:formatCode>mmm\-yy</c:formatCode>
                <c:ptCount val="5"/>
                <c:pt idx="0">
                  <c:v>44927</c:v>
                </c:pt>
                <c:pt idx="1">
                  <c:v>44958</c:v>
                </c:pt>
                <c:pt idx="2">
                  <c:v>44986</c:v>
                </c:pt>
                <c:pt idx="3">
                  <c:v>45017</c:v>
                </c:pt>
                <c:pt idx="4">
                  <c:v>45047</c:v>
                </c:pt>
              </c:numCache>
            </c:numRef>
          </c:cat>
          <c:val>
            <c:numRef>
              <c:f>Sheet1!$C$2:$C$6</c:f>
              <c:numCache>
                <c:formatCode>"$"#,##0_);[Red]\("$"#,##0\)</c:formatCode>
                <c:ptCount val="5"/>
                <c:pt idx="0">
                  <c:v>65000</c:v>
                </c:pt>
                <c:pt idx="1">
                  <c:v>66000</c:v>
                </c:pt>
                <c:pt idx="2">
                  <c:v>67000</c:v>
                </c:pt>
                <c:pt idx="3">
                  <c:v>68000</c:v>
                </c:pt>
                <c:pt idx="4">
                  <c:v>69000</c:v>
                </c:pt>
              </c:numCache>
            </c:numRef>
          </c:val>
        </c:ser>
        <c:ser>
          <c:idx val="2"/>
          <c:order val="2"/>
          <c:tx>
            <c:strRef>
              <c:f>Sheet1!$D$1</c:f>
              <c:strCache>
                <c:ptCount val="1"/>
                <c:pt idx="0">
                  <c:v>IT Salary</c:v>
                </c:pt>
              </c:strCache>
            </c:strRef>
          </c:tx>
          <c:cat>
            <c:numRef>
              <c:f>Sheet1!$A$2:$A$6</c:f>
              <c:numCache>
                <c:formatCode>mmm\-yy</c:formatCode>
                <c:ptCount val="5"/>
                <c:pt idx="0">
                  <c:v>44927</c:v>
                </c:pt>
                <c:pt idx="1">
                  <c:v>44958</c:v>
                </c:pt>
                <c:pt idx="2">
                  <c:v>44986</c:v>
                </c:pt>
                <c:pt idx="3">
                  <c:v>45017</c:v>
                </c:pt>
                <c:pt idx="4">
                  <c:v>45047</c:v>
                </c:pt>
              </c:numCache>
            </c:numRef>
          </c:cat>
          <c:val>
            <c:numRef>
              <c:f>Sheet1!$D$2:$D$6</c:f>
              <c:numCache>
                <c:formatCode>"$"#,##0_);[Red]\("$"#,##0\)</c:formatCode>
                <c:ptCount val="5"/>
                <c:pt idx="0">
                  <c:v>60000</c:v>
                </c:pt>
                <c:pt idx="1">
                  <c:v>61000</c:v>
                </c:pt>
                <c:pt idx="2">
                  <c:v>62000</c:v>
                </c:pt>
                <c:pt idx="3">
                  <c:v>63000</c:v>
                </c:pt>
                <c:pt idx="4">
                  <c:v>64000</c:v>
                </c:pt>
              </c:numCache>
            </c:numRef>
          </c:val>
        </c:ser>
        <c:axId val="145089664"/>
        <c:axId val="145364864"/>
      </c:barChart>
      <c:dateAx>
        <c:axId val="145089664"/>
        <c:scaling>
          <c:orientation val="minMax"/>
        </c:scaling>
        <c:axPos val="b"/>
        <c:numFmt formatCode="mmm\-yy" sourceLinked="1"/>
        <c:tickLblPos val="nextTo"/>
        <c:crossAx val="145364864"/>
        <c:crosses val="autoZero"/>
        <c:auto val="1"/>
        <c:lblOffset val="100"/>
      </c:dateAx>
      <c:valAx>
        <c:axId val="145364864"/>
        <c:scaling>
          <c:orientation val="minMax"/>
        </c:scaling>
        <c:axPos val="l"/>
        <c:majorGridlines/>
        <c:numFmt formatCode="&quot;$&quot;#,##0_);[Red]\(&quot;$&quot;#,##0\)" sourceLinked="1"/>
        <c:tickLblPos val="nextTo"/>
        <c:crossAx val="145089664"/>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31"/>
  <c:chart>
    <c:title>
      <c:tx>
        <c:rich>
          <a:bodyPr/>
          <a:lstStyle/>
          <a:p>
            <a:pPr>
              <a:defRPr b="0"/>
            </a:pPr>
            <a:r>
              <a:rPr lang="en-US" sz="3200" b="0" dirty="0"/>
              <a:t>Expense Breakdown by </a:t>
            </a:r>
            <a:endParaRPr lang="en-US" sz="3200" b="0" dirty="0" smtClean="0"/>
          </a:p>
          <a:p>
            <a:pPr>
              <a:defRPr b="0"/>
            </a:pPr>
            <a:r>
              <a:rPr lang="en-US" sz="3200" b="0" dirty="0" smtClean="0"/>
              <a:t>Department</a:t>
            </a:r>
            <a:endParaRPr lang="en-US" sz="3200" b="0" dirty="0"/>
          </a:p>
        </c:rich>
      </c:tx>
      <c:layout/>
    </c:title>
    <c:view3D>
      <c:rotX val="75"/>
      <c:perspective val="30"/>
    </c:view3D>
    <c:plotArea>
      <c:layout>
        <c:manualLayout>
          <c:layoutTarget val="inner"/>
          <c:xMode val="edge"/>
          <c:yMode val="edge"/>
          <c:x val="0.12834791484397784"/>
          <c:y val="0.25067195644330276"/>
          <c:w val="0.64039054146009522"/>
          <c:h val="0.7065976898176145"/>
        </c:manualLayout>
      </c:layout>
      <c:pie3DChart>
        <c:varyColors val="1"/>
        <c:ser>
          <c:idx val="1"/>
          <c:order val="1"/>
          <c:tx>
            <c:strRef>
              <c:f>Sheet1!$B$1</c:f>
              <c:strCache>
                <c:ptCount val="1"/>
                <c:pt idx="0">
                  <c:v>EXPENSES</c:v>
                </c:pt>
              </c:strCache>
            </c:strRef>
          </c:tx>
          <c:dLbls>
            <c:txPr>
              <a:bodyPr/>
              <a:lstStyle/>
              <a:p>
                <a:pPr>
                  <a:defRPr sz="1800"/>
                </a:pPr>
                <a:endParaRPr lang="en-US"/>
              </a:p>
            </c:txPr>
            <c:showPercent val="1"/>
          </c:dLbls>
          <c:cat>
            <c:strRef>
              <c:f>Sheet1!$A$2:$A$5</c:f>
              <c:strCache>
                <c:ptCount val="4"/>
                <c:pt idx="0">
                  <c:v>MARKETING</c:v>
                </c:pt>
                <c:pt idx="1">
                  <c:v>SALES</c:v>
                </c:pt>
                <c:pt idx="2">
                  <c:v>RESEARCH &amp; DEVELOPMENT</c:v>
                </c:pt>
                <c:pt idx="3">
                  <c:v>ADMINISTRATIVE</c:v>
                </c:pt>
              </c:strCache>
            </c:strRef>
          </c:cat>
          <c:val>
            <c:numRef>
              <c:f>Sheet1!$B$2:$B$5</c:f>
              <c:numCache>
                <c:formatCode>"$"#,##0_);[Red]\("$"#,##0\)</c:formatCode>
                <c:ptCount val="4"/>
                <c:pt idx="0">
                  <c:v>40000</c:v>
                </c:pt>
                <c:pt idx="1">
                  <c:v>60000</c:v>
                </c:pt>
                <c:pt idx="2">
                  <c:v>80000</c:v>
                </c:pt>
                <c:pt idx="3">
                  <c:v>20000</c:v>
                </c:pt>
              </c:numCache>
            </c:numRef>
          </c:val>
        </c:ser>
        <c:ser>
          <c:idx val="0"/>
          <c:order val="0"/>
          <c:tx>
            <c:strRef>
              <c:f>Sheet1!$B$1</c:f>
              <c:strCache>
                <c:ptCount val="1"/>
                <c:pt idx="0">
                  <c:v>EXPENSES</c:v>
                </c:pt>
              </c:strCache>
            </c:strRef>
          </c:tx>
          <c:dLbls>
            <c:showPercent val="1"/>
          </c:dLbls>
          <c:cat>
            <c:strRef>
              <c:f>Sheet1!$A$2:$A$5</c:f>
              <c:strCache>
                <c:ptCount val="4"/>
                <c:pt idx="0">
                  <c:v>MARKETING</c:v>
                </c:pt>
                <c:pt idx="1">
                  <c:v>SALES</c:v>
                </c:pt>
                <c:pt idx="2">
                  <c:v>RESEARCH &amp; DEVELOPMENT</c:v>
                </c:pt>
                <c:pt idx="3">
                  <c:v>ADMINISTRATIVE</c:v>
                </c:pt>
              </c:strCache>
            </c:strRef>
          </c:cat>
          <c:val>
            <c:numRef>
              <c:f>Sheet1!$B$2:$B$5</c:f>
              <c:numCache>
                <c:formatCode>"$"#,##0_);[Red]\("$"#,##0\)</c:formatCode>
                <c:ptCount val="4"/>
                <c:pt idx="0">
                  <c:v>40000</c:v>
                </c:pt>
                <c:pt idx="1">
                  <c:v>60000</c:v>
                </c:pt>
                <c:pt idx="2">
                  <c:v>80000</c:v>
                </c:pt>
                <c:pt idx="3">
                  <c:v>20000</c:v>
                </c:pt>
              </c:numCache>
            </c:numRef>
          </c:val>
        </c:ser>
        <c:dLbls>
          <c:showPercent val="1"/>
        </c:dLbls>
      </c:pie3DChart>
    </c:plotArea>
    <c:legend>
      <c:legendPos val="r"/>
      <c:layout>
        <c:manualLayout>
          <c:xMode val="edge"/>
          <c:yMode val="edge"/>
          <c:x val="0.63696838242441922"/>
          <c:y val="0.26800196996749642"/>
          <c:w val="0.36303161757558083"/>
          <c:h val="0.62386988139319743"/>
        </c:manualLayout>
      </c:layout>
      <c:txPr>
        <a:bodyPr/>
        <a:lstStyle/>
        <a:p>
          <a:pPr>
            <a:defRPr sz="1600" b="1"/>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C4DFD-C2C0-4F64-B5F0-65E03068817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C4DFD-C2C0-4F64-B5F0-65E03068817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C4DFD-C2C0-4F64-B5F0-65E03068817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C4DFD-C2C0-4F64-B5F0-65E03068817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C4DFD-C2C0-4F64-B5F0-65E03068817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C4DFD-C2C0-4F64-B5F0-65E03068817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C4DFD-C2C0-4F64-B5F0-65E030688177}"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C4DFD-C2C0-4F64-B5F0-65E030688177}"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C4DFD-C2C0-4F64-B5F0-65E030688177}"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C4DFD-C2C0-4F64-B5F0-65E03068817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C4DFD-C2C0-4F64-B5F0-65E03068817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04B72-DF6F-4D6E-9B78-CFF2123661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C4DFD-C2C0-4F64-B5F0-65E030688177}" type="datetimeFigureOut">
              <a:rPr lang="en-US" smtClean="0"/>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04B72-DF6F-4D6E-9B78-CFF2123661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1.xlsx"/></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fif"/>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ctrTitle"/>
          </p:nvPr>
        </p:nvSpPr>
        <p:spPr>
          <a:xfrm>
            <a:off x="457200" y="838200"/>
            <a:ext cx="8153400" cy="1069975"/>
          </a:xfrm>
        </p:spPr>
        <p:txBody>
          <a:bodyPr>
            <a:normAutofit fontScale="90000"/>
          </a:bodyPr>
          <a:lstStyle/>
          <a:p>
            <a:r>
              <a:rPr lang="en-US" dirty="0" smtClean="0"/>
              <a:t>Employee Data </a:t>
            </a:r>
            <a:r>
              <a:rPr lang="en-US" dirty="0" err="1" smtClean="0"/>
              <a:t>Analysiss</a:t>
            </a:r>
            <a:r>
              <a:rPr lang="en-US" dirty="0" smtClean="0"/>
              <a:t> using Excel</a:t>
            </a:r>
            <a:endParaRPr lang="en-US" dirty="0"/>
          </a:p>
        </p:txBody>
      </p:sp>
      <p:sp>
        <p:nvSpPr>
          <p:cNvPr id="3" name="Subtitle 2"/>
          <p:cNvSpPr>
            <a:spLocks noGrp="1"/>
          </p:cNvSpPr>
          <p:nvPr>
            <p:ph type="subTitle" idx="1"/>
          </p:nvPr>
        </p:nvSpPr>
        <p:spPr>
          <a:xfrm>
            <a:off x="685800" y="2590800"/>
            <a:ext cx="7696200" cy="2438400"/>
          </a:xfrm>
        </p:spPr>
        <p:txBody>
          <a:bodyPr>
            <a:normAutofit/>
          </a:bodyPr>
          <a:lstStyle/>
          <a:p>
            <a:pPr algn="l"/>
            <a:r>
              <a:rPr lang="en-US" sz="2400" dirty="0" smtClean="0">
                <a:solidFill>
                  <a:schemeClr val="tx1">
                    <a:lumMod val="95000"/>
                    <a:lumOff val="5000"/>
                  </a:schemeClr>
                </a:solidFill>
              </a:rPr>
              <a:t>STUDENT  NAME    :   CHANDANA P</a:t>
            </a:r>
          </a:p>
          <a:p>
            <a:pPr algn="l"/>
            <a:r>
              <a:rPr lang="en-US" sz="2400" dirty="0" smtClean="0">
                <a:solidFill>
                  <a:schemeClr val="tx1">
                    <a:lumMod val="95000"/>
                    <a:lumOff val="5000"/>
                  </a:schemeClr>
                </a:solidFill>
              </a:rPr>
              <a:t>REGISTER NO          :    312216245/asum1621312216245</a:t>
            </a:r>
          </a:p>
          <a:p>
            <a:pPr algn="l"/>
            <a:r>
              <a:rPr lang="en-US" sz="2400" dirty="0" smtClean="0">
                <a:solidFill>
                  <a:schemeClr val="tx1">
                    <a:lumMod val="95000"/>
                    <a:lumOff val="5000"/>
                  </a:schemeClr>
                </a:solidFill>
              </a:rPr>
              <a:t>DEPARTMENT         :    BCOM (GENERAL)</a:t>
            </a:r>
          </a:p>
          <a:p>
            <a:pPr algn="l"/>
            <a:r>
              <a:rPr lang="en-US" sz="2400" dirty="0" smtClean="0">
                <a:solidFill>
                  <a:schemeClr val="tx1">
                    <a:lumMod val="95000"/>
                    <a:lumOff val="5000"/>
                  </a:schemeClr>
                </a:solidFill>
              </a:rPr>
              <a:t>COLLEGE                  :    SHRI SHANKARLAL SUNDARBAI </a:t>
            </a:r>
            <a:endParaRPr lang="en-US" sz="2400" dirty="0">
              <a:solidFill>
                <a:schemeClr val="tx1">
                  <a:lumMod val="95000"/>
                  <a:lumOff val="5000"/>
                </a:schemeClr>
              </a:solidFill>
            </a:endParaRPr>
          </a:p>
          <a:p>
            <a:pPr algn="l"/>
            <a:r>
              <a:rPr lang="en-US" sz="2400" dirty="0" smtClean="0">
                <a:solidFill>
                  <a:schemeClr val="tx1">
                    <a:lumMod val="95000"/>
                    <a:lumOff val="5000"/>
                  </a:schemeClr>
                </a:solidFill>
              </a:rPr>
              <a:t>                                        SHASUN JAIN COLLEGE FOR WOMEN</a:t>
            </a:r>
            <a:endParaRPr lang="en-US" sz="2400"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457200" y="762000"/>
            <a:ext cx="7772400" cy="584775"/>
          </a:xfrm>
          <a:prstGeom prst="rect">
            <a:avLst/>
          </a:prstGeom>
          <a:noFill/>
        </p:spPr>
        <p:txBody>
          <a:bodyPr wrap="square" rtlCol="0">
            <a:spAutoFit/>
          </a:bodyPr>
          <a:lstStyle/>
          <a:p>
            <a:r>
              <a:rPr lang="en-US" sz="3200" dirty="0" smtClean="0"/>
              <a:t>Example for Employee Salary Data Collection</a:t>
            </a:r>
            <a:endParaRPr lang="en-US" sz="3200" dirty="0"/>
          </a:p>
        </p:txBody>
      </p:sp>
      <p:sp>
        <p:nvSpPr>
          <p:cNvPr id="7" name="TextBox 6"/>
          <p:cNvSpPr txBox="1"/>
          <p:nvPr/>
        </p:nvSpPr>
        <p:spPr>
          <a:xfrm>
            <a:off x="762000" y="1676400"/>
            <a:ext cx="8077200" cy="4154984"/>
          </a:xfrm>
          <a:prstGeom prst="rect">
            <a:avLst/>
          </a:prstGeom>
          <a:noFill/>
        </p:spPr>
        <p:txBody>
          <a:bodyPr wrap="square" rtlCol="0">
            <a:spAutoFit/>
          </a:bodyPr>
          <a:lstStyle/>
          <a:p>
            <a:pPr>
              <a:buFont typeface="Arial" pitchFamily="34" charset="0"/>
              <a:buChar char="•"/>
            </a:pPr>
            <a:r>
              <a:rPr lang="en-US" sz="2400" b="1" dirty="0" smtClean="0"/>
              <a:t>Objective</a:t>
            </a:r>
            <a:r>
              <a:rPr lang="en-US" sz="2400" dirty="0" smtClean="0"/>
              <a:t>: Analyze salary distribution and performance correlations.</a:t>
            </a:r>
          </a:p>
          <a:p>
            <a:pPr>
              <a:buFont typeface="Arial" pitchFamily="34" charset="0"/>
              <a:buChar char="•"/>
            </a:pPr>
            <a:r>
              <a:rPr lang="en-US" sz="2400" b="1" dirty="0" smtClean="0"/>
              <a:t>Data Source</a:t>
            </a:r>
            <a:r>
              <a:rPr lang="en-US" sz="2400" dirty="0" smtClean="0"/>
              <a:t>: HR management system.</a:t>
            </a:r>
          </a:p>
          <a:p>
            <a:pPr>
              <a:buFont typeface="Arial" pitchFamily="34" charset="0"/>
              <a:buChar char="•"/>
            </a:pPr>
            <a:r>
              <a:rPr lang="en-US" sz="2400" b="1" dirty="0" smtClean="0"/>
              <a:t>Data Points</a:t>
            </a:r>
            <a:r>
              <a:rPr lang="en-US" sz="2400" dirty="0" smtClean="0"/>
              <a:t>: Employee ID, Name, Gender, Business Unit, Performance Rating, Salary.</a:t>
            </a:r>
          </a:p>
          <a:p>
            <a:pPr>
              <a:buFont typeface="Arial" pitchFamily="34" charset="0"/>
              <a:buChar char="•"/>
            </a:pPr>
            <a:r>
              <a:rPr lang="en-US" sz="2400" b="1" dirty="0" smtClean="0"/>
              <a:t>Gather Data</a:t>
            </a:r>
            <a:r>
              <a:rPr lang="en-US" sz="2400" dirty="0" smtClean="0"/>
              <a:t>: Export data from HR software into an Excel file.</a:t>
            </a:r>
          </a:p>
          <a:p>
            <a:pPr>
              <a:buFont typeface="Arial" pitchFamily="34" charset="0"/>
              <a:buChar char="•"/>
            </a:pPr>
            <a:r>
              <a:rPr lang="en-US" sz="2400" b="1" dirty="0" smtClean="0"/>
              <a:t>Privacy</a:t>
            </a:r>
            <a:r>
              <a:rPr lang="en-US" sz="2400" dirty="0" smtClean="0"/>
              <a:t>: Ensure employee names are </a:t>
            </a:r>
            <a:r>
              <a:rPr lang="en-US" sz="2400" dirty="0" err="1" smtClean="0"/>
              <a:t>anonymized</a:t>
            </a:r>
            <a:r>
              <a:rPr lang="en-US" sz="2400" dirty="0" smtClean="0"/>
              <a:t> if sharing data.</a:t>
            </a:r>
          </a:p>
          <a:p>
            <a:pPr>
              <a:buFont typeface="Arial" pitchFamily="34" charset="0"/>
              <a:buChar char="•"/>
            </a:pPr>
            <a:r>
              <a:rPr lang="en-US" sz="2400" b="1" dirty="0" smtClean="0"/>
              <a:t>Validate</a:t>
            </a:r>
            <a:r>
              <a:rPr lang="en-US" sz="2400" dirty="0" smtClean="0"/>
              <a:t>: Cross-check with payroll records for accuracy.</a:t>
            </a:r>
          </a:p>
          <a:p>
            <a:pPr>
              <a:buFont typeface="Arial" pitchFamily="34" charset="0"/>
              <a:buChar char="•"/>
            </a:pPr>
            <a:r>
              <a:rPr lang="en-US" sz="2400" b="1" dirty="0" smtClean="0"/>
              <a:t>Prepare</a:t>
            </a:r>
            <a:r>
              <a:rPr lang="en-US" sz="2400" dirty="0" smtClean="0"/>
              <a:t>: Set up an Excel table for further analysis and visualization.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4000" b="1" dirty="0" smtClean="0"/>
              <a:t>DATA CLEANING AND PREPARATION </a:t>
            </a:r>
            <a:endParaRPr lang="en-US" sz="4000" b="1" dirty="0"/>
          </a:p>
        </p:txBody>
      </p:sp>
      <p:sp>
        <p:nvSpPr>
          <p:cNvPr id="6" name="TextBox 5"/>
          <p:cNvSpPr txBox="1"/>
          <p:nvPr/>
        </p:nvSpPr>
        <p:spPr>
          <a:xfrm>
            <a:off x="533400" y="1600200"/>
            <a:ext cx="8305800" cy="584775"/>
          </a:xfrm>
          <a:prstGeom prst="rect">
            <a:avLst/>
          </a:prstGeom>
          <a:noFill/>
        </p:spPr>
        <p:txBody>
          <a:bodyPr wrap="square" rtlCol="0">
            <a:spAutoFit/>
          </a:bodyPr>
          <a:lstStyle/>
          <a:p>
            <a:pPr>
              <a:buFont typeface="Wingdings" pitchFamily="2" charset="2"/>
              <a:buChar char="Ø"/>
            </a:pPr>
            <a:r>
              <a:rPr lang="en-US" sz="3200" dirty="0" smtClean="0"/>
              <a:t>Removing Duplicates</a:t>
            </a:r>
            <a:endParaRPr lang="en-US" sz="3200" dirty="0"/>
          </a:p>
        </p:txBody>
      </p:sp>
      <p:sp>
        <p:nvSpPr>
          <p:cNvPr id="7" name="TextBox 6"/>
          <p:cNvSpPr txBox="1"/>
          <p:nvPr/>
        </p:nvSpPr>
        <p:spPr>
          <a:xfrm>
            <a:off x="1219200" y="2209800"/>
            <a:ext cx="7162800" cy="1200329"/>
          </a:xfrm>
          <a:prstGeom prst="rect">
            <a:avLst/>
          </a:prstGeom>
          <a:noFill/>
        </p:spPr>
        <p:txBody>
          <a:bodyPr wrap="square" rtlCol="0">
            <a:spAutoFit/>
          </a:bodyPr>
          <a:lstStyle/>
          <a:p>
            <a:r>
              <a:rPr lang="en-US" sz="2400" dirty="0" smtClean="0"/>
              <a:t>Purpose: Duplicate entries can skew results and analysis. Identifying and removing duplicates ensures that each data point is unique and accurate</a:t>
            </a:r>
            <a:r>
              <a:rPr lang="en-US" dirty="0" smtClean="0"/>
              <a:t>.</a:t>
            </a:r>
            <a:endParaRPr lang="en-US" dirty="0"/>
          </a:p>
        </p:txBody>
      </p:sp>
      <p:sp>
        <p:nvSpPr>
          <p:cNvPr id="8" name="TextBox 7"/>
          <p:cNvSpPr txBox="1"/>
          <p:nvPr/>
        </p:nvSpPr>
        <p:spPr>
          <a:xfrm>
            <a:off x="609600" y="3505200"/>
            <a:ext cx="6248400" cy="584775"/>
          </a:xfrm>
          <a:prstGeom prst="rect">
            <a:avLst/>
          </a:prstGeom>
          <a:noFill/>
        </p:spPr>
        <p:txBody>
          <a:bodyPr wrap="square" rtlCol="0">
            <a:spAutoFit/>
          </a:bodyPr>
          <a:lstStyle/>
          <a:p>
            <a:pPr>
              <a:buFont typeface="Wingdings" pitchFamily="2" charset="2"/>
              <a:buChar char="Ø"/>
            </a:pPr>
            <a:r>
              <a:rPr lang="en-US" sz="3200" dirty="0" smtClean="0"/>
              <a:t>Handling Missing Data</a:t>
            </a:r>
            <a:endParaRPr lang="en-US" sz="3200" dirty="0"/>
          </a:p>
        </p:txBody>
      </p:sp>
      <p:sp>
        <p:nvSpPr>
          <p:cNvPr id="9" name="TextBox 8"/>
          <p:cNvSpPr txBox="1"/>
          <p:nvPr/>
        </p:nvSpPr>
        <p:spPr>
          <a:xfrm>
            <a:off x="1295400" y="4114800"/>
            <a:ext cx="7848600" cy="2308324"/>
          </a:xfrm>
          <a:prstGeom prst="rect">
            <a:avLst/>
          </a:prstGeom>
          <a:noFill/>
        </p:spPr>
        <p:txBody>
          <a:bodyPr wrap="square" rtlCol="0">
            <a:spAutoFit/>
          </a:bodyPr>
          <a:lstStyle/>
          <a:p>
            <a:r>
              <a:rPr lang="en-US" sz="2400" dirty="0" smtClean="0"/>
              <a:t>Purpose: Missing data can affect the accuracy of your analysis. You need to address these gaps to ensure completeness.</a:t>
            </a:r>
          </a:p>
          <a:p>
            <a:r>
              <a:rPr lang="en-US" sz="2400" b="1" dirty="0" smtClean="0"/>
              <a:t>Example</a:t>
            </a:r>
            <a:r>
              <a:rPr lang="en-US" sz="2400" dirty="0" smtClean="0"/>
              <a:t>: For a dataset with missing values in the </a:t>
            </a:r>
            <a:r>
              <a:rPr lang="en-US" sz="2400" b="1" dirty="0" smtClean="0"/>
              <a:t>Revenue</a:t>
            </a:r>
            <a:r>
              <a:rPr lang="en-US" sz="2400" dirty="0" smtClean="0"/>
              <a:t> column, calculate the average revenue for the product and fill in the gaps with this value.</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5" name="TextBox 4"/>
          <p:cNvSpPr txBox="1"/>
          <p:nvPr/>
        </p:nvSpPr>
        <p:spPr>
          <a:xfrm>
            <a:off x="762000" y="381000"/>
            <a:ext cx="7162800" cy="584775"/>
          </a:xfrm>
          <a:prstGeom prst="rect">
            <a:avLst/>
          </a:prstGeom>
          <a:noFill/>
        </p:spPr>
        <p:txBody>
          <a:bodyPr wrap="square" rtlCol="0">
            <a:spAutoFit/>
          </a:bodyPr>
          <a:lstStyle/>
          <a:p>
            <a:pPr>
              <a:buFont typeface="Wingdings" pitchFamily="2" charset="2"/>
              <a:buChar char="Ø"/>
            </a:pPr>
            <a:r>
              <a:rPr lang="en-US" sz="3200" dirty="0" smtClean="0"/>
              <a:t>Standardizing Data Formats</a:t>
            </a:r>
            <a:endParaRPr lang="en-US" sz="3200" dirty="0"/>
          </a:p>
        </p:txBody>
      </p:sp>
      <p:sp>
        <p:nvSpPr>
          <p:cNvPr id="6" name="TextBox 5"/>
          <p:cNvSpPr txBox="1"/>
          <p:nvPr/>
        </p:nvSpPr>
        <p:spPr>
          <a:xfrm>
            <a:off x="1143000" y="1219200"/>
            <a:ext cx="7391400" cy="830997"/>
          </a:xfrm>
          <a:prstGeom prst="rect">
            <a:avLst/>
          </a:prstGeom>
          <a:noFill/>
        </p:spPr>
        <p:txBody>
          <a:bodyPr wrap="square" rtlCol="0">
            <a:spAutoFit/>
          </a:bodyPr>
          <a:lstStyle/>
          <a:p>
            <a:r>
              <a:rPr lang="en-US" sz="2400" dirty="0" smtClean="0"/>
              <a:t>Purpose: Consistent data formatting ensures that analysis is accurate and that data can be compared easily.</a:t>
            </a:r>
            <a:endParaRPr lang="en-US" sz="2400" dirty="0"/>
          </a:p>
        </p:txBody>
      </p:sp>
      <p:sp>
        <p:nvSpPr>
          <p:cNvPr id="7" name="TextBox 6"/>
          <p:cNvSpPr txBox="1"/>
          <p:nvPr/>
        </p:nvSpPr>
        <p:spPr>
          <a:xfrm>
            <a:off x="762000" y="2133600"/>
            <a:ext cx="5867400" cy="584775"/>
          </a:xfrm>
          <a:prstGeom prst="rect">
            <a:avLst/>
          </a:prstGeom>
          <a:noFill/>
        </p:spPr>
        <p:txBody>
          <a:bodyPr wrap="square" rtlCol="0">
            <a:spAutoFit/>
          </a:bodyPr>
          <a:lstStyle/>
          <a:p>
            <a:pPr>
              <a:buFont typeface="Wingdings" pitchFamily="2" charset="2"/>
              <a:buChar char="Ø"/>
            </a:pPr>
            <a:r>
              <a:rPr lang="en-US" sz="3200" dirty="0" smtClean="0"/>
              <a:t>Correcting Errors</a:t>
            </a:r>
            <a:endParaRPr lang="en-US" sz="3200" dirty="0"/>
          </a:p>
        </p:txBody>
      </p:sp>
      <p:sp>
        <p:nvSpPr>
          <p:cNvPr id="8" name="TextBox 7"/>
          <p:cNvSpPr txBox="1"/>
          <p:nvPr/>
        </p:nvSpPr>
        <p:spPr>
          <a:xfrm>
            <a:off x="1143000" y="2895600"/>
            <a:ext cx="7086600" cy="1200329"/>
          </a:xfrm>
          <a:prstGeom prst="rect">
            <a:avLst/>
          </a:prstGeom>
          <a:noFill/>
        </p:spPr>
        <p:txBody>
          <a:bodyPr wrap="square" rtlCol="0">
            <a:spAutoFit/>
          </a:bodyPr>
          <a:lstStyle/>
          <a:p>
            <a:r>
              <a:rPr lang="en-US" sz="2400" dirty="0" smtClean="0"/>
              <a:t>Purpose: Errors in data entry or calculation can lead to incorrect analysis. Correcting these errors is crucial for accurate results.</a:t>
            </a:r>
            <a:endParaRPr lang="en-US" sz="2400" dirty="0"/>
          </a:p>
        </p:txBody>
      </p:sp>
      <p:sp>
        <p:nvSpPr>
          <p:cNvPr id="9" name="TextBox 8"/>
          <p:cNvSpPr txBox="1"/>
          <p:nvPr/>
        </p:nvSpPr>
        <p:spPr>
          <a:xfrm>
            <a:off x="762000" y="4114800"/>
            <a:ext cx="4419600" cy="584775"/>
          </a:xfrm>
          <a:prstGeom prst="rect">
            <a:avLst/>
          </a:prstGeom>
          <a:noFill/>
        </p:spPr>
        <p:txBody>
          <a:bodyPr wrap="square" rtlCol="0">
            <a:spAutoFit/>
          </a:bodyPr>
          <a:lstStyle/>
          <a:p>
            <a:pPr>
              <a:buFont typeface="Wingdings" pitchFamily="2" charset="2"/>
              <a:buChar char="Ø"/>
            </a:pPr>
            <a:r>
              <a:rPr lang="en-US" sz="3200" dirty="0" smtClean="0"/>
              <a:t>Transforming Data</a:t>
            </a:r>
            <a:endParaRPr lang="en-US" sz="3200" dirty="0"/>
          </a:p>
        </p:txBody>
      </p:sp>
      <p:sp>
        <p:nvSpPr>
          <p:cNvPr id="10" name="TextBox 9"/>
          <p:cNvSpPr txBox="1"/>
          <p:nvPr/>
        </p:nvSpPr>
        <p:spPr>
          <a:xfrm>
            <a:off x="1219200" y="4800600"/>
            <a:ext cx="6858000" cy="1200329"/>
          </a:xfrm>
          <a:prstGeom prst="rect">
            <a:avLst/>
          </a:prstGeom>
          <a:noFill/>
        </p:spPr>
        <p:txBody>
          <a:bodyPr wrap="square" rtlCol="0">
            <a:spAutoFit/>
          </a:bodyPr>
          <a:lstStyle/>
          <a:p>
            <a:r>
              <a:rPr lang="en-US" sz="2400" dirty="0" smtClean="0"/>
              <a:t>Purpose: Transforming data may be necessary to fit the needs of your analysis or to facilitate comparisons.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4000" b="1" dirty="0" smtClean="0"/>
              <a:t>TECHNIQUES</a:t>
            </a:r>
            <a:endParaRPr lang="en-US" sz="4000" b="1" dirty="0"/>
          </a:p>
        </p:txBody>
      </p:sp>
      <p:sp>
        <p:nvSpPr>
          <p:cNvPr id="5" name="TextBox 4"/>
          <p:cNvSpPr txBox="1"/>
          <p:nvPr/>
        </p:nvSpPr>
        <p:spPr>
          <a:xfrm>
            <a:off x="381000" y="1295400"/>
            <a:ext cx="8534400" cy="1384995"/>
          </a:xfrm>
          <a:prstGeom prst="rect">
            <a:avLst/>
          </a:prstGeom>
          <a:noFill/>
        </p:spPr>
        <p:txBody>
          <a:bodyPr wrap="square" rtlCol="0">
            <a:spAutoFit/>
          </a:bodyPr>
          <a:lstStyle/>
          <a:p>
            <a:r>
              <a:rPr lang="en-US" sz="2800" dirty="0" smtClean="0"/>
              <a:t>Analyzing employee salary data involves various techniques to uncover insights, trends, and patterns. Here are some common techniques used:</a:t>
            </a:r>
            <a:endParaRPr lang="en-US" sz="2800" dirty="0"/>
          </a:p>
        </p:txBody>
      </p:sp>
      <p:sp>
        <p:nvSpPr>
          <p:cNvPr id="6" name="TextBox 5"/>
          <p:cNvSpPr txBox="1"/>
          <p:nvPr/>
        </p:nvSpPr>
        <p:spPr>
          <a:xfrm>
            <a:off x="1143000" y="2819400"/>
            <a:ext cx="6781800" cy="3416320"/>
          </a:xfrm>
          <a:prstGeom prst="rect">
            <a:avLst/>
          </a:prstGeom>
          <a:noFill/>
        </p:spPr>
        <p:txBody>
          <a:bodyPr wrap="square" rtlCol="0">
            <a:spAutoFit/>
          </a:bodyPr>
          <a:lstStyle/>
          <a:p>
            <a:pPr>
              <a:buFont typeface="Wingdings" pitchFamily="2" charset="2"/>
              <a:buChar char="§"/>
            </a:pPr>
            <a:r>
              <a:rPr lang="en-US" sz="2400" dirty="0" smtClean="0"/>
              <a:t>Descriptive Statistics</a:t>
            </a:r>
          </a:p>
          <a:p>
            <a:pPr>
              <a:buFont typeface="Wingdings" pitchFamily="2" charset="2"/>
              <a:buChar char="§"/>
            </a:pPr>
            <a:r>
              <a:rPr lang="en-US" sz="2400" dirty="0" smtClean="0"/>
              <a:t>Data Visualization</a:t>
            </a:r>
          </a:p>
          <a:p>
            <a:pPr>
              <a:buFont typeface="Wingdings" pitchFamily="2" charset="2"/>
              <a:buChar char="§"/>
            </a:pPr>
            <a:r>
              <a:rPr lang="en-US" sz="2400" dirty="0" smtClean="0"/>
              <a:t>Correlation Analysis</a:t>
            </a:r>
          </a:p>
          <a:p>
            <a:pPr>
              <a:buFont typeface="Wingdings" pitchFamily="2" charset="2"/>
              <a:buChar char="§"/>
            </a:pPr>
            <a:r>
              <a:rPr lang="en-US" sz="2400" dirty="0" smtClean="0"/>
              <a:t>Comparative Analysis</a:t>
            </a:r>
          </a:p>
          <a:p>
            <a:pPr>
              <a:buFont typeface="Wingdings" pitchFamily="2" charset="2"/>
              <a:buChar char="§"/>
            </a:pPr>
            <a:r>
              <a:rPr lang="en-US" sz="2400" dirty="0" smtClean="0"/>
              <a:t>Trend Analysis</a:t>
            </a:r>
          </a:p>
          <a:p>
            <a:pPr>
              <a:buFont typeface="Wingdings" pitchFamily="2" charset="2"/>
              <a:buChar char="§"/>
            </a:pPr>
            <a:r>
              <a:rPr lang="en-US" sz="2400" dirty="0" smtClean="0"/>
              <a:t>Trend Analysis</a:t>
            </a:r>
          </a:p>
          <a:p>
            <a:pPr>
              <a:buFont typeface="Wingdings" pitchFamily="2" charset="2"/>
              <a:buChar char="§"/>
            </a:pPr>
            <a:r>
              <a:rPr lang="en-US" sz="2400" dirty="0" smtClean="0"/>
              <a:t>Segmentation Analysis</a:t>
            </a:r>
          </a:p>
          <a:p>
            <a:pPr>
              <a:buFont typeface="Wingdings" pitchFamily="2" charset="2"/>
              <a:buChar char="§"/>
            </a:pPr>
            <a:r>
              <a:rPr lang="en-US" sz="2400" dirty="0" smtClean="0"/>
              <a:t>Compliance Checks</a:t>
            </a:r>
          </a:p>
          <a:p>
            <a:pPr>
              <a:buFont typeface="Wingdings" pitchFamily="2" charset="2"/>
              <a:buChar char="§"/>
            </a:pPr>
            <a:r>
              <a:rPr lang="en-US" sz="2400" dirty="0" smtClean="0"/>
              <a:t>Cluster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pPr algn="l"/>
            <a:r>
              <a:rPr lang="en-US" sz="4800" b="1" dirty="0" smtClean="0"/>
              <a:t>RESULTS</a:t>
            </a:r>
            <a:endParaRPr lang="en-US" sz="4800" b="1" dirty="0"/>
          </a:p>
        </p:txBody>
      </p:sp>
      <p:sp>
        <p:nvSpPr>
          <p:cNvPr id="6" name="TextBox 5"/>
          <p:cNvSpPr txBox="1"/>
          <p:nvPr/>
        </p:nvSpPr>
        <p:spPr>
          <a:xfrm>
            <a:off x="762000" y="1676400"/>
            <a:ext cx="7162800" cy="523220"/>
          </a:xfrm>
          <a:prstGeom prst="rect">
            <a:avLst/>
          </a:prstGeom>
          <a:noFill/>
        </p:spPr>
        <p:txBody>
          <a:bodyPr wrap="square" rtlCol="0">
            <a:spAutoFit/>
          </a:bodyPr>
          <a:lstStyle/>
          <a:p>
            <a:pPr>
              <a:buFont typeface="Wingdings" pitchFamily="2" charset="2"/>
              <a:buChar char="Ø"/>
            </a:pPr>
            <a:r>
              <a:rPr lang="en-US" sz="2800" dirty="0" smtClean="0"/>
              <a:t>Results of the Excel Analysis:</a:t>
            </a:r>
            <a:endParaRPr lang="en-US" sz="2800" dirty="0"/>
          </a:p>
        </p:txBody>
      </p:sp>
      <p:sp>
        <p:nvSpPr>
          <p:cNvPr id="7" name="TextBox 6"/>
          <p:cNvSpPr txBox="1"/>
          <p:nvPr/>
        </p:nvSpPr>
        <p:spPr>
          <a:xfrm>
            <a:off x="1524000" y="2362200"/>
            <a:ext cx="6858000" cy="3046988"/>
          </a:xfrm>
          <a:prstGeom prst="rect">
            <a:avLst/>
          </a:prstGeom>
          <a:noFill/>
        </p:spPr>
        <p:txBody>
          <a:bodyPr wrap="square" rtlCol="0">
            <a:spAutoFit/>
          </a:bodyPr>
          <a:lstStyle/>
          <a:p>
            <a:pPr>
              <a:buFont typeface="Wingdings" pitchFamily="2" charset="2"/>
              <a:buChar char="§"/>
            </a:pPr>
            <a:r>
              <a:rPr lang="en-US" sz="2400" dirty="0" smtClean="0"/>
              <a:t>After thorough analysis, Excel helped us uncover the root causes, explore multiple solutions, and predict their potential impact.</a:t>
            </a:r>
          </a:p>
          <a:p>
            <a:pPr>
              <a:buFont typeface="Wingdings" pitchFamily="2" charset="2"/>
              <a:buChar char="§"/>
            </a:pPr>
            <a:r>
              <a:rPr lang="en-US" sz="2400" dirty="0" smtClean="0"/>
              <a:t>The final decision was driven by Excel’s data simulations and forecast tools.</a:t>
            </a:r>
          </a:p>
          <a:p>
            <a:pPr>
              <a:buFont typeface="Wingdings" pitchFamily="2" charset="2"/>
              <a:buChar char="§"/>
            </a:pPr>
            <a:r>
              <a:rPr lang="en-US" sz="2400" dirty="0" smtClean="0"/>
              <a:t>Key metrics improved by X% (e.g., reduction in errors, increase in sales, etc.), validating the effectiveness of the solution.</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s.jfif"/>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sz="3600" b="1" dirty="0" smtClean="0"/>
              <a:t>COLUMN CHART</a:t>
            </a:r>
            <a:endParaRPr lang="en-US" sz="3600" b="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ages.jfif"/>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b="1" dirty="0" smtClean="0"/>
              <a:t>PIE CHART</a:t>
            </a:r>
            <a:endParaRPr lang="en-US" b="1"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33400" y="990600"/>
            <a:ext cx="2286000" cy="461665"/>
          </a:xfrm>
          <a:prstGeom prst="rect">
            <a:avLst/>
          </a:prstGeom>
          <a:noFill/>
        </p:spPr>
        <p:txBody>
          <a:bodyPr wrap="square" rtlCol="0">
            <a:spAutoFit/>
          </a:bodyPr>
          <a:lstStyle/>
          <a:p>
            <a:r>
              <a:rPr lang="en-US" sz="2400" dirty="0" smtClean="0"/>
              <a:t>EXAMPLE</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lstStyle/>
          <a:p>
            <a:pPr algn="l"/>
            <a:r>
              <a:rPr lang="en-US" b="1" dirty="0" smtClean="0"/>
              <a:t>CONCLUSION</a:t>
            </a:r>
            <a:endParaRPr lang="en-US" b="1" dirty="0"/>
          </a:p>
        </p:txBody>
      </p:sp>
      <p:sp>
        <p:nvSpPr>
          <p:cNvPr id="5" name="TextBox 4"/>
          <p:cNvSpPr txBox="1"/>
          <p:nvPr/>
        </p:nvSpPr>
        <p:spPr>
          <a:xfrm>
            <a:off x="1219200" y="1219200"/>
            <a:ext cx="7391400" cy="2954655"/>
          </a:xfrm>
          <a:prstGeom prst="rect">
            <a:avLst/>
          </a:prstGeom>
          <a:noFill/>
        </p:spPr>
        <p:txBody>
          <a:bodyPr wrap="square" rtlCol="0">
            <a:spAutoFit/>
          </a:bodyPr>
          <a:lstStyle/>
          <a:p>
            <a:r>
              <a:rPr lang="en-US" sz="2400" dirty="0" smtClean="0"/>
              <a:t>Overall, the analysis provides a comprehensive view of how salaries are distributed and managed across the organization. It highlights areas of strength and opportunities for improvement, supporting strategic decisions to enhance employee satisfaction, performance, and organizational competitiveness.</a:t>
            </a:r>
          </a:p>
          <a:p>
            <a:endParaRPr lang="en-US" dirty="0"/>
          </a:p>
        </p:txBody>
      </p:sp>
      <p:sp>
        <p:nvSpPr>
          <p:cNvPr id="6" name="TextBox 5"/>
          <p:cNvSpPr txBox="1"/>
          <p:nvPr/>
        </p:nvSpPr>
        <p:spPr>
          <a:xfrm>
            <a:off x="2362200" y="4114800"/>
            <a:ext cx="5410200" cy="2308324"/>
          </a:xfrm>
          <a:prstGeom prst="rect">
            <a:avLst/>
          </a:prstGeom>
          <a:noFill/>
        </p:spPr>
        <p:txBody>
          <a:bodyPr wrap="square" rtlCol="0">
            <a:spAutoFit/>
          </a:bodyPr>
          <a:lstStyle/>
          <a:p>
            <a:pPr>
              <a:buFont typeface="Wingdings" pitchFamily="2" charset="2"/>
              <a:buChar char="Ø"/>
            </a:pPr>
            <a:r>
              <a:rPr lang="en-US" sz="2400" dirty="0" smtClean="0"/>
              <a:t>Salary Trends</a:t>
            </a:r>
          </a:p>
          <a:p>
            <a:pPr>
              <a:buFont typeface="Wingdings" pitchFamily="2" charset="2"/>
              <a:buChar char="Ø"/>
            </a:pPr>
            <a:r>
              <a:rPr lang="en-US" sz="2400" dirty="0" smtClean="0"/>
              <a:t>Departmental Comparisons</a:t>
            </a:r>
          </a:p>
          <a:p>
            <a:pPr>
              <a:buFont typeface="Wingdings" pitchFamily="2" charset="2"/>
              <a:buChar char="Ø"/>
            </a:pPr>
            <a:r>
              <a:rPr lang="en-US" sz="2400" dirty="0" smtClean="0"/>
              <a:t>Performance Correlation</a:t>
            </a:r>
          </a:p>
          <a:p>
            <a:pPr>
              <a:buFont typeface="Wingdings" pitchFamily="2" charset="2"/>
              <a:buChar char="Ø"/>
            </a:pPr>
            <a:r>
              <a:rPr lang="en-US" sz="2400" dirty="0" smtClean="0"/>
              <a:t>Gender Equity</a:t>
            </a:r>
          </a:p>
          <a:p>
            <a:pPr>
              <a:buFont typeface="Wingdings" pitchFamily="2" charset="2"/>
              <a:buChar char="Ø"/>
            </a:pPr>
            <a:r>
              <a:rPr lang="en-US" sz="2400" dirty="0" smtClean="0"/>
              <a:t>Budgeting and Forecasting</a:t>
            </a:r>
          </a:p>
          <a:p>
            <a:pPr>
              <a:buFont typeface="Wingdings" pitchFamily="2" charset="2"/>
              <a:buChar char="Ø"/>
            </a:pPr>
            <a:r>
              <a:rPr lang="en-US" sz="2400" dirty="0" smtClean="0"/>
              <a:t>Recommendations</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a:xfrm>
            <a:off x="457200" y="2514600"/>
            <a:ext cx="8229600" cy="1143000"/>
          </a:xfrm>
        </p:spPr>
        <p:txBody>
          <a:bodyPr/>
          <a:lstStyle/>
          <a:p>
            <a:r>
              <a:rPr lang="en-US"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a:xfrm>
            <a:off x="381000" y="685800"/>
            <a:ext cx="8229600" cy="1143000"/>
          </a:xfrm>
        </p:spPr>
        <p:txBody>
          <a:bodyPr/>
          <a:lstStyle/>
          <a:p>
            <a:pPr algn="l"/>
            <a:r>
              <a:rPr lang="en-US" b="1" dirty="0" smtClean="0"/>
              <a:t>PROJECT TITLE</a:t>
            </a:r>
            <a:endParaRPr lang="en-US" b="1" dirty="0"/>
          </a:p>
        </p:txBody>
      </p:sp>
      <p:sp>
        <p:nvSpPr>
          <p:cNvPr id="6" name="TextBox 5"/>
          <p:cNvSpPr txBox="1"/>
          <p:nvPr/>
        </p:nvSpPr>
        <p:spPr>
          <a:xfrm>
            <a:off x="990600" y="2209800"/>
            <a:ext cx="7391400" cy="1323439"/>
          </a:xfrm>
          <a:prstGeom prst="rect">
            <a:avLst/>
          </a:prstGeom>
          <a:noFill/>
        </p:spPr>
        <p:txBody>
          <a:bodyPr wrap="square" rtlCol="0">
            <a:spAutoFit/>
          </a:bodyPr>
          <a:lstStyle/>
          <a:p>
            <a:r>
              <a:rPr lang="en-US" sz="4000" b="1" dirty="0" smtClean="0">
                <a:cs typeface="Arial" pitchFamily="34" charset="0"/>
              </a:rPr>
              <a:t>Employee Salary Analysis </a:t>
            </a:r>
          </a:p>
          <a:p>
            <a:r>
              <a:rPr lang="en-US" sz="4000" b="1" dirty="0" smtClean="0">
                <a:cs typeface="Arial" pitchFamily="34" charset="0"/>
              </a:rPr>
              <a:t>using Excel</a:t>
            </a:r>
            <a:endParaRPr lang="en-US" sz="4000" b="1" dirty="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lstStyle/>
          <a:p>
            <a:pPr algn="l"/>
            <a:r>
              <a:rPr lang="en-US" b="1" dirty="0" smtClean="0"/>
              <a:t>AGENDA</a:t>
            </a:r>
            <a:endParaRPr lang="en-US" b="1" dirty="0"/>
          </a:p>
        </p:txBody>
      </p:sp>
      <p:sp>
        <p:nvSpPr>
          <p:cNvPr id="5" name="TextBox 4"/>
          <p:cNvSpPr txBox="1"/>
          <p:nvPr/>
        </p:nvSpPr>
        <p:spPr>
          <a:xfrm>
            <a:off x="2133600" y="1676400"/>
            <a:ext cx="6019800" cy="3539430"/>
          </a:xfrm>
          <a:prstGeom prst="rect">
            <a:avLst/>
          </a:prstGeom>
          <a:noFill/>
        </p:spPr>
        <p:txBody>
          <a:bodyPr wrap="square" rtlCol="0">
            <a:spAutoFit/>
          </a:bodyPr>
          <a:lstStyle/>
          <a:p>
            <a:r>
              <a:rPr lang="en-US" sz="2800" dirty="0" smtClean="0"/>
              <a:t>1.Problem Statement</a:t>
            </a:r>
          </a:p>
          <a:p>
            <a:r>
              <a:rPr lang="en-US" sz="2800" dirty="0" smtClean="0"/>
              <a:t>2.Project Overview</a:t>
            </a:r>
          </a:p>
          <a:p>
            <a:r>
              <a:rPr lang="en-US" sz="2800" dirty="0" smtClean="0"/>
              <a:t>3.End Users</a:t>
            </a:r>
          </a:p>
          <a:p>
            <a:r>
              <a:rPr lang="en-US" sz="2800" dirty="0" smtClean="0"/>
              <a:t>4.Our Solution and Proposition</a:t>
            </a:r>
          </a:p>
          <a:p>
            <a:r>
              <a:rPr lang="en-US" sz="2800" dirty="0" smtClean="0"/>
              <a:t>5.Dataset Description</a:t>
            </a:r>
          </a:p>
          <a:p>
            <a:r>
              <a:rPr lang="en-US" sz="2800" dirty="0" smtClean="0"/>
              <a:t>6.Modelling Approach</a:t>
            </a:r>
          </a:p>
          <a:p>
            <a:r>
              <a:rPr lang="en-US" sz="2800" dirty="0" smtClean="0"/>
              <a:t>7.Results and Discussion</a:t>
            </a:r>
          </a:p>
          <a:p>
            <a:r>
              <a:rPr lang="en-US" sz="2800" dirty="0" smtClean="0"/>
              <a:t>8.Conclusion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13323" y="1"/>
            <a:ext cx="9157323" cy="6858000"/>
          </a:xfrm>
        </p:spPr>
      </p:pic>
      <p:sp>
        <p:nvSpPr>
          <p:cNvPr id="2" name="Title 1"/>
          <p:cNvSpPr>
            <a:spLocks noGrp="1"/>
          </p:cNvSpPr>
          <p:nvPr>
            <p:ph type="title"/>
          </p:nvPr>
        </p:nvSpPr>
        <p:spPr/>
        <p:txBody>
          <a:bodyPr/>
          <a:lstStyle/>
          <a:p>
            <a:r>
              <a:rPr lang="en-US" b="1" dirty="0" smtClean="0"/>
              <a:t>PROBLEM STATEMENT</a:t>
            </a:r>
            <a:endParaRPr lang="en-US" b="1" dirty="0"/>
          </a:p>
        </p:txBody>
      </p:sp>
      <p:sp>
        <p:nvSpPr>
          <p:cNvPr id="5" name="TextBox 4"/>
          <p:cNvSpPr txBox="1"/>
          <p:nvPr/>
        </p:nvSpPr>
        <p:spPr>
          <a:xfrm>
            <a:off x="533400" y="1447800"/>
            <a:ext cx="8305800" cy="5570756"/>
          </a:xfrm>
          <a:prstGeom prst="rect">
            <a:avLst/>
          </a:prstGeom>
          <a:noFill/>
        </p:spPr>
        <p:txBody>
          <a:bodyPr wrap="square" rtlCol="0">
            <a:spAutoFit/>
          </a:bodyPr>
          <a:lstStyle/>
          <a:p>
            <a:r>
              <a:rPr lang="en-US" sz="2400" dirty="0" smtClean="0"/>
              <a:t>Analyzing employee salaries is crucial to ensuring fair compensation across the organization. It helps companies assess whether employees are being paid equitably, minimizing the risk of bias related to gender, race, or other demographic factors. This is essential not only for fostering a positive work culture but also for maintaining legal compliance with equal pay regulations.</a:t>
            </a:r>
            <a:endParaRPr lang="en-US" sz="2400" dirty="0"/>
          </a:p>
          <a:p>
            <a:endParaRPr lang="en-US" sz="2400" dirty="0" smtClean="0"/>
          </a:p>
          <a:p>
            <a:r>
              <a:rPr lang="en-US" sz="2400" dirty="0" smtClean="0"/>
              <a:t>Lastly, salary reviews contribute to employee satisfaction and retention. Regular analysis allows companies to address concerns about pay, ensuring that employees feel valued and fairly compensated, which in turn boosts morale and reduces the likelihood of turnover. Overall, effective salary analysis is a strategic tool for both financial management and workforce development.</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4000" b="1" dirty="0" smtClean="0"/>
              <a:t>PROJECT OVERVIEW</a:t>
            </a:r>
            <a:endParaRPr lang="en-US" sz="4000" b="1" dirty="0"/>
          </a:p>
        </p:txBody>
      </p:sp>
      <p:sp>
        <p:nvSpPr>
          <p:cNvPr id="5" name="TextBox 4"/>
          <p:cNvSpPr txBox="1"/>
          <p:nvPr/>
        </p:nvSpPr>
        <p:spPr>
          <a:xfrm>
            <a:off x="1219200" y="1752600"/>
            <a:ext cx="7620000" cy="3108543"/>
          </a:xfrm>
          <a:prstGeom prst="rect">
            <a:avLst/>
          </a:prstGeom>
          <a:noFill/>
        </p:spPr>
        <p:txBody>
          <a:bodyPr wrap="square" rtlCol="0">
            <a:spAutoFit/>
          </a:bodyPr>
          <a:lstStyle/>
          <a:p>
            <a:pPr>
              <a:buFont typeface="Wingdings" pitchFamily="2" charset="2"/>
              <a:buChar char="Ø"/>
            </a:pPr>
            <a:r>
              <a:rPr lang="en-US" sz="2800" dirty="0" smtClean="0"/>
              <a:t>Ensures fair and equitable pay.</a:t>
            </a:r>
          </a:p>
          <a:p>
            <a:pPr>
              <a:buFont typeface="Wingdings" pitchFamily="2" charset="2"/>
              <a:buChar char="Ø"/>
            </a:pPr>
            <a:r>
              <a:rPr lang="en-US" sz="2800" dirty="0" smtClean="0"/>
              <a:t>Helps attract and retain talent.</a:t>
            </a:r>
          </a:p>
          <a:p>
            <a:pPr>
              <a:buFont typeface="Wingdings" pitchFamily="2" charset="2"/>
              <a:buChar char="Ø"/>
            </a:pPr>
            <a:r>
              <a:rPr lang="en-US" sz="2800" dirty="0" smtClean="0"/>
              <a:t>Keeps compensation competitive.</a:t>
            </a:r>
          </a:p>
          <a:p>
            <a:pPr>
              <a:buFont typeface="Wingdings" pitchFamily="2" charset="2"/>
              <a:buChar char="Ø"/>
            </a:pPr>
            <a:r>
              <a:rPr lang="en-US" sz="2800" dirty="0" smtClean="0"/>
              <a:t>Supports budgeting and financial planning.</a:t>
            </a:r>
          </a:p>
          <a:p>
            <a:pPr>
              <a:buFont typeface="Wingdings" pitchFamily="2" charset="2"/>
              <a:buChar char="Ø"/>
            </a:pPr>
            <a:r>
              <a:rPr lang="en-US" sz="2800" dirty="0" smtClean="0"/>
              <a:t>Ensures compliance with labor laws.</a:t>
            </a:r>
          </a:p>
          <a:p>
            <a:pPr>
              <a:buFont typeface="Wingdings" pitchFamily="2" charset="2"/>
              <a:buChar char="Ø"/>
            </a:pPr>
            <a:r>
              <a:rPr lang="en-US" sz="2800" dirty="0" smtClean="0"/>
              <a:t>Links pay to performance, boosting productivity.</a:t>
            </a:r>
          </a:p>
          <a:p>
            <a:pPr>
              <a:buFont typeface="Wingdings" pitchFamily="2" charset="2"/>
              <a:buChar char="Ø"/>
            </a:pPr>
            <a:r>
              <a:rPr lang="en-US" sz="2800" dirty="0" smtClean="0"/>
              <a:t>Enhances employee satisfaction and retention.</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4000" b="1" dirty="0" smtClean="0"/>
              <a:t>WHO ARE THE END USERS?</a:t>
            </a:r>
            <a:endParaRPr lang="en-US" sz="4000" b="1" dirty="0"/>
          </a:p>
        </p:txBody>
      </p:sp>
      <p:sp>
        <p:nvSpPr>
          <p:cNvPr id="5" name="TextBox 4"/>
          <p:cNvSpPr txBox="1"/>
          <p:nvPr/>
        </p:nvSpPr>
        <p:spPr>
          <a:xfrm>
            <a:off x="609600" y="1600200"/>
            <a:ext cx="8153400" cy="4893647"/>
          </a:xfrm>
          <a:prstGeom prst="rect">
            <a:avLst/>
          </a:prstGeom>
          <a:noFill/>
        </p:spPr>
        <p:txBody>
          <a:bodyPr wrap="square" rtlCol="0">
            <a:spAutoFit/>
          </a:bodyPr>
          <a:lstStyle/>
          <a:p>
            <a:pPr>
              <a:buFont typeface="Arial" pitchFamily="34" charset="0"/>
              <a:buChar char="•"/>
            </a:pPr>
            <a:r>
              <a:rPr lang="en-US" sz="2400" b="1" dirty="0" smtClean="0"/>
              <a:t>Employees</a:t>
            </a:r>
            <a:r>
              <a:rPr lang="en-US" sz="2400" dirty="0" smtClean="0"/>
              <a:t>: Ensures fair and equitable compensation, improving job satisfaction and motivation.</a:t>
            </a:r>
          </a:p>
          <a:p>
            <a:pPr>
              <a:buFont typeface="Arial" pitchFamily="34" charset="0"/>
              <a:buChar char="•"/>
            </a:pPr>
            <a:r>
              <a:rPr lang="en-US" sz="2400" b="1" dirty="0" smtClean="0"/>
              <a:t>HR and Management</a:t>
            </a:r>
            <a:r>
              <a:rPr lang="en-US" sz="2400" dirty="0" smtClean="0"/>
              <a:t>: Provides insights for talent retention, performance rewards, and compliance with labor laws.</a:t>
            </a:r>
          </a:p>
          <a:p>
            <a:pPr>
              <a:buFont typeface="Arial" pitchFamily="34" charset="0"/>
              <a:buChar char="•"/>
            </a:pPr>
            <a:r>
              <a:rPr lang="en-US" sz="2400" b="1" dirty="0" smtClean="0"/>
              <a:t>The Company</a:t>
            </a:r>
            <a:r>
              <a:rPr lang="en-US" sz="2400" dirty="0" smtClean="0"/>
              <a:t>: Supports financial planning, budgeting, and competitiveness in the job market.</a:t>
            </a:r>
          </a:p>
          <a:p>
            <a:pPr>
              <a:buFont typeface="Arial" pitchFamily="34" charset="0"/>
              <a:buChar char="•"/>
            </a:pPr>
            <a:r>
              <a:rPr lang="en-US" sz="2400" b="1" dirty="0" smtClean="0"/>
              <a:t>Potential Recruits</a:t>
            </a:r>
            <a:r>
              <a:rPr lang="en-US" sz="2400" dirty="0" smtClean="0"/>
              <a:t>: Helps attract top talent with competitive salary offerings.</a:t>
            </a:r>
          </a:p>
          <a:p>
            <a:r>
              <a:rPr lang="en-US" sz="2400" b="1" dirty="0" smtClean="0"/>
              <a:t>Shareholders/Investors</a:t>
            </a:r>
            <a:r>
              <a:rPr lang="en-US" sz="2400" dirty="0" smtClean="0"/>
              <a:t>: Better workforce management can lead to increased productivity and profitability, benefiting overall business performance.</a:t>
            </a:r>
          </a:p>
          <a:p>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a:xfrm>
            <a:off x="0" y="274638"/>
            <a:ext cx="9144000" cy="1143000"/>
          </a:xfrm>
        </p:spPr>
        <p:txBody>
          <a:bodyPr>
            <a:normAutofit/>
          </a:bodyPr>
          <a:lstStyle/>
          <a:p>
            <a:r>
              <a:rPr lang="en-US" sz="3200" b="1" dirty="0" smtClean="0"/>
              <a:t>OUR SOLUTION AND ITS VALUE PROPOSITION</a:t>
            </a:r>
            <a:endParaRPr lang="en-US" sz="3200" b="1" dirty="0"/>
          </a:p>
        </p:txBody>
      </p:sp>
      <p:sp>
        <p:nvSpPr>
          <p:cNvPr id="6" name="TextBox 5"/>
          <p:cNvSpPr txBox="1"/>
          <p:nvPr/>
        </p:nvSpPr>
        <p:spPr>
          <a:xfrm>
            <a:off x="1066800" y="1219200"/>
            <a:ext cx="8458200" cy="523220"/>
          </a:xfrm>
          <a:prstGeom prst="rect">
            <a:avLst/>
          </a:prstGeom>
          <a:noFill/>
          <a:ln>
            <a:noFill/>
          </a:ln>
        </p:spPr>
        <p:txBody>
          <a:bodyPr wrap="square" rtlCol="0">
            <a:spAutoFit/>
          </a:bodyPr>
          <a:lstStyle/>
          <a:p>
            <a:pPr>
              <a:buFont typeface="Wingdings" pitchFamily="2" charset="2"/>
              <a:buChar char="Ø"/>
            </a:pPr>
            <a:r>
              <a:rPr lang="en-US" sz="2800" dirty="0" smtClean="0"/>
              <a:t>Filtering</a:t>
            </a:r>
            <a:endParaRPr lang="en-US" sz="2800" dirty="0"/>
          </a:p>
        </p:txBody>
      </p:sp>
      <p:sp>
        <p:nvSpPr>
          <p:cNvPr id="7" name="TextBox 6"/>
          <p:cNvSpPr txBox="1"/>
          <p:nvPr/>
        </p:nvSpPr>
        <p:spPr>
          <a:xfrm>
            <a:off x="1799492" y="1899138"/>
            <a:ext cx="6781800" cy="1631216"/>
          </a:xfrm>
          <a:prstGeom prst="rect">
            <a:avLst/>
          </a:prstGeom>
          <a:noFill/>
        </p:spPr>
        <p:txBody>
          <a:bodyPr wrap="square" rtlCol="0">
            <a:spAutoFit/>
          </a:bodyPr>
          <a:lstStyle/>
          <a:p>
            <a:r>
              <a:rPr lang="en-US" sz="2000" dirty="0" smtClean="0"/>
              <a:t>Filtering is a process used to display only specific data based on certain criteria, allowing users to focus on relevant information. In salary data analysis, filtering can be applied to view salaries by department, job title, location, or other factors to gain insights into particular groups or trends.</a:t>
            </a:r>
            <a:endParaRPr lang="en-US" sz="2000" dirty="0"/>
          </a:p>
        </p:txBody>
      </p:sp>
      <p:sp>
        <p:nvSpPr>
          <p:cNvPr id="8" name="TextBox 7"/>
          <p:cNvSpPr txBox="1"/>
          <p:nvPr/>
        </p:nvSpPr>
        <p:spPr>
          <a:xfrm>
            <a:off x="990600" y="3886200"/>
            <a:ext cx="7010400" cy="523220"/>
          </a:xfrm>
          <a:prstGeom prst="rect">
            <a:avLst/>
          </a:prstGeom>
          <a:noFill/>
        </p:spPr>
        <p:txBody>
          <a:bodyPr wrap="square" rtlCol="0">
            <a:spAutoFit/>
          </a:bodyPr>
          <a:lstStyle/>
          <a:p>
            <a:pPr>
              <a:buFont typeface="Wingdings" pitchFamily="2" charset="2"/>
              <a:buChar char="Ø"/>
            </a:pPr>
            <a:r>
              <a:rPr lang="en-US" sz="2800" dirty="0" smtClean="0"/>
              <a:t>Chart</a:t>
            </a:r>
            <a:endParaRPr lang="en-US" sz="2800" dirty="0"/>
          </a:p>
        </p:txBody>
      </p:sp>
      <p:sp>
        <p:nvSpPr>
          <p:cNvPr id="9" name="TextBox 8"/>
          <p:cNvSpPr txBox="1"/>
          <p:nvPr/>
        </p:nvSpPr>
        <p:spPr>
          <a:xfrm>
            <a:off x="1828800" y="4572000"/>
            <a:ext cx="7086600" cy="1631216"/>
          </a:xfrm>
          <a:prstGeom prst="rect">
            <a:avLst/>
          </a:prstGeom>
          <a:noFill/>
        </p:spPr>
        <p:txBody>
          <a:bodyPr wrap="square" rtlCol="0">
            <a:spAutoFit/>
          </a:bodyPr>
          <a:lstStyle/>
          <a:p>
            <a:r>
              <a:rPr lang="en-US" sz="2000" dirty="0" smtClean="0"/>
              <a:t>Charts are visual representations of data, making it easier to understand trends, comparisons, and patterns. Common charts for salary analysis include bar charts, line charts, and pie charts, which can help display salary distributions, growth over time, or comparisons across departments or roles.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3"/>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4000" b="1" dirty="0" smtClean="0"/>
              <a:t>DATASET DESCRIPTION</a:t>
            </a:r>
            <a:endParaRPr lang="en-US" sz="4000" b="1" dirty="0"/>
          </a:p>
        </p:txBody>
      </p:sp>
      <p:sp>
        <p:nvSpPr>
          <p:cNvPr id="5" name="TextBox 4"/>
          <p:cNvSpPr txBox="1"/>
          <p:nvPr/>
        </p:nvSpPr>
        <p:spPr>
          <a:xfrm>
            <a:off x="457200" y="1828800"/>
            <a:ext cx="8458200" cy="523220"/>
          </a:xfrm>
          <a:prstGeom prst="rect">
            <a:avLst/>
          </a:prstGeom>
          <a:noFill/>
        </p:spPr>
        <p:txBody>
          <a:bodyPr wrap="square" rtlCol="0">
            <a:spAutoFit/>
          </a:bodyPr>
          <a:lstStyle/>
          <a:p>
            <a:endParaRPr lang="en-US" sz="2800" dirty="0"/>
          </a:p>
        </p:txBody>
      </p:sp>
      <p:graphicFrame>
        <p:nvGraphicFramePr>
          <p:cNvPr id="7" name="Object 6"/>
          <p:cNvGraphicFramePr>
            <a:graphicFrameLocks noChangeAspect="1"/>
          </p:cNvGraphicFramePr>
          <p:nvPr/>
        </p:nvGraphicFramePr>
        <p:xfrm>
          <a:off x="990600" y="1600200"/>
          <a:ext cx="7086600" cy="4179888"/>
        </p:xfrm>
        <a:graphic>
          <a:graphicData uri="http://schemas.openxmlformats.org/presentationml/2006/ole">
            <p:oleObj spid="_x0000_s1026" name="Worksheet" r:id="rId4" imgW="7124552" imgH="4200354" progId="Excel.Sheet.12">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fif"/>
          <p:cNvPicPr>
            <a:picLocks noGrp="1" noChangeAspect="1"/>
          </p:cNvPicPr>
          <p:nvPr>
            <p:ph idx="1"/>
          </p:nvPr>
        </p:nvPicPr>
        <p:blipFill>
          <a:blip r:embed="rId2"/>
          <a:stretch>
            <a:fillRect/>
          </a:stretch>
        </p:blipFill>
        <p:spPr>
          <a:xfrm>
            <a:off x="0" y="0"/>
            <a:ext cx="9144000" cy="6858000"/>
          </a:xfrm>
        </p:spPr>
      </p:pic>
      <p:sp>
        <p:nvSpPr>
          <p:cNvPr id="2" name="Title 1"/>
          <p:cNvSpPr>
            <a:spLocks noGrp="1"/>
          </p:cNvSpPr>
          <p:nvPr>
            <p:ph type="title"/>
          </p:nvPr>
        </p:nvSpPr>
        <p:spPr/>
        <p:txBody>
          <a:bodyPr/>
          <a:lstStyle/>
          <a:p>
            <a:r>
              <a:rPr lang="en-US" b="1" dirty="0" smtClean="0"/>
              <a:t>MODELLING</a:t>
            </a:r>
            <a:endParaRPr lang="en-US" b="1" dirty="0"/>
          </a:p>
        </p:txBody>
      </p:sp>
      <p:sp>
        <p:nvSpPr>
          <p:cNvPr id="5" name="TextBox 4"/>
          <p:cNvSpPr txBox="1"/>
          <p:nvPr/>
        </p:nvSpPr>
        <p:spPr>
          <a:xfrm>
            <a:off x="685800" y="1524000"/>
            <a:ext cx="6629400" cy="584775"/>
          </a:xfrm>
          <a:prstGeom prst="rect">
            <a:avLst/>
          </a:prstGeom>
          <a:noFill/>
        </p:spPr>
        <p:txBody>
          <a:bodyPr wrap="square" rtlCol="0">
            <a:spAutoFit/>
          </a:bodyPr>
          <a:lstStyle/>
          <a:p>
            <a:pPr>
              <a:buFont typeface="Wingdings" pitchFamily="2" charset="2"/>
              <a:buChar char="Ø"/>
            </a:pPr>
            <a:r>
              <a:rPr lang="en-US" sz="3200" dirty="0" smtClean="0"/>
              <a:t>Data Collection</a:t>
            </a:r>
            <a:endParaRPr lang="en-US" sz="3200" dirty="0"/>
          </a:p>
        </p:txBody>
      </p:sp>
      <p:sp>
        <p:nvSpPr>
          <p:cNvPr id="6" name="TextBox 5"/>
          <p:cNvSpPr txBox="1"/>
          <p:nvPr/>
        </p:nvSpPr>
        <p:spPr>
          <a:xfrm>
            <a:off x="1752600" y="2514600"/>
            <a:ext cx="6705600" cy="3970318"/>
          </a:xfrm>
          <a:prstGeom prst="rect">
            <a:avLst/>
          </a:prstGeom>
          <a:noFill/>
        </p:spPr>
        <p:txBody>
          <a:bodyPr wrap="square" rtlCol="0">
            <a:spAutoFit/>
          </a:bodyPr>
          <a:lstStyle/>
          <a:p>
            <a:pPr>
              <a:buFont typeface="Wingdings" pitchFamily="2" charset="2"/>
              <a:buChar char="v"/>
            </a:pPr>
            <a:r>
              <a:rPr lang="en-US" sz="2800" dirty="0" smtClean="0"/>
              <a:t>Define Objectives</a:t>
            </a:r>
          </a:p>
          <a:p>
            <a:pPr>
              <a:buFont typeface="Wingdings" pitchFamily="2" charset="2"/>
              <a:buChar char="v"/>
            </a:pPr>
            <a:r>
              <a:rPr lang="en-US" sz="2800" dirty="0" smtClean="0"/>
              <a:t>Identify Data Sources</a:t>
            </a:r>
          </a:p>
          <a:p>
            <a:pPr>
              <a:buFont typeface="Wingdings" pitchFamily="2" charset="2"/>
              <a:buChar char="v"/>
            </a:pPr>
            <a:r>
              <a:rPr lang="en-US" sz="2800" dirty="0" smtClean="0"/>
              <a:t>Determine Data Points</a:t>
            </a:r>
          </a:p>
          <a:p>
            <a:pPr>
              <a:buFont typeface="Wingdings" pitchFamily="2" charset="2"/>
              <a:buChar char="v"/>
            </a:pPr>
            <a:r>
              <a:rPr lang="en-US" sz="2800" dirty="0" smtClean="0"/>
              <a:t>Gather Data</a:t>
            </a:r>
          </a:p>
          <a:p>
            <a:pPr>
              <a:buFont typeface="Wingdings" pitchFamily="2" charset="2"/>
              <a:buChar char="v"/>
            </a:pPr>
            <a:r>
              <a:rPr lang="en-US" sz="2800" dirty="0" smtClean="0"/>
              <a:t>Ensure Data Privacy</a:t>
            </a:r>
          </a:p>
          <a:p>
            <a:pPr>
              <a:buFont typeface="Wingdings" pitchFamily="2" charset="2"/>
              <a:buChar char="v"/>
            </a:pPr>
            <a:r>
              <a:rPr lang="en-US" sz="2800" dirty="0" smtClean="0"/>
              <a:t>Validate Data</a:t>
            </a:r>
          </a:p>
          <a:p>
            <a:pPr>
              <a:buFont typeface="Wingdings" pitchFamily="2" charset="2"/>
              <a:buChar char="v"/>
            </a:pPr>
            <a:r>
              <a:rPr lang="en-US" sz="2800" dirty="0" smtClean="0"/>
              <a:t>Prepare for Analysis</a:t>
            </a:r>
          </a:p>
          <a:p>
            <a:endParaRPr lang="en-US" sz="2800" dirty="0" smtClean="0"/>
          </a:p>
          <a:p>
            <a:pPr>
              <a:buFont typeface="Wingdings" pitchFamily="2" charset="2"/>
              <a:buChar char="v"/>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TotalTime>
  <Words>863</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Microsoft Office Excel Worksheet</vt:lpstr>
      <vt:lpstr>Employee Data Analysiss using Excel</vt:lpstr>
      <vt:lpstr>PROJECT TITLE</vt:lpstr>
      <vt:lpstr>AGENDA</vt:lpstr>
      <vt:lpstr>PROBLEM STATEMENT</vt:lpstr>
      <vt:lpstr>PROJECT OVERVIEW</vt:lpstr>
      <vt:lpstr>WHO ARE THE END USERS?</vt:lpstr>
      <vt:lpstr>OUR SOLUTION AND ITS VALUE PROPOSITION</vt:lpstr>
      <vt:lpstr>DATASET DESCRIPTION</vt:lpstr>
      <vt:lpstr>MODELLING</vt:lpstr>
      <vt:lpstr>Slide 10</vt:lpstr>
      <vt:lpstr>DATA CLEANING AND PREPARATION </vt:lpstr>
      <vt:lpstr>Slide 12</vt:lpstr>
      <vt:lpstr>TECHNIQUES</vt:lpstr>
      <vt:lpstr>RESULTS</vt:lpstr>
      <vt:lpstr>COLUMN CHART</vt:lpstr>
      <vt:lpstr>PIE CHART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Problem solving  using Excel</dc:title>
  <dc:creator>admin</dc:creator>
  <cp:lastModifiedBy>admin</cp:lastModifiedBy>
  <cp:revision>31</cp:revision>
  <dcterms:created xsi:type="dcterms:W3CDTF">2024-09-12T10:14:14Z</dcterms:created>
  <dcterms:modified xsi:type="dcterms:W3CDTF">2024-09-13T05:59:10Z</dcterms:modified>
</cp:coreProperties>
</file>