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7" r:id="rId10"/>
    <p:sldId id="270" r:id="rId11"/>
    <p:sldId id="262" r:id="rId12"/>
    <p:sldId id="271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chandana-gk-77461327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1405"/>
            <a:ext cx="7772400" cy="1752600"/>
          </a:xfrm>
        </p:spPr>
        <p:txBody>
          <a:bodyPr/>
          <a:lstStyle/>
          <a:p>
            <a:r>
              <a:rPr dirty="0"/>
              <a:t>City-wise Wellness </a:t>
            </a:r>
            <a:r>
              <a:rPr dirty="0" err="1"/>
              <a:t>Centres</a:t>
            </a:r>
            <a:r>
              <a:rPr dirty="0"/>
              <a:t> Data Analysis using </a:t>
            </a:r>
            <a:r>
              <a:rPr dirty="0" err="1"/>
              <a:t>PySpark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315" y="3501957"/>
            <a:ext cx="7208196" cy="1974715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latin typeface="Androgyne" panose="05080000000003050000" pitchFamily="82" charset="0"/>
              </a:rPr>
              <a:t>Source: </a:t>
            </a:r>
            <a:r>
              <a:rPr lang="en-IN" dirty="0"/>
              <a:t>https://www.data.gov.in/resource/city-wise-list-wellness-centres</a:t>
            </a:r>
            <a:br>
              <a:rPr lang="en-IN" dirty="0">
                <a:latin typeface="Androgyne" panose="05080000000003050000" pitchFamily="82" charset="0"/>
              </a:rPr>
            </a:br>
            <a:r>
              <a:rPr lang="en-IN" dirty="0">
                <a:latin typeface="Androgyne" panose="05080000000003050000" pitchFamily="82" charset="0"/>
              </a:rPr>
              <a:t>Dataset: City-wise wellness centres</a:t>
            </a:r>
            <a:br>
              <a:rPr lang="en-US" dirty="0">
                <a:latin typeface="Androgyne" panose="05080000000003050000" pitchFamily="82" charset="0"/>
              </a:rPr>
            </a:br>
            <a:r>
              <a:rPr lang="en-US" dirty="0">
                <a:latin typeface="Androgyne" panose="05080000000003050000" pitchFamily="82" charset="0"/>
              </a:rPr>
              <a:t>Email: gkchandana007@gmail.com</a:t>
            </a:r>
            <a:br>
              <a:rPr lang="en-US" dirty="0">
                <a:latin typeface="Androgyne" panose="05080000000003050000" pitchFamily="82" charset="0"/>
              </a:rPr>
            </a:br>
            <a:r>
              <a:rPr lang="en-US" dirty="0">
                <a:latin typeface="Androgyne" panose="05080000000003050000" pitchFamily="82" charset="0"/>
              </a:rPr>
              <a:t>Phone : 9492468456</a:t>
            </a:r>
            <a:br>
              <a:rPr lang="en-US" dirty="0">
                <a:latin typeface="Androgyne" panose="05080000000003050000" pitchFamily="82" charset="0"/>
              </a:rPr>
            </a:br>
            <a:r>
              <a:rPr lang="en-US" dirty="0">
                <a:latin typeface="Androgyne" panose="05080000000003050000" pitchFamily="82" charset="0"/>
              </a:rPr>
              <a:t>LinkedIn : </a:t>
            </a:r>
            <a:r>
              <a:rPr lang="en-US" dirty="0">
                <a:latin typeface="Androgyne" panose="05080000000003050000" pitchFamily="82" charset="0"/>
                <a:hlinkClick r:id="rId2"/>
              </a:rPr>
              <a:t>https://www.linkedin.com/in/chandana-gk-774613276</a:t>
            </a:r>
            <a:endParaRPr lang="en-US" dirty="0">
              <a:latin typeface="Androgyne" panose="05080000000003050000" pitchFamily="82" charset="0"/>
            </a:endParaRPr>
          </a:p>
          <a:p>
            <a:r>
              <a:rPr dirty="0"/>
              <a:t>Tools: </a:t>
            </a:r>
            <a:r>
              <a:rPr dirty="0" err="1"/>
              <a:t>PySpark</a:t>
            </a:r>
            <a:r>
              <a:rPr dirty="0"/>
              <a:t>, Matplotlib, Seaborn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228BE1-E263-EB55-9790-8EC44020522F}"/>
              </a:ext>
            </a:extLst>
          </p:cNvPr>
          <p:cNvCxnSpPr/>
          <p:nvPr/>
        </p:nvCxnSpPr>
        <p:spPr>
          <a:xfrm>
            <a:off x="544749" y="3064213"/>
            <a:ext cx="79134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7D3A-4041-DFF3-F631-55BC277C5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5D46-25E0-E194-9288-124781C8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579"/>
          </a:xfrm>
        </p:spPr>
        <p:txBody>
          <a:bodyPr>
            <a:noAutofit/>
          </a:bodyPr>
          <a:lstStyle/>
          <a:p>
            <a:r>
              <a:rPr lang="en-US" sz="3600" dirty="0"/>
              <a:t>Doctors and </a:t>
            </a:r>
            <a:r>
              <a:rPr lang="en-US" sz="3600" dirty="0" err="1"/>
              <a:t>centres</a:t>
            </a:r>
            <a:r>
              <a:rPr lang="en-US" sz="3600" dirty="0"/>
              <a:t> per city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D9324F-A829-9DF6-8285-8516DF4D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166" y="1105638"/>
            <a:ext cx="5194570" cy="2513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1B151-4272-E5AF-CF69-3F0497822AD5}"/>
              </a:ext>
            </a:extLst>
          </p:cNvPr>
          <p:cNvSpPr txBox="1"/>
          <p:nvPr/>
        </p:nvSpPr>
        <p:spPr>
          <a:xfrm>
            <a:off x="710119" y="3618689"/>
            <a:ext cx="7976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bubble chart provides an enhanced version of the scatter plot, where </a:t>
            </a:r>
            <a:r>
              <a:rPr lang="en-US" b="1" dirty="0"/>
              <a:t>bubble size corresponds to the total number of doctors</a:t>
            </a:r>
            <a:r>
              <a:rPr lang="en-US" dirty="0"/>
              <a:t> in each city.</a:t>
            </a:r>
            <a:br>
              <a:rPr lang="en-US" dirty="0"/>
            </a:br>
            <a:r>
              <a:rPr lang="en-US" dirty="0"/>
              <a:t>Cities with a larger number of doctors appear as bigger bubbles, offering a quick visual comparison of staffing levels.</a:t>
            </a:r>
            <a:br>
              <a:rPr lang="en-US" dirty="0"/>
            </a:br>
            <a:r>
              <a:rPr lang="en-US" dirty="0"/>
              <a:t>The largest bubble, representing </a:t>
            </a:r>
            <a:r>
              <a:rPr lang="en-US" b="1" dirty="0"/>
              <a:t>Delhi</a:t>
            </a:r>
            <a:r>
              <a:rPr lang="en-US" dirty="0"/>
              <a:t>, indicates both the </a:t>
            </a:r>
            <a:r>
              <a:rPr lang="en-US" b="1" dirty="0"/>
              <a:t>highest number of </a:t>
            </a:r>
            <a:r>
              <a:rPr lang="en-US" b="1" dirty="0" err="1"/>
              <a:t>centres</a:t>
            </a:r>
            <a:r>
              <a:rPr lang="en-US" b="1" dirty="0"/>
              <a:t> and doctors</a:t>
            </a:r>
            <a:r>
              <a:rPr lang="en-US" dirty="0"/>
              <a:t>, while smaller bubbles correspond to smaller cities with fewer resources.</a:t>
            </a:r>
            <a:br>
              <a:rPr lang="en-US" dirty="0"/>
            </a:br>
            <a:r>
              <a:rPr lang="en-US" dirty="0"/>
              <a:t>This visual clearly communicates </a:t>
            </a:r>
            <a:r>
              <a:rPr lang="en-US" b="1" dirty="0"/>
              <a:t>the disparity in healthcare resource allocation</a:t>
            </a:r>
            <a:r>
              <a:rPr lang="en-US" dirty="0"/>
              <a:t>, emphasizing the need for balanced development across all regions.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58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lang="en-US" dirty="0"/>
              <a:t>Observations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1. Dominance of Allopathy </a:t>
            </a:r>
            <a:r>
              <a:rPr lang="en-US" b="1" dirty="0" err="1"/>
              <a:t>Centres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From the category distribution, it is evident that Allopathy </a:t>
            </a:r>
            <a:r>
              <a:rPr lang="en-US" dirty="0" err="1"/>
              <a:t>centres</a:t>
            </a:r>
            <a:r>
              <a:rPr lang="en-US" dirty="0"/>
              <a:t> make up the majority (about 66%) of the total wellness </a:t>
            </a:r>
            <a:r>
              <a:rPr lang="en-US" dirty="0" err="1"/>
              <a:t>centres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highlights India’s strong reliance on modern medical systems compared to traditional ones such as Ayurveda, Homeopathy, or Unani.</a:t>
            </a:r>
          </a:p>
          <a:p>
            <a:pPr marL="0" indent="0">
              <a:buNone/>
            </a:pPr>
            <a:r>
              <a:rPr lang="en-US" b="1" dirty="0"/>
              <a:t>2. Limited Traditional Healthcare Coverage:</a:t>
            </a:r>
          </a:p>
          <a:p>
            <a:pPr marL="0" indent="0">
              <a:buNone/>
            </a:pPr>
            <a:r>
              <a:rPr lang="en-US" dirty="0"/>
              <a:t>Alternative systems like Ayurveda (8.8%), Homeopathy (10.3%), and Unani (5.8%) have a much smaller footprint, which shows the need for promoting traditional medicine to achieve a balanced healthcare ecosystem.</a:t>
            </a:r>
          </a:p>
          <a:p>
            <a:pPr marL="0" indent="0">
              <a:buNone/>
            </a:pPr>
            <a:r>
              <a:rPr lang="en-US" b="1" dirty="0"/>
              <a:t>3. Urban Concentration of </a:t>
            </a:r>
            <a:r>
              <a:rPr lang="en-US" b="1" dirty="0" err="1"/>
              <a:t>Centres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Major cities such as Delhi, Mumbai, Hyderabad, Chennai, and Kolkata host the highest number of wellness </a:t>
            </a:r>
            <a:r>
              <a:rPr lang="en-US" dirty="0" err="1"/>
              <a:t>centres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This urban bias indicates that wellness services are heavily centralized in metropolitan regions, leaving rural and semi-urban areas underserved.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D5046-8F3B-1EE0-EE06-ADBFA93C7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B709-2C4A-3BFB-F79C-DA25502D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lang="en-US" dirty="0"/>
              <a:t>Observations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E43E-D75A-C2F3-8FC2-BCDD41DD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4. Uneven Distribution Across Cities:</a:t>
            </a:r>
          </a:p>
          <a:p>
            <a:pPr marL="0" indent="0">
              <a:buNone/>
            </a:pPr>
            <a:r>
              <a:rPr lang="en-US" dirty="0"/>
              <a:t>The histogram of wellness </a:t>
            </a:r>
            <a:r>
              <a:rPr lang="en-US" dirty="0" err="1"/>
              <a:t>centres</a:t>
            </a:r>
            <a:r>
              <a:rPr lang="en-US" dirty="0"/>
              <a:t> per city demonstrates that most cities have fewer than 20 </a:t>
            </a:r>
            <a:r>
              <a:rPr lang="en-US" dirty="0" err="1"/>
              <a:t>centres</a:t>
            </a:r>
            <a:r>
              <a:rPr lang="en-US" dirty="0"/>
              <a:t>, whereas a few have more than 100.</a:t>
            </a:r>
          </a:p>
          <a:p>
            <a:pPr marL="0" indent="0">
              <a:buNone/>
            </a:pPr>
            <a:r>
              <a:rPr lang="en-US" dirty="0"/>
              <a:t>This large disparity suggests potential inequalities in healthcare access.</a:t>
            </a:r>
          </a:p>
          <a:p>
            <a:pPr marL="0" indent="0">
              <a:buNone/>
            </a:pPr>
            <a:r>
              <a:rPr lang="en-US" b="1" dirty="0"/>
              <a:t>5. Positive Correlation Between </a:t>
            </a:r>
            <a:r>
              <a:rPr lang="en-US" b="1" dirty="0" err="1"/>
              <a:t>Centres</a:t>
            </a:r>
            <a:r>
              <a:rPr lang="en-US" b="1" dirty="0"/>
              <a:t> and Doctors:</a:t>
            </a:r>
          </a:p>
          <a:p>
            <a:pPr marL="0" indent="0">
              <a:buNone/>
            </a:pPr>
            <a:r>
              <a:rPr lang="en-US" dirty="0"/>
              <a:t>Scatter and bubble plots show a direct relationship between the number of </a:t>
            </a:r>
            <a:r>
              <a:rPr lang="en-US" dirty="0" err="1"/>
              <a:t>centres</a:t>
            </a:r>
            <a:r>
              <a:rPr lang="en-US" dirty="0"/>
              <a:t> and total doctors in each city.</a:t>
            </a:r>
          </a:p>
          <a:p>
            <a:pPr marL="0" indent="0">
              <a:buNone/>
            </a:pPr>
            <a:r>
              <a:rPr lang="en-US" dirty="0"/>
              <a:t>Cities with more </a:t>
            </a:r>
            <a:r>
              <a:rPr lang="en-US" dirty="0" err="1"/>
              <a:t>centres</a:t>
            </a:r>
            <a:r>
              <a:rPr lang="en-US" dirty="0"/>
              <a:t> naturally tend to have more doctors. However, certain outliers (cities with many </a:t>
            </a:r>
            <a:r>
              <a:rPr lang="en-US" dirty="0" err="1"/>
              <a:t>centres</a:t>
            </a:r>
            <a:r>
              <a:rPr lang="en-US" dirty="0"/>
              <a:t> but fewer doctors) highlight staffing gaps.</a:t>
            </a:r>
          </a:p>
          <a:p>
            <a:pPr marL="0" indent="0">
              <a:buNone/>
            </a:pPr>
            <a:r>
              <a:rPr lang="en-US" b="1" dirty="0"/>
              <a:t>6. Data Quality and Missing Values:</a:t>
            </a:r>
          </a:p>
          <a:p>
            <a:pPr marL="0" indent="0">
              <a:buNone/>
            </a:pPr>
            <a:r>
              <a:rPr lang="en-US" dirty="0"/>
              <a:t>A few entries with missing city names (“None”) or invalid </a:t>
            </a:r>
            <a:r>
              <a:rPr lang="en-US" dirty="0" err="1"/>
              <a:t>doctorcount</a:t>
            </a:r>
            <a:r>
              <a:rPr lang="en-US" dirty="0"/>
              <a:t> values were observed.</a:t>
            </a:r>
          </a:p>
          <a:p>
            <a:pPr marL="0" indent="0">
              <a:buNone/>
            </a:pPr>
            <a:r>
              <a:rPr lang="en-US" dirty="0"/>
              <a:t>Despite these minor issues, the dataset remains over 95% complete, making it reliable for analysis.</a:t>
            </a:r>
          </a:p>
          <a:p>
            <a:pPr marL="0" indent="0">
              <a:buNone/>
            </a:pPr>
            <a:r>
              <a:rPr lang="en-US" b="1" dirty="0"/>
              <a:t>7. Geospatial Insight:</a:t>
            </a:r>
          </a:p>
          <a:p>
            <a:pPr marL="0" indent="0">
              <a:buNone/>
            </a:pPr>
            <a:r>
              <a:rPr lang="en-US" dirty="0"/>
              <a:t>If mapped, the latitude and longitude data indicate dense wellness </a:t>
            </a:r>
            <a:r>
              <a:rPr lang="en-US" dirty="0" err="1"/>
              <a:t>centre</a:t>
            </a:r>
            <a:r>
              <a:rPr lang="en-US" dirty="0"/>
              <a:t> clusters in North and South India, while central and northeastern regions have fewer </a:t>
            </a:r>
            <a:r>
              <a:rPr lang="en-US" dirty="0" err="1"/>
              <a:t>centres</a:t>
            </a:r>
            <a:r>
              <a:rPr lang="en-US" dirty="0"/>
              <a:t>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0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analysis of the </a:t>
            </a:r>
            <a:r>
              <a:rPr lang="en-US" i="1" dirty="0"/>
              <a:t>City-wise List of Wellness </a:t>
            </a:r>
            <a:r>
              <a:rPr lang="en-US" i="1" dirty="0" err="1"/>
              <a:t>Centres</a:t>
            </a:r>
            <a:r>
              <a:rPr lang="en-US" dirty="0"/>
              <a:t> dataset provides deep insights into India’s healthcare distribution and wellness infrastructure.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Through Big Data Analytics using </a:t>
            </a:r>
            <a:r>
              <a:rPr lang="en-US" dirty="0" err="1"/>
              <a:t>PySpark</a:t>
            </a:r>
            <a:r>
              <a:rPr lang="en-US" dirty="0"/>
              <a:t>, it was observed that:</a:t>
            </a:r>
          </a:p>
          <a:p>
            <a:r>
              <a:rPr lang="en-US" dirty="0"/>
              <a:t>Healthcare facilities are unevenly distributed, with major metropolitan regions receiving the most attention.</a:t>
            </a:r>
          </a:p>
          <a:p>
            <a:r>
              <a:rPr lang="en-US" dirty="0"/>
              <a:t>The dominance of Allopathy </a:t>
            </a:r>
            <a:r>
              <a:rPr lang="en-US" dirty="0" err="1"/>
              <a:t>centres</a:t>
            </a:r>
            <a:r>
              <a:rPr lang="en-US" dirty="0"/>
              <a:t> reflects India’s primary reliance on modern healthcare practices, though traditional systems still contribute meaningfully.</a:t>
            </a:r>
          </a:p>
          <a:p>
            <a:r>
              <a:rPr lang="en-US" dirty="0"/>
              <a:t>Doctor allocation and </a:t>
            </a:r>
            <a:r>
              <a:rPr lang="en-US" dirty="0" err="1"/>
              <a:t>centre</a:t>
            </a:r>
            <a:r>
              <a:rPr lang="en-US" dirty="0"/>
              <a:t> density are positively correlated but require balanced deployment to improve accessibility in smaller towns and rural regions.</a:t>
            </a:r>
          </a:p>
          <a:p>
            <a:r>
              <a:rPr lang="en-US" dirty="0"/>
              <a:t>Despite minimal data inconsistencies, the dataset is robust enough to draw meaningful insights into the national wellness network.</a:t>
            </a:r>
          </a:p>
          <a:p>
            <a:r>
              <a:rPr lang="en-US" dirty="0"/>
              <a:t>Overall, this study demonstrates how Big Data techniques can be effectively used to analyze large-scale public health datasets, identify inequalities, and support data-driven policy planning for improving healthcare access across India.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presentation provides an analysis of the </a:t>
            </a:r>
            <a:r>
              <a:rPr lang="en-US" sz="2000" b="1" dirty="0"/>
              <a:t>City-wise List of Wellness </a:t>
            </a:r>
            <a:r>
              <a:rPr lang="en-US" sz="2000" b="1" dirty="0" err="1"/>
              <a:t>Centres</a:t>
            </a:r>
            <a:r>
              <a:rPr lang="en-US" sz="2000" dirty="0"/>
              <a:t> dataset, focusing on the overall distribution and characteristics of wellness </a:t>
            </a:r>
            <a:r>
              <a:rPr lang="en-US" sz="2000" dirty="0" err="1"/>
              <a:t>centres</a:t>
            </a:r>
            <a:r>
              <a:rPr lang="en-US" sz="2000" dirty="0"/>
              <a:t> across different cities in India.</a:t>
            </a:r>
            <a:br>
              <a:rPr lang="en-US" sz="2000" dirty="0"/>
            </a:br>
            <a:r>
              <a:rPr lang="en-US" sz="2000" dirty="0"/>
              <a:t>The analysis covers the following aspects:</a:t>
            </a:r>
          </a:p>
          <a:p>
            <a:pPr algn="just"/>
            <a:r>
              <a:rPr lang="en-US" sz="2000" dirty="0"/>
              <a:t>Dataset Structure and Uniqueness</a:t>
            </a:r>
          </a:p>
          <a:p>
            <a:pPr algn="just"/>
            <a:r>
              <a:rPr lang="en-US" sz="2000" dirty="0"/>
              <a:t>Category-wise Distribution of Wellness </a:t>
            </a:r>
            <a:r>
              <a:rPr lang="en-US" sz="2000" dirty="0" err="1"/>
              <a:t>Centres</a:t>
            </a:r>
            <a:endParaRPr lang="en-US" sz="2000" dirty="0"/>
          </a:p>
          <a:p>
            <a:pPr algn="just"/>
            <a:r>
              <a:rPr lang="en-US" sz="2000" dirty="0"/>
              <a:t>City-wise Concentration of </a:t>
            </a:r>
            <a:r>
              <a:rPr lang="en-US" sz="2000" dirty="0" err="1"/>
              <a:t>Centres</a:t>
            </a:r>
            <a:endParaRPr lang="en-US" sz="2000" dirty="0"/>
          </a:p>
          <a:p>
            <a:pPr algn="just"/>
            <a:r>
              <a:rPr lang="en-US" sz="2000" dirty="0"/>
              <a:t>Doctor Availability and Allocation Patterns</a:t>
            </a:r>
          </a:p>
          <a:p>
            <a:pPr algn="just"/>
            <a:r>
              <a:rPr lang="en-US" sz="2000" dirty="0"/>
              <a:t>Geographical Spread of Wellness Facilities</a:t>
            </a:r>
          </a:p>
          <a:p>
            <a:pPr algn="just"/>
            <a:r>
              <a:rPr lang="en-US" sz="2000" dirty="0"/>
              <a:t>Relationship between Number of </a:t>
            </a:r>
            <a:r>
              <a:rPr lang="en-US" sz="2000" dirty="0" err="1"/>
              <a:t>Centres</a:t>
            </a:r>
            <a:r>
              <a:rPr lang="en-US" sz="2000" dirty="0"/>
              <a:t> and Doctors</a:t>
            </a:r>
          </a:p>
          <a:p>
            <a:pPr algn="just"/>
            <a:r>
              <a:rPr lang="en-US" sz="2000" dirty="0"/>
              <a:t>Key Insights and Observations from the Analysis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400" dirty="0"/>
              <a:t>The dataset used in this project is titled </a:t>
            </a:r>
            <a:r>
              <a:rPr lang="en-US" sz="1400" b="1" dirty="0"/>
              <a:t>“City-wise List of Wellness </a:t>
            </a:r>
            <a:r>
              <a:rPr lang="en-US" sz="1400" b="1" dirty="0" err="1"/>
              <a:t>Centres</a:t>
            </a:r>
            <a:r>
              <a:rPr lang="en-US" sz="1400" b="1" dirty="0"/>
              <a:t>”</a:t>
            </a:r>
            <a:r>
              <a:rPr lang="en-US" sz="1400" dirty="0"/>
              <a:t>, obtained from the </a:t>
            </a:r>
            <a:r>
              <a:rPr lang="en-US" sz="1400" b="1" dirty="0"/>
              <a:t>official Data.gov.in</a:t>
            </a:r>
            <a:r>
              <a:rPr lang="en-US" sz="1400" dirty="0"/>
              <a:t> portal. It provides detailed information about the various wellness </a:t>
            </a:r>
            <a:r>
              <a:rPr lang="en-US" sz="1400" dirty="0" err="1"/>
              <a:t>centres</a:t>
            </a:r>
            <a:r>
              <a:rPr lang="en-US" sz="1400" dirty="0"/>
              <a:t> established across multiple Indian cities, their types, locations, and staffing details.</a:t>
            </a:r>
          </a:p>
          <a:p>
            <a:br>
              <a:rPr lang="en-US" sz="1400" dirty="0"/>
            </a:br>
            <a:r>
              <a:rPr lang="en-US" sz="1400" dirty="0"/>
              <a:t>The dataset serves as an excellent foundation for conducting Big Data Analytics using </a:t>
            </a:r>
            <a:r>
              <a:rPr lang="en-US" sz="1400" b="1" dirty="0" err="1"/>
              <a:t>PySpark</a:t>
            </a:r>
            <a:r>
              <a:rPr lang="en-US" sz="1400" dirty="0"/>
              <a:t>, allowing exploration of healthcare distribution and accessibility patterns in India.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1. Structure and Content</a:t>
            </a:r>
          </a:p>
          <a:p>
            <a:pPr marL="0" indent="0">
              <a:buNone/>
            </a:pPr>
            <a:r>
              <a:rPr lang="en-US" sz="1400" dirty="0"/>
              <a:t>The dataset contains approximately </a:t>
            </a:r>
            <a:r>
              <a:rPr lang="en-US" sz="1400" b="1" dirty="0"/>
              <a:t>5,000 records and 10 columns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Each record represents a single wellness </a:t>
            </a:r>
            <a:r>
              <a:rPr lang="en-US" sz="1400" dirty="0" err="1"/>
              <a:t>centre</a:t>
            </a:r>
            <a:r>
              <a:rPr lang="en-US" sz="1400" dirty="0"/>
              <a:t>, uniquely identified by a </a:t>
            </a:r>
            <a:r>
              <a:rPr lang="en-US" sz="1400" b="1" dirty="0" err="1"/>
              <a:t>wellnesscentercode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The main attributes include:</a:t>
            </a:r>
          </a:p>
          <a:p>
            <a:pPr algn="just"/>
            <a:r>
              <a:rPr lang="en-US" sz="1400" b="1" dirty="0" err="1"/>
              <a:t>citycode</a:t>
            </a:r>
            <a:r>
              <a:rPr lang="en-US" sz="1400" dirty="0"/>
              <a:t> – Code assigned to each city.</a:t>
            </a:r>
          </a:p>
          <a:p>
            <a:pPr algn="just"/>
            <a:r>
              <a:rPr lang="en-US" sz="1400" b="1" dirty="0" err="1"/>
              <a:t>cityname</a:t>
            </a:r>
            <a:r>
              <a:rPr lang="en-US" sz="1400" dirty="0"/>
              <a:t> – Name of the city or district.</a:t>
            </a:r>
          </a:p>
          <a:p>
            <a:pPr algn="just"/>
            <a:r>
              <a:rPr lang="en-US" sz="1400" b="1" dirty="0"/>
              <a:t>category</a:t>
            </a:r>
            <a:r>
              <a:rPr lang="en-US" sz="1400" dirty="0"/>
              <a:t> – Type of wellness </a:t>
            </a:r>
            <a:r>
              <a:rPr lang="en-US" sz="1400" dirty="0" err="1"/>
              <a:t>centre</a:t>
            </a:r>
            <a:r>
              <a:rPr lang="en-US" sz="1400" dirty="0"/>
              <a:t> (e.g., Allopathy, Ayurveda, Homeopathy, Unani, Others).</a:t>
            </a:r>
          </a:p>
          <a:p>
            <a:pPr algn="just"/>
            <a:r>
              <a:rPr lang="en-US" sz="1400" b="1" dirty="0" err="1"/>
              <a:t>doctorcount</a:t>
            </a:r>
            <a:r>
              <a:rPr lang="en-US" sz="1400" dirty="0"/>
              <a:t> – Number of doctors available at each </a:t>
            </a:r>
            <a:r>
              <a:rPr lang="en-US" sz="1400" dirty="0" err="1"/>
              <a:t>centre</a:t>
            </a:r>
            <a:r>
              <a:rPr lang="en-US" sz="1400" dirty="0"/>
              <a:t>.</a:t>
            </a:r>
          </a:p>
          <a:p>
            <a:pPr algn="just"/>
            <a:r>
              <a:rPr lang="en-US" sz="1400" b="1" dirty="0"/>
              <a:t>latitude</a:t>
            </a:r>
            <a:r>
              <a:rPr lang="en-US" sz="1400" dirty="0"/>
              <a:t> and </a:t>
            </a:r>
            <a:r>
              <a:rPr lang="en-US" sz="1400" b="1" dirty="0"/>
              <a:t>longitude</a:t>
            </a:r>
            <a:r>
              <a:rPr lang="en-US" sz="1400" dirty="0"/>
              <a:t> – Geographic coordinates representing the location of each </a:t>
            </a:r>
            <a:r>
              <a:rPr lang="en-US" sz="1400" dirty="0" err="1"/>
              <a:t>centre</a:t>
            </a:r>
            <a:r>
              <a:rPr lang="en-US" sz="1400" dirty="0"/>
              <a:t>.</a:t>
            </a:r>
          </a:p>
          <a:p>
            <a:pPr algn="just"/>
            <a:r>
              <a:rPr lang="en-US" sz="1400" b="1" dirty="0" err="1"/>
              <a:t>wellnesscentrename</a:t>
            </a:r>
            <a:r>
              <a:rPr lang="en-US" sz="1400" dirty="0"/>
              <a:t> and </a:t>
            </a:r>
            <a:r>
              <a:rPr lang="en-US" sz="1400" b="1" dirty="0"/>
              <a:t>address</a:t>
            </a:r>
            <a:r>
              <a:rPr lang="en-US" sz="1400" dirty="0"/>
              <a:t> – Provide </a:t>
            </a:r>
            <a:r>
              <a:rPr lang="en-US" sz="1400" dirty="0" err="1"/>
              <a:t>centre</a:t>
            </a:r>
            <a:r>
              <a:rPr lang="en-US" sz="1400" dirty="0"/>
              <a:t> identification and address details.</a:t>
            </a:r>
          </a:p>
          <a:p>
            <a:pPr algn="just"/>
            <a:r>
              <a:rPr lang="en-US" sz="1400" dirty="0"/>
              <a:t>This structure enables multiple analytical perspectives, including category-based, geographic, and capacity-based insights.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endParaRPr lang="en-US" sz="1400" b="1" dirty="0"/>
          </a:p>
          <a:p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86502-961B-E6A8-489D-CAEB35905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314C-9F6A-FCB1-0388-8ADDDA27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 Analysis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BC2C9-810C-D19C-E302-DF82B27C8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2. Data Quality and Completeness</a:t>
            </a:r>
          </a:p>
          <a:p>
            <a:pPr marL="0" indent="0" algn="just">
              <a:buNone/>
            </a:pPr>
            <a:r>
              <a:rPr lang="en-US" sz="1400" dirty="0"/>
              <a:t>The dataset is well-structured and mostly </a:t>
            </a:r>
            <a:r>
              <a:rPr lang="en-US" sz="1400" dirty="0" err="1"/>
              <a:t>clean.However</a:t>
            </a:r>
            <a:r>
              <a:rPr lang="en-US" sz="1400" dirty="0"/>
              <a:t>, a few columns such as </a:t>
            </a:r>
            <a:r>
              <a:rPr lang="en-US" sz="1400" b="1" dirty="0" err="1"/>
              <a:t>doctorcount</a:t>
            </a:r>
            <a:r>
              <a:rPr lang="en-US" sz="1400" dirty="0"/>
              <a:t> contain </a:t>
            </a:r>
            <a:r>
              <a:rPr lang="en-US" sz="1400" b="1" dirty="0"/>
              <a:t>non-numeric values</a:t>
            </a:r>
            <a:r>
              <a:rPr lang="en-US" sz="1400" dirty="0"/>
              <a:t> (e.g., phone numbers or blanks), which required cleaning and type conversion before performing numerical analysis.</a:t>
            </a:r>
          </a:p>
          <a:p>
            <a:pPr marL="0" indent="0" algn="just">
              <a:buNone/>
            </a:pPr>
            <a:br>
              <a:rPr lang="en-US" sz="1400" dirty="0"/>
            </a:br>
            <a:r>
              <a:rPr lang="en-US" sz="1400" dirty="0"/>
              <a:t>Minor missing values were observed in </a:t>
            </a:r>
            <a:r>
              <a:rPr lang="en-US" sz="1400" i="1" dirty="0"/>
              <a:t>latitude</a:t>
            </a:r>
            <a:r>
              <a:rPr lang="en-US" sz="1400" dirty="0"/>
              <a:t> and </a:t>
            </a:r>
            <a:r>
              <a:rPr lang="en-US" sz="1400" i="1" dirty="0"/>
              <a:t>longitude</a:t>
            </a:r>
            <a:r>
              <a:rPr lang="en-US" sz="1400" dirty="0"/>
              <a:t> fields, but overall data completeness exceeds </a:t>
            </a:r>
            <a:r>
              <a:rPr lang="en-US" sz="1400" b="1" dirty="0"/>
              <a:t>95%</a:t>
            </a:r>
            <a:r>
              <a:rPr lang="en-US" sz="1400" dirty="0"/>
              <a:t>, ensuring reliable results.</a:t>
            </a:r>
          </a:p>
          <a:p>
            <a:pPr marL="0" indent="0">
              <a:buNone/>
            </a:pPr>
            <a:r>
              <a:rPr lang="en-US" sz="1400" dirty="0"/>
              <a:t>Post-cleaning, the dataset was converted into a Spark </a:t>
            </a:r>
            <a:r>
              <a:rPr lang="en-US" sz="1400" dirty="0" err="1"/>
              <a:t>DataFrame</a:t>
            </a:r>
            <a:r>
              <a:rPr lang="en-US" sz="1400" dirty="0"/>
              <a:t> for efficient processing and aggregation.</a:t>
            </a:r>
          </a:p>
          <a:p>
            <a:pPr marL="0" indent="0">
              <a:buNone/>
            </a:pPr>
            <a:r>
              <a:rPr lang="en-US" sz="1400" b="1" dirty="0"/>
              <a:t>3. Category-wise Distribution</a:t>
            </a:r>
          </a:p>
          <a:p>
            <a:pPr marL="0" indent="0">
              <a:buNone/>
            </a:pPr>
            <a:r>
              <a:rPr lang="en-US" sz="1400" dirty="0"/>
              <a:t>The dataset features </a:t>
            </a:r>
            <a:r>
              <a:rPr lang="en-US" sz="1400" b="1" dirty="0"/>
              <a:t>five major categories</a:t>
            </a:r>
            <a:r>
              <a:rPr lang="en-US" sz="1400" dirty="0"/>
              <a:t> of wellness </a:t>
            </a:r>
            <a:r>
              <a:rPr lang="en-US" sz="1400" dirty="0" err="1"/>
              <a:t>centres</a:t>
            </a:r>
            <a:r>
              <a:rPr lang="en-US" sz="1400" dirty="0"/>
              <a:t>:</a:t>
            </a:r>
          </a:p>
          <a:p>
            <a:r>
              <a:rPr lang="en-US" sz="1400" dirty="0"/>
              <a:t>Allopathy</a:t>
            </a:r>
          </a:p>
          <a:p>
            <a:r>
              <a:rPr lang="en-US" sz="1400" dirty="0"/>
              <a:t>Homeopathy</a:t>
            </a:r>
          </a:p>
          <a:p>
            <a:r>
              <a:rPr lang="en-US" sz="1400" dirty="0"/>
              <a:t>Ayurveda</a:t>
            </a:r>
          </a:p>
          <a:p>
            <a:r>
              <a:rPr lang="en-US" sz="1400" dirty="0"/>
              <a:t>Unani</a:t>
            </a:r>
          </a:p>
          <a:p>
            <a:r>
              <a:rPr lang="en-US" sz="1400" dirty="0"/>
              <a:t>Others</a:t>
            </a:r>
          </a:p>
          <a:p>
            <a:pPr marL="0" indent="0" algn="just">
              <a:buNone/>
            </a:pPr>
            <a:r>
              <a:rPr lang="en-US" sz="1400" dirty="0"/>
              <a:t>The category distribution indicates that </a:t>
            </a:r>
            <a:r>
              <a:rPr lang="en-US" sz="1400" b="1" dirty="0"/>
              <a:t>Allopathy </a:t>
            </a:r>
            <a:r>
              <a:rPr lang="en-US" sz="1400" b="1" dirty="0" err="1"/>
              <a:t>centres</a:t>
            </a:r>
            <a:r>
              <a:rPr lang="en-US" sz="1400" b="1" dirty="0"/>
              <a:t> dominate with around 66%</a:t>
            </a:r>
            <a:r>
              <a:rPr lang="en-US" sz="1400" dirty="0"/>
              <a:t>, followed by </a:t>
            </a:r>
            <a:r>
              <a:rPr lang="en-US" sz="1400" b="1" dirty="0"/>
              <a:t>Homeopathy (10%)</a:t>
            </a:r>
            <a:r>
              <a:rPr lang="en-US" sz="1400" dirty="0"/>
              <a:t> and </a:t>
            </a:r>
            <a:r>
              <a:rPr lang="en-US" sz="1400" b="1" dirty="0"/>
              <a:t>Ayurveda (9%)</a:t>
            </a:r>
            <a:r>
              <a:rPr lang="en-US" sz="1400" dirty="0"/>
              <a:t>.Unani and Other types of </a:t>
            </a:r>
            <a:r>
              <a:rPr lang="en-US" sz="1400" dirty="0" err="1"/>
              <a:t>centres</a:t>
            </a:r>
            <a:r>
              <a:rPr lang="en-US" sz="1400" dirty="0"/>
              <a:t> contribute smaller </a:t>
            </a:r>
            <a:r>
              <a:rPr lang="en-US" sz="1400" dirty="0" err="1"/>
              <a:t>proportions.This</a:t>
            </a:r>
            <a:r>
              <a:rPr lang="en-US" sz="1400" dirty="0"/>
              <a:t> trend reflects India’s continued emphasis on modern medicine while maintaining support for traditional systems like Ayurveda and Homeopathy.</a:t>
            </a:r>
          </a:p>
        </p:txBody>
      </p:sp>
    </p:spTree>
    <p:extLst>
      <p:ext uri="{BB962C8B-B14F-4D97-AF65-F5344CB8AC3E}">
        <p14:creationId xmlns:p14="http://schemas.microsoft.com/office/powerpoint/2010/main" val="38027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645A-385D-F643-1DD7-B74CABC8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E8CA-D6AE-AC26-842B-4A35D2A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 Analysis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34EB-814B-5A7C-E88D-E3815066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4. City-wise Coverage</a:t>
            </a:r>
          </a:p>
          <a:p>
            <a:pPr algn="just"/>
            <a:r>
              <a:rPr lang="en-US" sz="1400" dirty="0"/>
              <a:t>The data spans a wide range of </a:t>
            </a:r>
            <a:r>
              <a:rPr lang="en-US" sz="1400" b="1" dirty="0"/>
              <a:t>cities and regions across India</a:t>
            </a:r>
            <a:r>
              <a:rPr lang="en-US" sz="1400" dirty="0"/>
              <a:t>, showing how wellness </a:t>
            </a:r>
            <a:r>
              <a:rPr lang="en-US" sz="1400" dirty="0" err="1"/>
              <a:t>centres</a:t>
            </a:r>
            <a:r>
              <a:rPr lang="en-US" sz="1400" dirty="0"/>
              <a:t> are distributed geographically. Major urban locations such as </a:t>
            </a:r>
            <a:r>
              <a:rPr lang="en-US" sz="1400" b="1" dirty="0"/>
              <a:t>Delhi, Mumbai, Hyderabad, Chennai, and Kolkata</a:t>
            </a:r>
            <a:r>
              <a:rPr lang="en-US" sz="1400" dirty="0"/>
              <a:t> have the highest number of wellness </a:t>
            </a:r>
            <a:r>
              <a:rPr lang="en-US" sz="1400" dirty="0" err="1"/>
              <a:t>centres</a:t>
            </a:r>
            <a:r>
              <a:rPr lang="en-US" sz="1400" dirty="0"/>
              <a:t>, whereas smaller towns have comparatively </a:t>
            </a:r>
            <a:r>
              <a:rPr lang="en-US" sz="1400" dirty="0" err="1"/>
              <a:t>fewer.This</a:t>
            </a:r>
            <a:r>
              <a:rPr lang="en-US" sz="1400" dirty="0"/>
              <a:t> reveals a </a:t>
            </a:r>
            <a:r>
              <a:rPr lang="en-US" sz="1400" b="1" dirty="0"/>
              <a:t>strong urban bias</a:t>
            </a:r>
            <a:r>
              <a:rPr lang="en-US" sz="1400" dirty="0"/>
              <a:t>, suggesting the need for improved rural outreach and balanced resource allocation.</a:t>
            </a:r>
          </a:p>
          <a:p>
            <a:pPr algn="just"/>
            <a:r>
              <a:rPr lang="en-US" sz="1400" dirty="0"/>
              <a:t>A bar chart visualization confirms that </a:t>
            </a:r>
            <a:r>
              <a:rPr lang="en-US" sz="1400" b="1" dirty="0"/>
              <a:t>Delhi/HQ/Directorate/Ministry</a:t>
            </a:r>
            <a:r>
              <a:rPr lang="en-US" sz="1400" dirty="0"/>
              <a:t> has the maximum number of wellness </a:t>
            </a:r>
            <a:r>
              <a:rPr lang="en-US" sz="1400" dirty="0" err="1"/>
              <a:t>centres</a:t>
            </a:r>
            <a:r>
              <a:rPr lang="en-US" sz="1400" dirty="0"/>
              <a:t> (over 150), followed by other metro cities.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5. Doctor Availability</a:t>
            </a:r>
          </a:p>
          <a:p>
            <a:pPr marL="0" indent="0" algn="just">
              <a:buNone/>
            </a:pPr>
            <a:r>
              <a:rPr lang="en-US" sz="1400" dirty="0"/>
              <a:t>The </a:t>
            </a:r>
            <a:r>
              <a:rPr lang="en-US" sz="1400" i="1" dirty="0" err="1"/>
              <a:t>doctorcount</a:t>
            </a:r>
            <a:r>
              <a:rPr lang="en-US" sz="1400" dirty="0"/>
              <a:t> column represents the staffing level at each wellness </a:t>
            </a:r>
            <a:r>
              <a:rPr lang="en-US" sz="1400" dirty="0" err="1"/>
              <a:t>centre.After</a:t>
            </a:r>
            <a:r>
              <a:rPr lang="en-US" sz="1400" dirty="0"/>
              <a:t> cleaning, the analysis showed that the </a:t>
            </a:r>
            <a:r>
              <a:rPr lang="en-US" sz="1400" b="1" dirty="0"/>
              <a:t>average doctor count per </a:t>
            </a:r>
            <a:r>
              <a:rPr lang="en-US" sz="1400" b="1" dirty="0" err="1"/>
              <a:t>centre</a:t>
            </a:r>
            <a:r>
              <a:rPr lang="en-US" sz="1400" b="1" dirty="0"/>
              <a:t> is approximately 2–3</a:t>
            </a:r>
            <a:r>
              <a:rPr lang="en-US" sz="1400" dirty="0"/>
              <a:t>.Urban </a:t>
            </a:r>
            <a:r>
              <a:rPr lang="en-US" sz="1400" dirty="0" err="1"/>
              <a:t>centres</a:t>
            </a:r>
            <a:r>
              <a:rPr lang="en-US" sz="1400" dirty="0"/>
              <a:t> tend to have higher doctor availability, while smaller cities and rural areas show fewer medical </a:t>
            </a:r>
            <a:r>
              <a:rPr lang="en-US" sz="1400" dirty="0" err="1"/>
              <a:t>staff.This</a:t>
            </a:r>
            <a:r>
              <a:rPr lang="en-US" sz="1400" dirty="0"/>
              <a:t> insight is important for understanding healthcare resource allocation and identifying under-served regions.</a:t>
            </a:r>
          </a:p>
        </p:txBody>
      </p:sp>
    </p:spTree>
    <p:extLst>
      <p:ext uri="{BB962C8B-B14F-4D97-AF65-F5344CB8AC3E}">
        <p14:creationId xmlns:p14="http://schemas.microsoft.com/office/powerpoint/2010/main" val="146072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99" y="133653"/>
            <a:ext cx="7908586" cy="87802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Top10 cities with most wellness </a:t>
            </a:r>
            <a:r>
              <a:rPr lang="en-US" sz="3600" dirty="0" err="1"/>
              <a:t>centres</a:t>
            </a:r>
            <a:endParaRPr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0FD8F-B435-68E4-CB9D-10B1F68152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854" r="7854"/>
          <a:stretch/>
        </p:blipFill>
        <p:spPr>
          <a:xfrm>
            <a:off x="1707136" y="1361872"/>
            <a:ext cx="5486400" cy="290857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8B1396-81D5-369B-F3E7-D8890BE9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565" y="4620638"/>
            <a:ext cx="8025319" cy="1551562"/>
          </a:xfrm>
        </p:spPr>
        <p:txBody>
          <a:bodyPr/>
          <a:lstStyle/>
          <a:p>
            <a:r>
              <a:rPr lang="en-US" sz="1800" dirty="0"/>
              <a:t>The bar chart shows the cities with the highest number of wellness </a:t>
            </a:r>
            <a:r>
              <a:rPr lang="en-US" sz="1800" dirty="0" err="1"/>
              <a:t>centres</a:t>
            </a:r>
            <a:r>
              <a:rPr lang="en-US" sz="1800" dirty="0"/>
              <a:t>.</a:t>
            </a:r>
          </a:p>
          <a:p>
            <a:r>
              <a:rPr lang="en-US" sz="1800" dirty="0"/>
              <a:t>- Delhi/HQ/Directorate/Ministry has the maximum (~160)</a:t>
            </a:r>
          </a:p>
          <a:p>
            <a:r>
              <a:rPr lang="en-US" sz="1800" dirty="0"/>
              <a:t>- Major metros like Mumbai, Hyderabad, Chennai, and Kolkata follow</a:t>
            </a:r>
          </a:p>
          <a:p>
            <a:r>
              <a:rPr lang="en-US" sz="1800" dirty="0"/>
              <a:t>- Urban areas dominate wellness infrastructure compared to rural regions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5405"/>
          </a:xfrm>
        </p:spPr>
        <p:txBody>
          <a:bodyPr>
            <a:normAutofit/>
          </a:bodyPr>
          <a:lstStyle/>
          <a:p>
            <a:r>
              <a:rPr lang="en-IN" sz="3600" dirty="0"/>
              <a:t>Top 5 categories of wellness centres</a:t>
            </a:r>
            <a:endParaRPr sz="36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E395E64-3877-B6BB-34F4-83BBF7F56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192" y="1225685"/>
            <a:ext cx="4114800" cy="2869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3B6B25-8C6F-4D19-C9BB-86551F90C860}"/>
              </a:ext>
            </a:extLst>
          </p:cNvPr>
          <p:cNvSpPr txBox="1"/>
          <p:nvPr/>
        </p:nvSpPr>
        <p:spPr>
          <a:xfrm>
            <a:off x="544749" y="4431986"/>
            <a:ext cx="7898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pie chart illustrates the distribution of wellness </a:t>
            </a:r>
            <a:r>
              <a:rPr lang="en-US" dirty="0" err="1"/>
              <a:t>centre</a:t>
            </a:r>
            <a:r>
              <a:rPr lang="en-US" dirty="0"/>
              <a:t> types.</a:t>
            </a:r>
          </a:p>
          <a:p>
            <a:r>
              <a:rPr lang="en-US" dirty="0"/>
              <a:t>- Allopathy dominates with ~66% of total </a:t>
            </a:r>
            <a:r>
              <a:rPr lang="en-US" dirty="0" err="1"/>
              <a:t>centres</a:t>
            </a:r>
            <a:endParaRPr lang="en-US" dirty="0"/>
          </a:p>
          <a:p>
            <a:r>
              <a:rPr lang="en-US" dirty="0"/>
              <a:t>- Homeopathy and Ayurveda contribute around 10% and 9%</a:t>
            </a:r>
          </a:p>
          <a:p>
            <a:r>
              <a:rPr lang="en-US" dirty="0"/>
              <a:t>- Unani and Others form smaller portions of the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128"/>
          </a:xfrm>
        </p:spPr>
        <p:txBody>
          <a:bodyPr>
            <a:normAutofit/>
          </a:bodyPr>
          <a:lstStyle/>
          <a:p>
            <a:r>
              <a:rPr sz="3600" dirty="0"/>
              <a:t>D</a:t>
            </a:r>
            <a:r>
              <a:rPr lang="en-US" sz="3600" dirty="0"/>
              <a:t>istribution of wellness </a:t>
            </a:r>
            <a:r>
              <a:rPr lang="en-US" sz="3600" dirty="0" err="1"/>
              <a:t>centres</a:t>
            </a:r>
            <a:r>
              <a:rPr lang="en-US" sz="3600" dirty="0"/>
              <a:t> per city</a:t>
            </a:r>
            <a:endParaRPr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70E6BF-56A7-AF22-F9C0-5D9A9D5E5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22" y="972767"/>
            <a:ext cx="5953956" cy="2869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254E6-79C8-A8E7-799D-29DB3D823C16}"/>
              </a:ext>
            </a:extLst>
          </p:cNvPr>
          <p:cNvSpPr txBox="1"/>
          <p:nvPr/>
        </p:nvSpPr>
        <p:spPr>
          <a:xfrm>
            <a:off x="554478" y="3939702"/>
            <a:ext cx="8054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histogram depicts the </a:t>
            </a:r>
            <a:r>
              <a:rPr lang="en-US" b="1" dirty="0"/>
              <a:t>distribution of wellness </a:t>
            </a:r>
            <a:r>
              <a:rPr lang="en-US" b="1" dirty="0" err="1"/>
              <a:t>centres</a:t>
            </a:r>
            <a:r>
              <a:rPr lang="en-US" b="1" dirty="0"/>
              <a:t> across different cities.</a:t>
            </a:r>
            <a:br>
              <a:rPr lang="en-US" dirty="0"/>
            </a:br>
            <a:r>
              <a:rPr lang="en-US" dirty="0"/>
              <a:t>Most cities have a </a:t>
            </a:r>
            <a:r>
              <a:rPr lang="en-US" b="1" dirty="0"/>
              <a:t>low number of </a:t>
            </a:r>
            <a:r>
              <a:rPr lang="en-US" b="1" dirty="0" err="1"/>
              <a:t>centres</a:t>
            </a:r>
            <a:r>
              <a:rPr lang="en-US" dirty="0"/>
              <a:t>, typically between </a:t>
            </a:r>
            <a:r>
              <a:rPr lang="en-US" b="1" dirty="0"/>
              <a:t>5 and 20</a:t>
            </a:r>
            <a:r>
              <a:rPr lang="en-US" dirty="0"/>
              <a:t>, while only a few metropolitan regions exhibit a significantly higher count.</a:t>
            </a:r>
            <a:br>
              <a:rPr lang="en-US" dirty="0"/>
            </a:br>
            <a:r>
              <a:rPr lang="en-US" dirty="0"/>
              <a:t>The long right-hand tail of the histogram suggests </a:t>
            </a:r>
            <a:r>
              <a:rPr lang="en-US" b="1" dirty="0"/>
              <a:t>skewness</a:t>
            </a:r>
            <a:r>
              <a:rPr lang="en-US" dirty="0"/>
              <a:t>, indicating that a small number of cities (like Delhi or Mumbai) have disproportionately large numbers of wellness </a:t>
            </a:r>
            <a:r>
              <a:rPr lang="en-US" dirty="0" err="1"/>
              <a:t>centres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pattern reflects </a:t>
            </a:r>
            <a:r>
              <a:rPr lang="en-US" b="1" dirty="0"/>
              <a:t>urban concentration</a:t>
            </a:r>
            <a:r>
              <a:rPr lang="en-US" dirty="0"/>
              <a:t> and limited rural coverage, an important observation for equitable healthcare distribution.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DCCE-F919-346F-BEB5-4332A278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579"/>
          </a:xfrm>
        </p:spPr>
        <p:txBody>
          <a:bodyPr>
            <a:noAutofit/>
          </a:bodyPr>
          <a:lstStyle/>
          <a:p>
            <a:r>
              <a:rPr lang="en-US" sz="3600" dirty="0"/>
              <a:t>Doctors Vs </a:t>
            </a:r>
            <a:r>
              <a:rPr lang="en-US" sz="3600" dirty="0" err="1"/>
              <a:t>centres</a:t>
            </a:r>
            <a:r>
              <a:rPr lang="en-US" sz="3600" dirty="0"/>
              <a:t> per city</a:t>
            </a:r>
            <a:endParaRPr lang="en-IN" sz="3600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86C7004D-7851-B275-3446-E80CBCC3A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21" y="959322"/>
            <a:ext cx="5544766" cy="2659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01C39-C2C2-00B4-780A-12F493A36211}"/>
              </a:ext>
            </a:extLst>
          </p:cNvPr>
          <p:cNvSpPr txBox="1"/>
          <p:nvPr/>
        </p:nvSpPr>
        <p:spPr>
          <a:xfrm>
            <a:off x="749030" y="3618689"/>
            <a:ext cx="7937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scatter plot shows the </a:t>
            </a:r>
            <a:r>
              <a:rPr lang="en-US" b="1" dirty="0"/>
              <a:t>relationship between the number of wellness </a:t>
            </a:r>
            <a:r>
              <a:rPr lang="en-US" b="1" dirty="0" err="1"/>
              <a:t>centres</a:t>
            </a:r>
            <a:r>
              <a:rPr lang="en-US" b="1" dirty="0"/>
              <a:t> and the total number of doctors</a:t>
            </a:r>
            <a:r>
              <a:rPr lang="en-US" dirty="0"/>
              <a:t> available in each city.</a:t>
            </a:r>
            <a:br>
              <a:rPr lang="en-US" dirty="0"/>
            </a:br>
            <a:r>
              <a:rPr lang="en-US" dirty="0"/>
              <a:t>Each point represents one city, with the X-axis denoting the </a:t>
            </a:r>
            <a:r>
              <a:rPr lang="en-US" b="1" dirty="0"/>
              <a:t>number of </a:t>
            </a:r>
            <a:r>
              <a:rPr lang="en-US" b="1" dirty="0" err="1"/>
              <a:t>centres</a:t>
            </a:r>
            <a:r>
              <a:rPr lang="en-US" dirty="0"/>
              <a:t> and the Y-axis showing the </a:t>
            </a:r>
            <a:r>
              <a:rPr lang="en-US" b="1" dirty="0"/>
              <a:t>total doctor count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trend reveals that </a:t>
            </a:r>
            <a:r>
              <a:rPr lang="en-US" b="1" dirty="0"/>
              <a:t>as the number of </a:t>
            </a:r>
            <a:r>
              <a:rPr lang="en-US" b="1" dirty="0" err="1"/>
              <a:t>centres</a:t>
            </a:r>
            <a:r>
              <a:rPr lang="en-US" b="1" dirty="0"/>
              <a:t> increases, the number of doctors also rises</a:t>
            </a:r>
            <a:r>
              <a:rPr lang="en-US" dirty="0"/>
              <a:t>, confirming a positive correlation.</a:t>
            </a:r>
            <a:br>
              <a:rPr lang="en-US" dirty="0"/>
            </a:br>
            <a:r>
              <a:rPr lang="en-US" dirty="0"/>
              <a:t>However, a few outliers indicate cities with a high number of </a:t>
            </a:r>
            <a:r>
              <a:rPr lang="en-US" dirty="0" err="1"/>
              <a:t>centres</a:t>
            </a:r>
            <a:r>
              <a:rPr lang="en-US" dirty="0"/>
              <a:t> but fewer doctors, highlighting possible </a:t>
            </a:r>
            <a:r>
              <a:rPr lang="en-US" b="1" dirty="0"/>
              <a:t>staffing imbalances</a:t>
            </a:r>
            <a:r>
              <a:rPr lang="en-US" dirty="0"/>
              <a:t> that could affect service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2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1565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Androgyne</vt:lpstr>
      <vt:lpstr>Arial</vt:lpstr>
      <vt:lpstr>Calibri</vt:lpstr>
      <vt:lpstr>Office Theme</vt:lpstr>
      <vt:lpstr>City-wise Wellness Centres Data Analysis using PySpark</vt:lpstr>
      <vt:lpstr>Introduction</vt:lpstr>
      <vt:lpstr>Initial dataset Analysis</vt:lpstr>
      <vt:lpstr>Initial dataset Analysis</vt:lpstr>
      <vt:lpstr>Initial dataset Analysis</vt:lpstr>
      <vt:lpstr>Top10 cities with most wellness centres</vt:lpstr>
      <vt:lpstr>Top 5 categories of wellness centres</vt:lpstr>
      <vt:lpstr>Distribution of wellness centres per city</vt:lpstr>
      <vt:lpstr>Doctors Vs centres per city</vt:lpstr>
      <vt:lpstr>Doctors and centres per city</vt:lpstr>
      <vt:lpstr>Data Observations</vt:lpstr>
      <vt:lpstr>Data Observations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Chandana GK</dc:creator>
  <cp:keywords/>
  <dc:description>generated using python-pptx</dc:description>
  <cp:lastModifiedBy>Chandana GK</cp:lastModifiedBy>
  <cp:revision>2</cp:revision>
  <dcterms:created xsi:type="dcterms:W3CDTF">2013-01-27T09:14:16Z</dcterms:created>
  <dcterms:modified xsi:type="dcterms:W3CDTF">2025-10-06T12:36:45Z</dcterms:modified>
  <cp:category/>
</cp:coreProperties>
</file>