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57" r:id="rId4"/>
    <p:sldId id="258" r:id="rId5"/>
    <p:sldId id="259" r:id="rId6"/>
    <p:sldId id="260" r:id="rId7"/>
    <p:sldId id="263" r:id="rId8"/>
    <p:sldId id="264" r:id="rId9"/>
    <p:sldId id="261" r:id="rId10"/>
    <p:sldId id="262" r:id="rId11"/>
    <p:sldId id="265" r:id="rId12"/>
    <p:sldId id="266" r:id="rId13"/>
    <p:sldId id="283" r:id="rId14"/>
    <p:sldId id="268" r:id="rId15"/>
    <p:sldId id="271" r:id="rId16"/>
    <p:sldId id="272" r:id="rId17"/>
    <p:sldId id="287" r:id="rId18"/>
    <p:sldId id="299" r:id="rId19"/>
    <p:sldId id="294" r:id="rId20"/>
    <p:sldId id="295" r:id="rId21"/>
    <p:sldId id="296" r:id="rId22"/>
    <p:sldId id="297" r:id="rId23"/>
    <p:sldId id="298" r:id="rId24"/>
    <p:sldId id="300" r:id="rId25"/>
    <p:sldId id="276" r:id="rId26"/>
    <p:sldId id="301"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B1DD-4A5F-D915-FB5D-140188A19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3DCCE-D569-4D79-259E-BF1212BFD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D853CD-D641-625C-5964-2F1789E6B61A}"/>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5" name="Footer Placeholder 4">
            <a:extLst>
              <a:ext uri="{FF2B5EF4-FFF2-40B4-BE49-F238E27FC236}">
                <a16:creationId xmlns:a16="http://schemas.microsoft.com/office/drawing/2014/main" id="{111FEAEA-3412-6652-3F2A-FAA8736EC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A6AB6-E8F3-5EBE-C688-9A1710F947E8}"/>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224067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E216-088B-E0C4-85D1-FDB5B555D4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BC3DEE-5254-4160-FE20-62CA3D090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33FAD-3D93-F92A-603B-BEE060C5764E}"/>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5" name="Footer Placeholder 4">
            <a:extLst>
              <a:ext uri="{FF2B5EF4-FFF2-40B4-BE49-F238E27FC236}">
                <a16:creationId xmlns:a16="http://schemas.microsoft.com/office/drawing/2014/main" id="{4B2D8103-7EE9-2F81-6066-A52B1E66D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3ED58-135E-609D-6C83-4C6845228954}"/>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306487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070C4-0ED5-1D7B-4E67-A430F4724A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88B1B3-0393-43E4-A117-1E17B21FC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06614-AB57-F460-DB43-BB822009C02E}"/>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5" name="Footer Placeholder 4">
            <a:extLst>
              <a:ext uri="{FF2B5EF4-FFF2-40B4-BE49-F238E27FC236}">
                <a16:creationId xmlns:a16="http://schemas.microsoft.com/office/drawing/2014/main" id="{335D26EC-23C1-4299-2740-8A24FAFEF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88B9B-9530-AACB-CD11-A31BC0678519}"/>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248538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6B80-05F4-84EB-0924-4AB449DE55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EA8FD2-C722-13DB-B74F-701C4DBF3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14ECF-D29E-CC5B-30DE-975533A05427}"/>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5" name="Footer Placeholder 4">
            <a:extLst>
              <a:ext uri="{FF2B5EF4-FFF2-40B4-BE49-F238E27FC236}">
                <a16:creationId xmlns:a16="http://schemas.microsoft.com/office/drawing/2014/main" id="{2FFC2BF5-70E3-8A6B-5536-B53F4BAC2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3BB2-41EE-699B-B85A-15B85FC1FF47}"/>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200297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E1A1-38B8-AB07-80CD-0D6F0D241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52DC1F-2C8D-3348-08CD-BC09522DF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B990C-FCAF-A753-B4A2-D7B0DDCBB6CB}"/>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5" name="Footer Placeholder 4">
            <a:extLst>
              <a:ext uri="{FF2B5EF4-FFF2-40B4-BE49-F238E27FC236}">
                <a16:creationId xmlns:a16="http://schemas.microsoft.com/office/drawing/2014/main" id="{8771B0CE-DA29-9EEB-3D41-3D2D214FD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2BDB8-E61A-57CD-0E88-8739AE8F2BF7}"/>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280723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090F-B856-E93B-3915-16DEC289E1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77BD9-6FE3-489D-AD85-6C11736E7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631A58-C64C-7472-2D5C-93D51131F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D9BEA0-9DAB-B9DC-CEBC-9C4531FF7955}"/>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6" name="Footer Placeholder 5">
            <a:extLst>
              <a:ext uri="{FF2B5EF4-FFF2-40B4-BE49-F238E27FC236}">
                <a16:creationId xmlns:a16="http://schemas.microsoft.com/office/drawing/2014/main" id="{96D3DA16-3DB8-8CEB-B9E4-B669E84EF0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B91D1D-75A2-56DE-1E6C-B99F1520F311}"/>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207509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E4D2-B130-3C7E-D983-19E0CCF2AE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9ACCC4-7702-2290-9866-F20350EEC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221E5-140E-840E-26C9-40E516F04B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C1EDE0-5E2F-5203-EB11-50645A176E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C71A2-0DB7-C253-0217-359BEE6826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127143-A642-DD98-A9F4-210AB4C9900E}"/>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8" name="Footer Placeholder 7">
            <a:extLst>
              <a:ext uri="{FF2B5EF4-FFF2-40B4-BE49-F238E27FC236}">
                <a16:creationId xmlns:a16="http://schemas.microsoft.com/office/drawing/2014/main" id="{E650AC39-F73C-FDE4-80C2-731C640751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257B40-B573-A7D3-B42D-EA8822CD78BA}"/>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392205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BD67-F2F3-0979-F05C-73074605B6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78546D-8343-AC9A-EA41-99473A6E93AC}"/>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4" name="Footer Placeholder 3">
            <a:extLst>
              <a:ext uri="{FF2B5EF4-FFF2-40B4-BE49-F238E27FC236}">
                <a16:creationId xmlns:a16="http://schemas.microsoft.com/office/drawing/2014/main" id="{21DE1AFE-6E9F-E3BF-A7DB-FB2B6BB691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B2B237-A10B-1430-AF87-6F781179723F}"/>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58657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AE7C0-64EA-2BE3-FBFA-5A79D58FFCAD}"/>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3" name="Footer Placeholder 2">
            <a:extLst>
              <a:ext uri="{FF2B5EF4-FFF2-40B4-BE49-F238E27FC236}">
                <a16:creationId xmlns:a16="http://schemas.microsoft.com/office/drawing/2014/main" id="{B4397F74-43DB-7E0E-46E6-4FE6764AC3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DFC3F5-982A-76BC-3591-FA4CAB90CA6A}"/>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143626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F4BA-23A1-CE47-2CF4-BC57DEA5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1E0DE1-0EA2-CDD1-7366-BD595E0DE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F8CB47-F7F0-1AEE-3B03-18BA2E91F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7C95A-C567-EE48-E4E1-4108C3EDCC97}"/>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6" name="Footer Placeholder 5">
            <a:extLst>
              <a:ext uri="{FF2B5EF4-FFF2-40B4-BE49-F238E27FC236}">
                <a16:creationId xmlns:a16="http://schemas.microsoft.com/office/drawing/2014/main" id="{1320965A-2357-2E59-D5E8-D374CD196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D2047-5CA7-A98A-9979-FC7722923B1C}"/>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310395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721F-9A39-D585-28A1-E5E982DD2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D5ABB-1569-349F-5F83-11B7F2F3D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C0DDE0-D957-8C90-8AA9-17DE6A4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08D9B-9AA0-F636-0A81-444674BEDA46}"/>
              </a:ext>
            </a:extLst>
          </p:cNvPr>
          <p:cNvSpPr>
            <a:spLocks noGrp="1"/>
          </p:cNvSpPr>
          <p:nvPr>
            <p:ph type="dt" sz="half" idx="10"/>
          </p:nvPr>
        </p:nvSpPr>
        <p:spPr/>
        <p:txBody>
          <a:bodyPr/>
          <a:lstStyle/>
          <a:p>
            <a:fld id="{EB8B7650-06F7-4B07-9B60-6EBD74997EA8}" type="datetimeFigureOut">
              <a:rPr lang="en-IN" smtClean="0"/>
              <a:t>17-11-2023</a:t>
            </a:fld>
            <a:endParaRPr lang="en-IN"/>
          </a:p>
        </p:txBody>
      </p:sp>
      <p:sp>
        <p:nvSpPr>
          <p:cNvPr id="6" name="Footer Placeholder 5">
            <a:extLst>
              <a:ext uri="{FF2B5EF4-FFF2-40B4-BE49-F238E27FC236}">
                <a16:creationId xmlns:a16="http://schemas.microsoft.com/office/drawing/2014/main" id="{A9E22A85-87F4-53AA-447C-E7AC834BE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DD823-4520-4F9C-12F5-044DB0CF9822}"/>
              </a:ext>
            </a:extLst>
          </p:cNvPr>
          <p:cNvSpPr>
            <a:spLocks noGrp="1"/>
          </p:cNvSpPr>
          <p:nvPr>
            <p:ph type="sldNum" sz="quarter" idx="12"/>
          </p:nvPr>
        </p:nvSpPr>
        <p:spPr/>
        <p:txBody>
          <a:bodyPr/>
          <a:lstStyle/>
          <a:p>
            <a:fld id="{A9247FFA-A71B-4126-BCED-415414C561ED}" type="slidenum">
              <a:rPr lang="en-IN" smtClean="0"/>
              <a:t>‹#›</a:t>
            </a:fld>
            <a:endParaRPr lang="en-IN"/>
          </a:p>
        </p:txBody>
      </p:sp>
    </p:spTree>
    <p:extLst>
      <p:ext uri="{BB962C8B-B14F-4D97-AF65-F5344CB8AC3E}">
        <p14:creationId xmlns:p14="http://schemas.microsoft.com/office/powerpoint/2010/main" val="64085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3372D-C9A5-A0B6-058C-33DDAF5F8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8E9738-0E14-D69C-1BFB-632761C66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AB787-B4A5-44F5-5ABC-0767C521C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B7650-06F7-4B07-9B60-6EBD74997EA8}" type="datetimeFigureOut">
              <a:rPr lang="en-IN" smtClean="0"/>
              <a:t>17-11-2023</a:t>
            </a:fld>
            <a:endParaRPr lang="en-IN"/>
          </a:p>
        </p:txBody>
      </p:sp>
      <p:sp>
        <p:nvSpPr>
          <p:cNvPr id="5" name="Footer Placeholder 4">
            <a:extLst>
              <a:ext uri="{FF2B5EF4-FFF2-40B4-BE49-F238E27FC236}">
                <a16:creationId xmlns:a16="http://schemas.microsoft.com/office/drawing/2014/main" id="{B888B91B-D464-632E-31B5-299414EA2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730FB-C86E-48DC-FADC-C6BA00743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47FFA-A71B-4126-BCED-415414C561ED}" type="slidenum">
              <a:rPr lang="en-IN" smtClean="0"/>
              <a:t>‹#›</a:t>
            </a:fld>
            <a:endParaRPr lang="en-IN"/>
          </a:p>
        </p:txBody>
      </p:sp>
    </p:spTree>
    <p:extLst>
      <p:ext uri="{BB962C8B-B14F-4D97-AF65-F5344CB8AC3E}">
        <p14:creationId xmlns:p14="http://schemas.microsoft.com/office/powerpoint/2010/main" val="374412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hyperlink" Target="https://courses.lumenlearning.com/vccs-enf102-17fa/chapter/outcome-voice/"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revolution52.net/python-cheat-sheet-chuleta-de-python/" TargetMode="External"/><Relationship Id="rId4" Type="http://schemas.openxmlformats.org/officeDocument/2006/relationships/image" Target="../media/image8.png"/><Relationship Id="rId9" Type="http://schemas.openxmlformats.org/officeDocument/2006/relationships/hyperlink" Target="https://freesvg.org/vector-image-of-sound-loudspeaker-ic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anglabs.in/voice-assistant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F31C-9229-58B0-71F1-1C8A35577CD0}"/>
              </a:ext>
            </a:extLst>
          </p:cNvPr>
          <p:cNvSpPr>
            <a:spLocks noGrp="1"/>
          </p:cNvSpPr>
          <p:nvPr>
            <p:ph type="ctrTitle"/>
          </p:nvPr>
        </p:nvSpPr>
        <p:spPr>
          <a:xfrm>
            <a:off x="1524000" y="139701"/>
            <a:ext cx="9144000" cy="698499"/>
          </a:xfrm>
        </p:spPr>
        <p:txBody>
          <a:bodyPr>
            <a:normAutofit/>
          </a:bodyPr>
          <a:lstStyle/>
          <a:p>
            <a:r>
              <a:rPr lang="en-IN" sz="1600" dirty="0">
                <a:latin typeface="Times New Roman" panose="02020603050405020304" pitchFamily="18" charset="0"/>
                <a:cs typeface="Times New Roman" panose="02020603050405020304" pitchFamily="18" charset="0"/>
              </a:rPr>
              <a:t>An  Review On Creating  AI companion</a:t>
            </a:r>
            <a:endParaRPr lang="en-IN" sz="1600" dirty="0"/>
          </a:p>
        </p:txBody>
      </p:sp>
      <p:sp>
        <p:nvSpPr>
          <p:cNvPr id="3" name="Subtitle 2">
            <a:extLst>
              <a:ext uri="{FF2B5EF4-FFF2-40B4-BE49-F238E27FC236}">
                <a16:creationId xmlns:a16="http://schemas.microsoft.com/office/drawing/2014/main" id="{B1D4A108-6083-2291-C096-A37901B2A7A3}"/>
              </a:ext>
            </a:extLst>
          </p:cNvPr>
          <p:cNvSpPr>
            <a:spLocks noGrp="1"/>
          </p:cNvSpPr>
          <p:nvPr>
            <p:ph type="subTitle" idx="1"/>
          </p:nvPr>
        </p:nvSpPr>
        <p:spPr>
          <a:xfrm>
            <a:off x="1524000" y="1003300"/>
            <a:ext cx="9144000" cy="5016500"/>
          </a:xfrm>
        </p:spPr>
        <p:txBody>
          <a:bodyPr>
            <a:normAutofit fontScale="40000" lnSpcReduction="20000"/>
          </a:bodyPr>
          <a:lstStyle/>
          <a:p>
            <a:r>
              <a:rPr lang="en-IN" sz="3500" b="1" dirty="0">
                <a:latin typeface="Times New Roman" panose="02020603050405020304" pitchFamily="18" charset="0"/>
                <a:cs typeface="Times New Roman" panose="02020603050405020304" pitchFamily="18" charset="0"/>
              </a:rPr>
              <a:t>Creating AI companion: Building a Virtual Assistant by using NLP techniques</a:t>
            </a:r>
            <a:r>
              <a:rPr lang="en-IN" sz="3500" dirty="0">
                <a:latin typeface="Times New Roman" panose="02020603050405020304" pitchFamily="18" charset="0"/>
                <a:cs typeface="Times New Roman" panose="02020603050405020304" pitchFamily="18" charset="0"/>
              </a:rPr>
              <a:t>.</a:t>
            </a:r>
          </a:p>
          <a:p>
            <a:pPr marL="0" indent="0" algn="ctr">
              <a:buNone/>
            </a:pPr>
            <a:r>
              <a:rPr lang="en-IN" sz="3000" dirty="0">
                <a:latin typeface="Times New Roman" panose="02020603050405020304" pitchFamily="18" charset="0"/>
                <a:cs typeface="Times New Roman" panose="02020603050405020304" pitchFamily="18" charset="0"/>
              </a:rPr>
              <a:t>By</a:t>
            </a:r>
          </a:p>
          <a:p>
            <a:pPr marL="0" indent="0" algn="ctr">
              <a:buNone/>
            </a:pPr>
            <a:r>
              <a:rPr lang="en-IN" sz="3000" dirty="0">
                <a:latin typeface="Times New Roman" panose="02020603050405020304" pitchFamily="18" charset="0"/>
                <a:cs typeface="Times New Roman" panose="02020603050405020304" pitchFamily="18" charset="0"/>
              </a:rPr>
              <a:t>A.Chandana - (20N81A6728)</a:t>
            </a:r>
          </a:p>
          <a:p>
            <a:pPr marL="0" indent="0" algn="ctr">
              <a:buNone/>
            </a:pPr>
            <a:r>
              <a:rPr lang="en-IN" sz="3000" dirty="0">
                <a:latin typeface="Times New Roman" panose="02020603050405020304" pitchFamily="18" charset="0"/>
                <a:cs typeface="Times New Roman" panose="02020603050405020304" pitchFamily="18" charset="0"/>
              </a:rPr>
              <a:t>P. Manisha - (20N81A6721)</a:t>
            </a:r>
          </a:p>
          <a:p>
            <a:pPr marL="0" indent="0" algn="ctr">
              <a:buNone/>
            </a:pPr>
            <a:r>
              <a:rPr lang="en-IN" sz="3000" dirty="0">
                <a:latin typeface="Times New Roman" panose="02020603050405020304" pitchFamily="18" charset="0"/>
                <a:cs typeface="Times New Roman" panose="02020603050405020304" pitchFamily="18" charset="0"/>
              </a:rPr>
              <a:t>M.Vivek - (20N81A6745)</a:t>
            </a:r>
          </a:p>
          <a:p>
            <a:pPr marL="0" indent="0" algn="ctr">
              <a:buNone/>
            </a:pPr>
            <a:endParaRPr lang="en-IN" sz="2200" dirty="0">
              <a:latin typeface="Times New Roman" panose="02020603050405020304" pitchFamily="18" charset="0"/>
              <a:cs typeface="Times New Roman" panose="02020603050405020304" pitchFamily="18" charset="0"/>
            </a:endParaRPr>
          </a:p>
          <a:p>
            <a:pPr marL="0" indent="0" algn="ctr">
              <a:buNone/>
            </a:pPr>
            <a:r>
              <a:rPr lang="en-IN" sz="3000" b="1" dirty="0">
                <a:latin typeface="Times New Roman" panose="02020603050405020304" pitchFamily="18" charset="0"/>
                <a:cs typeface="Times New Roman" panose="02020603050405020304" pitchFamily="18" charset="0"/>
              </a:rPr>
              <a:t>Under the Supervision of </a:t>
            </a:r>
          </a:p>
          <a:p>
            <a:pPr marL="0" indent="0" algn="ctr">
              <a:buNone/>
            </a:pPr>
            <a:r>
              <a:rPr lang="en-IN" sz="3000" dirty="0">
                <a:latin typeface="Times New Roman" panose="02020603050405020304" pitchFamily="18" charset="0"/>
                <a:cs typeface="Times New Roman" panose="02020603050405020304" pitchFamily="18" charset="0"/>
              </a:rPr>
              <a:t>Mohammad Miskeen Ali ,MTech(Ph.D.)</a:t>
            </a:r>
          </a:p>
          <a:p>
            <a:pPr marL="0" indent="0" algn="ctr">
              <a:buNone/>
            </a:pPr>
            <a:r>
              <a:rPr lang="en-IN" sz="3000" dirty="0">
                <a:latin typeface="Times New Roman" panose="02020603050405020304" pitchFamily="18" charset="0"/>
                <a:cs typeface="Times New Roman" panose="02020603050405020304" pitchFamily="18" charset="0"/>
              </a:rPr>
              <a:t>Assistant Professor</a:t>
            </a:r>
          </a:p>
          <a:p>
            <a:pPr marL="0" indent="0" algn="ctr">
              <a:buNone/>
            </a:pPr>
            <a:endParaRPr lang="en-IN" sz="1200" dirty="0">
              <a:latin typeface="Times New Roman" panose="02020603050405020304" pitchFamily="18" charset="0"/>
              <a:cs typeface="Times New Roman" panose="02020603050405020304" pitchFamily="18" charset="0"/>
            </a:endParaRPr>
          </a:p>
          <a:p>
            <a:pPr marL="0" indent="0" algn="ctr">
              <a:buNone/>
            </a:pPr>
            <a:endParaRPr lang="en-IN" sz="1050" b="1" dirty="0">
              <a:latin typeface="Times New Roman" panose="02020603050405020304" pitchFamily="18" charset="0"/>
              <a:cs typeface="Times New Roman" panose="02020603050405020304" pitchFamily="18" charset="0"/>
            </a:endParaRPr>
          </a:p>
          <a:p>
            <a:pPr marL="0" indent="0" algn="ctr">
              <a:buNone/>
            </a:pPr>
            <a:endParaRPr lang="en-IN" sz="1050" b="1" dirty="0">
              <a:latin typeface="Times New Roman" panose="02020603050405020304" pitchFamily="18" charset="0"/>
              <a:cs typeface="Times New Roman" panose="02020603050405020304" pitchFamily="18" charset="0"/>
            </a:endParaRPr>
          </a:p>
          <a:p>
            <a:pPr marL="0" indent="0" algn="ctr">
              <a:buNone/>
            </a:pPr>
            <a:endParaRPr lang="en-IN" sz="1050" b="1" dirty="0">
              <a:latin typeface="Times New Roman" panose="02020603050405020304" pitchFamily="18" charset="0"/>
              <a:cs typeface="Times New Roman" panose="02020603050405020304" pitchFamily="18" charset="0"/>
            </a:endParaRPr>
          </a:p>
          <a:p>
            <a:pPr marL="0" indent="0" algn="ctr">
              <a:buNone/>
            </a:pPr>
            <a:endParaRPr lang="en-IN" sz="1050" b="1" dirty="0">
              <a:latin typeface="Times New Roman" panose="02020603050405020304" pitchFamily="18" charset="0"/>
              <a:cs typeface="Times New Roman" panose="02020603050405020304" pitchFamily="18" charset="0"/>
            </a:endParaRPr>
          </a:p>
          <a:p>
            <a:pPr marL="0" indent="0" algn="ctr">
              <a:buNone/>
            </a:pPr>
            <a:endParaRPr lang="en-IN" sz="1000" b="1" dirty="0">
              <a:latin typeface="Times New Roman" panose="02020603050405020304" pitchFamily="18" charset="0"/>
              <a:cs typeface="Times New Roman" panose="02020603050405020304" pitchFamily="18" charset="0"/>
            </a:endParaRPr>
          </a:p>
          <a:p>
            <a:pPr marL="0" indent="0" algn="ctr">
              <a:buNone/>
            </a:pPr>
            <a:endParaRPr lang="en-IN" sz="1000" b="1" dirty="0">
              <a:latin typeface="Times New Roman" panose="02020603050405020304" pitchFamily="18" charset="0"/>
              <a:cs typeface="Times New Roman" panose="02020603050405020304" pitchFamily="18" charset="0"/>
            </a:endParaRPr>
          </a:p>
          <a:p>
            <a:pPr marL="0" indent="0" algn="ctr">
              <a:buNone/>
            </a:pPr>
            <a:endParaRPr lang="en-IN" sz="1000" b="1" dirty="0">
              <a:latin typeface="Times New Roman" panose="02020603050405020304" pitchFamily="18" charset="0"/>
              <a:cs typeface="Times New Roman" panose="02020603050405020304" pitchFamily="18" charset="0"/>
            </a:endParaRPr>
          </a:p>
          <a:p>
            <a:pPr marL="0" indent="0" algn="ctr">
              <a:buNone/>
            </a:pPr>
            <a:endParaRPr lang="en-IN" sz="1000" b="1" dirty="0">
              <a:latin typeface="Times New Roman" panose="02020603050405020304" pitchFamily="18" charset="0"/>
              <a:cs typeface="Times New Roman" panose="02020603050405020304" pitchFamily="18" charset="0"/>
            </a:endParaRPr>
          </a:p>
          <a:p>
            <a:pPr marL="0" indent="0" algn="ctr">
              <a:buNone/>
            </a:pPr>
            <a:endParaRPr lang="en-IN" sz="1000" b="1" dirty="0">
              <a:latin typeface="Times New Roman" panose="02020603050405020304" pitchFamily="18" charset="0"/>
              <a:cs typeface="Times New Roman" panose="02020603050405020304" pitchFamily="18" charset="0"/>
            </a:endParaRPr>
          </a:p>
          <a:p>
            <a:pPr marL="0" indent="0" algn="ctr">
              <a:buNone/>
            </a:pPr>
            <a:r>
              <a:rPr lang="en-IN" sz="3000" b="1" dirty="0">
                <a:latin typeface="Times New Roman" panose="02020603050405020304" pitchFamily="18" charset="0"/>
                <a:cs typeface="Times New Roman" panose="02020603050405020304" pitchFamily="18" charset="0"/>
              </a:rPr>
              <a:t>Department of Data Science(CSE)</a:t>
            </a:r>
          </a:p>
          <a:p>
            <a:pPr marL="0" indent="0" algn="ctr">
              <a:buNone/>
            </a:pPr>
            <a:r>
              <a:rPr lang="en-IN" sz="3000" b="1" dirty="0">
                <a:latin typeface="Times New Roman" panose="02020603050405020304" pitchFamily="18" charset="0"/>
                <a:cs typeface="Times New Roman" panose="02020603050405020304" pitchFamily="18" charset="0"/>
              </a:rPr>
              <a:t>Sphoorthy Engineering College</a:t>
            </a:r>
          </a:p>
          <a:p>
            <a:pPr marL="0" indent="0" algn="ctr">
              <a:buNone/>
            </a:pPr>
            <a:r>
              <a:rPr lang="en-IN" sz="3000" dirty="0">
                <a:latin typeface="Times New Roman" panose="02020603050405020304" pitchFamily="18" charset="0"/>
                <a:cs typeface="Times New Roman" panose="02020603050405020304" pitchFamily="18" charset="0"/>
              </a:rPr>
              <a:t>Affiliation</a:t>
            </a:r>
          </a:p>
          <a:p>
            <a:pPr marL="0" indent="0" algn="ctr">
              <a:buNone/>
            </a:pPr>
            <a:r>
              <a:rPr lang="en-US" sz="3000" dirty="0">
                <a:latin typeface="Times New Roman" panose="02020603050405020304" pitchFamily="18" charset="0"/>
                <a:cs typeface="Times New Roman" panose="02020603050405020304" pitchFamily="18" charset="0"/>
              </a:rPr>
              <a:t>An Autonomous Institution Accredited by NAAC with “A” Grade</a:t>
            </a:r>
            <a:endParaRPr lang="en-IN" sz="3000" dirty="0">
              <a:latin typeface="Times New Roman" panose="02020603050405020304" pitchFamily="18" charset="0"/>
              <a:cs typeface="Times New Roman" panose="02020603050405020304" pitchFamily="18" charset="0"/>
            </a:endParaRPr>
          </a:p>
          <a:p>
            <a:pPr marL="0" indent="0" algn="ctr">
              <a:buNone/>
            </a:pPr>
            <a:endParaRPr lang="en-IN" sz="3000"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0D5AEF44-08C2-C3B9-B197-05450D7A3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699" y="3303203"/>
            <a:ext cx="2006601" cy="1587500"/>
          </a:xfrm>
          <a:prstGeom prst="rect">
            <a:avLst/>
          </a:prstGeom>
        </p:spPr>
      </p:pic>
    </p:spTree>
    <p:extLst>
      <p:ext uri="{BB962C8B-B14F-4D97-AF65-F5344CB8AC3E}">
        <p14:creationId xmlns:p14="http://schemas.microsoft.com/office/powerpoint/2010/main" val="112616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C31F-C472-2215-71EA-2DEDAC393463}"/>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CD153919-E3B7-85DE-23B4-1A80C9D51CBB}"/>
              </a:ext>
            </a:extLst>
          </p:cNvPr>
          <p:cNvSpPr>
            <a:spLocks noGrp="1"/>
          </p:cNvSpPr>
          <p:nvPr>
            <p:ph idx="1"/>
          </p:nvPr>
        </p:nvSpPr>
        <p:spPr/>
        <p:txBody>
          <a:bodyPr>
            <a:normAutofit/>
          </a:bodyPr>
          <a:lstStyle/>
          <a:p>
            <a:r>
              <a:rPr lang="en-IN" sz="1200" i="0" dirty="0">
                <a:effectLst/>
                <a:latin typeface="Times New Roman" panose="02020603050405020304" pitchFamily="18" charset="0"/>
                <a:cs typeface="Times New Roman" panose="02020603050405020304" pitchFamily="18" charset="0"/>
              </a:rPr>
              <a:t>Natural Language Understanding</a:t>
            </a:r>
          </a:p>
          <a:p>
            <a:r>
              <a:rPr lang="en-IN" sz="1200" i="0" dirty="0">
                <a:effectLst/>
                <a:latin typeface="Times New Roman" panose="02020603050405020304" pitchFamily="18" charset="0"/>
                <a:cs typeface="Times New Roman" panose="02020603050405020304" pitchFamily="18" charset="0"/>
              </a:rPr>
              <a:t>Intent Recognition</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Context Management</a:t>
            </a:r>
          </a:p>
          <a:p>
            <a:r>
              <a:rPr lang="en-IN" sz="1200" i="0" dirty="0">
                <a:effectLst/>
                <a:latin typeface="Times New Roman" panose="02020603050405020304" pitchFamily="18" charset="0"/>
                <a:cs typeface="Times New Roman" panose="02020603050405020304" pitchFamily="18" charset="0"/>
              </a:rPr>
              <a:t>Response Generation</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Analytics and Reporting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34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67A1-2211-9064-ED02-3F9B5C2B44E8}"/>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a16="http://schemas.microsoft.com/office/drawing/2014/main" id="{84564A70-22C2-7270-CBB3-B84E08B351DA}"/>
              </a:ext>
            </a:extLst>
          </p:cNvPr>
          <p:cNvSpPr>
            <a:spLocks noGrp="1"/>
          </p:cNvSpPr>
          <p:nvPr>
            <p:ph idx="1"/>
          </p:nvPr>
        </p:nvSpPr>
        <p:spPr/>
        <p:txBody>
          <a:body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A feasibility study is a detailed analysis that </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sym typeface="+mn-ea"/>
              </a:rPr>
              <a:t>determine the</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sym typeface="+mn-ea"/>
              </a:rPr>
              <a:t> project </a:t>
            </a:r>
            <a:r>
              <a:rPr kumimoji="0" lang="en-IN"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sym typeface="+mn-ea"/>
              </a:rPr>
              <a:t>Success rate </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sym typeface="+mn-ea"/>
              </a:rPr>
              <a:t>by </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consider</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ing</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all </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the critical</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l</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aspects</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of a proposed project</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a:t>
            </a: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It is primary and most important thing in </a:t>
            </a:r>
            <a:r>
              <a:rPr kumimoji="0" lang="en-IN"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development </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of a project.</a:t>
            </a: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Types of Feasibility Study,</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a:t>
            </a:r>
            <a:r>
              <a:rPr kumimoji="0" lang="en-IN"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Economic Feasibility</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IN"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Technical Feasibility</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IN"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Social Feasibility</a:t>
            </a:r>
          </a:p>
          <a:p>
            <a:endParaRPr lang="en-IN" dirty="0"/>
          </a:p>
        </p:txBody>
      </p:sp>
      <p:sp>
        <p:nvSpPr>
          <p:cNvPr id="8" name="TextBox 7">
            <a:extLst>
              <a:ext uri="{FF2B5EF4-FFF2-40B4-BE49-F238E27FC236}">
                <a16:creationId xmlns:a16="http://schemas.microsoft.com/office/drawing/2014/main" id="{26088B0A-9541-76AD-B00C-241FD0826605}"/>
              </a:ext>
            </a:extLst>
          </p:cNvPr>
          <p:cNvSpPr txBox="1"/>
          <p:nvPr/>
        </p:nvSpPr>
        <p:spPr>
          <a:xfrm>
            <a:off x="4214812" y="5334000"/>
            <a:ext cx="3762375" cy="230832"/>
          </a:xfrm>
          <a:prstGeom prst="rect">
            <a:avLst/>
          </a:prstGeom>
          <a:noFill/>
        </p:spPr>
        <p:txBody>
          <a:bodyPr wrap="square" rtlCol="0">
            <a:spAutoFit/>
          </a:bodyPr>
          <a:lstStyle/>
          <a:p>
            <a:r>
              <a:rPr lang="en-IN" sz="900" dirty="0"/>
              <a:t>C</a:t>
            </a:r>
          </a:p>
        </p:txBody>
      </p:sp>
      <p:pic>
        <p:nvPicPr>
          <p:cNvPr id="14" name="Picture 13">
            <a:extLst>
              <a:ext uri="{FF2B5EF4-FFF2-40B4-BE49-F238E27FC236}">
                <a16:creationId xmlns:a16="http://schemas.microsoft.com/office/drawing/2014/main" id="{956D2592-0E7D-3319-6611-C73C0DB70FE0}"/>
              </a:ext>
            </a:extLst>
          </p:cNvPr>
          <p:cNvPicPr>
            <a:picLocks noChangeAspect="1"/>
          </p:cNvPicPr>
          <p:nvPr/>
        </p:nvPicPr>
        <p:blipFill>
          <a:blip r:embed="rId2"/>
          <a:stretch>
            <a:fillRect/>
          </a:stretch>
        </p:blipFill>
        <p:spPr>
          <a:xfrm>
            <a:off x="6095999" y="2895599"/>
            <a:ext cx="4295775" cy="3281363"/>
          </a:xfrm>
          <a:prstGeom prst="rect">
            <a:avLst/>
          </a:prstGeom>
        </p:spPr>
      </p:pic>
    </p:spTree>
    <p:extLst>
      <p:ext uri="{BB962C8B-B14F-4D97-AF65-F5344CB8AC3E}">
        <p14:creationId xmlns:p14="http://schemas.microsoft.com/office/powerpoint/2010/main" val="264688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0BED-D0F2-B2BD-C12D-9A3E072AE7AB}"/>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ECONOMIC FEASIBILITY</a:t>
            </a:r>
          </a:p>
        </p:txBody>
      </p:sp>
      <p:sp>
        <p:nvSpPr>
          <p:cNvPr id="3" name="Content Placeholder 2">
            <a:extLst>
              <a:ext uri="{FF2B5EF4-FFF2-40B4-BE49-F238E27FC236}">
                <a16:creationId xmlns:a16="http://schemas.microsoft.com/office/drawing/2014/main" id="{E8269C4A-9F30-1454-3B1F-3A733330B7B2}"/>
              </a:ext>
            </a:extLst>
          </p:cNvPr>
          <p:cNvSpPr>
            <a:spLocks noGrp="1"/>
          </p:cNvSpPr>
          <p:nvPr>
            <p:ph idx="1"/>
          </p:nvPr>
        </p:nvSpPr>
        <p:spPr/>
        <p:txBody>
          <a:bodyPr/>
          <a:lstStyle/>
          <a:p>
            <a:pPr marL="0" marR="0" lvl="0" indent="0" algn="l" defTabSz="914400" rtl="0" eaLnBrk="1" fontAlgn="base" latinLnBrk="0" hangingPunct="1">
              <a:lnSpc>
                <a:spcPct val="150000"/>
              </a:lnSpc>
              <a:spcBef>
                <a:spcPct val="20000"/>
              </a:spcBef>
              <a:spcAft>
                <a:spcPct val="0"/>
              </a:spcAft>
              <a:buClrTx/>
              <a:buSzTx/>
              <a:buNone/>
              <a:tabLst/>
              <a:defRPr/>
            </a:pP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Economic Feasibility is to measure </a:t>
            </a:r>
            <a:r>
              <a:rPr kumimoji="0" lang="en-IN"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Financial costs</a:t>
            </a:r>
            <a:r>
              <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associated with the project that are relevant or lower than the current system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economic feasibility of virtual assistants is evident in their potential to significantly reduce labor and operational costs across various industries. By automating routine tasks, handling customer inquiries, and managing administrative work, businesses can streamline their operations and enhance efficiency. Virtual assistants can operate 24/7 without the need for breaks, vacations, or benefits, providing a cost-effective alternative to human employees. Moreover, their scalability allows organizations to adjust resources as needed, preventing overstaffing during periods of low demand and scaling up during peak times. While there are initial development and integration costs, the long-term economic benefits, in terms of cost savings and increased productivity, make virtual assistants a compelling investment for businesses looking to remain competitive in an increasingly digital and automated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Söhne"/>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endParaRPr kumimoji="0" lang="en-I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endParaRPr>
          </a:p>
          <a:p>
            <a:endParaRPr lang="en-IN" dirty="0"/>
          </a:p>
        </p:txBody>
      </p:sp>
      <p:pic>
        <p:nvPicPr>
          <p:cNvPr id="13" name="Picture 12">
            <a:extLst>
              <a:ext uri="{FF2B5EF4-FFF2-40B4-BE49-F238E27FC236}">
                <a16:creationId xmlns:a16="http://schemas.microsoft.com/office/drawing/2014/main" id="{C6AB052B-EF2A-EF54-9A86-53EE948DB658}"/>
              </a:ext>
            </a:extLst>
          </p:cNvPr>
          <p:cNvPicPr>
            <a:picLocks noChangeAspect="1"/>
          </p:cNvPicPr>
          <p:nvPr/>
        </p:nvPicPr>
        <p:blipFill>
          <a:blip r:embed="rId2"/>
          <a:stretch>
            <a:fillRect/>
          </a:stretch>
        </p:blipFill>
        <p:spPr>
          <a:xfrm>
            <a:off x="6832600" y="3695700"/>
            <a:ext cx="4368800" cy="2616200"/>
          </a:xfrm>
          <a:prstGeom prst="rect">
            <a:avLst/>
          </a:prstGeom>
        </p:spPr>
      </p:pic>
    </p:spTree>
    <p:extLst>
      <p:ext uri="{BB962C8B-B14F-4D97-AF65-F5344CB8AC3E}">
        <p14:creationId xmlns:p14="http://schemas.microsoft.com/office/powerpoint/2010/main" val="413541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22F2-5080-398E-E569-3DCAE7A54541}"/>
              </a:ext>
            </a:extLst>
          </p:cNvPr>
          <p:cNvSpPr>
            <a:spLocks noGrp="1"/>
          </p:cNvSpPr>
          <p:nvPr>
            <p:ph type="title"/>
          </p:nvPr>
        </p:nvSpPr>
        <p:spPr/>
        <p:txBody>
          <a:bodyPr/>
          <a:lstStyle/>
          <a:p>
            <a:r>
              <a:rPr kumimoji="0" lang="en-I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 </a:t>
            </a:r>
            <a:r>
              <a:rPr kumimoji="0" lang="en-I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TECHNICAL FEASIBILITY</a:t>
            </a:r>
            <a:endParaRPr lang="en-IN" sz="1400" dirty="0"/>
          </a:p>
        </p:txBody>
      </p:sp>
      <p:sp>
        <p:nvSpPr>
          <p:cNvPr id="5" name="Content Placeholder 4">
            <a:extLst>
              <a:ext uri="{FF2B5EF4-FFF2-40B4-BE49-F238E27FC236}">
                <a16:creationId xmlns:a16="http://schemas.microsoft.com/office/drawing/2014/main" id="{AEA5E960-DABE-ABA7-22A2-334215D6D6D7}"/>
              </a:ext>
            </a:extLst>
          </p:cNvPr>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The technical feasibility of virtual assistants is a testament to the rapid advancements in artificial intelligence and machine learning. These intelligent entities have made great strides in understanding and responding to natural language, resulting in a more intuitive and user-friendly experience. They can seamlessly integrate with various platforms and devices, making them versatile tools for both personal and professional use. Moreover, the availability of developer tools, APIs, and robust frameworks has paved the way for innovation and customization, allowing businesses and individuals to tailor virtual assistants to their specific needs. While challenges persist, such as fine-tuning accuracy and improving contextual understanding, the overall technical feasibility of virtual assistants is undeniable, offering a promising glimpse into a future where technology seamlessly augments and enhances our daily interactions.</a:t>
            </a:r>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806045E7-DF88-1B3E-310B-361DE8137D24}"/>
              </a:ext>
            </a:extLst>
          </p:cNvPr>
          <p:cNvPicPr>
            <a:picLocks noChangeAspect="1"/>
          </p:cNvPicPr>
          <p:nvPr/>
        </p:nvPicPr>
        <p:blipFill>
          <a:blip r:embed="rId2"/>
          <a:stretch>
            <a:fillRect/>
          </a:stretch>
        </p:blipFill>
        <p:spPr>
          <a:xfrm>
            <a:off x="5880100" y="3302000"/>
            <a:ext cx="5473700" cy="3333750"/>
          </a:xfrm>
          <a:prstGeom prst="rect">
            <a:avLst/>
          </a:prstGeom>
        </p:spPr>
      </p:pic>
    </p:spTree>
    <p:extLst>
      <p:ext uri="{BB962C8B-B14F-4D97-AF65-F5344CB8AC3E}">
        <p14:creationId xmlns:p14="http://schemas.microsoft.com/office/powerpoint/2010/main" val="317637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3E05-B7DF-0C8C-1E3A-A7839BCD058B}"/>
              </a:ext>
            </a:extLst>
          </p:cNvPr>
          <p:cNvSpPr>
            <a:spLocks noGrp="1"/>
          </p:cNvSpPr>
          <p:nvPr>
            <p:ph type="title"/>
          </p:nvPr>
        </p:nvSpPr>
        <p:spPr>
          <a:xfrm>
            <a:off x="838200" y="681037"/>
            <a:ext cx="10515600" cy="1325563"/>
          </a:xfrm>
        </p:spPr>
        <p:txBody>
          <a:bodyPr>
            <a:normAutofit/>
          </a:bodyPr>
          <a:lstStyle/>
          <a:p>
            <a:r>
              <a:rPr lang="en-IN" sz="1400" b="1" dirty="0">
                <a:latin typeface="Times New Roman" panose="02020603050405020304" pitchFamily="18" charset="0"/>
                <a:cs typeface="Times New Roman" panose="02020603050405020304" pitchFamily="18" charset="0"/>
              </a:rPr>
              <a:t>SOCIAL FEASIBILITY</a:t>
            </a:r>
          </a:p>
        </p:txBody>
      </p:sp>
      <p:sp>
        <p:nvSpPr>
          <p:cNvPr id="3" name="Content Placeholder 2">
            <a:extLst>
              <a:ext uri="{FF2B5EF4-FFF2-40B4-BE49-F238E27FC236}">
                <a16:creationId xmlns:a16="http://schemas.microsoft.com/office/drawing/2014/main" id="{220BE1B5-BC83-6858-76DD-E2EC75A24F35}"/>
              </a:ext>
            </a:extLst>
          </p:cNvPr>
          <p:cNvSpPr>
            <a:spLocks noGrp="1"/>
          </p:cNvSpPr>
          <p:nvPr>
            <p:ph idx="1"/>
          </p:nvPr>
        </p:nvSpPr>
        <p:spPr/>
        <p:txBody>
          <a:bodyPr>
            <a:normAutofit/>
          </a:bodyPr>
          <a:lstStyle/>
          <a:p>
            <a:r>
              <a:rPr lang="en-IN" sz="1200" i="0" dirty="0">
                <a:effectLst/>
                <a:latin typeface="Times New Roman" panose="02020603050405020304" pitchFamily="18" charset="0"/>
                <a:cs typeface="Times New Roman" panose="02020603050405020304" pitchFamily="18" charset="0"/>
              </a:rPr>
              <a:t>Privacy and Data Security</a:t>
            </a:r>
          </a:p>
          <a:p>
            <a:r>
              <a:rPr lang="en-IN" sz="1200" i="0" dirty="0">
                <a:effectLst/>
                <a:latin typeface="Times New Roman" panose="02020603050405020304" pitchFamily="18" charset="0"/>
                <a:cs typeface="Times New Roman" panose="02020603050405020304" pitchFamily="18" charset="0"/>
              </a:rPr>
              <a:t>Ethical Use</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Inclusivity and Accessibility</a:t>
            </a:r>
          </a:p>
          <a:p>
            <a:r>
              <a:rPr lang="en-IN" sz="1200" i="0" dirty="0">
                <a:effectLst/>
                <a:latin typeface="Times New Roman" panose="02020603050405020304" pitchFamily="18" charset="0"/>
                <a:cs typeface="Times New Roman" panose="02020603050405020304" pitchFamily="18" charset="0"/>
              </a:rPr>
              <a:t>User Empowerment</a:t>
            </a:r>
            <a:endParaRPr lang="en-IN" sz="1200" dirty="0">
              <a:latin typeface="Times New Roman" panose="02020603050405020304" pitchFamily="18" charset="0"/>
              <a:cs typeface="Times New Roman" panose="02020603050405020304" pitchFamily="18" charset="0"/>
            </a:endParaRPr>
          </a:p>
          <a:p>
            <a:r>
              <a:rPr lang="en-US" sz="1200" i="0" dirty="0">
                <a:effectLst/>
                <a:latin typeface="Times New Roman" panose="02020603050405020304" pitchFamily="18" charset="0"/>
                <a:cs typeface="Times New Roman" panose="02020603050405020304" pitchFamily="18" charset="0"/>
              </a:rPr>
              <a:t>Job Displacement and Impact on Employment</a:t>
            </a:r>
            <a:endParaRPr lang="en-IN" sz="1200" i="0" dirty="0">
              <a:effectLst/>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Social Acceptance</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Misuse Prevention</a:t>
            </a: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D220A6-9C40-AF46-4EF2-EE776DCD094E}"/>
              </a:ext>
            </a:extLst>
          </p:cNvPr>
          <p:cNvPicPr>
            <a:picLocks noChangeAspect="1"/>
          </p:cNvPicPr>
          <p:nvPr/>
        </p:nvPicPr>
        <p:blipFill>
          <a:blip r:embed="rId2"/>
          <a:stretch>
            <a:fillRect/>
          </a:stretch>
        </p:blipFill>
        <p:spPr>
          <a:xfrm>
            <a:off x="5765800" y="1219200"/>
            <a:ext cx="4540250" cy="3810000"/>
          </a:xfrm>
          <a:prstGeom prst="rect">
            <a:avLst/>
          </a:prstGeom>
        </p:spPr>
      </p:pic>
    </p:spTree>
    <p:extLst>
      <p:ext uri="{BB962C8B-B14F-4D97-AF65-F5344CB8AC3E}">
        <p14:creationId xmlns:p14="http://schemas.microsoft.com/office/powerpoint/2010/main" val="335902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EA33-A79A-383A-E4AC-159453BDB7F5}"/>
              </a:ext>
            </a:extLst>
          </p:cNvPr>
          <p:cNvSpPr>
            <a:spLocks noGrp="1"/>
          </p:cNvSpPr>
          <p:nvPr>
            <p:ph type="title"/>
          </p:nvPr>
        </p:nvSpPr>
        <p:spPr>
          <a:xfrm>
            <a:off x="685799" y="136153"/>
            <a:ext cx="10006785" cy="686665"/>
          </a:xfrm>
        </p:spPr>
        <p:txBody>
          <a:bodyPr>
            <a:normAutofit/>
          </a:bodyPr>
          <a:lstStyle/>
          <a:p>
            <a:r>
              <a:rPr lang="en-IN" sz="1400" b="1" dirty="0">
                <a:latin typeface="Times New Roman" panose="02020603050405020304" pitchFamily="18" charset="0"/>
                <a:cs typeface="Times New Roman" panose="02020603050405020304" pitchFamily="18" charset="0"/>
              </a:rPr>
              <a:t>SYSTEM DESIGN</a:t>
            </a:r>
          </a:p>
        </p:txBody>
      </p:sp>
      <p:pic>
        <p:nvPicPr>
          <p:cNvPr id="27" name="Content Placeholder 26">
            <a:extLst>
              <a:ext uri="{FF2B5EF4-FFF2-40B4-BE49-F238E27FC236}">
                <a16:creationId xmlns:a16="http://schemas.microsoft.com/office/drawing/2014/main" id="{88E5F2F5-37A8-75C6-E8AC-D95E06097967}"/>
              </a:ext>
            </a:extLst>
          </p:cNvPr>
          <p:cNvPicPr>
            <a:picLocks noGrp="1" noChangeAspect="1"/>
          </p:cNvPicPr>
          <p:nvPr>
            <p:ph idx="1"/>
          </p:nvPr>
        </p:nvPicPr>
        <p:blipFill>
          <a:blip r:embed="rId2"/>
          <a:stretch>
            <a:fillRect/>
          </a:stretch>
        </p:blipFill>
        <p:spPr>
          <a:xfrm>
            <a:off x="5805949" y="1698250"/>
            <a:ext cx="1926503" cy="872690"/>
          </a:xfrm>
          <a:prstGeom prst="rect">
            <a:avLst/>
          </a:prstGeom>
        </p:spPr>
      </p:pic>
      <p:sp>
        <p:nvSpPr>
          <p:cNvPr id="26" name="Rectangle: Rounded Corners 25">
            <a:extLst>
              <a:ext uri="{FF2B5EF4-FFF2-40B4-BE49-F238E27FC236}">
                <a16:creationId xmlns:a16="http://schemas.microsoft.com/office/drawing/2014/main" id="{F6AF53F2-67F7-F11E-B356-F5136FF84F5F}"/>
              </a:ext>
            </a:extLst>
          </p:cNvPr>
          <p:cNvSpPr/>
          <p:nvPr/>
        </p:nvSpPr>
        <p:spPr>
          <a:xfrm>
            <a:off x="1841500" y="1600200"/>
            <a:ext cx="2616200" cy="970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         </a:t>
            </a:r>
            <a:r>
              <a:rPr lang="en-IN" sz="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Voice Input</a:t>
            </a:r>
          </a:p>
        </p:txBody>
      </p:sp>
      <p:cxnSp>
        <p:nvCxnSpPr>
          <p:cNvPr id="29" name="Straight Arrow Connector 28">
            <a:extLst>
              <a:ext uri="{FF2B5EF4-FFF2-40B4-BE49-F238E27FC236}">
                <a16:creationId xmlns:a16="http://schemas.microsoft.com/office/drawing/2014/main" id="{8E0418DD-1B74-C801-C9F4-DA0290CECE85}"/>
              </a:ext>
            </a:extLst>
          </p:cNvPr>
          <p:cNvCxnSpPr>
            <a:cxnSpLocks/>
            <a:stCxn id="26" idx="3"/>
          </p:cNvCxnSpPr>
          <p:nvPr/>
        </p:nvCxnSpPr>
        <p:spPr>
          <a:xfrm flipV="1">
            <a:off x="4457700" y="2082801"/>
            <a:ext cx="1348249" cy="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BB6B3D46-6BFC-6736-AEA5-FDB2873C2F8E}"/>
              </a:ext>
            </a:extLst>
          </p:cNvPr>
          <p:cNvSpPr/>
          <p:nvPr/>
        </p:nvSpPr>
        <p:spPr>
          <a:xfrm>
            <a:off x="5805949" y="3644900"/>
            <a:ext cx="2041492" cy="270510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1A2A50D6-8E04-AEDD-8817-FB89AFA3437F}"/>
              </a:ext>
            </a:extLst>
          </p:cNvPr>
          <p:cNvSpPr/>
          <p:nvPr/>
        </p:nvSpPr>
        <p:spPr>
          <a:xfrm>
            <a:off x="5920938" y="3429000"/>
            <a:ext cx="1926503" cy="27558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sz="1200" dirty="0">
                <a:latin typeface="Times New Roman" panose="02020603050405020304" pitchFamily="18" charset="0"/>
                <a:cs typeface="Times New Roman" panose="02020603050405020304" pitchFamily="18" charset="0"/>
              </a:rPr>
              <a:t>Python Backend</a:t>
            </a:r>
          </a:p>
        </p:txBody>
      </p:sp>
      <p:sp>
        <p:nvSpPr>
          <p:cNvPr id="35" name="Rectangle: Rounded Corners 34">
            <a:extLst>
              <a:ext uri="{FF2B5EF4-FFF2-40B4-BE49-F238E27FC236}">
                <a16:creationId xmlns:a16="http://schemas.microsoft.com/office/drawing/2014/main" id="{EBF17A90-F309-A8B3-72DD-F78FBEAC82C1}"/>
              </a:ext>
            </a:extLst>
          </p:cNvPr>
          <p:cNvSpPr/>
          <p:nvPr/>
        </p:nvSpPr>
        <p:spPr>
          <a:xfrm>
            <a:off x="9855200" y="1698250"/>
            <a:ext cx="1193800" cy="8726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API</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Calls</a:t>
            </a:r>
          </a:p>
        </p:txBody>
      </p:sp>
      <p:pic>
        <p:nvPicPr>
          <p:cNvPr id="36" name="Picture 35">
            <a:extLst>
              <a:ext uri="{FF2B5EF4-FFF2-40B4-BE49-F238E27FC236}">
                <a16:creationId xmlns:a16="http://schemas.microsoft.com/office/drawing/2014/main" id="{A5DA6034-316B-7906-D14D-E6CCEEACB550}"/>
              </a:ext>
            </a:extLst>
          </p:cNvPr>
          <p:cNvPicPr>
            <a:picLocks noChangeAspect="1"/>
          </p:cNvPicPr>
          <p:nvPr/>
        </p:nvPicPr>
        <p:blipFill>
          <a:blip r:embed="rId3"/>
          <a:stretch>
            <a:fillRect/>
          </a:stretch>
        </p:blipFill>
        <p:spPr>
          <a:xfrm>
            <a:off x="9855200" y="3403064"/>
            <a:ext cx="1207113" cy="883997"/>
          </a:xfrm>
          <a:prstGeom prst="rect">
            <a:avLst/>
          </a:prstGeom>
        </p:spPr>
      </p:pic>
      <p:pic>
        <p:nvPicPr>
          <p:cNvPr id="37" name="Picture 36">
            <a:extLst>
              <a:ext uri="{FF2B5EF4-FFF2-40B4-BE49-F238E27FC236}">
                <a16:creationId xmlns:a16="http://schemas.microsoft.com/office/drawing/2014/main" id="{6BA3053B-E32B-6F8A-36BD-27433D202A7E}"/>
              </a:ext>
            </a:extLst>
          </p:cNvPr>
          <p:cNvPicPr>
            <a:picLocks noChangeAspect="1"/>
          </p:cNvPicPr>
          <p:nvPr/>
        </p:nvPicPr>
        <p:blipFill>
          <a:blip r:embed="rId3"/>
          <a:stretch>
            <a:fillRect/>
          </a:stretch>
        </p:blipFill>
        <p:spPr>
          <a:xfrm>
            <a:off x="9855200" y="5300903"/>
            <a:ext cx="1207113" cy="883997"/>
          </a:xfrm>
          <a:prstGeom prst="rect">
            <a:avLst/>
          </a:prstGeom>
        </p:spPr>
      </p:pic>
      <p:cxnSp>
        <p:nvCxnSpPr>
          <p:cNvPr id="39" name="Straight Arrow Connector 38">
            <a:extLst>
              <a:ext uri="{FF2B5EF4-FFF2-40B4-BE49-F238E27FC236}">
                <a16:creationId xmlns:a16="http://schemas.microsoft.com/office/drawing/2014/main" id="{B7CCB792-3260-5DDA-D7C1-440771C7DDE7}"/>
              </a:ext>
            </a:extLst>
          </p:cNvPr>
          <p:cNvCxnSpPr/>
          <p:nvPr/>
        </p:nvCxnSpPr>
        <p:spPr>
          <a:xfrm>
            <a:off x="8102600" y="3845062"/>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622441-24F5-56C5-49A5-EFF42112CA41}"/>
              </a:ext>
            </a:extLst>
          </p:cNvPr>
          <p:cNvCxnSpPr>
            <a:cxnSpLocks/>
          </p:cNvCxnSpPr>
          <p:nvPr/>
        </p:nvCxnSpPr>
        <p:spPr>
          <a:xfrm flipH="1">
            <a:off x="8102600" y="4013205"/>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CA6401C4-790B-59C2-888A-4564CEA053A6}"/>
              </a:ext>
            </a:extLst>
          </p:cNvPr>
          <p:cNvSpPr/>
          <p:nvPr/>
        </p:nvSpPr>
        <p:spPr>
          <a:xfrm>
            <a:off x="2907141" y="4013205"/>
            <a:ext cx="2041492" cy="15874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Text to speech module</a:t>
            </a:r>
          </a:p>
        </p:txBody>
      </p:sp>
      <p:cxnSp>
        <p:nvCxnSpPr>
          <p:cNvPr id="48" name="Straight Arrow Connector 47">
            <a:extLst>
              <a:ext uri="{FF2B5EF4-FFF2-40B4-BE49-F238E27FC236}">
                <a16:creationId xmlns:a16="http://schemas.microsoft.com/office/drawing/2014/main" id="{6212F90D-8B7B-70A2-9C6F-22A2598B5397}"/>
              </a:ext>
            </a:extLst>
          </p:cNvPr>
          <p:cNvCxnSpPr/>
          <p:nvPr/>
        </p:nvCxnSpPr>
        <p:spPr>
          <a:xfrm flipH="1">
            <a:off x="4948633" y="4622800"/>
            <a:ext cx="972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B7C2197-5CD9-25CD-3347-0BAD0A4C877C}"/>
              </a:ext>
            </a:extLst>
          </p:cNvPr>
          <p:cNvCxnSpPr/>
          <p:nvPr/>
        </p:nvCxnSpPr>
        <p:spPr>
          <a:xfrm>
            <a:off x="8102600" y="5600695"/>
            <a:ext cx="1485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B2AFB5E-A034-BE5E-5622-E8EFF54F4DE6}"/>
              </a:ext>
            </a:extLst>
          </p:cNvPr>
          <p:cNvCxnSpPr/>
          <p:nvPr/>
        </p:nvCxnSpPr>
        <p:spPr>
          <a:xfrm flipH="1">
            <a:off x="8102600" y="5742901"/>
            <a:ext cx="1485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3725473-E066-48F3-BEAA-94D55DEE2B11}"/>
              </a:ext>
            </a:extLst>
          </p:cNvPr>
          <p:cNvCxnSpPr/>
          <p:nvPr/>
        </p:nvCxnSpPr>
        <p:spPr>
          <a:xfrm flipV="1">
            <a:off x="7847441" y="2286000"/>
            <a:ext cx="1639459" cy="96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A2B88D-12D0-94AD-1AEA-A89B82D6E2D0}"/>
              </a:ext>
            </a:extLst>
          </p:cNvPr>
          <p:cNvCxnSpPr>
            <a:cxnSpLocks/>
          </p:cNvCxnSpPr>
          <p:nvPr/>
        </p:nvCxnSpPr>
        <p:spPr>
          <a:xfrm flipH="1">
            <a:off x="7937500" y="2507508"/>
            <a:ext cx="1549400" cy="92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Arrow: Down 59">
            <a:extLst>
              <a:ext uri="{FF2B5EF4-FFF2-40B4-BE49-F238E27FC236}">
                <a16:creationId xmlns:a16="http://schemas.microsoft.com/office/drawing/2014/main" id="{ED9B38DB-BBA9-CE81-9377-E332AF629C2B}"/>
              </a:ext>
            </a:extLst>
          </p:cNvPr>
          <p:cNvSpPr/>
          <p:nvPr/>
        </p:nvSpPr>
        <p:spPr>
          <a:xfrm>
            <a:off x="6681039" y="2768600"/>
            <a:ext cx="406300" cy="4953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8" name="Picture 67">
            <a:extLst>
              <a:ext uri="{FF2B5EF4-FFF2-40B4-BE49-F238E27FC236}">
                <a16:creationId xmlns:a16="http://schemas.microsoft.com/office/drawing/2014/main" id="{778477C1-04BB-8EED-0BCD-D2AE598894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08469" y="3816674"/>
            <a:ext cx="1636452" cy="1238252"/>
          </a:xfrm>
          <a:prstGeom prst="rect">
            <a:avLst/>
          </a:prstGeom>
        </p:spPr>
      </p:pic>
      <p:sp>
        <p:nvSpPr>
          <p:cNvPr id="73" name="TextBox 72">
            <a:extLst>
              <a:ext uri="{FF2B5EF4-FFF2-40B4-BE49-F238E27FC236}">
                <a16:creationId xmlns:a16="http://schemas.microsoft.com/office/drawing/2014/main" id="{8B8535AC-1264-0460-B36B-F208DAC32FDB}"/>
              </a:ext>
            </a:extLst>
          </p:cNvPr>
          <p:cNvSpPr txBox="1"/>
          <p:nvPr/>
        </p:nvSpPr>
        <p:spPr>
          <a:xfrm>
            <a:off x="5797550" y="1926087"/>
            <a:ext cx="1706411" cy="46166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Speech Recognition </a:t>
            </a:r>
          </a:p>
          <a:p>
            <a:r>
              <a:rPr lang="en-IN" sz="1200" dirty="0">
                <a:latin typeface="Times New Roman" panose="02020603050405020304" pitchFamily="18" charset="0"/>
                <a:cs typeface="Times New Roman" panose="02020603050405020304" pitchFamily="18" charset="0"/>
              </a:rPr>
              <a:t>Module</a:t>
            </a:r>
          </a:p>
        </p:txBody>
      </p:sp>
      <p:sp>
        <p:nvSpPr>
          <p:cNvPr id="75" name="TextBox 74">
            <a:extLst>
              <a:ext uri="{FF2B5EF4-FFF2-40B4-BE49-F238E27FC236}">
                <a16:creationId xmlns:a16="http://schemas.microsoft.com/office/drawing/2014/main" id="{6D0234B3-5CDF-B19C-A0B2-D9955C0DBE09}"/>
              </a:ext>
            </a:extLst>
          </p:cNvPr>
          <p:cNvSpPr txBox="1"/>
          <p:nvPr/>
        </p:nvSpPr>
        <p:spPr>
          <a:xfrm>
            <a:off x="9951979" y="3480819"/>
            <a:ext cx="1478634" cy="46166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Content </a:t>
            </a:r>
          </a:p>
          <a:p>
            <a:r>
              <a:rPr lang="en-IN" sz="1200" dirty="0">
                <a:latin typeface="Times New Roman" panose="02020603050405020304" pitchFamily="18" charset="0"/>
                <a:cs typeface="Times New Roman" panose="02020603050405020304" pitchFamily="18" charset="0"/>
              </a:rPr>
              <a:t>Extraction</a:t>
            </a:r>
          </a:p>
        </p:txBody>
      </p:sp>
      <p:sp>
        <p:nvSpPr>
          <p:cNvPr id="77" name="TextBox 76">
            <a:extLst>
              <a:ext uri="{FF2B5EF4-FFF2-40B4-BE49-F238E27FC236}">
                <a16:creationId xmlns:a16="http://schemas.microsoft.com/office/drawing/2014/main" id="{8A4B1826-34EF-2D80-B701-48BA85373E47}"/>
              </a:ext>
            </a:extLst>
          </p:cNvPr>
          <p:cNvSpPr txBox="1"/>
          <p:nvPr/>
        </p:nvSpPr>
        <p:spPr>
          <a:xfrm>
            <a:off x="9843659" y="5558235"/>
            <a:ext cx="60960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System call</a:t>
            </a:r>
          </a:p>
        </p:txBody>
      </p:sp>
      <p:pic>
        <p:nvPicPr>
          <p:cNvPr id="79" name="Picture 78">
            <a:extLst>
              <a:ext uri="{FF2B5EF4-FFF2-40B4-BE49-F238E27FC236}">
                <a16:creationId xmlns:a16="http://schemas.microsoft.com/office/drawing/2014/main" id="{D5003CF0-36B5-C8D0-CFA0-63FB336A921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79863" y="1644844"/>
            <a:ext cx="779825" cy="778310"/>
          </a:xfrm>
          <a:prstGeom prst="rect">
            <a:avLst/>
          </a:prstGeom>
        </p:spPr>
      </p:pic>
      <p:pic>
        <p:nvPicPr>
          <p:cNvPr id="82" name="Picture 81">
            <a:extLst>
              <a:ext uri="{FF2B5EF4-FFF2-40B4-BE49-F238E27FC236}">
                <a16:creationId xmlns:a16="http://schemas.microsoft.com/office/drawing/2014/main" id="{F6C0EB55-C718-99F9-8936-1B4DE460906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0800000">
            <a:off x="947375" y="4513522"/>
            <a:ext cx="1422400" cy="586853"/>
          </a:xfrm>
          <a:prstGeom prst="rect">
            <a:avLst/>
          </a:prstGeom>
        </p:spPr>
      </p:pic>
      <p:cxnSp>
        <p:nvCxnSpPr>
          <p:cNvPr id="84" name="Straight Arrow Connector 83">
            <a:extLst>
              <a:ext uri="{FF2B5EF4-FFF2-40B4-BE49-F238E27FC236}">
                <a16:creationId xmlns:a16="http://schemas.microsoft.com/office/drawing/2014/main" id="{E0330BB1-877A-D579-EEB8-CF75DEF56E2B}"/>
              </a:ext>
            </a:extLst>
          </p:cNvPr>
          <p:cNvCxnSpPr/>
          <p:nvPr/>
        </p:nvCxnSpPr>
        <p:spPr>
          <a:xfrm flipH="1">
            <a:off x="2565400" y="4806948"/>
            <a:ext cx="19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C81B2A1-F876-441F-265D-8B5D2FCB5741}"/>
              </a:ext>
            </a:extLst>
          </p:cNvPr>
          <p:cNvSpPr txBox="1"/>
          <p:nvPr/>
        </p:nvSpPr>
        <p:spPr>
          <a:xfrm>
            <a:off x="1147199" y="5213156"/>
            <a:ext cx="1024501"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83759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94CF-DC0B-ED88-2048-18071ADBFC37}"/>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72111FCE-E405-D01F-BA10-1B66DF0A0B4C}"/>
              </a:ext>
            </a:extLst>
          </p:cNvPr>
          <p:cNvSpPr>
            <a:spLocks noGrp="1"/>
          </p:cNvSpPr>
          <p:nvPr>
            <p:ph idx="1"/>
          </p:nvPr>
        </p:nvSpPr>
        <p:spPr/>
        <p:txBody>
          <a:bodyPr>
            <a:normAutofit/>
          </a:bodyPr>
          <a:lstStyle/>
          <a:p>
            <a:r>
              <a:rPr lang="en-IN" sz="1200" i="0" dirty="0">
                <a:effectLst/>
                <a:latin typeface="Times New Roman" panose="02020603050405020304" pitchFamily="18" charset="0"/>
                <a:cs typeface="Times New Roman" panose="02020603050405020304" pitchFamily="18" charset="0"/>
              </a:rPr>
              <a:t>Customer Support and Service</a:t>
            </a:r>
          </a:p>
          <a:p>
            <a:r>
              <a:rPr lang="en-IN" sz="1200" i="0" dirty="0">
                <a:effectLst/>
                <a:latin typeface="Times New Roman" panose="02020603050405020304" pitchFamily="18" charset="0"/>
                <a:cs typeface="Times New Roman" panose="02020603050405020304" pitchFamily="18" charset="0"/>
              </a:rPr>
              <a:t>Information Retrieval</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Education</a:t>
            </a:r>
          </a:p>
          <a:p>
            <a:r>
              <a:rPr lang="en-IN" sz="1200" i="0" dirty="0">
                <a:effectLst/>
                <a:latin typeface="Times New Roman" panose="02020603050405020304" pitchFamily="18" charset="0"/>
                <a:cs typeface="Times New Roman" panose="02020603050405020304" pitchFamily="18" charset="0"/>
              </a:rPr>
              <a:t>Entertainment and Media</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Legal and Compliance</a:t>
            </a: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4CC7B4C-3D83-C56F-DFC5-7123812F7D66}"/>
              </a:ext>
            </a:extLst>
          </p:cNvPr>
          <p:cNvPicPr>
            <a:picLocks noChangeAspect="1"/>
          </p:cNvPicPr>
          <p:nvPr/>
        </p:nvPicPr>
        <p:blipFill>
          <a:blip r:embed="rId2"/>
          <a:stretch>
            <a:fillRect/>
          </a:stretch>
        </p:blipFill>
        <p:spPr>
          <a:xfrm>
            <a:off x="3599234" y="544749"/>
            <a:ext cx="8223115" cy="5948126"/>
          </a:xfrm>
          <a:prstGeom prst="rect">
            <a:avLst/>
          </a:prstGeom>
        </p:spPr>
      </p:pic>
    </p:spTree>
    <p:extLst>
      <p:ext uri="{BB962C8B-B14F-4D97-AF65-F5344CB8AC3E}">
        <p14:creationId xmlns:p14="http://schemas.microsoft.com/office/powerpoint/2010/main" val="120572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D371-A829-DA38-0780-8DF72CEFA44F}"/>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WORKING</a:t>
            </a:r>
          </a:p>
        </p:txBody>
      </p:sp>
      <p:pic>
        <p:nvPicPr>
          <p:cNvPr id="4" name="Content Placeholder 4">
            <a:extLst>
              <a:ext uri="{FF2B5EF4-FFF2-40B4-BE49-F238E27FC236}">
                <a16:creationId xmlns:a16="http://schemas.microsoft.com/office/drawing/2014/main" id="{9CB90A4C-2EED-D898-F19C-E9C7D6EF90F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37912" y="1181101"/>
            <a:ext cx="9307629" cy="4790714"/>
          </a:xfrm>
        </p:spPr>
      </p:pic>
    </p:spTree>
    <p:extLst>
      <p:ext uri="{BB962C8B-B14F-4D97-AF65-F5344CB8AC3E}">
        <p14:creationId xmlns:p14="http://schemas.microsoft.com/office/powerpoint/2010/main" val="404628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1A37-CE17-136E-A898-AE6E67FCBC5B}"/>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SAMPLE CODE</a:t>
            </a:r>
          </a:p>
        </p:txBody>
      </p:sp>
      <p:pic>
        <p:nvPicPr>
          <p:cNvPr id="4" name="Picture 3">
            <a:extLst>
              <a:ext uri="{FF2B5EF4-FFF2-40B4-BE49-F238E27FC236}">
                <a16:creationId xmlns:a16="http://schemas.microsoft.com/office/drawing/2014/main" id="{87D3DA31-31FE-4D43-5ECD-DFF228959871}"/>
              </a:ext>
            </a:extLst>
          </p:cNvPr>
          <p:cNvPicPr>
            <a:picLocks noChangeAspect="1"/>
          </p:cNvPicPr>
          <p:nvPr/>
        </p:nvPicPr>
        <p:blipFill rotWithShape="1">
          <a:blip r:embed="rId2">
            <a:extLst>
              <a:ext uri="{28A0092B-C50C-407E-A947-70E740481C1C}">
                <a14:useLocalDpi xmlns:a14="http://schemas.microsoft.com/office/drawing/2010/main" val="0"/>
              </a:ext>
            </a:extLst>
          </a:blip>
          <a:srcRect b="6519"/>
          <a:stretch/>
        </p:blipFill>
        <p:spPr>
          <a:xfrm>
            <a:off x="482600" y="1257300"/>
            <a:ext cx="11328400" cy="5235575"/>
          </a:xfrm>
          <a:prstGeom prst="rect">
            <a:avLst/>
          </a:prstGeom>
        </p:spPr>
      </p:pic>
    </p:spTree>
    <p:extLst>
      <p:ext uri="{BB962C8B-B14F-4D97-AF65-F5344CB8AC3E}">
        <p14:creationId xmlns:p14="http://schemas.microsoft.com/office/powerpoint/2010/main" val="387452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40401-69A8-FB95-34F3-3BC60F6AF744}"/>
              </a:ext>
            </a:extLst>
          </p:cNvPr>
          <p:cNvPicPr>
            <a:picLocks noChangeAspect="1"/>
          </p:cNvPicPr>
          <p:nvPr/>
        </p:nvPicPr>
        <p:blipFill rotWithShape="1">
          <a:blip r:embed="rId2">
            <a:extLst>
              <a:ext uri="{28A0092B-C50C-407E-A947-70E740481C1C}">
                <a14:useLocalDpi xmlns:a14="http://schemas.microsoft.com/office/drawing/2010/main" val="0"/>
              </a:ext>
            </a:extLst>
          </a:blip>
          <a:srcRect b="7234"/>
          <a:stretch/>
        </p:blipFill>
        <p:spPr>
          <a:xfrm>
            <a:off x="0" y="0"/>
            <a:ext cx="12192000" cy="6858000"/>
          </a:xfrm>
          <a:prstGeom prst="rect">
            <a:avLst/>
          </a:prstGeom>
        </p:spPr>
      </p:pic>
    </p:spTree>
    <p:extLst>
      <p:ext uri="{BB962C8B-B14F-4D97-AF65-F5344CB8AC3E}">
        <p14:creationId xmlns:p14="http://schemas.microsoft.com/office/powerpoint/2010/main" val="268496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2294-D95F-2854-9E64-AA1B4E5F0824}"/>
              </a:ext>
            </a:extLst>
          </p:cNvPr>
          <p:cNvSpPr>
            <a:spLocks noGrp="1"/>
          </p:cNvSpPr>
          <p:nvPr>
            <p:ph type="title"/>
          </p:nvPr>
        </p:nvSpPr>
        <p:spPr>
          <a:xfrm>
            <a:off x="838200" y="336250"/>
            <a:ext cx="10515599" cy="1325563"/>
          </a:xfrm>
        </p:spPr>
        <p:txBody>
          <a:bodyPr>
            <a:normAutofit/>
          </a:bodyPr>
          <a:lstStyle/>
          <a:p>
            <a:r>
              <a:rPr lang="en-IN" sz="1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9C22F52-2555-A6BB-B51A-05FB264EFB7F}"/>
              </a:ext>
            </a:extLst>
          </p:cNvPr>
          <p:cNvSpPr>
            <a:spLocks noGrp="1"/>
          </p:cNvSpPr>
          <p:nvPr>
            <p:ph idx="1"/>
          </p:nvPr>
        </p:nvSpPr>
        <p:spPr/>
        <p:txBody>
          <a:bodyPr>
            <a:normAutofit/>
          </a:bodyPr>
          <a:lstStyle/>
          <a:p>
            <a:pPr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 this contemporary world, the advancement of </a:t>
            </a:r>
            <a:r>
              <a:rPr lang="en-IN" sz="1200" kern="100" dirty="0">
                <a:latin typeface="Times New Roman" panose="02020603050405020304" pitchFamily="18" charset="0"/>
                <a:ea typeface="Calibri" panose="020F0502020204030204" pitchFamily="34" charset="0"/>
                <a:cs typeface="Times New Roman" panose="02020603050405020304" pitchFamily="18" charset="0"/>
              </a:rPr>
              <a:t>N</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atural </a:t>
            </a:r>
            <a:r>
              <a:rPr lang="en-IN" sz="1200" kern="100" dirty="0">
                <a:latin typeface="Times New Roman" panose="02020603050405020304" pitchFamily="18" charset="0"/>
                <a:ea typeface="Calibri" panose="020F0502020204030204" pitchFamily="34" charset="0"/>
                <a:cs typeface="Times New Roman" panose="02020603050405020304" pitchFamily="18" charset="0"/>
              </a:rPr>
              <a:t>L</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anguage </a:t>
            </a:r>
            <a:r>
              <a:rPr lang="en-IN" sz="1200" kern="100" dirty="0">
                <a:latin typeface="Times New Roman" panose="02020603050405020304" pitchFamily="18" charset="0"/>
                <a:ea typeface="Calibri" panose="020F0502020204030204" pitchFamily="34" charset="0"/>
                <a:cs typeface="Times New Roman" panose="02020603050405020304" pitchFamily="18" charset="0"/>
              </a:rPr>
              <a:t>P</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rocessing (NLP) technologies has led to the development of sophisticated virtual assistants. These digital entities, also known as chatbots or virtual agents, have become increasingly prevalent in various applications, such as customer support, information retrieval, and task automation.</a:t>
            </a:r>
          </a:p>
          <a:p>
            <a:pPr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This project proposes a framework for creating a virtual assistant that leverages state-of-the-art AI techniques to provide intelligent and context-aware interactions with users. The framework encompasses the design, development, and deployment phases, the virtual assistant aims to understand user input, generate meaningful responses, and adapt its behaviour over time. The effectiveness of the proposed framework is demonstrated through a series of experiments and user studies, showcasing its potential to enhance user experience and streamline various tasks through efficient and intuitive interactions. The main aim of the project is to develop or update a virtual assistant that would give more relevant answers with more accuracy rate than before.</a:t>
            </a:r>
          </a:p>
          <a:p>
            <a:pPr algn="just">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Speech Recognition, Sentiment Analysis, Natural Language Processing(NLP).</a:t>
            </a:r>
          </a:p>
          <a:p>
            <a:endParaRPr lang="en-IN" dirty="0"/>
          </a:p>
        </p:txBody>
      </p:sp>
    </p:spTree>
    <p:extLst>
      <p:ext uri="{BB962C8B-B14F-4D97-AF65-F5344CB8AC3E}">
        <p14:creationId xmlns:p14="http://schemas.microsoft.com/office/powerpoint/2010/main" val="121487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A1B2BD-67C8-7A8E-0638-27139B2FA6F3}"/>
              </a:ext>
            </a:extLst>
          </p:cNvPr>
          <p:cNvPicPr>
            <a:picLocks noChangeAspect="1"/>
          </p:cNvPicPr>
          <p:nvPr/>
        </p:nvPicPr>
        <p:blipFill rotWithShape="1">
          <a:blip r:embed="rId2">
            <a:extLst>
              <a:ext uri="{28A0092B-C50C-407E-A947-70E740481C1C}">
                <a14:useLocalDpi xmlns:a14="http://schemas.microsoft.com/office/drawing/2010/main" val="0"/>
              </a:ext>
            </a:extLst>
          </a:blip>
          <a:srcRect b="8369"/>
          <a:stretch/>
        </p:blipFill>
        <p:spPr>
          <a:xfrm>
            <a:off x="0" y="0"/>
            <a:ext cx="12192000" cy="6858000"/>
          </a:xfrm>
          <a:prstGeom prst="rect">
            <a:avLst/>
          </a:prstGeom>
        </p:spPr>
      </p:pic>
    </p:spTree>
    <p:extLst>
      <p:ext uri="{BB962C8B-B14F-4D97-AF65-F5344CB8AC3E}">
        <p14:creationId xmlns:p14="http://schemas.microsoft.com/office/powerpoint/2010/main" val="214230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A64C56-BDA0-BA61-0056-638C82513411}"/>
              </a:ext>
            </a:extLst>
          </p:cNvPr>
          <p:cNvPicPr>
            <a:picLocks noChangeAspect="1"/>
          </p:cNvPicPr>
          <p:nvPr/>
        </p:nvPicPr>
        <p:blipFill rotWithShape="1">
          <a:blip r:embed="rId2">
            <a:extLst>
              <a:ext uri="{28A0092B-C50C-407E-A947-70E740481C1C}">
                <a14:useLocalDpi xmlns:a14="http://schemas.microsoft.com/office/drawing/2010/main" val="0"/>
              </a:ext>
            </a:extLst>
          </a:blip>
          <a:srcRect b="8085"/>
          <a:stretch/>
        </p:blipFill>
        <p:spPr>
          <a:xfrm>
            <a:off x="0" y="0"/>
            <a:ext cx="12192000" cy="6858000"/>
          </a:xfrm>
          <a:prstGeom prst="rect">
            <a:avLst/>
          </a:prstGeom>
        </p:spPr>
      </p:pic>
    </p:spTree>
    <p:extLst>
      <p:ext uri="{BB962C8B-B14F-4D97-AF65-F5344CB8AC3E}">
        <p14:creationId xmlns:p14="http://schemas.microsoft.com/office/powerpoint/2010/main" val="304615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F889B-2AA2-1E83-7B49-ECB9F67799CF}"/>
              </a:ext>
            </a:extLst>
          </p:cNvPr>
          <p:cNvPicPr>
            <a:picLocks noChangeAspect="1"/>
          </p:cNvPicPr>
          <p:nvPr/>
        </p:nvPicPr>
        <p:blipFill rotWithShape="1">
          <a:blip r:embed="rId2">
            <a:extLst>
              <a:ext uri="{28A0092B-C50C-407E-A947-70E740481C1C}">
                <a14:useLocalDpi xmlns:a14="http://schemas.microsoft.com/office/drawing/2010/main" val="0"/>
              </a:ext>
            </a:extLst>
          </a:blip>
          <a:srcRect b="7517"/>
          <a:stretch/>
        </p:blipFill>
        <p:spPr>
          <a:xfrm>
            <a:off x="0" y="0"/>
            <a:ext cx="12192000" cy="6858000"/>
          </a:xfrm>
          <a:prstGeom prst="rect">
            <a:avLst/>
          </a:prstGeom>
        </p:spPr>
      </p:pic>
    </p:spTree>
    <p:extLst>
      <p:ext uri="{BB962C8B-B14F-4D97-AF65-F5344CB8AC3E}">
        <p14:creationId xmlns:p14="http://schemas.microsoft.com/office/powerpoint/2010/main" val="51067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FFD29-D64B-B264-BAC8-F91C457C857C}"/>
              </a:ext>
            </a:extLst>
          </p:cNvPr>
          <p:cNvPicPr>
            <a:picLocks noChangeAspect="1"/>
          </p:cNvPicPr>
          <p:nvPr/>
        </p:nvPicPr>
        <p:blipFill rotWithShape="1">
          <a:blip r:embed="rId2">
            <a:extLst>
              <a:ext uri="{28A0092B-C50C-407E-A947-70E740481C1C}">
                <a14:useLocalDpi xmlns:a14="http://schemas.microsoft.com/office/drawing/2010/main" val="0"/>
              </a:ext>
            </a:extLst>
          </a:blip>
          <a:srcRect b="8369"/>
          <a:stretch/>
        </p:blipFill>
        <p:spPr>
          <a:xfrm>
            <a:off x="0" y="0"/>
            <a:ext cx="12192000" cy="6858000"/>
          </a:xfrm>
          <a:prstGeom prst="rect">
            <a:avLst/>
          </a:prstGeom>
        </p:spPr>
      </p:pic>
    </p:spTree>
    <p:extLst>
      <p:ext uri="{BB962C8B-B14F-4D97-AF65-F5344CB8AC3E}">
        <p14:creationId xmlns:p14="http://schemas.microsoft.com/office/powerpoint/2010/main" val="372061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778A-BE64-11C2-ABED-F8DBD1A35A9F}"/>
              </a:ext>
            </a:extLst>
          </p:cNvPr>
          <p:cNvSpPr>
            <a:spLocks noGrp="1"/>
          </p:cNvSpPr>
          <p:nvPr>
            <p:ph type="title"/>
          </p:nvPr>
        </p:nvSpPr>
        <p:spPr/>
        <p:txBody>
          <a:bodyPr>
            <a:normAutofit/>
          </a:bodyPr>
          <a:lstStyle/>
          <a:p>
            <a:r>
              <a:rPr lang="en-IN" sz="1200"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CC83D858-8532-C248-7AA4-6D76E5F09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62100"/>
            <a:ext cx="7632699" cy="4138612"/>
          </a:xfrm>
          <a:prstGeom prst="rect">
            <a:avLst/>
          </a:prstGeom>
        </p:spPr>
      </p:pic>
    </p:spTree>
    <p:extLst>
      <p:ext uri="{BB962C8B-B14F-4D97-AF65-F5344CB8AC3E}">
        <p14:creationId xmlns:p14="http://schemas.microsoft.com/office/powerpoint/2010/main" val="225240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026D-BA43-0318-A014-962F557A80CB}"/>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CONCLUSION</a:t>
            </a:r>
          </a:p>
        </p:txBody>
      </p:sp>
      <p:sp>
        <p:nvSpPr>
          <p:cNvPr id="7" name="Content Placeholder 6">
            <a:extLst>
              <a:ext uri="{FF2B5EF4-FFF2-40B4-BE49-F238E27FC236}">
                <a16:creationId xmlns:a16="http://schemas.microsoft.com/office/drawing/2014/main" id="{EBACFE88-89BC-2052-672D-B933A700217A}"/>
              </a:ext>
            </a:extLst>
          </p:cNvPr>
          <p:cNvSpPr>
            <a:spLocks noGrp="1"/>
          </p:cNvSpPr>
          <p:nvPr>
            <p:ph idx="1"/>
          </p:nvPr>
        </p:nvSpPr>
        <p:spPr>
          <a:xfrm>
            <a:off x="838200" y="1825625"/>
            <a:ext cx="10515600" cy="2416175"/>
          </a:xfrm>
        </p:spPr>
        <p:txBody>
          <a:bodyPr>
            <a:normAutofit/>
          </a:bodyPr>
          <a:lstStyle/>
          <a:p>
            <a:r>
              <a:rPr lang="en-US" sz="1200" dirty="0">
                <a:latin typeface="Times New Roman" panose="02020603050405020304" pitchFamily="18" charset="0"/>
                <a:cs typeface="Times New Roman" panose="02020603050405020304" pitchFamily="18" charset="0"/>
              </a:rPr>
              <a:t>In conclusion, the development of a virtual assistant represents a significant milestone in harnessing the power of artificial intelligence to enhance our daily lives. This project has demonstrated the potential of AI-driven technology to streamline tasks, improve efficiency, and create a more convenient and responsive user experience. As we navigate an ever-evolving digital landscape, virtual assistants offer a glimpse into the future, where human-computer interaction becomes more natural and seamless. However, it is crucial to remember that the journey of building a virtual assistant is an ongoing process, with continuous improvements and refinements required to meet user expectations and address new challenges. The promise of virtual assistants lies not just in their current capabilities, but in the limitless possibilities they hold for transforming the way we live and work. With further innovation and research, we can expect virtual assistants to play an increasingly vital role in shaping the way we interact with technology and each other, making our lives more efficient, productive, and enjoyable.</a:t>
            </a:r>
          </a:p>
          <a:p>
            <a:endParaRPr lang="en-US" sz="12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8358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F835-488F-E0A8-ECE7-53ED49896302}"/>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95FE65C3-CD11-4A07-B014-221C667C1F20}"/>
              </a:ext>
            </a:extLst>
          </p:cNvPr>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For future enhancements, the project could focus on several areas:</a:t>
            </a:r>
          </a:p>
          <a:p>
            <a:r>
              <a:rPr lang="en-US" sz="1200" b="1" dirty="0">
                <a:latin typeface="Times New Roman" panose="02020603050405020304" pitchFamily="18" charset="0"/>
                <a:cs typeface="Times New Roman" panose="02020603050405020304" pitchFamily="18" charset="0"/>
              </a:rPr>
              <a:t>Advanced NLP Capabilities</a:t>
            </a:r>
            <a:r>
              <a:rPr lang="en-US" sz="1200" dirty="0">
                <a:latin typeface="Times New Roman" panose="02020603050405020304" pitchFamily="18" charset="0"/>
                <a:cs typeface="Times New Roman" panose="02020603050405020304" pitchFamily="18" charset="0"/>
              </a:rPr>
              <a:t>: Enhance the natural language processing capabilities of the virtual assistant to understand and generate more nuanced and contextually rich responses.</a:t>
            </a:r>
          </a:p>
          <a:p>
            <a:r>
              <a:rPr lang="en-US" sz="1200" b="1" dirty="0">
                <a:latin typeface="Times New Roman" panose="02020603050405020304" pitchFamily="18" charset="0"/>
                <a:cs typeface="Times New Roman" panose="02020603050405020304" pitchFamily="18" charset="0"/>
              </a:rPr>
              <a:t> Multimodal Interaction</a:t>
            </a:r>
            <a:r>
              <a:rPr lang="en-US" sz="1200" dirty="0">
                <a:latin typeface="Times New Roman" panose="02020603050405020304" pitchFamily="18" charset="0"/>
                <a:cs typeface="Times New Roman" panose="02020603050405020304" pitchFamily="18" charset="0"/>
              </a:rPr>
              <a:t>:  Explore incorporating multimodal capabilities, such as integrating voice, images, or even gestures, to provide a more immersive and versatile user experience. </a:t>
            </a:r>
          </a:p>
          <a:p>
            <a:r>
              <a:rPr lang="en-US" sz="1200" b="1" dirty="0">
                <a:latin typeface="Times New Roman" panose="02020603050405020304" pitchFamily="18" charset="0"/>
                <a:cs typeface="Times New Roman" panose="02020603050405020304" pitchFamily="18" charset="0"/>
              </a:rPr>
              <a:t>Integration with Emerging Technologies</a:t>
            </a:r>
            <a:r>
              <a:rPr lang="en-US" sz="1200" dirty="0">
                <a:latin typeface="Times New Roman" panose="02020603050405020304" pitchFamily="18" charset="0"/>
                <a:cs typeface="Times New Roman" panose="02020603050405020304" pitchFamily="18" charset="0"/>
              </a:rPr>
              <a:t>: Explore integration with emerging technologies like augmented reality (AR) or virtual reality (VR) to create innovative and immersive user interfaces.</a:t>
            </a:r>
          </a:p>
          <a:p>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Expanded Domain Expertise</a:t>
            </a:r>
            <a:r>
              <a:rPr lang="en-US" sz="1200" dirty="0">
                <a:latin typeface="Times New Roman" panose="02020603050405020304" pitchFamily="18" charset="0"/>
                <a:cs typeface="Times New Roman" panose="02020603050405020304" pitchFamily="18" charset="0"/>
              </a:rPr>
              <a:t>: Train the virtual assistant to handle a broader range of domains and industries, making it more versatile and applicable to diverse user needs.</a:t>
            </a:r>
          </a:p>
          <a:p>
            <a:r>
              <a:rPr lang="en-US" sz="1200" b="1" dirty="0">
                <a:latin typeface="Times New Roman" panose="02020603050405020304" pitchFamily="18" charset="0"/>
                <a:cs typeface="Times New Roman" panose="02020603050405020304" pitchFamily="18" charset="0"/>
              </a:rPr>
              <a:t>Enhanced Security Measures</a:t>
            </a:r>
            <a:r>
              <a:rPr lang="en-US" sz="1200" dirty="0">
                <a:latin typeface="Times New Roman" panose="02020603050405020304" pitchFamily="18" charset="0"/>
                <a:cs typeface="Times New Roman" panose="02020603050405020304" pitchFamily="18" charset="0"/>
              </a:rPr>
              <a:t>:  Strengthen security measures and privacy considerations to address potential vulnerabilities and ensure the safe handling of user data. </a:t>
            </a:r>
          </a:p>
          <a:p>
            <a:r>
              <a:rPr lang="en-US" sz="1200" b="1" dirty="0">
                <a:latin typeface="Times New Roman" panose="02020603050405020304" pitchFamily="18" charset="0"/>
                <a:cs typeface="Times New Roman" panose="02020603050405020304" pitchFamily="18" charset="0"/>
              </a:rPr>
              <a:t>Community and Developer Engagement</a:t>
            </a:r>
            <a:r>
              <a:rPr lang="en-US" sz="1200" dirty="0">
                <a:latin typeface="Times New Roman" panose="02020603050405020304" pitchFamily="18" charset="0"/>
                <a:cs typeface="Times New Roman" panose="02020603050405020304" pitchFamily="18" charset="0"/>
              </a:rPr>
              <a:t>: Foster a community around the virtual assistant project to encourage collaboration, contributions, and the development of additional features or integrations. </a:t>
            </a:r>
          </a:p>
          <a:p>
            <a:r>
              <a:rPr lang="en-US" sz="1200" b="1" dirty="0">
                <a:latin typeface="Times New Roman" panose="02020603050405020304" pitchFamily="18" charset="0"/>
                <a:cs typeface="Times New Roman" panose="02020603050405020304" pitchFamily="18" charset="0"/>
              </a:rPr>
              <a:t>Accessibility Features</a:t>
            </a:r>
            <a:r>
              <a:rPr lang="en-US" sz="1200" dirty="0">
                <a:latin typeface="Times New Roman" panose="02020603050405020304" pitchFamily="18" charset="0"/>
                <a:cs typeface="Times New Roman" panose="02020603050405020304" pitchFamily="18" charset="0"/>
              </a:rPr>
              <a:t>:  Integrate accessibility features to ensure the virtual assistant is usable by individuals with diverse needs and abilities.  </a:t>
            </a:r>
          </a:p>
          <a:p>
            <a:r>
              <a:rPr lang="en-US" sz="1200" b="1" dirty="0">
                <a:latin typeface="Times New Roman" panose="02020603050405020304" pitchFamily="18" charset="0"/>
                <a:cs typeface="Times New Roman" panose="02020603050405020304" pitchFamily="18" charset="0"/>
              </a:rPr>
              <a:t>Global Language Support</a:t>
            </a:r>
            <a:r>
              <a:rPr lang="en-US" sz="1200" dirty="0">
                <a:latin typeface="Times New Roman" panose="02020603050405020304" pitchFamily="18" charset="0"/>
                <a:cs typeface="Times New Roman" panose="02020603050405020304" pitchFamily="18" charset="0"/>
              </a:rPr>
              <a:t>: Extend language support to cater to a more diverse user base, enabling the virtual assistant to communicate effectively in multiple languages.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44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4F5F-6770-27DE-3D99-78F4158A0B06}"/>
              </a:ext>
            </a:extLst>
          </p:cNvPr>
          <p:cNvSpPr>
            <a:spLocks noGrp="1"/>
          </p:cNvSpPr>
          <p:nvPr>
            <p:ph type="title" idx="4294967295"/>
          </p:nvPr>
        </p:nvSpPr>
        <p:spPr>
          <a:xfrm>
            <a:off x="3657600" y="365125"/>
            <a:ext cx="6206247" cy="5516563"/>
          </a:xfrm>
        </p:spPr>
        <p:txBody>
          <a:bodyPr>
            <a:normAutofit/>
          </a:bodyPr>
          <a:lstStyle/>
          <a:p>
            <a:pPr algn="just"/>
            <a:r>
              <a:rPr lang="en-IN" sz="7200" b="1" dirty="0">
                <a:latin typeface="Times New Roman" panose="02020603050405020304" pitchFamily="18" charset="0"/>
                <a:cs typeface="Times New Roman" panose="02020603050405020304" pitchFamily="18" charset="0"/>
              </a:rPr>
              <a:t>Any Queries?</a:t>
            </a:r>
          </a:p>
        </p:txBody>
      </p:sp>
    </p:spTree>
    <p:extLst>
      <p:ext uri="{BB962C8B-B14F-4D97-AF65-F5344CB8AC3E}">
        <p14:creationId xmlns:p14="http://schemas.microsoft.com/office/powerpoint/2010/main" val="294121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E5D44-4042-2D23-2657-228459E4E8A7}"/>
              </a:ext>
            </a:extLst>
          </p:cNvPr>
          <p:cNvSpPr>
            <a:spLocks noGrp="1"/>
          </p:cNvSpPr>
          <p:nvPr>
            <p:ph idx="4294967295"/>
          </p:nvPr>
        </p:nvSpPr>
        <p:spPr>
          <a:xfrm>
            <a:off x="3677055" y="2368550"/>
            <a:ext cx="8514946" cy="1782763"/>
          </a:xfrm>
        </p:spPr>
        <p:txBody>
          <a:bodyPr>
            <a:normAutofit/>
          </a:bodyPr>
          <a:lstStyle/>
          <a:p>
            <a:pPr marL="0" indent="0" algn="just">
              <a:buNone/>
            </a:pPr>
            <a:r>
              <a:rPr lang="en-IN" sz="72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27668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7403-BE0E-710E-6D31-5D8A5322F0F5}"/>
              </a:ext>
            </a:extLst>
          </p:cNvPr>
          <p:cNvSpPr>
            <a:spLocks noGrp="1"/>
          </p:cNvSpPr>
          <p:nvPr>
            <p:ph type="title"/>
          </p:nvPr>
        </p:nvSpPr>
        <p:spPr>
          <a:xfrm>
            <a:off x="838200" y="365125"/>
            <a:ext cx="10515600" cy="1325563"/>
          </a:xfrm>
        </p:spPr>
        <p:txBody>
          <a:bodyPr>
            <a:normAutofit/>
          </a:bodyPr>
          <a:lstStyle/>
          <a:p>
            <a:r>
              <a:rPr lang="en-IN" sz="1400" b="1" dirty="0">
                <a:latin typeface="Times New Roman" panose="02020603050405020304" pitchFamily="18" charset="0"/>
                <a:cs typeface="Times New Roman" panose="02020603050405020304" pitchFamily="18" charset="0"/>
              </a:rPr>
              <a:t>INTRODUCTION</a:t>
            </a:r>
          </a:p>
        </p:txBody>
      </p:sp>
      <p:sp>
        <p:nvSpPr>
          <p:cNvPr id="4" name="Content Placeholder 2">
            <a:extLst>
              <a:ext uri="{FF2B5EF4-FFF2-40B4-BE49-F238E27FC236}">
                <a16:creationId xmlns:a16="http://schemas.microsoft.com/office/drawing/2014/main" id="{F5FB2353-82D0-DA14-45AE-36B9A6C05605}"/>
              </a:ext>
            </a:extLst>
          </p:cNvPr>
          <p:cNvSpPr>
            <a:spLocks noGrp="1"/>
          </p:cNvSpPr>
          <p:nvPr>
            <p:ph idx="1"/>
          </p:nvPr>
        </p:nvSpPr>
        <p:spPr>
          <a:xfrm>
            <a:off x="838200" y="1761422"/>
            <a:ext cx="10515600" cy="4042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b="0" i="0" dirty="0">
                <a:solidFill>
                  <a:srgbClr val="374151"/>
                </a:solidFill>
                <a:effectLst/>
                <a:latin typeface="Times New Roman" panose="02020603050405020304" pitchFamily="18" charset="0"/>
                <a:cs typeface="Times New Roman" panose="02020603050405020304" pitchFamily="18" charset="0"/>
              </a:rPr>
              <a:t>Virtual assistants, also known as digital assistants or AI assistants, have become integral to modern life, enhancing our efficiency and convenience across various domains. These intelligent entities are powered by cutting-edge artificial intelligence and machine learning technologies. They are designed to understand and respond to natural language, making human-computer interaction more seamless than ever. Virtual assistants are widely recognized for their role in personal technology, such as voice-activated smart speakers like Amazon's Alexa, Apple's Siri, and Google Assistant. These devices can answer questions, perform tasks, and control smart home systems, transforming our daily routines. Moreover, they facilitate hands-free communication and quick access to information. In the business world, virtual assistants are equally transformative. They can streamline administrative tasks, manage schedules, and even provide customer support through chatbots. This not only reduces operational costs but also ensures round-the-clock availability and consistent service. In healthcare, virtual assistants can help doctors and patients alike. They can provide medical information, set appointments, and even assist in monitoring chronic conditions. These capabilities are particularly crucial in telehealth and remote patient care. Virtual assistants also play a significant role in the world of e-commerce, aiding in product recommendations and enhancing the customer shopping experience. They analyze customer data to provide personalized suggestions, thereby increasing sales and customer satisfaction. The field of virtual assistants continues to evolve, with ongoing advancements in natural language processing, speech recognition, and machine learning. As they become more sophisticated and ubiquitous, these AI-powered entities are sure to continue reshaping the way we live and work.</a:t>
            </a:r>
          </a:p>
          <a:p>
            <a:pPr marL="280736" indent="-280736">
              <a:buFontTx/>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51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6A3D-55DA-1AA8-8980-7A07C502A95B}"/>
              </a:ext>
            </a:extLst>
          </p:cNvPr>
          <p:cNvSpPr>
            <a:spLocks noGrp="1"/>
          </p:cNvSpPr>
          <p:nvPr>
            <p:ph type="title"/>
          </p:nvPr>
        </p:nvSpPr>
        <p:spPr>
          <a:xfrm>
            <a:off x="838200" y="365125"/>
            <a:ext cx="10515600" cy="1325563"/>
          </a:xfrm>
        </p:spPr>
        <p:txBody>
          <a:bodyPr>
            <a:normAutofit/>
          </a:bodyPr>
          <a:lstStyle/>
          <a:p>
            <a:r>
              <a:rPr lang="en-IN" sz="1400" b="1" dirty="0">
                <a:latin typeface="Times New Roman" panose="02020603050405020304" pitchFamily="18" charset="0"/>
                <a:cs typeface="Times New Roman" panose="02020603050405020304" pitchFamily="18" charset="0"/>
              </a:rPr>
              <a:t>LITERATURE SURVEY</a:t>
            </a:r>
          </a:p>
        </p:txBody>
      </p:sp>
      <p:sp>
        <p:nvSpPr>
          <p:cNvPr id="4" name="Content Placeholder 2">
            <a:extLst>
              <a:ext uri="{FF2B5EF4-FFF2-40B4-BE49-F238E27FC236}">
                <a16:creationId xmlns:a16="http://schemas.microsoft.com/office/drawing/2014/main" id="{74437A0B-DAA8-AE5D-2084-820B75994FFD}"/>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b="1" dirty="0">
                <a:latin typeface="Times New Roman" panose="02020603050405020304" pitchFamily="18" charset="0"/>
                <a:cs typeface="Times New Roman" panose="02020603050405020304" pitchFamily="18" charset="0"/>
              </a:rPr>
              <a:t>PAPER1</a:t>
            </a:r>
          </a:p>
          <a:p>
            <a:r>
              <a:rPr lang="en-IN" sz="1200" dirty="0">
                <a:latin typeface="Times New Roman" panose="02020603050405020304" pitchFamily="18" charset="0"/>
                <a:cs typeface="Times New Roman" panose="02020603050405020304" pitchFamily="18" charset="0"/>
              </a:rPr>
              <a:t>TITLE</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AI-Based Virtual Assistant Using Python</a:t>
            </a:r>
          </a:p>
          <a:p>
            <a:r>
              <a:rPr lang="en-IN" sz="1200" dirty="0">
                <a:latin typeface="Times New Roman" panose="02020603050405020304" pitchFamily="18" charset="0"/>
                <a:cs typeface="Times New Roman" panose="02020603050405020304" pitchFamily="18" charset="0"/>
              </a:rPr>
              <a:t>YEAR: 2023</a:t>
            </a:r>
          </a:p>
          <a:p>
            <a:r>
              <a:rPr lang="en-IN" sz="1200" dirty="0">
                <a:latin typeface="Times New Roman" panose="02020603050405020304" pitchFamily="18" charset="0"/>
                <a:cs typeface="Times New Roman" panose="02020603050405020304" pitchFamily="18" charset="0"/>
              </a:rPr>
              <a:t>AUTHORS: Patil Kavita Manojkumar, Aditi Patil, Sakshi Shinde, Shaktiprasad Patra, Saloni Patil</a:t>
            </a:r>
          </a:p>
          <a:p>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paper conveys a new technique of simulating a new generation of virtual personal assistants as integrated voice based assistant to the windows OS. The first contribution is the assistant model , composed of independent in-build applications handled  by a command prompt.. In this view, applications are grey-boxes  responding with a self-scored answer to user requests. Next,  the command prompt distributes the current  request to the most exact  application, based on these user – command  and the context (history of interaction etc.), and conveys its answer  to the user. </a:t>
            </a:r>
          </a:p>
          <a:p>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PAPER2</a:t>
            </a:r>
          </a:p>
          <a:p>
            <a:r>
              <a:rPr lang="en-IN" sz="1200" dirty="0">
                <a:latin typeface="Times New Roman" panose="02020603050405020304" pitchFamily="18" charset="0"/>
                <a:cs typeface="Times New Roman" panose="02020603050405020304" pitchFamily="18" charset="0"/>
              </a:rPr>
              <a:t>TITLE: Virtual Assistant Using NLP Techniques</a:t>
            </a:r>
          </a:p>
          <a:p>
            <a:r>
              <a:rPr lang="en-IN" sz="1200" dirty="0">
                <a:latin typeface="Times New Roman" panose="02020603050405020304" pitchFamily="18" charset="0"/>
                <a:cs typeface="Times New Roman" panose="02020603050405020304" pitchFamily="18" charset="0"/>
              </a:rPr>
              <a:t>YEAR:2022</a:t>
            </a:r>
          </a:p>
          <a:p>
            <a:r>
              <a:rPr lang="en-IN" sz="1200" dirty="0">
                <a:latin typeface="Times New Roman" panose="02020603050405020304" pitchFamily="18" charset="0"/>
                <a:cs typeface="Times New Roman" panose="02020603050405020304" pitchFamily="18" charset="0"/>
              </a:rPr>
              <a:t>AUTHORS: G.Rushivardhan, Mrs.K.Santoshi</a:t>
            </a:r>
          </a:p>
          <a:p>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Now-a-days, A Virtual Assistant is software that can have Natural Language Conversations with people. There are still some issues with developing data-driven systems despite the fact that there are now many Voice Assistant platforms available because a substantial amount of data is needed for their creation. Consequently, implementing these Virtual Assistants with Python libraries(like NLTK, SpaCy, Polyglot, Text Blob, Flair) may be Accomplished. </a:t>
            </a:r>
            <a:endParaRPr lang="en-IN" sz="1200" dirty="0">
              <a:latin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354288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A9AD-7696-9F6B-49AC-1A094F760D9C}"/>
              </a:ext>
            </a:extLst>
          </p:cNvPr>
          <p:cNvSpPr>
            <a:spLocks noGrp="1"/>
          </p:cNvSpPr>
          <p:nvPr>
            <p:ph type="title"/>
          </p:nvPr>
        </p:nvSpPr>
        <p:spPr>
          <a:xfrm>
            <a:off x="838200" y="365125"/>
            <a:ext cx="10515599" cy="1325563"/>
          </a:xfrm>
        </p:spPr>
        <p:txBody>
          <a:bodyPr>
            <a:normAutofit/>
          </a:bodyPr>
          <a:lstStyle/>
          <a:p>
            <a:r>
              <a:rPr lang="en-IN" sz="14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6BFDD301-7C49-E519-CBD1-B36833721E07}"/>
              </a:ext>
            </a:extLst>
          </p:cNvPr>
          <p:cNvSpPr>
            <a:spLocks noGrp="1"/>
          </p:cNvSpPr>
          <p:nvPr>
            <p:ph idx="1"/>
          </p:nvPr>
        </p:nvSpPr>
        <p:spPr/>
        <p:txBody>
          <a:bodyPr/>
          <a:lstStyle/>
          <a:p>
            <a:r>
              <a:rPr lang="en-IN" sz="1200" dirty="0">
                <a:latin typeface="Times New Roman" panose="02020603050405020304" pitchFamily="18" charset="0"/>
                <a:cs typeface="Times New Roman" panose="02020603050405020304" pitchFamily="18" charset="0"/>
              </a:rPr>
              <a:t>Previously published papers of years 2022 and 2023 was taken as the reference and observed that , there approaches have given good results. But all they worked on the improvement of the retrieval information based on historical data and other worked on implementing various nlp techniques. The work performed by previous user was not that satisfactory. We have found the areas where the actual problems occurred and mentioned them below as disadvantages.</a:t>
            </a:r>
          </a:p>
          <a:p>
            <a:pPr>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Disadvantages</a:t>
            </a:r>
          </a:p>
          <a:p>
            <a:r>
              <a:rPr lang="en-IN" sz="1200" dirty="0">
                <a:latin typeface="Times New Roman" panose="02020603050405020304" pitchFamily="18" charset="0"/>
                <a:cs typeface="Times New Roman" panose="02020603050405020304" pitchFamily="18" charset="0"/>
              </a:rPr>
              <a:t>Context of the text</a:t>
            </a:r>
          </a:p>
          <a:p>
            <a:r>
              <a:rPr lang="en-IN" sz="1200" dirty="0">
                <a:latin typeface="Times New Roman" panose="02020603050405020304" pitchFamily="18" charset="0"/>
                <a:cs typeface="Times New Roman" panose="02020603050405020304" pitchFamily="18" charset="0"/>
              </a:rPr>
              <a:t>Languages are not fully supported.</a:t>
            </a:r>
          </a:p>
          <a:p>
            <a:r>
              <a:rPr lang="en-IN" sz="1200" dirty="0">
                <a:latin typeface="Times New Roman" panose="02020603050405020304" pitchFamily="18" charset="0"/>
                <a:cs typeface="Times New Roman" panose="02020603050405020304" pitchFamily="18" charset="0"/>
              </a:rPr>
              <a:t>Homophones</a:t>
            </a:r>
          </a:p>
          <a:p>
            <a:endParaRPr lang="en-IN" dirty="0"/>
          </a:p>
        </p:txBody>
      </p:sp>
    </p:spTree>
    <p:extLst>
      <p:ext uri="{BB962C8B-B14F-4D97-AF65-F5344CB8AC3E}">
        <p14:creationId xmlns:p14="http://schemas.microsoft.com/office/powerpoint/2010/main" val="61036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B5B4-5711-DD40-3BA5-F29CCADBC1BC}"/>
              </a:ext>
            </a:extLst>
          </p:cNvPr>
          <p:cNvSpPr>
            <a:spLocks noGrp="1"/>
          </p:cNvSpPr>
          <p:nvPr>
            <p:ph type="title"/>
          </p:nvPr>
        </p:nvSpPr>
        <p:spPr>
          <a:xfrm>
            <a:off x="838199" y="365125"/>
            <a:ext cx="10515600" cy="1325563"/>
          </a:xfrm>
        </p:spPr>
        <p:txBody>
          <a:bodyPr>
            <a:normAutofit/>
          </a:bodyPr>
          <a:lstStyle/>
          <a:p>
            <a:r>
              <a:rPr lang="en-IN" sz="14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BC023BF-7222-2C23-7E45-BF02C219393A}"/>
              </a:ext>
            </a:extLst>
          </p:cNvPr>
          <p:cNvSpPr>
            <a:spLocks noGrp="1"/>
          </p:cNvSpPr>
          <p:nvPr>
            <p:ph idx="1"/>
          </p:nvPr>
        </p:nvSpPr>
        <p:spPr/>
        <p:txBody>
          <a:bodyPr/>
          <a:lstStyle/>
          <a:p>
            <a:r>
              <a:rPr lang="en-IN" sz="1200" dirty="0">
                <a:latin typeface="Times New Roman" panose="02020603050405020304" pitchFamily="18" charset="0"/>
                <a:cs typeface="Times New Roman" panose="02020603050405020304" pitchFamily="18" charset="0"/>
              </a:rPr>
              <a:t>As a mini project ,we are trying to train our virtual assistant to analyse what kind of  tone was given as input and what kind of results need to be provided with accurate context of the given input text. We include various python libraries like pyttsx3,NLTK,SpaCy,speech_recognition,smtplib,re and other NLP and ML techniques involved are Intent Recognition, Named Entity Recognition in our code.</a:t>
            </a:r>
          </a:p>
          <a:p>
            <a:pPr>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Expected advantage</a:t>
            </a:r>
          </a:p>
          <a:p>
            <a:r>
              <a:rPr lang="en-IN" sz="1200" dirty="0">
                <a:latin typeface="Times New Roman" panose="02020603050405020304" pitchFamily="18" charset="0"/>
                <a:cs typeface="Times New Roman" panose="02020603050405020304" pitchFamily="18" charset="0"/>
              </a:rPr>
              <a:t>Accurate outcomes(overcoming the problem of context of the text)</a:t>
            </a:r>
          </a:p>
          <a:p>
            <a:endParaRPr lang="en-IN" dirty="0"/>
          </a:p>
        </p:txBody>
      </p:sp>
    </p:spTree>
    <p:extLst>
      <p:ext uri="{BB962C8B-B14F-4D97-AF65-F5344CB8AC3E}">
        <p14:creationId xmlns:p14="http://schemas.microsoft.com/office/powerpoint/2010/main" val="271993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0CEC-8CF8-3C2F-C2D4-A94B89F3C6C7}"/>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71427268-DD79-D769-35A5-68450E4DF194}"/>
              </a:ext>
            </a:extLst>
          </p:cNvPr>
          <p:cNvSpPr>
            <a:spLocks noGrp="1"/>
          </p:cNvSpPr>
          <p:nvPr>
            <p:ph idx="1"/>
          </p:nvPr>
        </p:nvSpPr>
        <p:spPr/>
        <p:txBody>
          <a:bodyPr/>
          <a:lstStyle/>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Operating System - Windows</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Simulation Tools – Jyupter Notebook</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Python – Version 3.9.6</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Packages –</a:t>
            </a:r>
          </a:p>
          <a:p>
            <a:pPr marL="0" indent="0">
              <a:buNone/>
            </a:pPr>
            <a:r>
              <a:rPr lang="en-IN" sz="1200" dirty="0">
                <a:latin typeface="Times New Roman" panose="02020603050405020304" pitchFamily="18" charset="0"/>
                <a:cs typeface="Times New Roman" panose="02020603050405020304" pitchFamily="18" charset="0"/>
              </a:rPr>
              <a:t>                       1.gTTs</a:t>
            </a:r>
          </a:p>
          <a:p>
            <a:pPr marL="0" indent="0">
              <a:buNone/>
            </a:pPr>
            <a:r>
              <a:rPr lang="en-IN" sz="1200" dirty="0">
                <a:latin typeface="Times New Roman" panose="02020603050405020304" pitchFamily="18" charset="0"/>
                <a:cs typeface="Times New Roman" panose="02020603050405020304" pitchFamily="18" charset="0"/>
              </a:rPr>
              <a:t>                       2.Speech Recognition</a:t>
            </a:r>
          </a:p>
          <a:p>
            <a:pPr marL="0" indent="0">
              <a:buNone/>
            </a:pPr>
            <a:r>
              <a:rPr lang="en-IN" sz="1200" dirty="0">
                <a:latin typeface="Times New Roman" panose="02020603050405020304" pitchFamily="18" charset="0"/>
                <a:cs typeface="Times New Roman" panose="02020603050405020304" pitchFamily="18" charset="0"/>
              </a:rPr>
              <a:t>                       3.Pyaudio</a:t>
            </a:r>
          </a:p>
          <a:p>
            <a:pPr marL="0" indent="0">
              <a:buNone/>
            </a:pPr>
            <a:r>
              <a:rPr lang="en-IN" sz="1200" dirty="0">
                <a:latin typeface="Times New Roman" panose="02020603050405020304" pitchFamily="18" charset="0"/>
                <a:cs typeface="Times New Roman" panose="02020603050405020304" pitchFamily="18" charset="0"/>
              </a:rPr>
              <a:t>                       4.webbrowser</a:t>
            </a:r>
          </a:p>
          <a:p>
            <a:endParaRPr lang="en-IN" dirty="0"/>
          </a:p>
        </p:txBody>
      </p:sp>
    </p:spTree>
    <p:extLst>
      <p:ext uri="{BB962C8B-B14F-4D97-AF65-F5344CB8AC3E}">
        <p14:creationId xmlns:p14="http://schemas.microsoft.com/office/powerpoint/2010/main" val="251398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0347-5AAF-2C2D-FA6F-B78CF0E77817}"/>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746334B4-2411-965C-E095-B27FDEE88DD5}"/>
              </a:ext>
            </a:extLst>
          </p:cNvPr>
          <p:cNvSpPr>
            <a:spLocks noGrp="1"/>
          </p:cNvSpPr>
          <p:nvPr>
            <p:ph idx="1"/>
          </p:nvPr>
        </p:nvSpPr>
        <p:spPr/>
        <p:txBody>
          <a:bodyPr/>
          <a:lstStyle/>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Processor-Intel Pentium 5</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RAM – 512 MB</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Hardware capacity – 80GB</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Microphone</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Processing Power</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Personal computer/Laptop</a:t>
            </a:r>
          </a:p>
          <a:p>
            <a:pPr marL="0" indent="0">
              <a:buNone/>
            </a:pPr>
            <a:endParaRPr lang="en-IN" dirty="0"/>
          </a:p>
        </p:txBody>
      </p:sp>
    </p:spTree>
    <p:extLst>
      <p:ext uri="{BB962C8B-B14F-4D97-AF65-F5344CB8AC3E}">
        <p14:creationId xmlns:p14="http://schemas.microsoft.com/office/powerpoint/2010/main" val="30326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7AD-8211-647F-6D81-4798C6656C1D}"/>
              </a:ext>
            </a:extLst>
          </p:cNvPr>
          <p:cNvSpPr>
            <a:spLocks noGrp="1"/>
          </p:cNvSpPr>
          <p:nvPr>
            <p:ph type="title"/>
          </p:nvPr>
        </p:nvSpPr>
        <p:spPr>
          <a:xfrm>
            <a:off x="838200" y="365125"/>
            <a:ext cx="10515600" cy="1325563"/>
          </a:xfrm>
        </p:spPr>
        <p:txBody>
          <a:bodyPr>
            <a:normAutofit/>
          </a:bodyPr>
          <a:lstStyle/>
          <a:p>
            <a:r>
              <a:rPr lang="en-IN" sz="14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2A7A0E80-9FB7-CF0F-DA86-00AA530C4929}"/>
              </a:ext>
            </a:extLst>
          </p:cNvPr>
          <p:cNvSpPr>
            <a:spLocks noGrp="1"/>
          </p:cNvSpPr>
          <p:nvPr>
            <p:ph idx="1"/>
          </p:nvPr>
        </p:nvSpPr>
        <p:spPr/>
        <p:txBody>
          <a:bodyPr>
            <a:normAutofit/>
          </a:bodyPr>
          <a:lstStyle/>
          <a:p>
            <a:r>
              <a:rPr lang="en-US" sz="1200" i="0" dirty="0">
                <a:effectLst/>
                <a:latin typeface="Times New Roman" panose="02020603050405020304" pitchFamily="18" charset="0"/>
                <a:cs typeface="Times New Roman" panose="02020603050405020304" pitchFamily="18" charset="0"/>
              </a:rPr>
              <a:t>NLP Models</a:t>
            </a:r>
          </a:p>
          <a:p>
            <a:r>
              <a:rPr lang="en-IN" sz="1200" i="0" dirty="0">
                <a:effectLst/>
                <a:latin typeface="Times New Roman" panose="02020603050405020304" pitchFamily="18" charset="0"/>
                <a:cs typeface="Times New Roman" panose="02020603050405020304" pitchFamily="18" charset="0"/>
              </a:rPr>
              <a:t>Security and Privacy</a:t>
            </a:r>
            <a:endParaRPr lang="en-US"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User Interface</a:t>
            </a:r>
            <a:endParaRPr lang="en-US" sz="1200" i="0" dirty="0">
              <a:effectLst/>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Scalability</a:t>
            </a:r>
          </a:p>
          <a:p>
            <a:r>
              <a:rPr lang="en-IN" sz="1200" i="0" dirty="0">
                <a:effectLst/>
                <a:latin typeface="Times New Roman" panose="02020603050405020304" pitchFamily="18" charset="0"/>
                <a:cs typeface="Times New Roman" panose="02020603050405020304" pitchFamily="18" charset="0"/>
              </a:rPr>
              <a:t>Performance Optimization</a:t>
            </a:r>
            <a:endParaRPr lang="en-IN" sz="1200" dirty="0">
              <a:latin typeface="Times New Roman" panose="02020603050405020304" pitchFamily="18" charset="0"/>
              <a:cs typeface="Times New Roman" panose="02020603050405020304" pitchFamily="18" charset="0"/>
            </a:endParaRPr>
          </a:p>
          <a:p>
            <a:r>
              <a:rPr lang="en-IN" sz="1200" i="0" dirty="0">
                <a:effectLst/>
                <a:latin typeface="Times New Roman" panose="02020603050405020304" pitchFamily="18" charset="0"/>
                <a:cs typeface="Times New Roman" panose="02020603050405020304" pitchFamily="18" charset="0"/>
              </a:rPr>
              <a:t>Maintenance and Updates</a:t>
            </a:r>
          </a:p>
          <a:p>
            <a:r>
              <a:rPr lang="en-IN" sz="1200" i="0" dirty="0">
                <a:effectLst/>
                <a:latin typeface="Times New Roman" panose="02020603050405020304" pitchFamily="18" charset="0"/>
                <a:cs typeface="Times New Roman" panose="02020603050405020304" pitchFamily="18" charset="0"/>
              </a:rPr>
              <a:t>Legal and Ethical Considerations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403912"/>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972</TotalTime>
  <Words>1903</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Söhne</vt:lpstr>
      <vt:lpstr>Times New Roman</vt:lpstr>
      <vt:lpstr>Wingdings</vt:lpstr>
      <vt:lpstr>Office Theme</vt:lpstr>
      <vt:lpstr>An  Review On Creating  AI companion</vt:lpstr>
      <vt:lpstr>ABSTRACT</vt:lpstr>
      <vt:lpstr>INTRODUCTION</vt:lpstr>
      <vt:lpstr>LITERATURE SURVEY</vt:lpstr>
      <vt:lpstr>EXISTING SYSTEM</vt:lpstr>
      <vt:lpstr>PROPOSED SYSTEM</vt:lpstr>
      <vt:lpstr>SOFTWARE REQUIREMENTS</vt:lpstr>
      <vt:lpstr>HARDWARE REQUIREMENTS</vt:lpstr>
      <vt:lpstr>SYSTEM REQUIREMENTS</vt:lpstr>
      <vt:lpstr>FUNCTIONAL REQUIREMENTS</vt:lpstr>
      <vt:lpstr>FEASIBILITY STUDY</vt:lpstr>
      <vt:lpstr>ECONOMIC FEASIBILITY</vt:lpstr>
      <vt:lpstr> TECHNICAL FEASIBILITY</vt:lpstr>
      <vt:lpstr>SOCIAL FEASIBILITY</vt:lpstr>
      <vt:lpstr>SYSTEM DESIGN</vt:lpstr>
      <vt:lpstr>USE CASES</vt:lpstr>
      <vt:lpstr>WORKING</vt:lpstr>
      <vt:lpstr>SAMPLE CODE</vt:lpstr>
      <vt:lpstr>PowerPoint Presentation</vt:lpstr>
      <vt:lpstr>PowerPoint Presentation</vt:lpstr>
      <vt:lpstr>PowerPoint Presentation</vt:lpstr>
      <vt:lpstr>PowerPoint Presentation</vt:lpstr>
      <vt:lpstr>PowerPoint Presentation</vt:lpstr>
      <vt:lpstr>OUTPUT</vt:lpstr>
      <vt:lpstr>CONCLUSION</vt:lpstr>
      <vt:lpstr>FUTURE ENHANCEMENT</vt:lpstr>
      <vt:lpstr>Any Queries?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AI COMPANION:BUILDING AN AI VIRTUAL ASSISTANT USING MACHINE LEARNING AND NLP TECHNIQUES</dc:title>
  <dc:creator>Athinarpu</dc:creator>
  <cp:lastModifiedBy>Athinarpu chandana</cp:lastModifiedBy>
  <cp:revision>23</cp:revision>
  <dcterms:created xsi:type="dcterms:W3CDTF">2023-09-29T05:54:08Z</dcterms:created>
  <dcterms:modified xsi:type="dcterms:W3CDTF">2023-11-17T03:55:30Z</dcterms:modified>
</cp:coreProperties>
</file>