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D508-762E-4A56-8057-6F3E893FE061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E5E4-E7AD-46D7-82A6-8E6D0CE6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9CD52-EA80-42E8-964B-0DC3907FFC08}" type="datetimeFigureOut">
              <a:rPr lang="en-US" smtClean="0"/>
              <a:t>9/13/2024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F5DD2-187C-450F-BB87-F62B9ADB0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06135-5FEE-41FD-9B18-A0441D2A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AEB7B2-43A7-459D-9CFA-1C75B335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095D62-486F-47DD-A58F-7F4BE6617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.chandana170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jpg"/><Relationship Id="rId5" Type="http://schemas.openxmlformats.org/officeDocument/2006/relationships/hyperlink" Target="https://github.com/Chandana9440" TargetMode="External"/><Relationship Id="rId4" Type="http://schemas.openxmlformats.org/officeDocument/2006/relationships/hyperlink" Target="https://www.linkedin.com/in/chandana-adusumall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07C874-782B-4427-B581-0597FA74F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" y="503497"/>
            <a:ext cx="5133975" cy="3845891"/>
          </a:xfrm>
        </p:spPr>
        <p:txBody>
          <a:bodyPr/>
          <a:lstStyle/>
          <a:p>
            <a:r>
              <a:rPr lang="en-US" dirty="0"/>
              <a:t>Pizza Sales Analysis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DDF89BC-6718-4D28-9005-F42DB4D8B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76" y="4441463"/>
            <a:ext cx="4629150" cy="1781123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Chandana A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F617900-4495-B15D-F2A2-44BC9EEBD8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5534569" y="615695"/>
            <a:ext cx="5290998" cy="5290998"/>
          </a:xfrm>
        </p:spPr>
      </p:pic>
    </p:spTree>
    <p:extLst>
      <p:ext uri="{BB962C8B-B14F-4D97-AF65-F5344CB8AC3E}">
        <p14:creationId xmlns:p14="http://schemas.microsoft.com/office/powerpoint/2010/main" val="24549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3722-AA93-22D5-80A0-1ADCFE96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117"/>
            <a:ext cx="8334375" cy="1158857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Group the orders by date and calculate the average number of pizzas ordered per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B9233-5A38-DFD5-1408-140B69B5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86" y="1747592"/>
            <a:ext cx="7817214" cy="4351338"/>
          </a:xfrm>
        </p:spPr>
        <p:txBody>
          <a:bodyPr/>
          <a:lstStyle/>
          <a:p>
            <a:r>
              <a:rPr lang="en-US" dirty="0"/>
              <a:t>SELECT  date AS Day, sum(</a:t>
            </a:r>
            <a:r>
              <a:rPr lang="en-US" dirty="0" err="1"/>
              <a:t>od.quantity</a:t>
            </a:r>
            <a:r>
              <a:rPr lang="en-US" dirty="0"/>
              <a:t>) AS </a:t>
            </a:r>
            <a:r>
              <a:rPr lang="en-US" dirty="0" err="1"/>
              <a:t>Total_orders</a:t>
            </a:r>
            <a:endParaRPr lang="en-US" dirty="0"/>
          </a:p>
          <a:p>
            <a:r>
              <a:rPr lang="en-US" dirty="0"/>
              <a:t>FROM orders o</a:t>
            </a:r>
          </a:p>
          <a:p>
            <a:r>
              <a:rPr lang="en-US" dirty="0"/>
              <a:t>LEFT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o.order_id</a:t>
            </a:r>
            <a:r>
              <a:rPr lang="en-US" dirty="0"/>
              <a:t>=</a:t>
            </a:r>
            <a:r>
              <a:rPr lang="en-US" dirty="0" err="1"/>
              <a:t>od.order_id</a:t>
            </a:r>
            <a:endParaRPr lang="en-US" dirty="0"/>
          </a:p>
          <a:p>
            <a:r>
              <a:rPr lang="en-US" dirty="0"/>
              <a:t>GROUP BY date;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457B5C3-EEAB-5938-9791-DCAD3E8073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-67" b="-451"/>
          <a:stretch/>
        </p:blipFill>
        <p:spPr>
          <a:xfrm>
            <a:off x="8453172" y="1730375"/>
            <a:ext cx="3555042" cy="49911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CA5D8-4169-5768-4F7A-07D6375E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5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F25F-83FF-DF9D-5956-CB7B885B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0" y="396117"/>
            <a:ext cx="7454529" cy="115885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Determine the top 3 most ordered pizza types based on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4E86-900E-ED84-20C4-2A832340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1747592"/>
            <a:ext cx="7524750" cy="4351338"/>
          </a:xfrm>
        </p:spPr>
        <p:txBody>
          <a:bodyPr>
            <a:normAutofit/>
          </a:bodyPr>
          <a:lstStyle/>
          <a:p>
            <a:r>
              <a:rPr lang="en-US" dirty="0"/>
              <a:t>SELECT pt.name, sum(quantity*price) AS Revenue</a:t>
            </a:r>
          </a:p>
          <a:p>
            <a:r>
              <a:rPr lang="en-US" dirty="0"/>
              <a:t>FROM </a:t>
            </a:r>
            <a:r>
              <a:rPr lang="en-US" dirty="0" err="1"/>
              <a:t>order_details</a:t>
            </a:r>
            <a:r>
              <a:rPr lang="en-US" dirty="0"/>
              <a:t> od </a:t>
            </a:r>
          </a:p>
          <a:p>
            <a:r>
              <a:rPr lang="en-US" dirty="0"/>
              <a:t>LEFT JOIN pizzas p ON </a:t>
            </a:r>
            <a:r>
              <a:rPr lang="en-US" dirty="0" err="1"/>
              <a:t>od.pizza_id</a:t>
            </a:r>
            <a:r>
              <a:rPr lang="en-US" dirty="0"/>
              <a:t>=</a:t>
            </a:r>
            <a:r>
              <a:rPr lang="en-US" dirty="0" err="1"/>
              <a:t>p.pizza_id</a:t>
            </a:r>
            <a:r>
              <a:rPr lang="en-US" dirty="0"/>
              <a:t> </a:t>
            </a:r>
          </a:p>
          <a:p>
            <a:r>
              <a:rPr lang="en-US" dirty="0"/>
              <a:t>JOIN </a:t>
            </a:r>
            <a:r>
              <a:rPr lang="en-US" dirty="0" err="1"/>
              <a:t>pizza_types</a:t>
            </a:r>
            <a:r>
              <a:rPr lang="en-US" dirty="0"/>
              <a:t> pt ON </a:t>
            </a:r>
            <a:r>
              <a:rPr lang="en-US" dirty="0" err="1"/>
              <a:t>p.pizza_type_id</a:t>
            </a:r>
            <a:r>
              <a:rPr lang="en-US" dirty="0"/>
              <a:t>=</a:t>
            </a:r>
            <a:r>
              <a:rPr lang="en-US" dirty="0" err="1"/>
              <a:t>pt.pizza_type_id</a:t>
            </a:r>
            <a:endParaRPr lang="en-US" dirty="0"/>
          </a:p>
          <a:p>
            <a:r>
              <a:rPr lang="en-US" dirty="0"/>
              <a:t>GROUP BY pt.name</a:t>
            </a:r>
          </a:p>
          <a:p>
            <a:r>
              <a:rPr lang="en-US" dirty="0"/>
              <a:t>ORDER BY Revenue DESC</a:t>
            </a:r>
          </a:p>
          <a:p>
            <a:r>
              <a:rPr lang="en-US" dirty="0"/>
              <a:t>LIMIT 3</a:t>
            </a:r>
          </a:p>
          <a:p>
            <a:r>
              <a:rPr lang="en-US" dirty="0"/>
              <a:t>;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A2CE9BB-3F42-9433-2222-5D66514161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861" r="13533"/>
          <a:stretch/>
        </p:blipFill>
        <p:spPr>
          <a:xfrm>
            <a:off x="7658100" y="1820335"/>
            <a:ext cx="4400550" cy="296121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8A1AE-AB46-08C2-FC26-2775151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3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A072-CAB5-EF0A-692A-E67EF26E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6" y="396117"/>
            <a:ext cx="8067674" cy="1158857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Calculate the percentage contribution of each pizza type to total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7BB4-DF7E-955E-D77B-ADC90A09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47592"/>
            <a:ext cx="702945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WITH </a:t>
            </a:r>
            <a:r>
              <a:rPr lang="en-US" dirty="0" err="1"/>
              <a:t>total_revenue_cte</a:t>
            </a:r>
            <a:r>
              <a:rPr lang="en-US" dirty="0"/>
              <a:t> AS (</a:t>
            </a:r>
          </a:p>
          <a:p>
            <a:r>
              <a:rPr lang="en-US" dirty="0"/>
              <a:t>    SELECT ROUND(SUM(</a:t>
            </a:r>
            <a:r>
              <a:rPr lang="en-US" dirty="0" err="1"/>
              <a:t>od.quantity</a:t>
            </a:r>
            <a:r>
              <a:rPr lang="en-US" dirty="0"/>
              <a:t> * </a:t>
            </a:r>
            <a:r>
              <a:rPr lang="en-US" dirty="0" err="1"/>
              <a:t>p.price</a:t>
            </a:r>
            <a:r>
              <a:rPr lang="en-US" dirty="0"/>
              <a:t>), 2) AS </a:t>
            </a:r>
            <a:r>
              <a:rPr lang="en-US" dirty="0" err="1"/>
              <a:t>total_revenue</a:t>
            </a:r>
            <a:endParaRPr lang="en-US" dirty="0"/>
          </a:p>
          <a:p>
            <a:r>
              <a:rPr lang="en-US" dirty="0"/>
              <a:t>    FROM </a:t>
            </a:r>
            <a:r>
              <a:rPr lang="en-US" dirty="0" err="1"/>
              <a:t>order_details</a:t>
            </a:r>
            <a:r>
              <a:rPr lang="en-US" dirty="0"/>
              <a:t> od</a:t>
            </a:r>
          </a:p>
          <a:p>
            <a:r>
              <a:rPr lang="en-US" dirty="0"/>
              <a:t>    JOIN pizzas p ON </a:t>
            </a:r>
            <a:r>
              <a:rPr lang="en-US" dirty="0" err="1"/>
              <a:t>od.pizza_id</a:t>
            </a:r>
            <a:r>
              <a:rPr lang="en-US" dirty="0"/>
              <a:t> = </a:t>
            </a:r>
            <a:r>
              <a:rPr lang="en-US" dirty="0" err="1"/>
              <a:t>p.pizza_id</a:t>
            </a:r>
            <a:endParaRPr lang="en-US" dirty="0"/>
          </a:p>
          <a:p>
            <a:r>
              <a:rPr lang="en-US" dirty="0"/>
              <a:t>)</a:t>
            </a:r>
          </a:p>
          <a:p>
            <a:r>
              <a:rPr lang="en-US" dirty="0"/>
              <a:t>SELECT pt.name, </a:t>
            </a:r>
          </a:p>
          <a:p>
            <a:r>
              <a:rPr lang="en-US" dirty="0"/>
              <a:t>ROUND((SUM(</a:t>
            </a:r>
            <a:r>
              <a:rPr lang="en-US" dirty="0" err="1"/>
              <a:t>od.quantity</a:t>
            </a:r>
            <a:r>
              <a:rPr lang="en-US" dirty="0"/>
              <a:t> * </a:t>
            </a:r>
            <a:r>
              <a:rPr lang="en-US" dirty="0" err="1"/>
              <a:t>p.price</a:t>
            </a:r>
            <a:r>
              <a:rPr lang="en-US" dirty="0"/>
              <a:t>) / </a:t>
            </a:r>
            <a:r>
              <a:rPr lang="en-US" dirty="0" err="1"/>
              <a:t>tr.total_revenue</a:t>
            </a:r>
            <a:r>
              <a:rPr lang="en-US" dirty="0"/>
              <a:t>) * 100, 2) AS</a:t>
            </a:r>
          </a:p>
          <a:p>
            <a:r>
              <a:rPr lang="en-US" dirty="0" err="1"/>
              <a:t>total_per_revenue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order_details</a:t>
            </a:r>
            <a:r>
              <a:rPr lang="en-US" dirty="0"/>
              <a:t> od</a:t>
            </a:r>
          </a:p>
          <a:p>
            <a:r>
              <a:rPr lang="en-US" dirty="0"/>
              <a:t>JOIN pizzas p ON </a:t>
            </a:r>
            <a:r>
              <a:rPr lang="en-US" dirty="0" err="1"/>
              <a:t>od.pizza_id</a:t>
            </a:r>
            <a:r>
              <a:rPr lang="en-US" dirty="0"/>
              <a:t> = </a:t>
            </a:r>
            <a:r>
              <a:rPr lang="en-US" dirty="0" err="1"/>
              <a:t>p.pizza_id</a:t>
            </a:r>
            <a:endParaRPr lang="en-US" dirty="0"/>
          </a:p>
          <a:p>
            <a:r>
              <a:rPr lang="en-US" dirty="0"/>
              <a:t>JOIN </a:t>
            </a:r>
            <a:r>
              <a:rPr lang="en-US" dirty="0" err="1"/>
              <a:t>pizza_types</a:t>
            </a:r>
            <a:r>
              <a:rPr lang="en-US" dirty="0"/>
              <a:t> pt ON </a:t>
            </a:r>
            <a:r>
              <a:rPr lang="en-US" dirty="0" err="1"/>
              <a:t>p.pizza_type_id</a:t>
            </a:r>
            <a:r>
              <a:rPr lang="en-US" dirty="0"/>
              <a:t> = </a:t>
            </a:r>
            <a:r>
              <a:rPr lang="en-US" dirty="0" err="1"/>
              <a:t>pt.pizza_type_id</a:t>
            </a:r>
            <a:endParaRPr lang="en-US" dirty="0"/>
          </a:p>
          <a:p>
            <a:r>
              <a:rPr lang="en-US" dirty="0"/>
              <a:t>CROSS JOIN </a:t>
            </a:r>
            <a:r>
              <a:rPr lang="en-US" dirty="0" err="1"/>
              <a:t>total_revenue_cte</a:t>
            </a:r>
            <a:r>
              <a:rPr lang="en-US" dirty="0"/>
              <a:t> tr</a:t>
            </a:r>
          </a:p>
          <a:p>
            <a:r>
              <a:rPr lang="en-US" dirty="0"/>
              <a:t>GROUP BY pt.name, </a:t>
            </a:r>
            <a:r>
              <a:rPr lang="en-US" dirty="0" err="1"/>
              <a:t>tr.total_revenue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total_per_revenue</a:t>
            </a:r>
            <a:r>
              <a:rPr lang="en-US" dirty="0"/>
              <a:t> DESC;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ECE09FA-92BD-D3D1-D082-AFFB95A2F9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354" r="9082"/>
          <a:stretch/>
        </p:blipFill>
        <p:spPr>
          <a:xfrm>
            <a:off x="7886700" y="1747593"/>
            <a:ext cx="4200525" cy="471429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75B1B-0A16-842B-F3BD-F5627EBD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3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CD32-F1CF-5285-1C89-F1BB519E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Calculate daily revenue using CTE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C46D-122F-1590-54D9-FF397167D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747591"/>
            <a:ext cx="7000875" cy="47142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 </a:t>
            </a:r>
            <a:r>
              <a:rPr lang="en-US" dirty="0" err="1"/>
              <a:t>RevenuePerDate</a:t>
            </a:r>
            <a:r>
              <a:rPr lang="en-US" dirty="0"/>
              <a:t> AS (SELECT </a:t>
            </a:r>
            <a:r>
              <a:rPr lang="en-US" dirty="0" err="1"/>
              <a:t>o.date</a:t>
            </a:r>
            <a:r>
              <a:rPr lang="en-US" dirty="0"/>
              <a:t>, </a:t>
            </a:r>
          </a:p>
          <a:p>
            <a:r>
              <a:rPr lang="en-US" dirty="0"/>
              <a:t>    ROUND(SUM(quantity * price), 2) AS Revenue</a:t>
            </a:r>
          </a:p>
          <a:p>
            <a:r>
              <a:rPr lang="en-US" dirty="0"/>
              <a:t>    FROM orders o</a:t>
            </a:r>
          </a:p>
          <a:p>
            <a:r>
              <a:rPr lang="en-US" dirty="0"/>
              <a:t>   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o.order_id</a:t>
            </a:r>
            <a:r>
              <a:rPr lang="en-US" dirty="0"/>
              <a:t> = </a:t>
            </a:r>
            <a:r>
              <a:rPr lang="en-US" dirty="0" err="1"/>
              <a:t>od.order_id</a:t>
            </a:r>
            <a:endParaRPr lang="en-US" dirty="0"/>
          </a:p>
          <a:p>
            <a:r>
              <a:rPr lang="en-US" dirty="0"/>
              <a:t>    JOIN pizzas p ON </a:t>
            </a:r>
            <a:r>
              <a:rPr lang="en-US" dirty="0" err="1"/>
              <a:t>od.pizza_id</a:t>
            </a:r>
            <a:r>
              <a:rPr lang="en-US" dirty="0"/>
              <a:t> = </a:t>
            </a:r>
            <a:r>
              <a:rPr lang="en-US" dirty="0" err="1"/>
              <a:t>p.pizza_id</a:t>
            </a:r>
            <a:endParaRPr lang="en-US" dirty="0"/>
          </a:p>
          <a:p>
            <a:r>
              <a:rPr lang="en-US" dirty="0"/>
              <a:t>    GROUP BY </a:t>
            </a:r>
            <a:r>
              <a:rPr lang="en-US" dirty="0" err="1"/>
              <a:t>o.date</a:t>
            </a:r>
            <a:endParaRPr lang="en-US" dirty="0"/>
          </a:p>
          <a:p>
            <a:r>
              <a:rPr lang="en-US" dirty="0"/>
              <a:t>)</a:t>
            </a:r>
          </a:p>
          <a:p>
            <a:r>
              <a:rPr lang="en-US" dirty="0"/>
              <a:t>-- Calculate cumulative revenue</a:t>
            </a:r>
          </a:p>
          <a:p>
            <a:r>
              <a:rPr lang="en-US" dirty="0"/>
              <a:t>SELECT </a:t>
            </a:r>
            <a:r>
              <a:rPr lang="en-US" dirty="0" err="1"/>
              <a:t>date,Revenue</a:t>
            </a:r>
            <a:r>
              <a:rPr lang="en-US" dirty="0"/>
              <a:t>, ROUND(SUM(Revenue) OVER  </a:t>
            </a:r>
          </a:p>
          <a:p>
            <a:r>
              <a:rPr lang="en-US" dirty="0"/>
              <a:t>(ORDER BY date), 2) AS </a:t>
            </a:r>
            <a:r>
              <a:rPr lang="en-US" dirty="0" err="1"/>
              <a:t>Cumulative_Revenue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RevenuePerDate</a:t>
            </a:r>
            <a:endParaRPr lang="en-US" dirty="0"/>
          </a:p>
          <a:p>
            <a:r>
              <a:rPr lang="en-US" dirty="0"/>
              <a:t>ORDER BY date;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16FA942-9C0D-18D6-F006-4384B035CB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-186" b="-878"/>
          <a:stretch/>
        </p:blipFill>
        <p:spPr>
          <a:xfrm>
            <a:off x="7534275" y="1647825"/>
            <a:ext cx="4352925" cy="48291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ED865-C839-E2CB-6788-DCFF0068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7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A7EF-C5ED-2ADE-AADD-F424569E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96117"/>
            <a:ext cx="7762874" cy="1158857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Calculate the revenue generated by each pizza type grouped by category and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11B1-717E-BAB9-5998-A65DF639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" y="1747592"/>
            <a:ext cx="6962775" cy="460875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WITH </a:t>
            </a:r>
            <a:r>
              <a:rPr lang="en-US" dirty="0" err="1"/>
              <a:t>RevenuePerPizzaType</a:t>
            </a:r>
            <a:r>
              <a:rPr lang="en-US" dirty="0"/>
              <a:t> AS (</a:t>
            </a:r>
          </a:p>
          <a:p>
            <a:r>
              <a:rPr lang="en-US" dirty="0"/>
              <a:t>    SELECT </a:t>
            </a:r>
            <a:r>
              <a:rPr lang="en-US" dirty="0" err="1"/>
              <a:t>pt.category</a:t>
            </a:r>
            <a:r>
              <a:rPr lang="en-US" dirty="0"/>
              <a:t>, pt.name AS </a:t>
            </a:r>
            <a:r>
              <a:rPr lang="en-US" dirty="0" err="1"/>
              <a:t>pizza_type_name</a:t>
            </a:r>
            <a:r>
              <a:rPr lang="en-US" dirty="0"/>
              <a:t>,    </a:t>
            </a:r>
          </a:p>
          <a:p>
            <a:r>
              <a:rPr lang="en-US" dirty="0"/>
              <a:t>    ROUND(SUM(</a:t>
            </a:r>
            <a:r>
              <a:rPr lang="en-US" dirty="0" err="1"/>
              <a:t>od.quantity</a:t>
            </a:r>
            <a:r>
              <a:rPr lang="en-US" dirty="0"/>
              <a:t> * </a:t>
            </a:r>
            <a:r>
              <a:rPr lang="en-US" dirty="0" err="1"/>
              <a:t>p.price</a:t>
            </a:r>
            <a:r>
              <a:rPr lang="en-US" dirty="0"/>
              <a:t>), 2) AS Revenue  </a:t>
            </a:r>
          </a:p>
          <a:p>
            <a:r>
              <a:rPr lang="en-US" dirty="0"/>
              <a:t>    FROM </a:t>
            </a:r>
            <a:r>
              <a:rPr lang="en-US" dirty="0" err="1"/>
              <a:t>pizza_types</a:t>
            </a:r>
            <a:r>
              <a:rPr lang="en-US" dirty="0"/>
              <a:t> pt</a:t>
            </a:r>
          </a:p>
          <a:p>
            <a:r>
              <a:rPr lang="en-US" dirty="0"/>
              <a:t>    JOIN pizzas p ON </a:t>
            </a:r>
            <a:r>
              <a:rPr lang="en-US" dirty="0" err="1"/>
              <a:t>pt.pizza_type_id</a:t>
            </a:r>
            <a:r>
              <a:rPr lang="en-US" dirty="0"/>
              <a:t> = </a:t>
            </a:r>
            <a:r>
              <a:rPr lang="en-US" dirty="0" err="1"/>
              <a:t>p.pizza_type_id</a:t>
            </a:r>
            <a:endParaRPr lang="en-US" dirty="0"/>
          </a:p>
          <a:p>
            <a:r>
              <a:rPr lang="en-US" dirty="0"/>
              <a:t>    JOIN </a:t>
            </a:r>
            <a:r>
              <a:rPr lang="en-US" dirty="0" err="1"/>
              <a:t>order_details</a:t>
            </a:r>
            <a:r>
              <a:rPr lang="en-US" dirty="0"/>
              <a:t> od ON </a:t>
            </a:r>
            <a:r>
              <a:rPr lang="en-US" dirty="0" err="1"/>
              <a:t>od.pizza_id</a:t>
            </a:r>
            <a:r>
              <a:rPr lang="en-US" dirty="0"/>
              <a:t> = </a:t>
            </a:r>
            <a:r>
              <a:rPr lang="en-US" dirty="0" err="1"/>
              <a:t>p.pizza_id</a:t>
            </a:r>
            <a:endParaRPr lang="en-US" dirty="0"/>
          </a:p>
          <a:p>
            <a:r>
              <a:rPr lang="en-US" dirty="0"/>
              <a:t>    GROUP BY </a:t>
            </a:r>
            <a:r>
              <a:rPr lang="en-US" dirty="0" err="1"/>
              <a:t>pt.category</a:t>
            </a:r>
            <a:r>
              <a:rPr lang="en-US" dirty="0"/>
              <a:t>, pt.name  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SELECT category, </a:t>
            </a:r>
            <a:r>
              <a:rPr lang="en-US" dirty="0" err="1"/>
              <a:t>pizza_type_name</a:t>
            </a:r>
            <a:r>
              <a:rPr lang="en-US" dirty="0"/>
              <a:t>, Revenue, `rank`  </a:t>
            </a:r>
          </a:p>
          <a:p>
            <a:r>
              <a:rPr lang="en-US" dirty="0"/>
              <a:t>FROM ( SELECT category, </a:t>
            </a:r>
            <a:r>
              <a:rPr lang="en-US" dirty="0" err="1"/>
              <a:t>pizza_type_name</a:t>
            </a:r>
            <a:r>
              <a:rPr lang="en-US" dirty="0"/>
              <a:t>, Revenue, </a:t>
            </a:r>
          </a:p>
          <a:p>
            <a:r>
              <a:rPr lang="en-US" dirty="0"/>
              <a:t>ROW_NUMBER() OVER (PARTITION BY category ORDER BY Revenue</a:t>
            </a:r>
          </a:p>
          <a:p>
            <a:r>
              <a:rPr lang="en-US" dirty="0"/>
              <a:t> DESC) AS `rank`  -- Generate rank within each category</a:t>
            </a:r>
          </a:p>
          <a:p>
            <a:r>
              <a:rPr lang="en-US" dirty="0"/>
              <a:t> FROM </a:t>
            </a:r>
            <a:r>
              <a:rPr lang="en-US" dirty="0" err="1"/>
              <a:t>RevenuePerPizzaType</a:t>
            </a:r>
            <a:endParaRPr lang="en-US" dirty="0"/>
          </a:p>
          <a:p>
            <a:r>
              <a:rPr lang="en-US" dirty="0"/>
              <a:t>) </a:t>
            </a:r>
            <a:r>
              <a:rPr lang="en-US" dirty="0" err="1"/>
              <a:t>ranked_pizzas</a:t>
            </a:r>
            <a:endParaRPr lang="en-US" dirty="0"/>
          </a:p>
          <a:p>
            <a:r>
              <a:rPr lang="en-US" dirty="0"/>
              <a:t>WHERE `rank` &lt;= 3; 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2D2C470-9911-73BB-1500-5D0AFB5A818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010" r="4561"/>
          <a:stretch/>
        </p:blipFill>
        <p:spPr>
          <a:xfrm>
            <a:off x="7315201" y="1953685"/>
            <a:ext cx="4762500" cy="394229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6562C-5428-0098-9B56-01909064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1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C71233-C059-4A8E-B294-37D3A68E0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429556" cy="177084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393310-EA69-45C3-BEFC-CB801DC01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76" y="3076576"/>
            <a:ext cx="4772024" cy="2759074"/>
          </a:xfrm>
        </p:spPr>
        <p:txBody>
          <a:bodyPr>
            <a:normAutofit/>
          </a:bodyPr>
          <a:lstStyle/>
          <a:p>
            <a:r>
              <a:rPr lang="en-US" sz="1800" dirty="0"/>
              <a:t>NAGA CHANDANA A</a:t>
            </a:r>
          </a:p>
          <a:p>
            <a:endParaRPr lang="en-US" sz="1800" dirty="0"/>
          </a:p>
          <a:p>
            <a:r>
              <a:rPr lang="en-US" sz="1800" dirty="0">
                <a:hlinkClick r:id="rId3"/>
              </a:rPr>
              <a:t>a.chandana1709@gmail.com</a:t>
            </a:r>
            <a:endParaRPr lang="en-US" sz="1800" dirty="0"/>
          </a:p>
          <a:p>
            <a:br>
              <a:rPr lang="en-US" sz="1800" dirty="0"/>
            </a:br>
            <a:r>
              <a:rPr lang="en-US" sz="2000" dirty="0">
                <a:hlinkClick r:id="rId4"/>
              </a:rPr>
              <a:t>https://www.linkedin.com/in/chandana-adusumalli/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5"/>
              </a:rPr>
              <a:t>https://github.com/Chandana9440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77696B5-6E42-44CF-8CE1-83B79506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15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2D3D96F-A317-2D93-93F8-8452AAEFDF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7567" r="7567"/>
          <a:stretch>
            <a:fillRect/>
          </a:stretch>
        </p:blipFill>
        <p:spPr>
          <a:xfrm>
            <a:off x="5848351" y="470931"/>
            <a:ext cx="5943600" cy="5696168"/>
          </a:xfrm>
        </p:spPr>
      </p:pic>
    </p:spTree>
    <p:extLst>
      <p:ext uri="{BB962C8B-B14F-4D97-AF65-F5344CB8AC3E}">
        <p14:creationId xmlns:p14="http://schemas.microsoft.com/office/powerpoint/2010/main" val="120757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9B21-9547-3760-E8DF-A67A4E84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0" y="396117"/>
            <a:ext cx="9492879" cy="1158857"/>
          </a:xfrm>
        </p:spPr>
        <p:txBody>
          <a:bodyPr>
            <a:noAutofit/>
          </a:bodyPr>
          <a:lstStyle/>
          <a:p>
            <a:r>
              <a:rPr lang="en-US" sz="3200" dirty="0"/>
              <a:t>Retrieve the total number of orders placed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4C7B-30F8-5B5E-B2F4-B7408FCB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2009775"/>
            <a:ext cx="5854330" cy="4089155"/>
          </a:xfrm>
        </p:spPr>
        <p:txBody>
          <a:bodyPr/>
          <a:lstStyle/>
          <a:p>
            <a:r>
              <a:rPr lang="en-US" dirty="0"/>
              <a:t>SELECT count(</a:t>
            </a:r>
            <a:r>
              <a:rPr lang="en-US" dirty="0" err="1"/>
              <a:t>order_id</a:t>
            </a:r>
            <a:r>
              <a:rPr lang="en-US" dirty="0"/>
              <a:t>) AS </a:t>
            </a:r>
            <a:r>
              <a:rPr lang="en-US" dirty="0" err="1"/>
              <a:t>Total_Orders</a:t>
            </a:r>
            <a:r>
              <a:rPr lang="en-US" dirty="0"/>
              <a:t> </a:t>
            </a:r>
          </a:p>
          <a:p>
            <a:r>
              <a:rPr lang="en-US" dirty="0"/>
              <a:t>FROM orders;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75E8C-0D96-FCAC-9B39-26D65DE4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2</a:t>
            </a:fld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E096477-1EAC-9272-CAE6-F7878CE5E5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0206" r="102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895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3512-3168-97F6-C0D0-5D239690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96117"/>
            <a:ext cx="8143875" cy="1158857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Calculate the total revenue generated from pizza sales.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839D-8F5E-E4AE-5028-77EE93FA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747592"/>
            <a:ext cx="7439025" cy="4351338"/>
          </a:xfrm>
        </p:spPr>
        <p:txBody>
          <a:bodyPr/>
          <a:lstStyle/>
          <a:p>
            <a:r>
              <a:rPr lang="en-US" dirty="0"/>
              <a:t>SELECT round(SUM(quantity*price),2) AS </a:t>
            </a:r>
            <a:r>
              <a:rPr lang="en-US" dirty="0" err="1"/>
              <a:t>Total_Revenue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  <a:r>
              <a:rPr lang="en-US" dirty="0" err="1"/>
              <a:t>Order_Details</a:t>
            </a:r>
            <a:r>
              <a:rPr lang="en-US" dirty="0"/>
              <a:t> od</a:t>
            </a:r>
          </a:p>
          <a:p>
            <a:r>
              <a:rPr lang="en-US" dirty="0"/>
              <a:t>JOIN Pizzas p ON </a:t>
            </a:r>
            <a:r>
              <a:rPr lang="en-US" dirty="0" err="1"/>
              <a:t>od.pizza_id</a:t>
            </a:r>
            <a:r>
              <a:rPr lang="en-US" dirty="0"/>
              <a:t> = </a:t>
            </a:r>
            <a:r>
              <a:rPr lang="en-US" dirty="0" err="1"/>
              <a:t>p.pizza_id</a:t>
            </a:r>
            <a:r>
              <a:rPr lang="en-US" dirty="0"/>
              <a:t>;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06E5C95-D53D-197E-BCBF-9E094BD1DD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172" r="8172"/>
          <a:stretch>
            <a:fillRect/>
          </a:stretch>
        </p:blipFill>
        <p:spPr>
          <a:xfrm>
            <a:off x="8204679" y="2077510"/>
            <a:ext cx="3555042" cy="3217332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01096-526F-4A8A-3A8D-38FB431C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2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827A-6A41-D249-4B99-A9DFA7A5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7235454" cy="1158857"/>
          </a:xfrm>
        </p:spPr>
        <p:txBody>
          <a:bodyPr>
            <a:normAutofit/>
          </a:bodyPr>
          <a:lstStyle/>
          <a:p>
            <a:r>
              <a:rPr lang="en-US" sz="3200" dirty="0"/>
              <a:t>Identify the highest-priced pizza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209A-5B6B-5801-9ABE-98E508A5D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6" y="1747592"/>
            <a:ext cx="7543799" cy="4351338"/>
          </a:xfrm>
        </p:spPr>
        <p:txBody>
          <a:bodyPr/>
          <a:lstStyle/>
          <a:p>
            <a:r>
              <a:rPr lang="en-US" dirty="0"/>
              <a:t>SELECT pt.name, </a:t>
            </a:r>
            <a:r>
              <a:rPr lang="en-US" dirty="0" err="1"/>
              <a:t>p.price</a:t>
            </a:r>
            <a:r>
              <a:rPr lang="en-US" dirty="0"/>
              <a:t> AS </a:t>
            </a:r>
            <a:r>
              <a:rPr lang="en-US" dirty="0" err="1"/>
              <a:t>Highest_Price_Pizza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pizza_types</a:t>
            </a:r>
            <a:r>
              <a:rPr lang="en-US" dirty="0"/>
              <a:t> pt </a:t>
            </a:r>
          </a:p>
          <a:p>
            <a:r>
              <a:rPr lang="en-US" dirty="0"/>
              <a:t>LEFT JOIN pizzas p ON </a:t>
            </a:r>
            <a:r>
              <a:rPr lang="en-US" dirty="0" err="1"/>
              <a:t>pt.pizza_type_id</a:t>
            </a:r>
            <a:r>
              <a:rPr lang="en-US" dirty="0"/>
              <a:t>=</a:t>
            </a:r>
            <a:r>
              <a:rPr lang="en-US" dirty="0" err="1"/>
              <a:t>p.pizza_type_id</a:t>
            </a:r>
            <a:endParaRPr lang="en-US" dirty="0"/>
          </a:p>
          <a:p>
            <a:r>
              <a:rPr lang="en-US" dirty="0"/>
              <a:t>ORDER BY price DESC </a:t>
            </a:r>
          </a:p>
          <a:p>
            <a:r>
              <a:rPr lang="en-US" dirty="0"/>
              <a:t>LIMIT 1;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A6D5935-B1F5-94B7-BF58-85E9AD44A2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6" r="21170"/>
          <a:stretch/>
        </p:blipFill>
        <p:spPr>
          <a:xfrm>
            <a:off x="7981950" y="1820334"/>
            <a:ext cx="4105274" cy="321733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8C71A-4BF2-988A-2F36-EB3815B4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88E7-D573-0389-FA66-DDF48A9A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7406904" cy="11588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sz="3600" dirty="0"/>
              <a:t>Identify the most common pizza size ordered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3AE08-0D4B-5977-2B43-E532D9BD6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7" y="1747592"/>
            <a:ext cx="7824787" cy="4351338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p.size</a:t>
            </a:r>
            <a:r>
              <a:rPr lang="en-US" dirty="0"/>
              <a:t>, sum(</a:t>
            </a:r>
            <a:r>
              <a:rPr lang="en-US" dirty="0" err="1"/>
              <a:t>od.quantity</a:t>
            </a:r>
            <a:r>
              <a:rPr lang="en-US" dirty="0"/>
              <a:t>) AS </a:t>
            </a:r>
            <a:r>
              <a:rPr lang="en-US" dirty="0" err="1"/>
              <a:t>Highest_pizza_size_ord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  <a:r>
              <a:rPr lang="en-US" dirty="0" err="1"/>
              <a:t>order_details</a:t>
            </a:r>
            <a:r>
              <a:rPr lang="en-US" dirty="0"/>
              <a:t> od </a:t>
            </a:r>
          </a:p>
          <a:p>
            <a:r>
              <a:rPr lang="en-US" dirty="0"/>
              <a:t>LEFT JOIN pizzas p </a:t>
            </a:r>
          </a:p>
          <a:p>
            <a:r>
              <a:rPr lang="en-US" dirty="0"/>
              <a:t>ON </a:t>
            </a:r>
            <a:r>
              <a:rPr lang="en-US" dirty="0" err="1"/>
              <a:t>od.pizza_id</a:t>
            </a:r>
            <a:r>
              <a:rPr lang="en-US" dirty="0"/>
              <a:t>=</a:t>
            </a:r>
            <a:r>
              <a:rPr lang="en-US" dirty="0" err="1"/>
              <a:t>p.pizza_id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p.size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Highest_pizza_size_ord</a:t>
            </a:r>
            <a:r>
              <a:rPr lang="en-US" dirty="0"/>
              <a:t> </a:t>
            </a:r>
          </a:p>
          <a:p>
            <a:r>
              <a:rPr lang="en-US" dirty="0"/>
              <a:t>DESCLIMIT 1;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B918BC6-1A15-CB43-C3C6-27D7656BED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7784"/>
          <a:stretch/>
        </p:blipFill>
        <p:spPr>
          <a:xfrm>
            <a:off x="8353425" y="1820334"/>
            <a:ext cx="3690937" cy="321733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C1690-21F3-C434-5C68-661B3242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8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D128-9C25-E05B-CC04-2943FB07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396117"/>
            <a:ext cx="8953499" cy="11588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sz="3600" dirty="0"/>
              <a:t>List the top 5 most ordered pizza types along with their quantities.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0310-D8FE-0E45-F1C8-0C1A1801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47592"/>
            <a:ext cx="8086725" cy="4351338"/>
          </a:xfrm>
        </p:spPr>
        <p:txBody>
          <a:bodyPr/>
          <a:lstStyle/>
          <a:p>
            <a:r>
              <a:rPr lang="en-US" dirty="0"/>
              <a:t>SELECT pt.name, sum(</a:t>
            </a:r>
            <a:r>
              <a:rPr lang="en-US" dirty="0" err="1"/>
              <a:t>od.quantity</a:t>
            </a:r>
            <a:r>
              <a:rPr lang="en-US" dirty="0"/>
              <a:t>) AS </a:t>
            </a:r>
            <a:r>
              <a:rPr lang="en-US" dirty="0" err="1"/>
              <a:t>Most_ord_pizzas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order_details</a:t>
            </a:r>
            <a:r>
              <a:rPr lang="en-US" dirty="0"/>
              <a:t> od </a:t>
            </a:r>
          </a:p>
          <a:p>
            <a:r>
              <a:rPr lang="en-US" dirty="0"/>
              <a:t>LEFT JOIN pizzas p ON </a:t>
            </a:r>
            <a:r>
              <a:rPr lang="en-US" dirty="0" err="1"/>
              <a:t>od.pizza_id</a:t>
            </a:r>
            <a:r>
              <a:rPr lang="en-US" dirty="0"/>
              <a:t>=</a:t>
            </a:r>
            <a:r>
              <a:rPr lang="en-US" dirty="0" err="1"/>
              <a:t>p.pizza_id</a:t>
            </a:r>
            <a:r>
              <a:rPr lang="en-US" dirty="0"/>
              <a:t> </a:t>
            </a:r>
          </a:p>
          <a:p>
            <a:r>
              <a:rPr lang="en-US" dirty="0"/>
              <a:t>JOIN </a:t>
            </a:r>
            <a:r>
              <a:rPr lang="en-US" dirty="0" err="1"/>
              <a:t>pizza_types</a:t>
            </a:r>
            <a:r>
              <a:rPr lang="en-US" dirty="0"/>
              <a:t> pt ON </a:t>
            </a:r>
            <a:r>
              <a:rPr lang="en-US" dirty="0" err="1"/>
              <a:t>p.pizza_type_id</a:t>
            </a:r>
            <a:r>
              <a:rPr lang="en-US" dirty="0"/>
              <a:t>=</a:t>
            </a:r>
            <a:r>
              <a:rPr lang="en-US" dirty="0" err="1"/>
              <a:t>pt.pizza_type_id</a:t>
            </a:r>
            <a:endParaRPr lang="en-US" dirty="0"/>
          </a:p>
          <a:p>
            <a:r>
              <a:rPr lang="en-US" dirty="0"/>
              <a:t>GROUP BY pt.name</a:t>
            </a:r>
          </a:p>
          <a:p>
            <a:r>
              <a:rPr lang="en-US" dirty="0"/>
              <a:t>ORDER BY </a:t>
            </a:r>
            <a:r>
              <a:rPr lang="en-US" dirty="0" err="1"/>
              <a:t>Most_ord_pizzas</a:t>
            </a:r>
            <a:r>
              <a:rPr lang="en-US" dirty="0"/>
              <a:t> DESC</a:t>
            </a:r>
          </a:p>
          <a:p>
            <a:r>
              <a:rPr lang="en-US" dirty="0"/>
              <a:t>LIMIT 5;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71E1A41-CB4B-2B82-31F7-C6DD171B0C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08" r="12567"/>
          <a:stretch/>
        </p:blipFill>
        <p:spPr>
          <a:xfrm>
            <a:off x="8448674" y="1887010"/>
            <a:ext cx="3501655" cy="321733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E1CBA-D83D-0ADB-ADA7-559D9690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3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97A2-F0E7-88CC-550D-C6646013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6525"/>
            <a:ext cx="8610600" cy="1418449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Join the necessary tables to find the total quantity of each pizza category ordered.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EBF5-90B4-5657-B404-85362FB7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747592"/>
            <a:ext cx="7924799" cy="4351338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pt.category,sum</a:t>
            </a:r>
            <a:r>
              <a:rPr lang="en-US" dirty="0"/>
              <a:t>(</a:t>
            </a:r>
            <a:r>
              <a:rPr lang="en-US" dirty="0" err="1"/>
              <a:t>od.quantity</a:t>
            </a:r>
            <a:r>
              <a:rPr lang="en-US" dirty="0"/>
              <a:t>) AS </a:t>
            </a:r>
            <a:r>
              <a:rPr lang="en-US" dirty="0" err="1"/>
              <a:t>Ords_by_pizza_cat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order_details</a:t>
            </a:r>
            <a:r>
              <a:rPr lang="en-US" dirty="0"/>
              <a:t> od </a:t>
            </a:r>
          </a:p>
          <a:p>
            <a:r>
              <a:rPr lang="en-US" dirty="0"/>
              <a:t>LEFT JOIN pizzas p ON </a:t>
            </a:r>
            <a:r>
              <a:rPr lang="en-US" dirty="0" err="1"/>
              <a:t>od.pizza_id</a:t>
            </a:r>
            <a:r>
              <a:rPr lang="en-US" dirty="0"/>
              <a:t>=</a:t>
            </a:r>
            <a:r>
              <a:rPr lang="en-US" dirty="0" err="1"/>
              <a:t>p.pizza_id</a:t>
            </a:r>
            <a:r>
              <a:rPr lang="en-US" dirty="0"/>
              <a:t> </a:t>
            </a:r>
          </a:p>
          <a:p>
            <a:r>
              <a:rPr lang="en-US" dirty="0"/>
              <a:t>JOIN </a:t>
            </a:r>
            <a:r>
              <a:rPr lang="en-US" dirty="0" err="1"/>
              <a:t>pizza_types</a:t>
            </a:r>
            <a:r>
              <a:rPr lang="en-US" dirty="0"/>
              <a:t> pt ON </a:t>
            </a:r>
            <a:r>
              <a:rPr lang="en-US" dirty="0" err="1"/>
              <a:t>p.pizza_type_id</a:t>
            </a:r>
            <a:r>
              <a:rPr lang="en-US" dirty="0"/>
              <a:t>=</a:t>
            </a:r>
            <a:r>
              <a:rPr lang="en-US" dirty="0" err="1"/>
              <a:t>pt.pizza_type_id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pt.category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Ords_by_pizza_cat</a:t>
            </a:r>
            <a:r>
              <a:rPr lang="en-US" dirty="0"/>
              <a:t> DESC</a:t>
            </a:r>
          </a:p>
          <a:p>
            <a:r>
              <a:rPr lang="en-US" dirty="0"/>
              <a:t>;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04AA280-D753-57CA-42CF-294383CE70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28" r="10311"/>
          <a:stretch/>
        </p:blipFill>
        <p:spPr>
          <a:xfrm>
            <a:off x="8829675" y="1953685"/>
            <a:ext cx="3219449" cy="321733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B52C8-6E2F-015A-DB4A-63B6947C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0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CD88-8084-530E-5D94-402FE1F3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7521204" cy="11588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sz="3600" dirty="0"/>
              <a:t>Determine the distribution of orders by hour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4031-682B-DB1A-EA1B-60ACA505B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6473455" cy="4351338"/>
          </a:xfrm>
        </p:spPr>
        <p:txBody>
          <a:bodyPr/>
          <a:lstStyle/>
          <a:p>
            <a:r>
              <a:rPr lang="en-US" dirty="0"/>
              <a:t>SELECT HOUR(time) AS </a:t>
            </a:r>
            <a:r>
              <a:rPr lang="en-US" dirty="0" err="1"/>
              <a:t>Order_hour</a:t>
            </a:r>
            <a:r>
              <a:rPr lang="en-US" dirty="0"/>
              <a:t>,</a:t>
            </a:r>
          </a:p>
          <a:p>
            <a:r>
              <a:rPr lang="en-US" dirty="0"/>
              <a:t>count(</a:t>
            </a:r>
            <a:r>
              <a:rPr lang="en-US" dirty="0" err="1"/>
              <a:t>order_id</a:t>
            </a:r>
            <a:r>
              <a:rPr lang="en-US" dirty="0"/>
              <a:t>) AS </a:t>
            </a:r>
            <a:r>
              <a:rPr lang="en-US" dirty="0" err="1"/>
              <a:t>Total_orders</a:t>
            </a:r>
            <a:endParaRPr lang="en-US" dirty="0"/>
          </a:p>
          <a:p>
            <a:r>
              <a:rPr lang="en-US" dirty="0"/>
              <a:t>FROM orders</a:t>
            </a:r>
          </a:p>
          <a:p>
            <a:r>
              <a:rPr lang="en-US" dirty="0"/>
              <a:t>GROUP BY HOUR(time)</a:t>
            </a:r>
          </a:p>
          <a:p>
            <a:r>
              <a:rPr lang="en-US" dirty="0"/>
              <a:t>ORDER BY </a:t>
            </a:r>
            <a:r>
              <a:rPr lang="en-US" dirty="0" err="1"/>
              <a:t>Total_orders</a:t>
            </a:r>
            <a:r>
              <a:rPr lang="en-US" dirty="0"/>
              <a:t> DESC ;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0788AC5-08BE-B77A-58C9-C14F62167F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-23310" t="-9827" r="23310" b="12527"/>
          <a:stretch/>
        </p:blipFill>
        <p:spPr>
          <a:xfrm>
            <a:off x="7798758" y="1507349"/>
            <a:ext cx="3555042" cy="435133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993FA-7CAF-2CB9-7D8C-C88E71A0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7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5F69-1241-67EF-A46E-445B6249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7311654" cy="115885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To find the category-wise distribution of pizzas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B15C3-2294-4905-08D3-2CD73CA0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6282955" cy="4351338"/>
          </a:xfrm>
        </p:spPr>
        <p:txBody>
          <a:bodyPr/>
          <a:lstStyle/>
          <a:p>
            <a:r>
              <a:rPr lang="en-US" dirty="0"/>
              <a:t>SELECT category, count(category) AS count</a:t>
            </a:r>
          </a:p>
          <a:p>
            <a:r>
              <a:rPr lang="en-US" dirty="0"/>
              <a:t>FROM </a:t>
            </a:r>
            <a:r>
              <a:rPr lang="en-US" dirty="0" err="1"/>
              <a:t>pizza_types</a:t>
            </a:r>
            <a:endParaRPr lang="en-US" dirty="0"/>
          </a:p>
          <a:p>
            <a:r>
              <a:rPr lang="en-US" dirty="0"/>
              <a:t>GROUP BY category;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9FAACC8-65BE-A11A-A28F-CC81D95C4C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072" r="4072"/>
          <a:stretch>
            <a:fillRect/>
          </a:stretch>
        </p:blipFill>
        <p:spPr>
          <a:xfrm>
            <a:off x="8376972" y="1972735"/>
            <a:ext cx="3555042" cy="321733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D71E7-177C-642B-8ECC-75942CF6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319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3E117AD-7972-4C19-8EE9-C96E6C3AD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2618F7-18BF-4051-9DE5-A9D1FF446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779174-7527-490F-870B-C81F06E4E9E2}">
  <ds:schemaRefs>
    <ds:schemaRef ds:uri="71af3243-3dd4-4a8d-8c0d-dd76da1f02a5"/>
    <ds:schemaRef ds:uri="16c05727-aa75-4e4a-9b5f-8a80a1165891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230e9df3-be65-4c73-a93b-d1236ebd677e"/>
    <ds:schemaRef ds:uri="http://schemas.microsoft.com/sharepoint/v3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 design</Template>
  <TotalTime>143</TotalTime>
  <Words>1062</Words>
  <Application>Microsoft Office PowerPoint</Application>
  <PresentationFormat>Widescreen</PresentationFormat>
  <Paragraphs>130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Source Sans Pro</vt:lpstr>
      <vt:lpstr>FunkyShapesDarkVTI</vt:lpstr>
      <vt:lpstr>Pizza Sales Analysis</vt:lpstr>
      <vt:lpstr>Retrieve the total number of orders placed</vt:lpstr>
      <vt:lpstr>Calculate the total revenue generated from pizza sales.</vt:lpstr>
      <vt:lpstr>Identify the highest-priced pizza</vt:lpstr>
      <vt:lpstr> Identify the most common pizza size ordered</vt:lpstr>
      <vt:lpstr> List the top 5 most ordered pizza types along with their quantities.</vt:lpstr>
      <vt:lpstr>Join the necessary tables to find the total quantity of each pizza category ordered.</vt:lpstr>
      <vt:lpstr> Determine the distribution of orders by hour of the day</vt:lpstr>
      <vt:lpstr>To find the category-wise distribution of pizzas</vt:lpstr>
      <vt:lpstr>Group the orders by date and calculate the average number of pizzas ordered per day</vt:lpstr>
      <vt:lpstr>Determine the top 3 most ordered pizza types based on revenue</vt:lpstr>
      <vt:lpstr>Calculate the percentage contribution of each pizza type to total revenue</vt:lpstr>
      <vt:lpstr>Calculate daily revenue using CTE</vt:lpstr>
      <vt:lpstr>Calculate the revenue generated by each pizza type grouped by category and type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 Chandana Adusumalli</dc:creator>
  <cp:lastModifiedBy>Naga Chandana Adusumalli</cp:lastModifiedBy>
  <cp:revision>3</cp:revision>
  <dcterms:created xsi:type="dcterms:W3CDTF">2024-09-13T20:54:06Z</dcterms:created>
  <dcterms:modified xsi:type="dcterms:W3CDTF">2024-09-13T23:18:46Z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