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79578-65D6-4764-88E9-8E8EEA179E8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4609427-1477-43EF-A665-E146B8E8F4D5}">
      <dgm:prSet/>
      <dgm:spPr/>
      <dgm:t>
        <a:bodyPr/>
        <a:lstStyle/>
        <a:p>
          <a:pPr>
            <a:lnSpc>
              <a:spcPct val="100000"/>
            </a:lnSpc>
          </a:pPr>
          <a:r>
            <a:rPr lang="en-IN"/>
            <a:t>Define the model – architecture of model with layers and hyper parameters</a:t>
          </a:r>
          <a:endParaRPr lang="en-US"/>
        </a:p>
      </dgm:t>
    </dgm:pt>
    <dgm:pt modelId="{63E6D633-D504-4FBF-AAEC-76EBB31CCF79}" type="parTrans" cxnId="{A2EED1ED-E6A3-4BD8-825E-76F76E4F42F4}">
      <dgm:prSet/>
      <dgm:spPr/>
      <dgm:t>
        <a:bodyPr/>
        <a:lstStyle/>
        <a:p>
          <a:endParaRPr lang="en-US"/>
        </a:p>
      </dgm:t>
    </dgm:pt>
    <dgm:pt modelId="{F05C8F84-D7A8-4859-A1C3-D1256D3649AA}" type="sibTrans" cxnId="{A2EED1ED-E6A3-4BD8-825E-76F76E4F42F4}">
      <dgm:prSet/>
      <dgm:spPr/>
      <dgm:t>
        <a:bodyPr/>
        <a:lstStyle/>
        <a:p>
          <a:pPr>
            <a:lnSpc>
              <a:spcPct val="100000"/>
            </a:lnSpc>
          </a:pPr>
          <a:endParaRPr lang="en-US"/>
        </a:p>
      </dgm:t>
    </dgm:pt>
    <dgm:pt modelId="{671F5B9F-1947-4217-BF7A-AD750ECCA46E}">
      <dgm:prSet/>
      <dgm:spPr/>
      <dgm:t>
        <a:bodyPr/>
        <a:lstStyle/>
        <a:p>
          <a:pPr>
            <a:lnSpc>
              <a:spcPct val="100000"/>
            </a:lnSpc>
          </a:pPr>
          <a:r>
            <a:rPr lang="en-IN"/>
            <a:t>Training loop for each epoch-trained on mini batches of data in each epoch</a:t>
          </a:r>
          <a:endParaRPr lang="en-US" dirty="0"/>
        </a:p>
      </dgm:t>
    </dgm:pt>
    <dgm:pt modelId="{4DCA7323-CC8F-42DC-8B58-EE85AB0691BB}" type="parTrans" cxnId="{C0407B51-2CA0-4231-AC10-15423D19A2DF}">
      <dgm:prSet/>
      <dgm:spPr/>
      <dgm:t>
        <a:bodyPr/>
        <a:lstStyle/>
        <a:p>
          <a:endParaRPr lang="en-US"/>
        </a:p>
      </dgm:t>
    </dgm:pt>
    <dgm:pt modelId="{3D4C57BF-7FF0-4292-BE1F-031E28692FAB}" type="sibTrans" cxnId="{C0407B51-2CA0-4231-AC10-15423D19A2DF}">
      <dgm:prSet/>
      <dgm:spPr/>
      <dgm:t>
        <a:bodyPr/>
        <a:lstStyle/>
        <a:p>
          <a:pPr>
            <a:lnSpc>
              <a:spcPct val="100000"/>
            </a:lnSpc>
          </a:pPr>
          <a:endParaRPr lang="en-US"/>
        </a:p>
      </dgm:t>
    </dgm:pt>
    <dgm:pt modelId="{2965A267-F9F7-4BD4-8A57-BFD96B08BE4E}">
      <dgm:prSet/>
      <dgm:spPr/>
      <dgm:t>
        <a:bodyPr/>
        <a:lstStyle/>
        <a:p>
          <a:pPr>
            <a:lnSpc>
              <a:spcPct val="100000"/>
            </a:lnSpc>
          </a:pPr>
          <a:r>
            <a:rPr lang="en-IN"/>
            <a:t>Testing data preparation – test data sent to model</a:t>
          </a:r>
          <a:endParaRPr lang="en-US"/>
        </a:p>
      </dgm:t>
    </dgm:pt>
    <dgm:pt modelId="{AA711B54-D9BE-4D67-9736-17CB56E27D05}" type="parTrans" cxnId="{0756EF99-88EC-4330-9A16-E63BC3BE45BB}">
      <dgm:prSet/>
      <dgm:spPr/>
      <dgm:t>
        <a:bodyPr/>
        <a:lstStyle/>
        <a:p>
          <a:endParaRPr lang="en-US"/>
        </a:p>
      </dgm:t>
    </dgm:pt>
    <dgm:pt modelId="{91C91C23-2D7C-4BDF-A0BF-1E81BDD2DB2C}" type="sibTrans" cxnId="{0756EF99-88EC-4330-9A16-E63BC3BE45BB}">
      <dgm:prSet/>
      <dgm:spPr/>
      <dgm:t>
        <a:bodyPr/>
        <a:lstStyle/>
        <a:p>
          <a:pPr>
            <a:lnSpc>
              <a:spcPct val="100000"/>
            </a:lnSpc>
          </a:pPr>
          <a:endParaRPr lang="en-US"/>
        </a:p>
      </dgm:t>
    </dgm:pt>
    <dgm:pt modelId="{91B416FC-94F2-4B1C-BE05-D96422A0C61E}">
      <dgm:prSet/>
      <dgm:spPr/>
      <dgm:t>
        <a:bodyPr/>
        <a:lstStyle/>
        <a:p>
          <a:pPr>
            <a:lnSpc>
              <a:spcPct val="100000"/>
            </a:lnSpc>
          </a:pPr>
          <a:r>
            <a:rPr lang="en-IN"/>
            <a:t>Model evaluation metrics – epoch accuracy, loss curve analysis</a:t>
          </a:r>
          <a:endParaRPr lang="en-US" dirty="0"/>
        </a:p>
      </dgm:t>
    </dgm:pt>
    <dgm:pt modelId="{9B991169-2E44-4767-AA2D-8A679F286FF3}" type="parTrans" cxnId="{0C1B1E2C-2CD2-4FDC-AF2F-8BEF596F8DA5}">
      <dgm:prSet/>
      <dgm:spPr/>
      <dgm:t>
        <a:bodyPr/>
        <a:lstStyle/>
        <a:p>
          <a:endParaRPr lang="en-US"/>
        </a:p>
      </dgm:t>
    </dgm:pt>
    <dgm:pt modelId="{F9F04684-74C5-495F-B2FE-27701BB80593}" type="sibTrans" cxnId="{0C1B1E2C-2CD2-4FDC-AF2F-8BEF596F8DA5}">
      <dgm:prSet/>
      <dgm:spPr/>
      <dgm:t>
        <a:bodyPr/>
        <a:lstStyle/>
        <a:p>
          <a:endParaRPr lang="en-US"/>
        </a:p>
      </dgm:t>
    </dgm:pt>
    <dgm:pt modelId="{6242C3C3-CD52-4B5E-BCE4-90AD11BB4776}" type="pres">
      <dgm:prSet presAssocID="{09179578-65D6-4764-88E9-8E8EEA179E8D}" presName="root" presStyleCnt="0">
        <dgm:presLayoutVars>
          <dgm:dir/>
          <dgm:resizeHandles val="exact"/>
        </dgm:presLayoutVars>
      </dgm:prSet>
      <dgm:spPr/>
    </dgm:pt>
    <dgm:pt modelId="{C96F0961-532B-47F9-8707-E0F3748BC5E6}" type="pres">
      <dgm:prSet presAssocID="{09179578-65D6-4764-88E9-8E8EEA179E8D}" presName="container" presStyleCnt="0">
        <dgm:presLayoutVars>
          <dgm:dir/>
          <dgm:resizeHandles val="exact"/>
        </dgm:presLayoutVars>
      </dgm:prSet>
      <dgm:spPr/>
    </dgm:pt>
    <dgm:pt modelId="{E795895E-4AC6-4E3D-98ED-CBED76584DF9}" type="pres">
      <dgm:prSet presAssocID="{24609427-1477-43EF-A665-E146B8E8F4D5}" presName="compNode" presStyleCnt="0"/>
      <dgm:spPr/>
    </dgm:pt>
    <dgm:pt modelId="{8046F09E-EF4E-4A17-B778-8DB44D2EEE3C}" type="pres">
      <dgm:prSet presAssocID="{24609427-1477-43EF-A665-E146B8E8F4D5}" presName="iconBgRect" presStyleLbl="bgShp" presStyleIdx="0" presStyleCnt="4"/>
      <dgm:spPr/>
    </dgm:pt>
    <dgm:pt modelId="{97C19FCB-9595-4101-A25B-6D3F151AB9DD}" type="pres">
      <dgm:prSet presAssocID="{24609427-1477-43EF-A665-E146B8E8F4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267182DE-8991-4D13-8A9E-2B070E8C8C0E}" type="pres">
      <dgm:prSet presAssocID="{24609427-1477-43EF-A665-E146B8E8F4D5}" presName="spaceRect" presStyleCnt="0"/>
      <dgm:spPr/>
    </dgm:pt>
    <dgm:pt modelId="{BF72A27A-DE67-4D8F-B27A-945377321A1A}" type="pres">
      <dgm:prSet presAssocID="{24609427-1477-43EF-A665-E146B8E8F4D5}" presName="textRect" presStyleLbl="revTx" presStyleIdx="0" presStyleCnt="4">
        <dgm:presLayoutVars>
          <dgm:chMax val="1"/>
          <dgm:chPref val="1"/>
        </dgm:presLayoutVars>
      </dgm:prSet>
      <dgm:spPr/>
    </dgm:pt>
    <dgm:pt modelId="{51433FAF-DA6B-498E-A2C4-A0685865CA75}" type="pres">
      <dgm:prSet presAssocID="{F05C8F84-D7A8-4859-A1C3-D1256D3649AA}" presName="sibTrans" presStyleLbl="sibTrans2D1" presStyleIdx="0" presStyleCnt="0"/>
      <dgm:spPr/>
    </dgm:pt>
    <dgm:pt modelId="{A7E2851B-18FC-46D2-A848-110AEE277C72}" type="pres">
      <dgm:prSet presAssocID="{671F5B9F-1947-4217-BF7A-AD750ECCA46E}" presName="compNode" presStyleCnt="0"/>
      <dgm:spPr/>
    </dgm:pt>
    <dgm:pt modelId="{7AD9CCF8-7D4C-4C29-8E6D-F09F57113CAE}" type="pres">
      <dgm:prSet presAssocID="{671F5B9F-1947-4217-BF7A-AD750ECCA46E}" presName="iconBgRect" presStyleLbl="bgShp" presStyleIdx="1" presStyleCnt="4"/>
      <dgm:spPr/>
    </dgm:pt>
    <dgm:pt modelId="{CF7118FE-C196-46A8-8B35-AAFB4E8C59FE}" type="pres">
      <dgm:prSet presAssocID="{671F5B9F-1947-4217-BF7A-AD750ECCA4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8B7101C-47E9-4094-A3C3-D0BF0B42C6B9}" type="pres">
      <dgm:prSet presAssocID="{671F5B9F-1947-4217-BF7A-AD750ECCA46E}" presName="spaceRect" presStyleCnt="0"/>
      <dgm:spPr/>
    </dgm:pt>
    <dgm:pt modelId="{3B5C05E4-5A81-4406-9775-F946DE8E17BA}" type="pres">
      <dgm:prSet presAssocID="{671F5B9F-1947-4217-BF7A-AD750ECCA46E}" presName="textRect" presStyleLbl="revTx" presStyleIdx="1" presStyleCnt="4">
        <dgm:presLayoutVars>
          <dgm:chMax val="1"/>
          <dgm:chPref val="1"/>
        </dgm:presLayoutVars>
      </dgm:prSet>
      <dgm:spPr/>
    </dgm:pt>
    <dgm:pt modelId="{0D58AA88-3C31-41ED-B8B7-E98FD54D054E}" type="pres">
      <dgm:prSet presAssocID="{3D4C57BF-7FF0-4292-BE1F-031E28692FAB}" presName="sibTrans" presStyleLbl="sibTrans2D1" presStyleIdx="0" presStyleCnt="0"/>
      <dgm:spPr/>
    </dgm:pt>
    <dgm:pt modelId="{CA39D9CF-E11C-4E6A-882E-3CD108DC3E81}" type="pres">
      <dgm:prSet presAssocID="{2965A267-F9F7-4BD4-8A57-BFD96B08BE4E}" presName="compNode" presStyleCnt="0"/>
      <dgm:spPr/>
    </dgm:pt>
    <dgm:pt modelId="{E06A9B16-83A1-4A7E-910B-BAA3C1E56A03}" type="pres">
      <dgm:prSet presAssocID="{2965A267-F9F7-4BD4-8A57-BFD96B08BE4E}" presName="iconBgRect" presStyleLbl="bgShp" presStyleIdx="2" presStyleCnt="4"/>
      <dgm:spPr/>
    </dgm:pt>
    <dgm:pt modelId="{0BF1C4C6-AC34-4A70-B74C-CEDCB1A4CD8F}" type="pres">
      <dgm:prSet presAssocID="{2965A267-F9F7-4BD4-8A57-BFD96B08BE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734FCCE5-993C-45A7-AE3F-E053719EBF0A}" type="pres">
      <dgm:prSet presAssocID="{2965A267-F9F7-4BD4-8A57-BFD96B08BE4E}" presName="spaceRect" presStyleCnt="0"/>
      <dgm:spPr/>
    </dgm:pt>
    <dgm:pt modelId="{4E02FC74-383E-4C52-AAE6-9F209A4D961F}" type="pres">
      <dgm:prSet presAssocID="{2965A267-F9F7-4BD4-8A57-BFD96B08BE4E}" presName="textRect" presStyleLbl="revTx" presStyleIdx="2" presStyleCnt="4">
        <dgm:presLayoutVars>
          <dgm:chMax val="1"/>
          <dgm:chPref val="1"/>
        </dgm:presLayoutVars>
      </dgm:prSet>
      <dgm:spPr/>
    </dgm:pt>
    <dgm:pt modelId="{CE4985E2-1955-41B6-9CFC-7166CAE7107A}" type="pres">
      <dgm:prSet presAssocID="{91C91C23-2D7C-4BDF-A0BF-1E81BDD2DB2C}" presName="sibTrans" presStyleLbl="sibTrans2D1" presStyleIdx="0" presStyleCnt="0"/>
      <dgm:spPr/>
    </dgm:pt>
    <dgm:pt modelId="{646B478D-3D2F-4FE3-9732-4550958E6074}" type="pres">
      <dgm:prSet presAssocID="{91B416FC-94F2-4B1C-BE05-D96422A0C61E}" presName="compNode" presStyleCnt="0"/>
      <dgm:spPr/>
    </dgm:pt>
    <dgm:pt modelId="{1E46D46C-AC80-4048-A46B-06C91D7F014C}" type="pres">
      <dgm:prSet presAssocID="{91B416FC-94F2-4B1C-BE05-D96422A0C61E}" presName="iconBgRect" presStyleLbl="bgShp" presStyleIdx="3" presStyleCnt="4"/>
      <dgm:spPr/>
    </dgm:pt>
    <dgm:pt modelId="{05A1BC8E-BD21-453C-A892-958E48469D4E}" type="pres">
      <dgm:prSet presAssocID="{91B416FC-94F2-4B1C-BE05-D96422A0C6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419C9195-2BA0-40FC-963A-7780520B0BBC}" type="pres">
      <dgm:prSet presAssocID="{91B416FC-94F2-4B1C-BE05-D96422A0C61E}" presName="spaceRect" presStyleCnt="0"/>
      <dgm:spPr/>
    </dgm:pt>
    <dgm:pt modelId="{C7968814-453E-4DC2-A0ED-356CD89E295B}" type="pres">
      <dgm:prSet presAssocID="{91B416FC-94F2-4B1C-BE05-D96422A0C61E}" presName="textRect" presStyleLbl="revTx" presStyleIdx="3" presStyleCnt="4">
        <dgm:presLayoutVars>
          <dgm:chMax val="1"/>
          <dgm:chPref val="1"/>
        </dgm:presLayoutVars>
      </dgm:prSet>
      <dgm:spPr/>
    </dgm:pt>
  </dgm:ptLst>
  <dgm:cxnLst>
    <dgm:cxn modelId="{E5DCCD05-2F00-4AA7-97AE-70B6FB17991C}" type="presOf" srcId="{F05C8F84-D7A8-4859-A1C3-D1256D3649AA}" destId="{51433FAF-DA6B-498E-A2C4-A0685865CA75}" srcOrd="0" destOrd="0" presId="urn:microsoft.com/office/officeart/2018/2/layout/IconCircleList"/>
    <dgm:cxn modelId="{B9AA2109-7280-42AB-8124-312714ADE6A2}" type="presOf" srcId="{09179578-65D6-4764-88E9-8E8EEA179E8D}" destId="{6242C3C3-CD52-4B5E-BCE4-90AD11BB4776}" srcOrd="0" destOrd="0" presId="urn:microsoft.com/office/officeart/2018/2/layout/IconCircleList"/>
    <dgm:cxn modelId="{0C1B1E2C-2CD2-4FDC-AF2F-8BEF596F8DA5}" srcId="{09179578-65D6-4764-88E9-8E8EEA179E8D}" destId="{91B416FC-94F2-4B1C-BE05-D96422A0C61E}" srcOrd="3" destOrd="0" parTransId="{9B991169-2E44-4767-AA2D-8A679F286FF3}" sibTransId="{F9F04684-74C5-495F-B2FE-27701BB80593}"/>
    <dgm:cxn modelId="{5CB49162-9ED1-477C-9012-DAB9E2DBD356}" type="presOf" srcId="{91C91C23-2D7C-4BDF-A0BF-1E81BDD2DB2C}" destId="{CE4985E2-1955-41B6-9CFC-7166CAE7107A}" srcOrd="0" destOrd="0" presId="urn:microsoft.com/office/officeart/2018/2/layout/IconCircleList"/>
    <dgm:cxn modelId="{275FEC6C-AB23-47C5-AA53-E46B24006C38}" type="presOf" srcId="{2965A267-F9F7-4BD4-8A57-BFD96B08BE4E}" destId="{4E02FC74-383E-4C52-AAE6-9F209A4D961F}" srcOrd="0" destOrd="0" presId="urn:microsoft.com/office/officeart/2018/2/layout/IconCircleList"/>
    <dgm:cxn modelId="{C0407B51-2CA0-4231-AC10-15423D19A2DF}" srcId="{09179578-65D6-4764-88E9-8E8EEA179E8D}" destId="{671F5B9F-1947-4217-BF7A-AD750ECCA46E}" srcOrd="1" destOrd="0" parTransId="{4DCA7323-CC8F-42DC-8B58-EE85AB0691BB}" sibTransId="{3D4C57BF-7FF0-4292-BE1F-031E28692FAB}"/>
    <dgm:cxn modelId="{B0576D84-E710-4E7F-8EEA-46C775C2C4C5}" type="presOf" srcId="{3D4C57BF-7FF0-4292-BE1F-031E28692FAB}" destId="{0D58AA88-3C31-41ED-B8B7-E98FD54D054E}" srcOrd="0" destOrd="0" presId="urn:microsoft.com/office/officeart/2018/2/layout/IconCircleList"/>
    <dgm:cxn modelId="{22B6238B-BB83-4EC7-8599-3F1C087D7BCC}" type="presOf" srcId="{671F5B9F-1947-4217-BF7A-AD750ECCA46E}" destId="{3B5C05E4-5A81-4406-9775-F946DE8E17BA}" srcOrd="0" destOrd="0" presId="urn:microsoft.com/office/officeart/2018/2/layout/IconCircleList"/>
    <dgm:cxn modelId="{0756EF99-88EC-4330-9A16-E63BC3BE45BB}" srcId="{09179578-65D6-4764-88E9-8E8EEA179E8D}" destId="{2965A267-F9F7-4BD4-8A57-BFD96B08BE4E}" srcOrd="2" destOrd="0" parTransId="{AA711B54-D9BE-4D67-9736-17CB56E27D05}" sibTransId="{91C91C23-2D7C-4BDF-A0BF-1E81BDD2DB2C}"/>
    <dgm:cxn modelId="{36475D9A-84A9-4450-9CD6-2286CADA0057}" type="presOf" srcId="{91B416FC-94F2-4B1C-BE05-D96422A0C61E}" destId="{C7968814-453E-4DC2-A0ED-356CD89E295B}" srcOrd="0" destOrd="0" presId="urn:microsoft.com/office/officeart/2018/2/layout/IconCircleList"/>
    <dgm:cxn modelId="{C320F5B0-7F61-42CF-AFFE-BE14DDC4930C}" type="presOf" srcId="{24609427-1477-43EF-A665-E146B8E8F4D5}" destId="{BF72A27A-DE67-4D8F-B27A-945377321A1A}" srcOrd="0" destOrd="0" presId="urn:microsoft.com/office/officeart/2018/2/layout/IconCircleList"/>
    <dgm:cxn modelId="{A2EED1ED-E6A3-4BD8-825E-76F76E4F42F4}" srcId="{09179578-65D6-4764-88E9-8E8EEA179E8D}" destId="{24609427-1477-43EF-A665-E146B8E8F4D5}" srcOrd="0" destOrd="0" parTransId="{63E6D633-D504-4FBF-AAEC-76EBB31CCF79}" sibTransId="{F05C8F84-D7A8-4859-A1C3-D1256D3649AA}"/>
    <dgm:cxn modelId="{BE2EA366-8CE7-4E1E-9024-9B557D864871}" type="presParOf" srcId="{6242C3C3-CD52-4B5E-BCE4-90AD11BB4776}" destId="{C96F0961-532B-47F9-8707-E0F3748BC5E6}" srcOrd="0" destOrd="0" presId="urn:microsoft.com/office/officeart/2018/2/layout/IconCircleList"/>
    <dgm:cxn modelId="{DE1F9E77-9644-486E-900F-0FBD860002A0}" type="presParOf" srcId="{C96F0961-532B-47F9-8707-E0F3748BC5E6}" destId="{E795895E-4AC6-4E3D-98ED-CBED76584DF9}" srcOrd="0" destOrd="0" presId="urn:microsoft.com/office/officeart/2018/2/layout/IconCircleList"/>
    <dgm:cxn modelId="{F2A0B421-81CA-4BC1-BD7E-FD998AC49D15}" type="presParOf" srcId="{E795895E-4AC6-4E3D-98ED-CBED76584DF9}" destId="{8046F09E-EF4E-4A17-B778-8DB44D2EEE3C}" srcOrd="0" destOrd="0" presId="urn:microsoft.com/office/officeart/2018/2/layout/IconCircleList"/>
    <dgm:cxn modelId="{5596C6FF-E036-4FC1-8950-3D0E8CB0DA80}" type="presParOf" srcId="{E795895E-4AC6-4E3D-98ED-CBED76584DF9}" destId="{97C19FCB-9595-4101-A25B-6D3F151AB9DD}" srcOrd="1" destOrd="0" presId="urn:microsoft.com/office/officeart/2018/2/layout/IconCircleList"/>
    <dgm:cxn modelId="{F3AE83DD-EB02-4F11-AC2B-767F8540B3CA}" type="presParOf" srcId="{E795895E-4AC6-4E3D-98ED-CBED76584DF9}" destId="{267182DE-8991-4D13-8A9E-2B070E8C8C0E}" srcOrd="2" destOrd="0" presId="urn:microsoft.com/office/officeart/2018/2/layout/IconCircleList"/>
    <dgm:cxn modelId="{DFC0C104-39A7-4A8B-A8F7-C8121DEDAF5B}" type="presParOf" srcId="{E795895E-4AC6-4E3D-98ED-CBED76584DF9}" destId="{BF72A27A-DE67-4D8F-B27A-945377321A1A}" srcOrd="3" destOrd="0" presId="urn:microsoft.com/office/officeart/2018/2/layout/IconCircleList"/>
    <dgm:cxn modelId="{A6BED8BD-EBF7-4234-98A8-5CF4700EAA60}" type="presParOf" srcId="{C96F0961-532B-47F9-8707-E0F3748BC5E6}" destId="{51433FAF-DA6B-498E-A2C4-A0685865CA75}" srcOrd="1" destOrd="0" presId="urn:microsoft.com/office/officeart/2018/2/layout/IconCircleList"/>
    <dgm:cxn modelId="{988CF77A-DB49-44AC-8B9F-510644CD18D0}" type="presParOf" srcId="{C96F0961-532B-47F9-8707-E0F3748BC5E6}" destId="{A7E2851B-18FC-46D2-A848-110AEE277C72}" srcOrd="2" destOrd="0" presId="urn:microsoft.com/office/officeart/2018/2/layout/IconCircleList"/>
    <dgm:cxn modelId="{E267EF4A-5521-4F06-A86F-3E989A45EB94}" type="presParOf" srcId="{A7E2851B-18FC-46D2-A848-110AEE277C72}" destId="{7AD9CCF8-7D4C-4C29-8E6D-F09F57113CAE}" srcOrd="0" destOrd="0" presId="urn:microsoft.com/office/officeart/2018/2/layout/IconCircleList"/>
    <dgm:cxn modelId="{A0D67707-99FF-44FD-90DB-253D84AE5FBE}" type="presParOf" srcId="{A7E2851B-18FC-46D2-A848-110AEE277C72}" destId="{CF7118FE-C196-46A8-8B35-AAFB4E8C59FE}" srcOrd="1" destOrd="0" presId="urn:microsoft.com/office/officeart/2018/2/layout/IconCircleList"/>
    <dgm:cxn modelId="{545CC56A-A73D-4255-A5CD-EDCD55BD6A81}" type="presParOf" srcId="{A7E2851B-18FC-46D2-A848-110AEE277C72}" destId="{A8B7101C-47E9-4094-A3C3-D0BF0B42C6B9}" srcOrd="2" destOrd="0" presId="urn:microsoft.com/office/officeart/2018/2/layout/IconCircleList"/>
    <dgm:cxn modelId="{8DF5C1BD-78AE-401E-A0CE-B4725A02BA5D}" type="presParOf" srcId="{A7E2851B-18FC-46D2-A848-110AEE277C72}" destId="{3B5C05E4-5A81-4406-9775-F946DE8E17BA}" srcOrd="3" destOrd="0" presId="urn:microsoft.com/office/officeart/2018/2/layout/IconCircleList"/>
    <dgm:cxn modelId="{19347BC3-EB93-453A-9A3C-498FF4425DE1}" type="presParOf" srcId="{C96F0961-532B-47F9-8707-E0F3748BC5E6}" destId="{0D58AA88-3C31-41ED-B8B7-E98FD54D054E}" srcOrd="3" destOrd="0" presId="urn:microsoft.com/office/officeart/2018/2/layout/IconCircleList"/>
    <dgm:cxn modelId="{1269FEC8-5F88-4A65-914E-D69D977677A6}" type="presParOf" srcId="{C96F0961-532B-47F9-8707-E0F3748BC5E6}" destId="{CA39D9CF-E11C-4E6A-882E-3CD108DC3E81}" srcOrd="4" destOrd="0" presId="urn:microsoft.com/office/officeart/2018/2/layout/IconCircleList"/>
    <dgm:cxn modelId="{174D3AF1-D595-4872-88E1-4E1E848F3D98}" type="presParOf" srcId="{CA39D9CF-E11C-4E6A-882E-3CD108DC3E81}" destId="{E06A9B16-83A1-4A7E-910B-BAA3C1E56A03}" srcOrd="0" destOrd="0" presId="urn:microsoft.com/office/officeart/2018/2/layout/IconCircleList"/>
    <dgm:cxn modelId="{78249D0C-D7CF-4A04-967F-0588434EB603}" type="presParOf" srcId="{CA39D9CF-E11C-4E6A-882E-3CD108DC3E81}" destId="{0BF1C4C6-AC34-4A70-B74C-CEDCB1A4CD8F}" srcOrd="1" destOrd="0" presId="urn:microsoft.com/office/officeart/2018/2/layout/IconCircleList"/>
    <dgm:cxn modelId="{B40BBCB9-5113-47CC-889D-B05ECDA279D6}" type="presParOf" srcId="{CA39D9CF-E11C-4E6A-882E-3CD108DC3E81}" destId="{734FCCE5-993C-45A7-AE3F-E053719EBF0A}" srcOrd="2" destOrd="0" presId="urn:microsoft.com/office/officeart/2018/2/layout/IconCircleList"/>
    <dgm:cxn modelId="{F72163A3-85DA-48E6-8FB9-276C4A20384C}" type="presParOf" srcId="{CA39D9CF-E11C-4E6A-882E-3CD108DC3E81}" destId="{4E02FC74-383E-4C52-AAE6-9F209A4D961F}" srcOrd="3" destOrd="0" presId="urn:microsoft.com/office/officeart/2018/2/layout/IconCircleList"/>
    <dgm:cxn modelId="{45410B97-56AB-4C04-89E3-6E3147B24AB6}" type="presParOf" srcId="{C96F0961-532B-47F9-8707-E0F3748BC5E6}" destId="{CE4985E2-1955-41B6-9CFC-7166CAE7107A}" srcOrd="5" destOrd="0" presId="urn:microsoft.com/office/officeart/2018/2/layout/IconCircleList"/>
    <dgm:cxn modelId="{D9685339-8DCA-46AB-B505-07DF0376B19F}" type="presParOf" srcId="{C96F0961-532B-47F9-8707-E0F3748BC5E6}" destId="{646B478D-3D2F-4FE3-9732-4550958E6074}" srcOrd="6" destOrd="0" presId="urn:microsoft.com/office/officeart/2018/2/layout/IconCircleList"/>
    <dgm:cxn modelId="{F2514D8D-AA08-4894-B83A-D9ABD240AF55}" type="presParOf" srcId="{646B478D-3D2F-4FE3-9732-4550958E6074}" destId="{1E46D46C-AC80-4048-A46B-06C91D7F014C}" srcOrd="0" destOrd="0" presId="urn:microsoft.com/office/officeart/2018/2/layout/IconCircleList"/>
    <dgm:cxn modelId="{9C8C0EEE-42BC-4058-98DC-79A3F3959EDD}" type="presParOf" srcId="{646B478D-3D2F-4FE3-9732-4550958E6074}" destId="{05A1BC8E-BD21-453C-A892-958E48469D4E}" srcOrd="1" destOrd="0" presId="urn:microsoft.com/office/officeart/2018/2/layout/IconCircleList"/>
    <dgm:cxn modelId="{3B595C17-753C-4968-B8FB-298446D6FABE}" type="presParOf" srcId="{646B478D-3D2F-4FE3-9732-4550958E6074}" destId="{419C9195-2BA0-40FC-963A-7780520B0BBC}" srcOrd="2" destOrd="0" presId="urn:microsoft.com/office/officeart/2018/2/layout/IconCircleList"/>
    <dgm:cxn modelId="{2C66B2BC-E21A-4CC0-89C6-0DC4EB487C59}" type="presParOf" srcId="{646B478D-3D2F-4FE3-9732-4550958E6074}" destId="{C7968814-453E-4DC2-A0ED-356CD89E295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6CA51-75B6-44B8-90FC-95C9E6FAFB57}"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E562DC49-4D44-4562-AEFC-79021B981141}">
      <dgm:prSet/>
      <dgm:spPr/>
      <dgm:t>
        <a:bodyPr/>
        <a:lstStyle/>
        <a:p>
          <a:r>
            <a:rPr lang="en-US" b="0" i="0" baseline="0"/>
            <a:t>Successful integration of CNNs and LSTMs in a sophisticated crime detection system, combining strengths in spatial and temporal analysis.</a:t>
          </a:r>
          <a:endParaRPr lang="en-US"/>
        </a:p>
      </dgm:t>
    </dgm:pt>
    <dgm:pt modelId="{EB774E49-F7FA-4036-B913-2E6520CA86F8}" type="parTrans" cxnId="{B011A501-414C-42A7-AB67-D1EF6F61EF24}">
      <dgm:prSet/>
      <dgm:spPr/>
      <dgm:t>
        <a:bodyPr/>
        <a:lstStyle/>
        <a:p>
          <a:endParaRPr lang="en-US"/>
        </a:p>
      </dgm:t>
    </dgm:pt>
    <dgm:pt modelId="{7DDD6E14-32C7-4610-9B8B-5975B0200061}" type="sibTrans" cxnId="{B011A501-414C-42A7-AB67-D1EF6F61EF24}">
      <dgm:prSet/>
      <dgm:spPr/>
      <dgm:t>
        <a:bodyPr/>
        <a:lstStyle/>
        <a:p>
          <a:endParaRPr lang="en-US"/>
        </a:p>
      </dgm:t>
    </dgm:pt>
    <dgm:pt modelId="{9F551941-462A-4CE9-AE50-7A1112AC1219}">
      <dgm:prSet/>
      <dgm:spPr/>
      <dgm:t>
        <a:bodyPr/>
        <a:lstStyle/>
        <a:p>
          <a:r>
            <a:rPr lang="en-US" b="0" i="0" baseline="0"/>
            <a:t>CNN model achieved a peak training accuracy of 50%, while the hybrid CNN+LSTM model reached approximately 86% accuracy on test data.</a:t>
          </a:r>
          <a:endParaRPr lang="en-US"/>
        </a:p>
      </dgm:t>
    </dgm:pt>
    <dgm:pt modelId="{053FDCD6-98CE-4101-A4FA-2657D18C6616}" type="parTrans" cxnId="{103B1314-DB62-40F2-908E-88EE77484C1B}">
      <dgm:prSet/>
      <dgm:spPr/>
      <dgm:t>
        <a:bodyPr/>
        <a:lstStyle/>
        <a:p>
          <a:endParaRPr lang="en-US"/>
        </a:p>
      </dgm:t>
    </dgm:pt>
    <dgm:pt modelId="{2B7385DE-7936-46FD-95D0-557FCD716E66}" type="sibTrans" cxnId="{103B1314-DB62-40F2-908E-88EE77484C1B}">
      <dgm:prSet/>
      <dgm:spPr/>
      <dgm:t>
        <a:bodyPr/>
        <a:lstStyle/>
        <a:p>
          <a:endParaRPr lang="en-US"/>
        </a:p>
      </dgm:t>
    </dgm:pt>
    <dgm:pt modelId="{1FC63585-8727-46E3-8F9A-DD6207208A72}">
      <dgm:prSet/>
      <dgm:spPr/>
      <dgm:t>
        <a:bodyPr/>
        <a:lstStyle/>
        <a:p>
          <a:r>
            <a:rPr lang="en-US" b="0" i="0" baseline="0"/>
            <a:t>The hybrid model's ability to integrate spatial and temporal features enables more accurate and reliable crime detection.</a:t>
          </a:r>
          <a:endParaRPr lang="en-US"/>
        </a:p>
      </dgm:t>
    </dgm:pt>
    <dgm:pt modelId="{8A8F1156-5391-4286-8FF5-096C5E8298B2}" type="parTrans" cxnId="{8C4D653D-3622-49FF-858E-35AEAE6ABC9B}">
      <dgm:prSet/>
      <dgm:spPr/>
      <dgm:t>
        <a:bodyPr/>
        <a:lstStyle/>
        <a:p>
          <a:endParaRPr lang="en-US"/>
        </a:p>
      </dgm:t>
    </dgm:pt>
    <dgm:pt modelId="{1F324B67-C100-43AF-965A-634A3B058AA3}" type="sibTrans" cxnId="{8C4D653D-3622-49FF-858E-35AEAE6ABC9B}">
      <dgm:prSet/>
      <dgm:spPr/>
      <dgm:t>
        <a:bodyPr/>
        <a:lstStyle/>
        <a:p>
          <a:endParaRPr lang="en-US"/>
        </a:p>
      </dgm:t>
    </dgm:pt>
    <dgm:pt modelId="{8CE2AB6F-7969-4B91-BB8C-0533C93AFA1A}">
      <dgm:prSet/>
      <dgm:spPr/>
      <dgm:t>
        <a:bodyPr/>
        <a:lstStyle/>
        <a:p>
          <a:r>
            <a:rPr lang="en-US" b="0" i="0" baseline="0"/>
            <a:t>Demonstrates significant potential for enhancing public safety through real-time video analysis.</a:t>
          </a:r>
          <a:endParaRPr lang="en-US"/>
        </a:p>
      </dgm:t>
    </dgm:pt>
    <dgm:pt modelId="{235D37B8-EB3F-4D44-BE6D-675C6267ECEA}" type="parTrans" cxnId="{5A8966E4-AFFC-4F17-8E3B-464A5DC2E831}">
      <dgm:prSet/>
      <dgm:spPr/>
      <dgm:t>
        <a:bodyPr/>
        <a:lstStyle/>
        <a:p>
          <a:endParaRPr lang="en-US"/>
        </a:p>
      </dgm:t>
    </dgm:pt>
    <dgm:pt modelId="{B42DDF0D-979F-4226-A409-429F2E36FEC0}" type="sibTrans" cxnId="{5A8966E4-AFFC-4F17-8E3B-464A5DC2E831}">
      <dgm:prSet/>
      <dgm:spPr/>
      <dgm:t>
        <a:bodyPr/>
        <a:lstStyle/>
        <a:p>
          <a:endParaRPr lang="en-US"/>
        </a:p>
      </dgm:t>
    </dgm:pt>
    <dgm:pt modelId="{D90DAA3D-019C-4995-8319-D49FD68D5956}">
      <dgm:prSet/>
      <dgm:spPr/>
      <dgm:t>
        <a:bodyPr/>
        <a:lstStyle/>
        <a:p>
          <a:r>
            <a:rPr lang="en-US" b="0" i="0" baseline="0" dirty="0"/>
            <a:t>Provides a foundation for future integration and use of IOT devices to alert during crime detection and development in prevention strategies. </a:t>
          </a:r>
          <a:endParaRPr lang="en-US" dirty="0"/>
        </a:p>
      </dgm:t>
    </dgm:pt>
    <dgm:pt modelId="{5B9B23F6-6B21-40E3-8F8E-0672AAF03BF8}" type="parTrans" cxnId="{52921ACE-73FD-4F7E-8631-B18716FAF86B}">
      <dgm:prSet/>
      <dgm:spPr/>
      <dgm:t>
        <a:bodyPr/>
        <a:lstStyle/>
        <a:p>
          <a:endParaRPr lang="en-US"/>
        </a:p>
      </dgm:t>
    </dgm:pt>
    <dgm:pt modelId="{09B270A6-80B4-4DDF-BFDC-9EFFE77229F4}" type="sibTrans" cxnId="{52921ACE-73FD-4F7E-8631-B18716FAF86B}">
      <dgm:prSet/>
      <dgm:spPr/>
      <dgm:t>
        <a:bodyPr/>
        <a:lstStyle/>
        <a:p>
          <a:endParaRPr lang="en-US"/>
        </a:p>
      </dgm:t>
    </dgm:pt>
    <dgm:pt modelId="{F08F3E45-825C-4ED3-88E8-A9AF98DA7451}" type="pres">
      <dgm:prSet presAssocID="{4016CA51-75B6-44B8-90FC-95C9E6FAFB57}" presName="vert0" presStyleCnt="0">
        <dgm:presLayoutVars>
          <dgm:dir/>
          <dgm:animOne val="branch"/>
          <dgm:animLvl val="lvl"/>
        </dgm:presLayoutVars>
      </dgm:prSet>
      <dgm:spPr/>
    </dgm:pt>
    <dgm:pt modelId="{0C8C1866-F95D-4680-B139-B2FD2CCCAF4B}" type="pres">
      <dgm:prSet presAssocID="{E562DC49-4D44-4562-AEFC-79021B981141}" presName="thickLine" presStyleLbl="alignNode1" presStyleIdx="0" presStyleCnt="5"/>
      <dgm:spPr/>
    </dgm:pt>
    <dgm:pt modelId="{BC1CB11B-CE30-4CA6-8607-29A9F4660B3D}" type="pres">
      <dgm:prSet presAssocID="{E562DC49-4D44-4562-AEFC-79021B981141}" presName="horz1" presStyleCnt="0"/>
      <dgm:spPr/>
    </dgm:pt>
    <dgm:pt modelId="{E1C3C929-5EB9-4D02-A078-CC5D71C06874}" type="pres">
      <dgm:prSet presAssocID="{E562DC49-4D44-4562-AEFC-79021B981141}" presName="tx1" presStyleLbl="revTx" presStyleIdx="0" presStyleCnt="5"/>
      <dgm:spPr/>
    </dgm:pt>
    <dgm:pt modelId="{03E30A94-C209-4C36-8505-38258B02C998}" type="pres">
      <dgm:prSet presAssocID="{E562DC49-4D44-4562-AEFC-79021B981141}" presName="vert1" presStyleCnt="0"/>
      <dgm:spPr/>
    </dgm:pt>
    <dgm:pt modelId="{0EEEAB99-376C-4C4A-87F9-D163FC571F98}" type="pres">
      <dgm:prSet presAssocID="{9F551941-462A-4CE9-AE50-7A1112AC1219}" presName="thickLine" presStyleLbl="alignNode1" presStyleIdx="1" presStyleCnt="5"/>
      <dgm:spPr/>
    </dgm:pt>
    <dgm:pt modelId="{89B1E3D8-E8A5-4448-996D-CEEFE834A5FE}" type="pres">
      <dgm:prSet presAssocID="{9F551941-462A-4CE9-AE50-7A1112AC1219}" presName="horz1" presStyleCnt="0"/>
      <dgm:spPr/>
    </dgm:pt>
    <dgm:pt modelId="{F8EC46F9-491B-4517-9C5C-35F77426078E}" type="pres">
      <dgm:prSet presAssocID="{9F551941-462A-4CE9-AE50-7A1112AC1219}" presName="tx1" presStyleLbl="revTx" presStyleIdx="1" presStyleCnt="5"/>
      <dgm:spPr/>
    </dgm:pt>
    <dgm:pt modelId="{370BB6AC-1837-4CC0-A9F3-9450427D3B46}" type="pres">
      <dgm:prSet presAssocID="{9F551941-462A-4CE9-AE50-7A1112AC1219}" presName="vert1" presStyleCnt="0"/>
      <dgm:spPr/>
    </dgm:pt>
    <dgm:pt modelId="{FD5EAEAB-530E-4AA3-A3B7-2C8895CB9C39}" type="pres">
      <dgm:prSet presAssocID="{1FC63585-8727-46E3-8F9A-DD6207208A72}" presName="thickLine" presStyleLbl="alignNode1" presStyleIdx="2" presStyleCnt="5"/>
      <dgm:spPr/>
    </dgm:pt>
    <dgm:pt modelId="{317A0369-8F54-4B8B-ADBF-EC05A9B24109}" type="pres">
      <dgm:prSet presAssocID="{1FC63585-8727-46E3-8F9A-DD6207208A72}" presName="horz1" presStyleCnt="0"/>
      <dgm:spPr/>
    </dgm:pt>
    <dgm:pt modelId="{6CC4B68E-0D9B-4CF9-AA81-43750848F412}" type="pres">
      <dgm:prSet presAssocID="{1FC63585-8727-46E3-8F9A-DD6207208A72}" presName="tx1" presStyleLbl="revTx" presStyleIdx="2" presStyleCnt="5"/>
      <dgm:spPr/>
    </dgm:pt>
    <dgm:pt modelId="{B21FDE93-5CF3-4BC4-91D7-686000996BAB}" type="pres">
      <dgm:prSet presAssocID="{1FC63585-8727-46E3-8F9A-DD6207208A72}" presName="vert1" presStyleCnt="0"/>
      <dgm:spPr/>
    </dgm:pt>
    <dgm:pt modelId="{A6B73987-026E-4C86-BDF8-8207DBBE10FD}" type="pres">
      <dgm:prSet presAssocID="{8CE2AB6F-7969-4B91-BB8C-0533C93AFA1A}" presName="thickLine" presStyleLbl="alignNode1" presStyleIdx="3" presStyleCnt="5"/>
      <dgm:spPr/>
    </dgm:pt>
    <dgm:pt modelId="{ACD48871-35B9-45E2-A6B3-DA18C2BFB084}" type="pres">
      <dgm:prSet presAssocID="{8CE2AB6F-7969-4B91-BB8C-0533C93AFA1A}" presName="horz1" presStyleCnt="0"/>
      <dgm:spPr/>
    </dgm:pt>
    <dgm:pt modelId="{4B66CEA1-AFC8-4005-80A5-FDD7ADF9326E}" type="pres">
      <dgm:prSet presAssocID="{8CE2AB6F-7969-4B91-BB8C-0533C93AFA1A}" presName="tx1" presStyleLbl="revTx" presStyleIdx="3" presStyleCnt="5"/>
      <dgm:spPr/>
    </dgm:pt>
    <dgm:pt modelId="{91076BBC-4609-459C-8C77-3781D438D0CA}" type="pres">
      <dgm:prSet presAssocID="{8CE2AB6F-7969-4B91-BB8C-0533C93AFA1A}" presName="vert1" presStyleCnt="0"/>
      <dgm:spPr/>
    </dgm:pt>
    <dgm:pt modelId="{15E61EA5-0580-485A-A116-862A54CB935F}" type="pres">
      <dgm:prSet presAssocID="{D90DAA3D-019C-4995-8319-D49FD68D5956}" presName="thickLine" presStyleLbl="alignNode1" presStyleIdx="4" presStyleCnt="5"/>
      <dgm:spPr/>
    </dgm:pt>
    <dgm:pt modelId="{AE907808-3826-4BCD-8F76-41EB1749399C}" type="pres">
      <dgm:prSet presAssocID="{D90DAA3D-019C-4995-8319-D49FD68D5956}" presName="horz1" presStyleCnt="0"/>
      <dgm:spPr/>
    </dgm:pt>
    <dgm:pt modelId="{13F6D384-1301-43A5-B871-DE92B30535D5}" type="pres">
      <dgm:prSet presAssocID="{D90DAA3D-019C-4995-8319-D49FD68D5956}" presName="tx1" presStyleLbl="revTx" presStyleIdx="4" presStyleCnt="5"/>
      <dgm:spPr/>
    </dgm:pt>
    <dgm:pt modelId="{DB39922D-152F-49ED-BCD6-65E23947DB36}" type="pres">
      <dgm:prSet presAssocID="{D90DAA3D-019C-4995-8319-D49FD68D5956}" presName="vert1" presStyleCnt="0"/>
      <dgm:spPr/>
    </dgm:pt>
  </dgm:ptLst>
  <dgm:cxnLst>
    <dgm:cxn modelId="{B011A501-414C-42A7-AB67-D1EF6F61EF24}" srcId="{4016CA51-75B6-44B8-90FC-95C9E6FAFB57}" destId="{E562DC49-4D44-4562-AEFC-79021B981141}" srcOrd="0" destOrd="0" parTransId="{EB774E49-F7FA-4036-B913-2E6520CA86F8}" sibTransId="{7DDD6E14-32C7-4610-9B8B-5975B0200061}"/>
    <dgm:cxn modelId="{103B1314-DB62-40F2-908E-88EE77484C1B}" srcId="{4016CA51-75B6-44B8-90FC-95C9E6FAFB57}" destId="{9F551941-462A-4CE9-AE50-7A1112AC1219}" srcOrd="1" destOrd="0" parTransId="{053FDCD6-98CE-4101-A4FA-2657D18C6616}" sibTransId="{2B7385DE-7936-46FD-95D0-557FCD716E66}"/>
    <dgm:cxn modelId="{3B730128-129A-44FB-8682-CE625C47407A}" type="presOf" srcId="{E562DC49-4D44-4562-AEFC-79021B981141}" destId="{E1C3C929-5EB9-4D02-A078-CC5D71C06874}" srcOrd="0" destOrd="0" presId="urn:microsoft.com/office/officeart/2008/layout/LinedList"/>
    <dgm:cxn modelId="{8C4D653D-3622-49FF-858E-35AEAE6ABC9B}" srcId="{4016CA51-75B6-44B8-90FC-95C9E6FAFB57}" destId="{1FC63585-8727-46E3-8F9A-DD6207208A72}" srcOrd="2" destOrd="0" parTransId="{8A8F1156-5391-4286-8FF5-096C5E8298B2}" sibTransId="{1F324B67-C100-43AF-965A-634A3B058AA3}"/>
    <dgm:cxn modelId="{B95EDE5B-E402-4421-842C-C638D62BA516}" type="presOf" srcId="{D90DAA3D-019C-4995-8319-D49FD68D5956}" destId="{13F6D384-1301-43A5-B871-DE92B30535D5}" srcOrd="0" destOrd="0" presId="urn:microsoft.com/office/officeart/2008/layout/LinedList"/>
    <dgm:cxn modelId="{0E73A66F-E1A8-4429-9343-798C45C5F851}" type="presOf" srcId="{4016CA51-75B6-44B8-90FC-95C9E6FAFB57}" destId="{F08F3E45-825C-4ED3-88E8-A9AF98DA7451}" srcOrd="0" destOrd="0" presId="urn:microsoft.com/office/officeart/2008/layout/LinedList"/>
    <dgm:cxn modelId="{61982C7E-E256-4EE9-BE74-5C70E12CC0AB}" type="presOf" srcId="{8CE2AB6F-7969-4B91-BB8C-0533C93AFA1A}" destId="{4B66CEA1-AFC8-4005-80A5-FDD7ADF9326E}" srcOrd="0" destOrd="0" presId="urn:microsoft.com/office/officeart/2008/layout/LinedList"/>
    <dgm:cxn modelId="{A8D40792-33C4-44BB-B75E-5B9C9AEEB6F3}" type="presOf" srcId="{9F551941-462A-4CE9-AE50-7A1112AC1219}" destId="{F8EC46F9-491B-4517-9C5C-35F77426078E}" srcOrd="0" destOrd="0" presId="urn:microsoft.com/office/officeart/2008/layout/LinedList"/>
    <dgm:cxn modelId="{1DB5D6A5-3C83-40AC-8416-94177B4D5A2E}" type="presOf" srcId="{1FC63585-8727-46E3-8F9A-DD6207208A72}" destId="{6CC4B68E-0D9B-4CF9-AA81-43750848F412}" srcOrd="0" destOrd="0" presId="urn:microsoft.com/office/officeart/2008/layout/LinedList"/>
    <dgm:cxn modelId="{52921ACE-73FD-4F7E-8631-B18716FAF86B}" srcId="{4016CA51-75B6-44B8-90FC-95C9E6FAFB57}" destId="{D90DAA3D-019C-4995-8319-D49FD68D5956}" srcOrd="4" destOrd="0" parTransId="{5B9B23F6-6B21-40E3-8F8E-0672AAF03BF8}" sibTransId="{09B270A6-80B4-4DDF-BFDC-9EFFE77229F4}"/>
    <dgm:cxn modelId="{5A8966E4-AFFC-4F17-8E3B-464A5DC2E831}" srcId="{4016CA51-75B6-44B8-90FC-95C9E6FAFB57}" destId="{8CE2AB6F-7969-4B91-BB8C-0533C93AFA1A}" srcOrd="3" destOrd="0" parTransId="{235D37B8-EB3F-4D44-BE6D-675C6267ECEA}" sibTransId="{B42DDF0D-979F-4226-A409-429F2E36FEC0}"/>
    <dgm:cxn modelId="{F2260DCF-334C-4829-BD81-EA35D5BF78F8}" type="presParOf" srcId="{F08F3E45-825C-4ED3-88E8-A9AF98DA7451}" destId="{0C8C1866-F95D-4680-B139-B2FD2CCCAF4B}" srcOrd="0" destOrd="0" presId="urn:microsoft.com/office/officeart/2008/layout/LinedList"/>
    <dgm:cxn modelId="{96C24DED-97C8-41A1-AC18-C179DD61D820}" type="presParOf" srcId="{F08F3E45-825C-4ED3-88E8-A9AF98DA7451}" destId="{BC1CB11B-CE30-4CA6-8607-29A9F4660B3D}" srcOrd="1" destOrd="0" presId="urn:microsoft.com/office/officeart/2008/layout/LinedList"/>
    <dgm:cxn modelId="{7ED97E36-EF0D-41CF-ABD7-469BBC4E5B12}" type="presParOf" srcId="{BC1CB11B-CE30-4CA6-8607-29A9F4660B3D}" destId="{E1C3C929-5EB9-4D02-A078-CC5D71C06874}" srcOrd="0" destOrd="0" presId="urn:microsoft.com/office/officeart/2008/layout/LinedList"/>
    <dgm:cxn modelId="{2278401F-E748-4E12-8ED2-DDC09B8EE8F3}" type="presParOf" srcId="{BC1CB11B-CE30-4CA6-8607-29A9F4660B3D}" destId="{03E30A94-C209-4C36-8505-38258B02C998}" srcOrd="1" destOrd="0" presId="urn:microsoft.com/office/officeart/2008/layout/LinedList"/>
    <dgm:cxn modelId="{F7837938-DFD7-4243-BCA1-249D825859AC}" type="presParOf" srcId="{F08F3E45-825C-4ED3-88E8-A9AF98DA7451}" destId="{0EEEAB99-376C-4C4A-87F9-D163FC571F98}" srcOrd="2" destOrd="0" presId="urn:microsoft.com/office/officeart/2008/layout/LinedList"/>
    <dgm:cxn modelId="{BD21F1A8-4744-432E-A278-3BB048247958}" type="presParOf" srcId="{F08F3E45-825C-4ED3-88E8-A9AF98DA7451}" destId="{89B1E3D8-E8A5-4448-996D-CEEFE834A5FE}" srcOrd="3" destOrd="0" presId="urn:microsoft.com/office/officeart/2008/layout/LinedList"/>
    <dgm:cxn modelId="{36861406-0EC0-44B2-8436-C58C2AFBC549}" type="presParOf" srcId="{89B1E3D8-E8A5-4448-996D-CEEFE834A5FE}" destId="{F8EC46F9-491B-4517-9C5C-35F77426078E}" srcOrd="0" destOrd="0" presId="urn:microsoft.com/office/officeart/2008/layout/LinedList"/>
    <dgm:cxn modelId="{FA120AE9-F135-4433-BE28-2F9F1E436614}" type="presParOf" srcId="{89B1E3D8-E8A5-4448-996D-CEEFE834A5FE}" destId="{370BB6AC-1837-4CC0-A9F3-9450427D3B46}" srcOrd="1" destOrd="0" presId="urn:microsoft.com/office/officeart/2008/layout/LinedList"/>
    <dgm:cxn modelId="{CA6A5DC5-A83A-452F-9B3A-F46E4E51A9CD}" type="presParOf" srcId="{F08F3E45-825C-4ED3-88E8-A9AF98DA7451}" destId="{FD5EAEAB-530E-4AA3-A3B7-2C8895CB9C39}" srcOrd="4" destOrd="0" presId="urn:microsoft.com/office/officeart/2008/layout/LinedList"/>
    <dgm:cxn modelId="{96780838-99C2-49CA-A8E4-D21986BD31F8}" type="presParOf" srcId="{F08F3E45-825C-4ED3-88E8-A9AF98DA7451}" destId="{317A0369-8F54-4B8B-ADBF-EC05A9B24109}" srcOrd="5" destOrd="0" presId="urn:microsoft.com/office/officeart/2008/layout/LinedList"/>
    <dgm:cxn modelId="{3AF1DB2A-6FDF-4853-A75D-6D9F882E0664}" type="presParOf" srcId="{317A0369-8F54-4B8B-ADBF-EC05A9B24109}" destId="{6CC4B68E-0D9B-4CF9-AA81-43750848F412}" srcOrd="0" destOrd="0" presId="urn:microsoft.com/office/officeart/2008/layout/LinedList"/>
    <dgm:cxn modelId="{0141CF32-8C9D-45F2-9EAA-A4B3519C4F6F}" type="presParOf" srcId="{317A0369-8F54-4B8B-ADBF-EC05A9B24109}" destId="{B21FDE93-5CF3-4BC4-91D7-686000996BAB}" srcOrd="1" destOrd="0" presId="urn:microsoft.com/office/officeart/2008/layout/LinedList"/>
    <dgm:cxn modelId="{6583BC32-44E1-43AF-A99A-6D6FCBF3AB34}" type="presParOf" srcId="{F08F3E45-825C-4ED3-88E8-A9AF98DA7451}" destId="{A6B73987-026E-4C86-BDF8-8207DBBE10FD}" srcOrd="6" destOrd="0" presId="urn:microsoft.com/office/officeart/2008/layout/LinedList"/>
    <dgm:cxn modelId="{00A819B3-FB4E-4342-8E37-468489DD28CD}" type="presParOf" srcId="{F08F3E45-825C-4ED3-88E8-A9AF98DA7451}" destId="{ACD48871-35B9-45E2-A6B3-DA18C2BFB084}" srcOrd="7" destOrd="0" presId="urn:microsoft.com/office/officeart/2008/layout/LinedList"/>
    <dgm:cxn modelId="{B89F1310-7047-4C18-A78D-BAD93F93DF6B}" type="presParOf" srcId="{ACD48871-35B9-45E2-A6B3-DA18C2BFB084}" destId="{4B66CEA1-AFC8-4005-80A5-FDD7ADF9326E}" srcOrd="0" destOrd="0" presId="urn:microsoft.com/office/officeart/2008/layout/LinedList"/>
    <dgm:cxn modelId="{754C329C-8DCA-4B62-9787-409FC38B7CA8}" type="presParOf" srcId="{ACD48871-35B9-45E2-A6B3-DA18C2BFB084}" destId="{91076BBC-4609-459C-8C77-3781D438D0CA}" srcOrd="1" destOrd="0" presId="urn:microsoft.com/office/officeart/2008/layout/LinedList"/>
    <dgm:cxn modelId="{169E5125-07E8-4125-A6C0-210ECC8D53CC}" type="presParOf" srcId="{F08F3E45-825C-4ED3-88E8-A9AF98DA7451}" destId="{15E61EA5-0580-485A-A116-862A54CB935F}" srcOrd="8" destOrd="0" presId="urn:microsoft.com/office/officeart/2008/layout/LinedList"/>
    <dgm:cxn modelId="{582AB74C-1E6B-4F90-903C-CE64850A220D}" type="presParOf" srcId="{F08F3E45-825C-4ED3-88E8-A9AF98DA7451}" destId="{AE907808-3826-4BCD-8F76-41EB1749399C}" srcOrd="9" destOrd="0" presId="urn:microsoft.com/office/officeart/2008/layout/LinedList"/>
    <dgm:cxn modelId="{FCF39AF0-2349-4E0F-BAE6-D300B78DA584}" type="presParOf" srcId="{AE907808-3826-4BCD-8F76-41EB1749399C}" destId="{13F6D384-1301-43A5-B871-DE92B30535D5}" srcOrd="0" destOrd="0" presId="urn:microsoft.com/office/officeart/2008/layout/LinedList"/>
    <dgm:cxn modelId="{47227D84-C1BA-4B21-AF86-C405B931792B}" type="presParOf" srcId="{AE907808-3826-4BCD-8F76-41EB1749399C}" destId="{DB39922D-152F-49ED-BCD6-65E23947DB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6F09E-EF4E-4A17-B778-8DB44D2EEE3C}">
      <dsp:nvSpPr>
        <dsp:cNvPr id="0" name=""/>
        <dsp:cNvSpPr/>
      </dsp:nvSpPr>
      <dsp:spPr>
        <a:xfrm>
          <a:off x="134825"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19FCB-9595-4101-A25B-6D3F151AB9DD}">
      <dsp:nvSpPr>
        <dsp:cNvPr id="0" name=""/>
        <dsp:cNvSpPr/>
      </dsp:nvSpPr>
      <dsp:spPr>
        <a:xfrm>
          <a:off x="406966" y="6459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2A27A-DE67-4D8F-B27A-945377321A1A}">
      <dsp:nvSpPr>
        <dsp:cNvPr id="0" name=""/>
        <dsp:cNvSpPr/>
      </dsp:nvSpPr>
      <dsp:spPr>
        <a:xfrm>
          <a:off x="1708430"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Define the model – architecture of model with layers and hyper parameters</a:t>
          </a:r>
          <a:endParaRPr lang="en-US" sz="2000" kern="1200"/>
        </a:p>
      </dsp:txBody>
      <dsp:txXfrm>
        <a:off x="1708430" y="373784"/>
        <a:ext cx="3054644" cy="1295909"/>
      </dsp:txXfrm>
    </dsp:sp>
    <dsp:sp modelId="{7AD9CCF8-7D4C-4C29-8E6D-F09F57113CAE}">
      <dsp:nvSpPr>
        <dsp:cNvPr id="0" name=""/>
        <dsp:cNvSpPr/>
      </dsp:nvSpPr>
      <dsp:spPr>
        <a:xfrm>
          <a:off x="5295324"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118FE-C196-46A8-8B35-AAFB4E8C59FE}">
      <dsp:nvSpPr>
        <dsp:cNvPr id="0" name=""/>
        <dsp:cNvSpPr/>
      </dsp:nvSpPr>
      <dsp:spPr>
        <a:xfrm>
          <a:off x="5567465" y="6459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C05E4-5A81-4406-9775-F946DE8E17BA}">
      <dsp:nvSpPr>
        <dsp:cNvPr id="0" name=""/>
        <dsp:cNvSpPr/>
      </dsp:nvSpPr>
      <dsp:spPr>
        <a:xfrm>
          <a:off x="6868929"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Training loop for each epoch-trained on mini batches of data in each epoch</a:t>
          </a:r>
          <a:endParaRPr lang="en-US" sz="2000" kern="1200" dirty="0"/>
        </a:p>
      </dsp:txBody>
      <dsp:txXfrm>
        <a:off x="6868929" y="373784"/>
        <a:ext cx="3054644" cy="1295909"/>
      </dsp:txXfrm>
    </dsp:sp>
    <dsp:sp modelId="{E06A9B16-83A1-4A7E-910B-BAA3C1E56A03}">
      <dsp:nvSpPr>
        <dsp:cNvPr id="0" name=""/>
        <dsp:cNvSpPr/>
      </dsp:nvSpPr>
      <dsp:spPr>
        <a:xfrm>
          <a:off x="134825"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1C4C6-AC34-4A70-B74C-CEDCB1A4CD8F}">
      <dsp:nvSpPr>
        <dsp:cNvPr id="0" name=""/>
        <dsp:cNvSpPr/>
      </dsp:nvSpPr>
      <dsp:spPr>
        <a:xfrm>
          <a:off x="406966" y="2625806"/>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2FC74-383E-4C52-AAE6-9F209A4D961F}">
      <dsp:nvSpPr>
        <dsp:cNvPr id="0" name=""/>
        <dsp:cNvSpPr/>
      </dsp:nvSpPr>
      <dsp:spPr>
        <a:xfrm>
          <a:off x="1708430"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Testing data preparation – test data sent to model</a:t>
          </a:r>
          <a:endParaRPr lang="en-US" sz="2000" kern="1200"/>
        </a:p>
      </dsp:txBody>
      <dsp:txXfrm>
        <a:off x="1708430" y="2353665"/>
        <a:ext cx="3054644" cy="1295909"/>
      </dsp:txXfrm>
    </dsp:sp>
    <dsp:sp modelId="{1E46D46C-AC80-4048-A46B-06C91D7F014C}">
      <dsp:nvSpPr>
        <dsp:cNvPr id="0" name=""/>
        <dsp:cNvSpPr/>
      </dsp:nvSpPr>
      <dsp:spPr>
        <a:xfrm>
          <a:off x="5295324"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1BC8E-BD21-453C-A892-958E48469D4E}">
      <dsp:nvSpPr>
        <dsp:cNvPr id="0" name=""/>
        <dsp:cNvSpPr/>
      </dsp:nvSpPr>
      <dsp:spPr>
        <a:xfrm>
          <a:off x="5567465" y="2625806"/>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68814-453E-4DC2-A0ED-356CD89E295B}">
      <dsp:nvSpPr>
        <dsp:cNvPr id="0" name=""/>
        <dsp:cNvSpPr/>
      </dsp:nvSpPr>
      <dsp:spPr>
        <a:xfrm>
          <a:off x="6868929"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Model evaluation metrics – epoch accuracy, loss curve analysis</a:t>
          </a:r>
          <a:endParaRPr lang="en-US" sz="2000" kern="1200" dirty="0"/>
        </a:p>
      </dsp:txBody>
      <dsp:txXfrm>
        <a:off x="6868929" y="2353665"/>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C1866-F95D-4680-B139-B2FD2CCCAF4B}">
      <dsp:nvSpPr>
        <dsp:cNvPr id="0" name=""/>
        <dsp:cNvSpPr/>
      </dsp:nvSpPr>
      <dsp:spPr>
        <a:xfrm>
          <a:off x="0" y="491"/>
          <a:ext cx="651594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1C3C929-5EB9-4D02-A078-CC5D71C06874}">
      <dsp:nvSpPr>
        <dsp:cNvPr id="0" name=""/>
        <dsp:cNvSpPr/>
      </dsp:nvSpPr>
      <dsp:spPr>
        <a:xfrm>
          <a:off x="0" y="491"/>
          <a:ext cx="6515947"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Successful integration of CNNs and LSTMs in a sophisticated crime detection system, combining strengths in spatial and temporal analysis.</a:t>
          </a:r>
          <a:endParaRPr lang="en-US" sz="1700" kern="1200"/>
        </a:p>
      </dsp:txBody>
      <dsp:txXfrm>
        <a:off x="0" y="491"/>
        <a:ext cx="6515947" cy="804475"/>
      </dsp:txXfrm>
    </dsp:sp>
    <dsp:sp modelId="{0EEEAB99-376C-4C4A-87F9-D163FC571F98}">
      <dsp:nvSpPr>
        <dsp:cNvPr id="0" name=""/>
        <dsp:cNvSpPr/>
      </dsp:nvSpPr>
      <dsp:spPr>
        <a:xfrm>
          <a:off x="0" y="804966"/>
          <a:ext cx="651594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8EC46F9-491B-4517-9C5C-35F77426078E}">
      <dsp:nvSpPr>
        <dsp:cNvPr id="0" name=""/>
        <dsp:cNvSpPr/>
      </dsp:nvSpPr>
      <dsp:spPr>
        <a:xfrm>
          <a:off x="0" y="804966"/>
          <a:ext cx="6515947"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CNN model achieved a peak training accuracy of 50%, while the hybrid CNN+LSTM model reached approximately 86% accuracy on test data.</a:t>
          </a:r>
          <a:endParaRPr lang="en-US" sz="1700" kern="1200"/>
        </a:p>
      </dsp:txBody>
      <dsp:txXfrm>
        <a:off x="0" y="804966"/>
        <a:ext cx="6515947" cy="804475"/>
      </dsp:txXfrm>
    </dsp:sp>
    <dsp:sp modelId="{FD5EAEAB-530E-4AA3-A3B7-2C8895CB9C39}">
      <dsp:nvSpPr>
        <dsp:cNvPr id="0" name=""/>
        <dsp:cNvSpPr/>
      </dsp:nvSpPr>
      <dsp:spPr>
        <a:xfrm>
          <a:off x="0" y="1609442"/>
          <a:ext cx="651594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CC4B68E-0D9B-4CF9-AA81-43750848F412}">
      <dsp:nvSpPr>
        <dsp:cNvPr id="0" name=""/>
        <dsp:cNvSpPr/>
      </dsp:nvSpPr>
      <dsp:spPr>
        <a:xfrm>
          <a:off x="0" y="1609442"/>
          <a:ext cx="6515947"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The hybrid model's ability to integrate spatial and temporal features enables more accurate and reliable crime detection.</a:t>
          </a:r>
          <a:endParaRPr lang="en-US" sz="1700" kern="1200"/>
        </a:p>
      </dsp:txBody>
      <dsp:txXfrm>
        <a:off x="0" y="1609442"/>
        <a:ext cx="6515947" cy="804475"/>
      </dsp:txXfrm>
    </dsp:sp>
    <dsp:sp modelId="{A6B73987-026E-4C86-BDF8-8207DBBE10FD}">
      <dsp:nvSpPr>
        <dsp:cNvPr id="0" name=""/>
        <dsp:cNvSpPr/>
      </dsp:nvSpPr>
      <dsp:spPr>
        <a:xfrm>
          <a:off x="0" y="2413917"/>
          <a:ext cx="651594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B66CEA1-AFC8-4005-80A5-FDD7ADF9326E}">
      <dsp:nvSpPr>
        <dsp:cNvPr id="0" name=""/>
        <dsp:cNvSpPr/>
      </dsp:nvSpPr>
      <dsp:spPr>
        <a:xfrm>
          <a:off x="0" y="2413917"/>
          <a:ext cx="6515947"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Demonstrates significant potential for enhancing public safety through real-time video analysis.</a:t>
          </a:r>
          <a:endParaRPr lang="en-US" sz="1700" kern="1200"/>
        </a:p>
      </dsp:txBody>
      <dsp:txXfrm>
        <a:off x="0" y="2413917"/>
        <a:ext cx="6515947" cy="804475"/>
      </dsp:txXfrm>
    </dsp:sp>
    <dsp:sp modelId="{15E61EA5-0580-485A-A116-862A54CB935F}">
      <dsp:nvSpPr>
        <dsp:cNvPr id="0" name=""/>
        <dsp:cNvSpPr/>
      </dsp:nvSpPr>
      <dsp:spPr>
        <a:xfrm>
          <a:off x="0" y="3218393"/>
          <a:ext cx="651594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3F6D384-1301-43A5-B871-DE92B30535D5}">
      <dsp:nvSpPr>
        <dsp:cNvPr id="0" name=""/>
        <dsp:cNvSpPr/>
      </dsp:nvSpPr>
      <dsp:spPr>
        <a:xfrm>
          <a:off x="0" y="3218393"/>
          <a:ext cx="6515947" cy="8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dirty="0"/>
            <a:t>Provides a foundation for future integration and use of IOT devices to alert during crime detection and development in prevention strategies. </a:t>
          </a:r>
          <a:endParaRPr lang="en-US" sz="1700" kern="1200" dirty="0"/>
        </a:p>
      </dsp:txBody>
      <dsp:txXfrm>
        <a:off x="0" y="3218393"/>
        <a:ext cx="6515947" cy="8044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F494B-42DB-48B9-A47B-57544D7596D6}" type="datetimeFigureOut">
              <a:rPr lang="en-CA" smtClean="0"/>
              <a:t>2024-08-13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28CB12-07D3-492E-BCFB-8385E3FAE868}"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14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F494B-42DB-48B9-A47B-57544D7596D6}" type="datetimeFigureOut">
              <a:rPr lang="en-CA" smtClean="0"/>
              <a:t>2024-08-13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75305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F494B-42DB-48B9-A47B-57544D7596D6}" type="datetimeFigureOut">
              <a:rPr lang="en-CA" smtClean="0"/>
              <a:t>2024-08-13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415790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F494B-42DB-48B9-A47B-57544D7596D6}" type="datetimeFigureOut">
              <a:rPr lang="en-CA" smtClean="0"/>
              <a:t>2024-08-13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89216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F494B-42DB-48B9-A47B-57544D7596D6}" type="datetimeFigureOut">
              <a:rPr lang="en-CA" smtClean="0"/>
              <a:t>2024-08-13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A28CB12-07D3-492E-BCFB-8385E3FAE868}"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25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F494B-42DB-48B9-A47B-57544D7596D6}" type="datetimeFigureOut">
              <a:rPr lang="en-CA" smtClean="0"/>
              <a:t>2024-08-13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17676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F494B-42DB-48B9-A47B-57544D7596D6}" type="datetimeFigureOut">
              <a:rPr lang="en-CA" smtClean="0"/>
              <a:t>2024-08-13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328500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F494B-42DB-48B9-A47B-57544D7596D6}" type="datetimeFigureOut">
              <a:rPr lang="en-CA" smtClean="0"/>
              <a:t>2024-08-13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224222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9F494B-42DB-48B9-A47B-57544D7596D6}" type="datetimeFigureOut">
              <a:rPr lang="en-CA" smtClean="0"/>
              <a:t>2024-08-13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251624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9F494B-42DB-48B9-A47B-57544D7596D6}" type="datetimeFigureOut">
              <a:rPr lang="en-CA" smtClean="0"/>
              <a:t>2024-08-13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28CB12-07D3-492E-BCFB-8385E3FAE868}" type="slidenum">
              <a:rPr lang="en-CA" smtClean="0"/>
              <a:t>‹#›</a:t>
            </a:fld>
            <a:endParaRPr lang="en-CA"/>
          </a:p>
        </p:txBody>
      </p:sp>
    </p:spTree>
    <p:extLst>
      <p:ext uri="{BB962C8B-B14F-4D97-AF65-F5344CB8AC3E}">
        <p14:creationId xmlns:p14="http://schemas.microsoft.com/office/powerpoint/2010/main" val="81168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9F494B-42DB-48B9-A47B-57544D7596D6}" type="datetimeFigureOut">
              <a:rPr lang="en-CA" smtClean="0"/>
              <a:t>2024-08-13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A28CB12-07D3-492E-BCFB-8385E3FAE868}" type="slidenum">
              <a:rPr lang="en-CA" smtClean="0"/>
              <a:t>‹#›</a:t>
            </a:fld>
            <a:endParaRPr lang="en-CA"/>
          </a:p>
        </p:txBody>
      </p:sp>
    </p:spTree>
    <p:extLst>
      <p:ext uri="{BB962C8B-B14F-4D97-AF65-F5344CB8AC3E}">
        <p14:creationId xmlns:p14="http://schemas.microsoft.com/office/powerpoint/2010/main" val="417819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F494B-42DB-48B9-A47B-57544D7596D6}" type="datetimeFigureOut">
              <a:rPr lang="en-CA" smtClean="0"/>
              <a:t>2024-08-13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28CB12-07D3-492E-BCFB-8385E3FAE868}"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445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FD5D1-4643-0D5A-14D5-C557C9B79B19}"/>
              </a:ext>
            </a:extLst>
          </p:cNvPr>
          <p:cNvSpPr>
            <a:spLocks noGrp="1"/>
          </p:cNvSpPr>
          <p:nvPr>
            <p:ph type="ctrTitle"/>
          </p:nvPr>
        </p:nvSpPr>
        <p:spPr>
          <a:xfrm>
            <a:off x="1097280" y="758952"/>
            <a:ext cx="10058400" cy="3892168"/>
          </a:xfrm>
        </p:spPr>
        <p:txBody>
          <a:bodyPr>
            <a:normAutofit/>
          </a:bodyPr>
          <a:lstStyle/>
          <a:p>
            <a:r>
              <a:rPr lang="en-US" sz="6600" b="1" dirty="0">
                <a:effectLst/>
                <a:latin typeface="DM Sans Bold"/>
              </a:rPr>
              <a:t>Leveraging Machine Learning in Video Surveillance for Crime Detection</a:t>
            </a:r>
            <a:endParaRPr lang="en-CA" sz="6600"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52D592C8-22FD-8545-C2C4-AAB9CA09D07C}"/>
              </a:ext>
            </a:extLst>
          </p:cNvPr>
          <p:cNvSpPr>
            <a:spLocks noGrp="1"/>
          </p:cNvSpPr>
          <p:nvPr>
            <p:ph type="subTitle" idx="1"/>
          </p:nvPr>
        </p:nvSpPr>
        <p:spPr>
          <a:xfrm>
            <a:off x="1100051" y="5225240"/>
            <a:ext cx="10058400" cy="1143000"/>
          </a:xfrm>
        </p:spPr>
        <p:txBody>
          <a:bodyPr>
            <a:normAutofit/>
          </a:bodyPr>
          <a:lstStyle/>
          <a:p>
            <a:pPr algn="r"/>
            <a:r>
              <a:rPr lang="en-CA" sz="1800" dirty="0">
                <a:solidFill>
                  <a:srgbClr val="FFFFFF"/>
                </a:solidFill>
              </a:rPr>
              <a:t>Chandana Thirunagari</a:t>
            </a:r>
          </a:p>
          <a:p>
            <a:pPr algn="r"/>
            <a:r>
              <a:rPr lang="en-CA" sz="1800" dirty="0">
                <a:solidFill>
                  <a:srgbClr val="FFFFFF"/>
                </a:solidFill>
              </a:rPr>
              <a:t>255815380</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1394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F762C-4F33-F326-46FD-98A5782D7F4E}"/>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Hybrid Model – CNN + LSTM</a:t>
            </a:r>
          </a:p>
        </p:txBody>
      </p:sp>
      <p:pic>
        <p:nvPicPr>
          <p:cNvPr id="5" name="Content Placeholder 4" descr="A diagram of a diagram of a variety of objects&#10;&#10;Description automatically generated with medium confidence">
            <a:extLst>
              <a:ext uri="{FF2B5EF4-FFF2-40B4-BE49-F238E27FC236}">
                <a16:creationId xmlns:a16="http://schemas.microsoft.com/office/drawing/2014/main" id="{790331FF-C11F-ACB8-8BFB-0639D73EF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43" y="1932598"/>
            <a:ext cx="7916652" cy="3127076"/>
          </a:xfrm>
          <a:prstGeom prst="rect">
            <a:avLst/>
          </a:prstGeom>
        </p:spPr>
      </p:pic>
      <p:cxnSp>
        <p:nvCxnSpPr>
          <p:cNvPr id="43" name="Straight Connector 4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AAB40-AA55-09CC-0618-9CA75B534EB9}"/>
              </a:ext>
            </a:extLst>
          </p:cNvPr>
          <p:cNvSpPr txBox="1"/>
          <p:nvPr/>
        </p:nvSpPr>
        <p:spPr>
          <a:xfrm>
            <a:off x="7859485" y="2198913"/>
            <a:ext cx="4165172" cy="5512523"/>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endParaRPr lang="en-US" sz="12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Convolutional Layers: Similar to Model 1, with 3 convolutional layers using filters to extract features. </a:t>
            </a:r>
            <a:r>
              <a:rPr lang="en-US" sz="1200" dirty="0" err="1">
                <a:solidFill>
                  <a:schemeClr val="tx1">
                    <a:lumMod val="75000"/>
                    <a:lumOff val="25000"/>
                  </a:schemeClr>
                </a:solidFill>
              </a:rPr>
              <a:t>LeakyReLU</a:t>
            </a:r>
            <a:r>
              <a:rPr lang="en-US" sz="1200" dirty="0">
                <a:solidFill>
                  <a:schemeClr val="tx1">
                    <a:lumMod val="75000"/>
                    <a:lumOff val="25000"/>
                  </a:schemeClr>
                </a:solidFill>
              </a:rPr>
              <a:t> activation (rate 0.01) handles negative values. Max-pooling is applied with a 2x2 size.</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Dropout Layers: Dropout rates of 0.25 after the first two max-pooling layers, 0.4 after the third, and 0.5 after flattening are used to prevent overfitting</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Flattening: Converts the output into a 1D vector for the LSTM module.</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LSTM Module: </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 The first LSTM layer reduces feature dimensions from 1 to 8.</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 The second LSTM layer processes these 8-dimensional features.</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 Dropout rate of 0.2 is applied between LSTM layers.</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Hyperparameters: </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 Learning rate: 0.001, fixed for high training accuracy and good test generalization.</a:t>
            </a:r>
          </a:p>
          <a:p>
            <a:pPr defTabSz="914400">
              <a:lnSpc>
                <a:spcPct val="90000"/>
              </a:lnSpc>
              <a:spcAft>
                <a:spcPts val="600"/>
              </a:spcAft>
              <a:buClr>
                <a:schemeClr val="accent1"/>
              </a:buClr>
              <a:buFont typeface="Calibri" panose="020F0502020204030204" pitchFamily="34" charset="0"/>
            </a:pPr>
            <a:r>
              <a:rPr lang="en-US" sz="1200" dirty="0">
                <a:solidFill>
                  <a:schemeClr val="tx1">
                    <a:lumMod val="75000"/>
                    <a:lumOff val="25000"/>
                  </a:schemeClr>
                </a:solidFill>
              </a:rPr>
              <a:t>- Learning rate scheduler: Reduces the rate by 0.1 every 10 epochs</a:t>
            </a:r>
          </a:p>
        </p:txBody>
      </p:sp>
      <p:sp>
        <p:nvSpPr>
          <p:cNvPr id="45" name="Rectangle 4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6107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A0DC2-7503-2B1E-FC43-0479A09F6AFD}"/>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a:t>Evaluation of Model 2</a:t>
            </a:r>
          </a:p>
        </p:txBody>
      </p:sp>
      <p:pic>
        <p:nvPicPr>
          <p:cNvPr id="5" name="Content Placeholder 4" descr="A graph of a line&#10;&#10;Description automatically generated with medium confidence">
            <a:extLst>
              <a:ext uri="{FF2B5EF4-FFF2-40B4-BE49-F238E27FC236}">
                <a16:creationId xmlns:a16="http://schemas.microsoft.com/office/drawing/2014/main" id="{DE7F1B03-44A8-9487-FC13-8C1DDA4A1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718610"/>
            <a:ext cx="4020297" cy="2201112"/>
          </a:xfrm>
          <a:prstGeom prst="rect">
            <a:avLst/>
          </a:prstGeom>
        </p:spPr>
      </p:pic>
      <p:cxnSp>
        <p:nvCxnSpPr>
          <p:cNvPr id="33" name="Straight Connector 3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graph showing the growth of a company&#10;&#10;Description automatically generated with medium confidence">
            <a:extLst>
              <a:ext uri="{FF2B5EF4-FFF2-40B4-BE49-F238E27FC236}">
                <a16:creationId xmlns:a16="http://schemas.microsoft.com/office/drawing/2014/main" id="{2D053C60-040D-4B86-8B98-F0DBEFB4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355613"/>
            <a:ext cx="4020296" cy="2201112"/>
          </a:xfrm>
          <a:prstGeom prst="rect">
            <a:avLst/>
          </a:prstGeom>
        </p:spPr>
      </p:pic>
      <p:sp>
        <p:nvSpPr>
          <p:cNvPr id="9" name="TextBox 8">
            <a:extLst>
              <a:ext uri="{FF2B5EF4-FFF2-40B4-BE49-F238E27FC236}">
                <a16:creationId xmlns:a16="http://schemas.microsoft.com/office/drawing/2014/main" id="{63F16783-9F46-C1EF-DBF1-94C1B2679FB6}"/>
              </a:ext>
            </a:extLst>
          </p:cNvPr>
          <p:cNvSpPr txBox="1"/>
          <p:nvPr/>
        </p:nvSpPr>
        <p:spPr>
          <a:xfrm>
            <a:off x="5144679" y="2198914"/>
            <a:ext cx="6405063" cy="367018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Train accuracy starts just above 0.5 and steadily increases to nearly 1.0, indicating good learning on the training data. Test accuracy begins slightly below 0.6 and improves to around 0.9, suggesting the model generalizes well to new data. Both accuracy curves show an upward trend, reflecting strong learning and generalization.</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Train loss starts high and decreases steadily to just above 0, indicating effective learning and accurate prediction. Test loss begins high and trends downward, showing improvement.</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Overall, the model performs well, with test metrics approaching 90%.</a:t>
            </a:r>
          </a:p>
        </p:txBody>
      </p:sp>
      <p:sp>
        <p:nvSpPr>
          <p:cNvPr id="35" name="Rectangle 3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984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5F58669-B78A-BCC0-BABE-57F1BB705415}"/>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Comparison of Models</a:t>
            </a:r>
          </a:p>
        </p:txBody>
      </p:sp>
      <p:sp>
        <p:nvSpPr>
          <p:cNvPr id="31" name="TextBox 30">
            <a:extLst>
              <a:ext uri="{FF2B5EF4-FFF2-40B4-BE49-F238E27FC236}">
                <a16:creationId xmlns:a16="http://schemas.microsoft.com/office/drawing/2014/main" id="{1AEB1317-CEC7-CB5B-6551-0E5FA238E239}"/>
              </a:ext>
            </a:extLst>
          </p:cNvPr>
          <p:cNvSpPr txBox="1"/>
          <p:nvPr/>
        </p:nvSpPr>
        <p:spPr>
          <a:xfrm>
            <a:off x="1097279" y="2236304"/>
            <a:ext cx="5977938" cy="365266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The significant performance difference between Model 1 (CNN) and Model 2 (Hybrid) is due to their architectural differences. Model 1, using only CNNs, excels at extracting spatial features but struggles with temporal dependencies crucial for video data. This limitation results in lower and unstable accuracy.</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Model 2 integrates CNNs with LSTM networks, capturing both spatial and temporal features. This hybrid approach provides a comprehensive understanding of video sequences, leading to higher accuracy and improved performance in distinguishing between benign and suspicious activities.</a:t>
            </a:r>
          </a:p>
          <a:p>
            <a:pPr marL="285750" indent="-285750" defTabSz="914400">
              <a:lnSpc>
                <a:spcPct val="90000"/>
              </a:lnSpc>
              <a:spcAft>
                <a:spcPts val="600"/>
              </a:spcAft>
              <a:buClr>
                <a:schemeClr val="accent1"/>
              </a:buClr>
              <a:buFont typeface="Calibri" panose="020F0502020204030204" pitchFamily="34" charset="0"/>
              <a:buChar char="•"/>
            </a:pPr>
            <a:r>
              <a:rPr lang="en-US" sz="1500">
                <a:solidFill>
                  <a:srgbClr val="FFFFFF"/>
                </a:solidFill>
              </a:rPr>
              <a:t>Model 2 shows a consistent increase in accuracy over epochs, reflecting its effective learning and generalization capabilities, making it superior for real-time crime detection in video surveillance compared to Model 1.</a:t>
            </a:r>
          </a:p>
        </p:txBody>
      </p:sp>
      <p:sp>
        <p:nvSpPr>
          <p:cNvPr id="51" name="Rectangle 50">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Picture 6" descr="A table with numbers and text&#10;&#10;Description automatically generated">
            <a:extLst>
              <a:ext uri="{FF2B5EF4-FFF2-40B4-BE49-F238E27FC236}">
                <a16:creationId xmlns:a16="http://schemas.microsoft.com/office/drawing/2014/main" id="{19F5AD2A-0FDA-A823-FC09-76908094E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579" y="1133615"/>
            <a:ext cx="3609294" cy="1292665"/>
          </a:xfrm>
          <a:prstGeom prst="rect">
            <a:avLst/>
          </a:prstGeom>
        </p:spPr>
      </p:pic>
      <p:sp>
        <p:nvSpPr>
          <p:cNvPr id="52" name="Rectangle 51">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lines&#10;&#10;Description automatically generated with medium confidence">
            <a:extLst>
              <a:ext uri="{FF2B5EF4-FFF2-40B4-BE49-F238E27FC236}">
                <a16:creationId xmlns:a16="http://schemas.microsoft.com/office/drawing/2014/main" id="{ACF52E35-0102-3032-E419-1315F4E2B0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84579" y="4090007"/>
            <a:ext cx="3609294" cy="1976088"/>
          </a:xfrm>
          <a:prstGeom prst="rect">
            <a:avLst/>
          </a:prstGeom>
        </p:spPr>
      </p:pic>
    </p:spTree>
    <p:extLst>
      <p:ext uri="{BB962C8B-B14F-4D97-AF65-F5344CB8AC3E}">
        <p14:creationId xmlns:p14="http://schemas.microsoft.com/office/powerpoint/2010/main" val="238449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CA00-AD30-8108-6AA6-B7BE19AA78FF}"/>
              </a:ext>
            </a:extLst>
          </p:cNvPr>
          <p:cNvSpPr>
            <a:spLocks noGrp="1"/>
          </p:cNvSpPr>
          <p:nvPr>
            <p:ph type="title"/>
          </p:nvPr>
        </p:nvSpPr>
        <p:spPr>
          <a:xfrm>
            <a:off x="1097280" y="286603"/>
            <a:ext cx="10058400" cy="1450757"/>
          </a:xfrm>
        </p:spPr>
        <p:txBody>
          <a:bodyPr>
            <a:normAutofit/>
          </a:bodyPr>
          <a:lstStyle/>
          <a:p>
            <a:r>
              <a:rPr lang="en-IN"/>
              <a:t>Conclusion</a:t>
            </a:r>
          </a:p>
        </p:txBody>
      </p:sp>
      <p:graphicFrame>
        <p:nvGraphicFramePr>
          <p:cNvPr id="17" name="Rectangle 1">
            <a:extLst>
              <a:ext uri="{FF2B5EF4-FFF2-40B4-BE49-F238E27FC236}">
                <a16:creationId xmlns:a16="http://schemas.microsoft.com/office/drawing/2014/main" id="{D8AF8117-DB25-5E86-D5C6-DC7A6FA05442}"/>
              </a:ext>
            </a:extLst>
          </p:cNvPr>
          <p:cNvGraphicFramePr>
            <a:graphicFrameLocks noGrp="1"/>
          </p:cNvGraphicFramePr>
          <p:nvPr>
            <p:ph idx="1"/>
            <p:extLst>
              <p:ext uri="{D42A27DB-BD31-4B8C-83A1-F6EECF244321}">
                <p14:modId xmlns:p14="http://schemas.microsoft.com/office/powerpoint/2010/main" val="3349147337"/>
              </p:ext>
            </p:extLst>
          </p:nvPr>
        </p:nvGraphicFramePr>
        <p:xfrm>
          <a:off x="4639733" y="1845734"/>
          <a:ext cx="6515947"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83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5769118-CC44-7AFB-2216-2AD4D4C61324}"/>
              </a:ext>
            </a:extLst>
          </p:cNvPr>
          <p:cNvSpPr>
            <a:spLocks noGrp="1"/>
          </p:cNvSpPr>
          <p:nvPr>
            <p:ph type="title"/>
          </p:nvPr>
        </p:nvSpPr>
        <p:spPr>
          <a:xfrm>
            <a:off x="492370" y="605896"/>
            <a:ext cx="3084844" cy="5646208"/>
          </a:xfrm>
        </p:spPr>
        <p:txBody>
          <a:bodyPr anchor="ctr">
            <a:normAutofit/>
          </a:bodyPr>
          <a:lstStyle/>
          <a:p>
            <a:r>
              <a:rPr lang="en-CA" sz="3600" b="1">
                <a:solidFill>
                  <a:srgbClr val="FFFFFF"/>
                </a:solidFill>
                <a:effectLst/>
                <a:latin typeface="DM Sans Regular" pitchFamily="2" charset="0"/>
              </a:rPr>
              <a:t>Table of Contents</a:t>
            </a:r>
            <a:endParaRPr lang="en-CA"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75CD682-E6F4-EDBA-CF7E-EF82EB1163F4}"/>
              </a:ext>
            </a:extLst>
          </p:cNvPr>
          <p:cNvSpPr>
            <a:spLocks noGrp="1"/>
          </p:cNvSpPr>
          <p:nvPr>
            <p:ph idx="1"/>
          </p:nvPr>
        </p:nvSpPr>
        <p:spPr>
          <a:xfrm>
            <a:off x="4742016" y="605896"/>
            <a:ext cx="6413663" cy="5646208"/>
          </a:xfrm>
        </p:spPr>
        <p:txBody>
          <a:bodyPr anchor="ctr">
            <a:normAutofit/>
          </a:bodyPr>
          <a:lstStyle/>
          <a:p>
            <a:pPr>
              <a:buFont typeface="Arial" panose="020B0604020202020204" pitchFamily="34" charset="0"/>
              <a:buChar char="•"/>
            </a:pPr>
            <a:endParaRPr lang="en-US" dirty="0">
              <a:latin typeface="DM Sans Regular" pitchFamily="2" charset="0"/>
            </a:endParaRPr>
          </a:p>
          <a:p>
            <a:pPr>
              <a:buFont typeface="Wingdings" panose="05000000000000000000" pitchFamily="2" charset="2"/>
              <a:buChar char="v"/>
            </a:pPr>
            <a:r>
              <a:rPr lang="en-US" dirty="0">
                <a:effectLst/>
                <a:latin typeface="DM Sans Regular" pitchFamily="2" charset="0"/>
              </a:rPr>
              <a:t>  Introduction</a:t>
            </a:r>
          </a:p>
          <a:p>
            <a:pPr>
              <a:buFont typeface="Wingdings" panose="05000000000000000000" pitchFamily="2" charset="2"/>
              <a:buChar char="v"/>
            </a:pPr>
            <a:r>
              <a:rPr lang="en-US" dirty="0">
                <a:latin typeface="DM Sans Regular" pitchFamily="2" charset="0"/>
              </a:rPr>
              <a:t>  Data Preprocessing</a:t>
            </a:r>
            <a:endParaRPr lang="en-US" dirty="0">
              <a:effectLst/>
              <a:latin typeface="DM Sans Regular" pitchFamily="2" charset="0"/>
            </a:endParaRPr>
          </a:p>
          <a:p>
            <a:pPr>
              <a:buFont typeface="Wingdings" panose="05000000000000000000" pitchFamily="2" charset="2"/>
              <a:buChar char="v"/>
            </a:pPr>
            <a:r>
              <a:rPr lang="en-US" dirty="0">
                <a:latin typeface="DM Sans Regular" pitchFamily="2" charset="0"/>
              </a:rPr>
              <a:t>  </a:t>
            </a:r>
            <a:r>
              <a:rPr lang="en-US" dirty="0">
                <a:effectLst/>
                <a:latin typeface="DM Sans Regular" pitchFamily="2" charset="0"/>
              </a:rPr>
              <a:t>Exploratory data analysis</a:t>
            </a:r>
          </a:p>
          <a:p>
            <a:pPr>
              <a:buFont typeface="Wingdings" panose="05000000000000000000" pitchFamily="2" charset="2"/>
              <a:buChar char="v"/>
            </a:pPr>
            <a:r>
              <a:rPr lang="en-US" dirty="0">
                <a:effectLst/>
                <a:latin typeface="DM Sans Regular" pitchFamily="2" charset="0"/>
              </a:rPr>
              <a:t> </a:t>
            </a:r>
            <a:r>
              <a:rPr lang="en-US" dirty="0">
                <a:latin typeface="DM Sans Regular" pitchFamily="2" charset="0"/>
              </a:rPr>
              <a:t>Model Architectures and results</a:t>
            </a:r>
          </a:p>
          <a:p>
            <a:pPr>
              <a:buFont typeface="Wingdings" panose="05000000000000000000" pitchFamily="2" charset="2"/>
              <a:buChar char="v"/>
            </a:pPr>
            <a:r>
              <a:rPr lang="en-US" dirty="0">
                <a:latin typeface="DM Sans Regular" pitchFamily="2" charset="0"/>
              </a:rPr>
              <a:t> Comparison of models</a:t>
            </a:r>
            <a:endParaRPr lang="en-US" dirty="0">
              <a:effectLst/>
              <a:latin typeface="DM Sans Regular" pitchFamily="2" charset="0"/>
            </a:endParaRPr>
          </a:p>
          <a:p>
            <a:pPr>
              <a:buFont typeface="Wingdings" panose="05000000000000000000" pitchFamily="2" charset="2"/>
              <a:buChar char="v"/>
            </a:pPr>
            <a:r>
              <a:rPr lang="en-US" dirty="0">
                <a:effectLst/>
                <a:latin typeface="DM Sans Regular" pitchFamily="2" charset="0"/>
              </a:rPr>
              <a:t> Conclusion</a:t>
            </a:r>
            <a:endParaRPr lang="en-US" dirty="0"/>
          </a:p>
          <a:p>
            <a:pPr marL="0" indent="0">
              <a:buNone/>
            </a:pPr>
            <a:endParaRPr lang="en-US" dirty="0"/>
          </a:p>
          <a:p>
            <a:endParaRPr lang="en-CA" dirty="0"/>
          </a:p>
        </p:txBody>
      </p:sp>
    </p:spTree>
    <p:extLst>
      <p:ext uri="{BB962C8B-B14F-4D97-AF65-F5344CB8AC3E}">
        <p14:creationId xmlns:p14="http://schemas.microsoft.com/office/powerpoint/2010/main" val="102048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3B7E8-066A-1082-B3D3-8773EEE9D707}"/>
              </a:ext>
            </a:extLst>
          </p:cNvPr>
          <p:cNvSpPr>
            <a:spLocks noGrp="1"/>
          </p:cNvSpPr>
          <p:nvPr>
            <p:ph idx="1"/>
          </p:nvPr>
        </p:nvSpPr>
        <p:spPr>
          <a:xfrm>
            <a:off x="1184368" y="2243669"/>
            <a:ext cx="2416629" cy="2073123"/>
          </a:xfrm>
        </p:spPr>
        <p:txBody>
          <a:bodyPr>
            <a:normAutofit/>
          </a:bodyPr>
          <a:lstStyle/>
          <a:p>
            <a:r>
              <a:rPr lang="en-US" dirty="0">
                <a:solidFill>
                  <a:schemeClr val="tx1"/>
                </a:solidFill>
                <a:effectLst/>
              </a:rPr>
              <a:t>Machine learning algorithms can analyze large volumes of video data for suspicious activities</a:t>
            </a:r>
            <a:endParaRPr lang="en-CA" dirty="0">
              <a:solidFill>
                <a:schemeClr val="tx1"/>
              </a:solidFill>
            </a:endParaRPr>
          </a:p>
        </p:txBody>
      </p:sp>
      <p:sp>
        <p:nvSpPr>
          <p:cNvPr id="4" name="Rectangle 1">
            <a:extLst>
              <a:ext uri="{FF2B5EF4-FFF2-40B4-BE49-F238E27FC236}">
                <a16:creationId xmlns:a16="http://schemas.microsoft.com/office/drawing/2014/main" id="{471B4300-26CC-0A97-D121-A829170E1BB7}"/>
              </a:ext>
            </a:extLst>
          </p:cNvPr>
          <p:cNvSpPr>
            <a:spLocks noGrp="1" noChangeArrowheads="1"/>
          </p:cNvSpPr>
          <p:nvPr>
            <p:ph type="title"/>
          </p:nvPr>
        </p:nvSpPr>
        <p:spPr bwMode="auto">
          <a:xfrm>
            <a:off x="1097280" y="718124"/>
            <a:ext cx="1005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Why Machine Learning (ML) is Crucial for Effective Crime Detection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0C91815-4B29-833E-11C5-5F97BAE617AA}"/>
              </a:ext>
            </a:extLst>
          </p:cNvPr>
          <p:cNvSpPr txBox="1"/>
          <p:nvPr/>
        </p:nvSpPr>
        <p:spPr>
          <a:xfrm>
            <a:off x="4772297" y="2243669"/>
            <a:ext cx="2647405" cy="1480085"/>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t>They can identify patterns and anomalies that may indicate criminal behavior</a:t>
            </a:r>
            <a:endParaRPr lang="en-CA" sz="2000" dirty="0"/>
          </a:p>
        </p:txBody>
      </p:sp>
      <p:sp>
        <p:nvSpPr>
          <p:cNvPr id="6" name="TextBox 5">
            <a:extLst>
              <a:ext uri="{FF2B5EF4-FFF2-40B4-BE49-F238E27FC236}">
                <a16:creationId xmlns:a16="http://schemas.microsoft.com/office/drawing/2014/main" id="{D34B0C3A-5AEE-3AAC-F1BD-6BC08637022E}"/>
              </a:ext>
            </a:extLst>
          </p:cNvPr>
          <p:cNvSpPr txBox="1"/>
          <p:nvPr/>
        </p:nvSpPr>
        <p:spPr>
          <a:xfrm>
            <a:off x="8262255" y="2204963"/>
            <a:ext cx="2647405" cy="1200329"/>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t>ML can assist in real-time monitoring and alerting for potential security threats</a:t>
            </a:r>
            <a:endParaRPr lang="en-CA" sz="2000" dirty="0"/>
          </a:p>
        </p:txBody>
      </p:sp>
    </p:spTree>
    <p:extLst>
      <p:ext uri="{BB962C8B-B14F-4D97-AF65-F5344CB8AC3E}">
        <p14:creationId xmlns:p14="http://schemas.microsoft.com/office/powerpoint/2010/main" val="39022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0905E80-8D07-F14D-BF01-018EB996D131}"/>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Arial" panose="020B0604020202020204" pitchFamily="34" charset="0"/>
                <a:cs typeface="Arial" panose="020B0604020202020204" pitchFamily="34" charset="0"/>
              </a:rPr>
              <a:t>Challenges of Traditional Methods in Crime Detection &amp; Benefits of CNN and LSTM</a:t>
            </a:r>
            <a:endParaRPr lang="en-CA" sz="3600" b="1">
              <a:solidFill>
                <a:srgbClr val="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C9AEE0ED-0529-0D62-B0B5-B2D4B74A7CE2}"/>
              </a:ext>
            </a:extLst>
          </p:cNvPr>
          <p:cNvSpPr>
            <a:spLocks noGrp="1"/>
          </p:cNvSpPr>
          <p:nvPr>
            <p:ph idx="1"/>
          </p:nvPr>
        </p:nvSpPr>
        <p:spPr>
          <a:xfrm>
            <a:off x="4742016" y="605896"/>
            <a:ext cx="6413663" cy="5646208"/>
          </a:xfrm>
        </p:spPr>
        <p:txBody>
          <a:bodyPr anchor="ctr">
            <a:normAutofit/>
          </a:bodyPr>
          <a:lstStyle/>
          <a:p>
            <a:r>
              <a:rPr lang="en-US" sz="1100" b="1" u="sng"/>
              <a:t>Challenges of Traditional Methods:</a:t>
            </a:r>
            <a:endParaRPr lang="en-US" sz="1100" u="sng"/>
          </a:p>
          <a:p>
            <a:pPr>
              <a:buFont typeface="Arial" panose="020B0604020202020204" pitchFamily="34" charset="0"/>
              <a:buChar char="•"/>
            </a:pPr>
            <a:r>
              <a:rPr lang="en-US" sz="1100" b="1"/>
              <a:t>Limited Scope &amp; Flexibility</a:t>
            </a:r>
            <a:r>
              <a:rPr lang="en-US" sz="1100"/>
              <a:t>: Often relies on fixed rules and manual analysis, struggling to adapt to new or diverse criminal activities.</a:t>
            </a:r>
          </a:p>
          <a:p>
            <a:pPr>
              <a:buFont typeface="Arial" panose="020B0604020202020204" pitchFamily="34" charset="0"/>
              <a:buChar char="•"/>
            </a:pPr>
            <a:r>
              <a:rPr lang="en-US" sz="1100" b="1"/>
              <a:t>High False Positives/Negatives</a:t>
            </a:r>
            <a:r>
              <a:rPr lang="en-US" sz="1100"/>
              <a:t>: Manual systems can generate inaccurate results, leading to inefficient use of resources.</a:t>
            </a:r>
          </a:p>
          <a:p>
            <a:pPr>
              <a:buFont typeface="Arial" panose="020B0604020202020204" pitchFamily="34" charset="0"/>
              <a:buChar char="•"/>
            </a:pPr>
            <a:r>
              <a:rPr lang="en-US" sz="1100" b="1"/>
              <a:t>Data Overload</a:t>
            </a:r>
            <a:r>
              <a:rPr lang="en-US" sz="1100"/>
              <a:t>: Difficulty processing large volumes of data from various sources, causing delays in detection and response.</a:t>
            </a:r>
          </a:p>
          <a:p>
            <a:pPr>
              <a:buFont typeface="Arial" panose="020B0604020202020204" pitchFamily="34" charset="0"/>
              <a:buChar char="•"/>
            </a:pPr>
            <a:r>
              <a:rPr lang="en-US" sz="1100" b="1"/>
              <a:t>Inadequate Pattern Recognition</a:t>
            </a:r>
            <a:r>
              <a:rPr lang="en-US" sz="1100"/>
              <a:t>: Limited ability to identify complex or subtle patterns in data.</a:t>
            </a:r>
          </a:p>
          <a:p>
            <a:pPr>
              <a:buFont typeface="Arial" panose="020B0604020202020204" pitchFamily="34" charset="0"/>
              <a:buChar char="•"/>
            </a:pPr>
            <a:r>
              <a:rPr lang="en-US" sz="1100" b="1"/>
              <a:t>Limited Predictive Capability</a:t>
            </a:r>
            <a:r>
              <a:rPr lang="en-US" sz="1100"/>
              <a:t>: Focuses on reactive measures rather than proactive, predictive analytics.</a:t>
            </a:r>
          </a:p>
          <a:p>
            <a:r>
              <a:rPr lang="en-US" sz="1100" b="1" u="sng"/>
              <a:t>Choosing CNN and LSTM for Anomaly Detection:</a:t>
            </a:r>
            <a:endParaRPr lang="en-US" sz="1100" u="sng"/>
          </a:p>
          <a:p>
            <a:pPr>
              <a:buFont typeface="Arial" panose="020B0604020202020204" pitchFamily="34" charset="0"/>
              <a:buChar char="•"/>
            </a:pPr>
            <a:r>
              <a:rPr lang="en-US" sz="1100" b="1"/>
              <a:t>Advanced Pattern Recognition</a:t>
            </a:r>
            <a:r>
              <a:rPr lang="en-US" sz="1100"/>
              <a:t>: CNNs excel at detecting spatial patterns in video data, while LSTMs handle temporal sequences, capturing trends and anomalies over time.</a:t>
            </a:r>
          </a:p>
          <a:p>
            <a:pPr>
              <a:buFont typeface="Arial" panose="020B0604020202020204" pitchFamily="34" charset="0"/>
              <a:buChar char="•"/>
            </a:pPr>
            <a:r>
              <a:rPr lang="en-US" sz="1100" b="1"/>
              <a:t>Improved Accuracy</a:t>
            </a:r>
            <a:r>
              <a:rPr lang="en-US" sz="1100"/>
              <a:t>: Reduced false positives/negatives through complex pattern recognition and continuous learning.</a:t>
            </a:r>
          </a:p>
          <a:p>
            <a:pPr>
              <a:buFont typeface="Arial" panose="020B0604020202020204" pitchFamily="34" charset="0"/>
              <a:buChar char="•"/>
            </a:pPr>
            <a:r>
              <a:rPr lang="en-US" sz="1100" b="1"/>
              <a:t>Handling High Data Volumes</a:t>
            </a:r>
            <a:r>
              <a:rPr lang="en-US" sz="1100"/>
              <a:t>: Efficient processing of large datasets enables real-time anomaly detection and response.</a:t>
            </a:r>
          </a:p>
          <a:p>
            <a:pPr>
              <a:buFont typeface="Arial" panose="020B0604020202020204" pitchFamily="34" charset="0"/>
              <a:buChar char="•"/>
            </a:pPr>
            <a:r>
              <a:rPr lang="en-US" sz="1100" b="1"/>
              <a:t>Predictive Capabilities</a:t>
            </a:r>
            <a:r>
              <a:rPr lang="en-US" sz="1100"/>
              <a:t>: LSTMs leverage historical data to predict future anomalies, enhancing proactive measures.</a:t>
            </a:r>
          </a:p>
          <a:p>
            <a:pPr>
              <a:buFont typeface="Arial" panose="020B0604020202020204" pitchFamily="34" charset="0"/>
              <a:buChar char="•"/>
            </a:pPr>
            <a:r>
              <a:rPr lang="en-US" sz="1100" b="1"/>
              <a:t>Flexibility &amp; Adaptability</a:t>
            </a:r>
            <a:r>
              <a:rPr lang="en-US" sz="1100"/>
              <a:t>: CNNs and LSTMs adapt to new types of criminal activities and evolving patterns, ensuring ongoing effectiveness.</a:t>
            </a:r>
          </a:p>
          <a:p>
            <a:endParaRPr lang="en-CA" sz="1100"/>
          </a:p>
        </p:txBody>
      </p:sp>
    </p:spTree>
    <p:extLst>
      <p:ext uri="{BB962C8B-B14F-4D97-AF65-F5344CB8AC3E}">
        <p14:creationId xmlns:p14="http://schemas.microsoft.com/office/powerpoint/2010/main" val="216413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03844-2472-8CDA-87F4-D051F6166928}"/>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sz="4400"/>
              <a:t>Data Preprocessing</a:t>
            </a:r>
            <a:endParaRPr lang="en-US" sz="4400" dirty="0"/>
          </a:p>
        </p:txBody>
      </p:sp>
      <p:sp>
        <p:nvSpPr>
          <p:cNvPr id="11" name="TextBox 10">
            <a:extLst>
              <a:ext uri="{FF2B5EF4-FFF2-40B4-BE49-F238E27FC236}">
                <a16:creationId xmlns:a16="http://schemas.microsoft.com/office/drawing/2014/main" id="{15334FF0-C99D-1824-415D-B9837F99F2CD}"/>
              </a:ext>
            </a:extLst>
          </p:cNvPr>
          <p:cNvSpPr txBox="1"/>
          <p:nvPr/>
        </p:nvSpPr>
        <p:spPr>
          <a:xfrm>
            <a:off x="4713512" y="642258"/>
            <a:ext cx="6847117" cy="3091682"/>
          </a:xfrm>
          <a:prstGeom prst="rect">
            <a:avLst/>
          </a:prstGeom>
        </p:spPr>
        <p:txBody>
          <a:bodyPr vert="horz" lIns="0" tIns="45720" rIns="0" bIns="45720" rtlCol="0">
            <a:noAutofit/>
          </a:bodyPr>
          <a:lstStyle/>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The dataset comprises videos categorized into seven classes: abuse, arrest, assault, burglary, fighting, robbery, and normal activities, each with multiple MP4 files.</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Frames are extracted at regular intervals from each video, converting video data into images for processing.</a:t>
            </a:r>
          </a:p>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To enhance model robustness:</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Random Horizontal Flipping- Images are flipped horizontally with a 50% chance.</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Random Rotation- Images are rotated randomly within a specified range.</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Resizing- All images are resized to 224x224 pixels.</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Normalization- Pixel values are scaled to a range of 0 to 1.</a:t>
            </a:r>
          </a:p>
          <a:p>
            <a:pPr marL="171450" indent="-1714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Transformation Pipeline- The pipeline includes resizing to 224x224 pixels, normalization, and conversion of images to tensors for model input.</a:t>
            </a:r>
          </a:p>
        </p:txBody>
      </p:sp>
      <p:pic>
        <p:nvPicPr>
          <p:cNvPr id="5" name="Content Placeholder 4" descr="A white square with black text&#10;&#10;Description automatically generated">
            <a:extLst>
              <a:ext uri="{FF2B5EF4-FFF2-40B4-BE49-F238E27FC236}">
                <a16:creationId xmlns:a16="http://schemas.microsoft.com/office/drawing/2014/main" id="{2081934A-9597-5DBB-B0DC-9CF570518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512" y="4114147"/>
            <a:ext cx="6847117" cy="1643307"/>
          </a:xfrm>
          <a:prstGeom prst="rect">
            <a:avLst/>
          </a:prstGeom>
        </p:spPr>
      </p:pic>
      <p:sp>
        <p:nvSpPr>
          <p:cNvPr id="33" name="Rectangle 32">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978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C632D-A2DD-E07A-0670-DAB1DFE827C5}"/>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EDA(Exploratory Data Analysis)</a:t>
            </a:r>
          </a:p>
        </p:txBody>
      </p:sp>
      <p:pic>
        <p:nvPicPr>
          <p:cNvPr id="4" name="Content Placeholder 3" descr="A graph of blue and orange bars&#10;&#10;Description automatically generated">
            <a:extLst>
              <a:ext uri="{FF2B5EF4-FFF2-40B4-BE49-F238E27FC236}">
                <a16:creationId xmlns:a16="http://schemas.microsoft.com/office/drawing/2014/main" id="{15202E26-91CD-9D85-2F79-EFF71CE11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192" y="1422241"/>
            <a:ext cx="5451627" cy="3693476"/>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ABF31F-1736-67FE-F47C-B3DFC7A6C167}"/>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0" i="0" u="none" strike="noStrike" baseline="0" dirty="0">
                <a:solidFill>
                  <a:schemeClr val="tx1">
                    <a:lumMod val="75000"/>
                    <a:lumOff val="25000"/>
                  </a:schemeClr>
                </a:solidFill>
              </a:rPr>
              <a:t>Train and Test distribution ratio – 8:2</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0" i="0" u="none" strike="noStrike" baseline="0" dirty="0">
                <a:solidFill>
                  <a:schemeClr val="tx1">
                    <a:lumMod val="75000"/>
                    <a:lumOff val="25000"/>
                  </a:schemeClr>
                </a:solidFill>
              </a:rPr>
              <a:t>7 classes - Abuse, Arrest, Arson, Assault, Explosion,</a:t>
            </a:r>
          </a:p>
          <a:p>
            <a:pPr defTabSz="914400">
              <a:lnSpc>
                <a:spcPct val="90000"/>
              </a:lnSpc>
              <a:spcAft>
                <a:spcPts val="600"/>
              </a:spcAft>
              <a:buClr>
                <a:schemeClr val="accent1"/>
              </a:buClr>
              <a:buFont typeface="Calibri" panose="020F0502020204030204" pitchFamily="34" charset="0"/>
            </a:pPr>
            <a:r>
              <a:rPr lang="en-US" b="0" i="0" u="none" strike="noStrike" baseline="0" dirty="0">
                <a:solidFill>
                  <a:schemeClr val="tx1">
                    <a:lumMod val="75000"/>
                    <a:lumOff val="25000"/>
                  </a:schemeClr>
                </a:solidFill>
              </a:rPr>
              <a:t>Fighting, and Normal</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Total number of train frames: 5050</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Total number of test frames: 1065</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9012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6DFE-D5F5-366A-3B95-872558BA18E3}"/>
              </a:ext>
            </a:extLst>
          </p:cNvPr>
          <p:cNvSpPr>
            <a:spLocks noGrp="1"/>
          </p:cNvSpPr>
          <p:nvPr>
            <p:ph type="title"/>
          </p:nvPr>
        </p:nvSpPr>
        <p:spPr/>
        <p:txBody>
          <a:bodyPr/>
          <a:lstStyle/>
          <a:p>
            <a:r>
              <a:rPr lang="en-IN" dirty="0"/>
              <a:t>Methodology</a:t>
            </a:r>
          </a:p>
        </p:txBody>
      </p:sp>
      <p:graphicFrame>
        <p:nvGraphicFramePr>
          <p:cNvPr id="7" name="Content Placeholder 2">
            <a:extLst>
              <a:ext uri="{FF2B5EF4-FFF2-40B4-BE49-F238E27FC236}">
                <a16:creationId xmlns:a16="http://schemas.microsoft.com/office/drawing/2014/main" id="{A4D8595A-A1F7-0F6E-8B64-C4D7573ADE00}"/>
              </a:ext>
            </a:extLst>
          </p:cNvPr>
          <p:cNvGraphicFramePr>
            <a:graphicFrameLocks noGrp="1"/>
          </p:cNvGraphicFramePr>
          <p:nvPr>
            <p:ph idx="1"/>
            <p:extLst>
              <p:ext uri="{D42A27DB-BD31-4B8C-83A1-F6EECF244321}">
                <p14:modId xmlns:p14="http://schemas.microsoft.com/office/powerpoint/2010/main" val="40176514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F19E2-3664-591D-707A-998FAB96B93A}"/>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a:t>CNN Model</a:t>
            </a:r>
          </a:p>
        </p:txBody>
      </p:sp>
      <p:sp>
        <p:nvSpPr>
          <p:cNvPr id="21" name="TextBox 20">
            <a:extLst>
              <a:ext uri="{FF2B5EF4-FFF2-40B4-BE49-F238E27FC236}">
                <a16:creationId xmlns:a16="http://schemas.microsoft.com/office/drawing/2014/main" id="{0126DF67-F75E-8557-2373-D2A04221FBBA}"/>
              </a:ext>
            </a:extLst>
          </p:cNvPr>
          <p:cNvSpPr txBox="1"/>
          <p:nvPr/>
        </p:nvSpPr>
        <p:spPr>
          <a:xfrm>
            <a:off x="4713512" y="642258"/>
            <a:ext cx="6847117" cy="3091682"/>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600"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Input Layer: Frames of size 224x224 pixels.</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Convolutional Layers: Multiple layers with filters to extract features, using </a:t>
            </a:r>
            <a:r>
              <a:rPr lang="en-US" sz="1600" dirty="0" err="1">
                <a:solidFill>
                  <a:schemeClr val="tx1">
                    <a:lumMod val="75000"/>
                    <a:lumOff val="25000"/>
                  </a:schemeClr>
                </a:solidFill>
              </a:rPr>
              <a:t>ReLU</a:t>
            </a:r>
            <a:r>
              <a:rPr lang="en-US" sz="1600" dirty="0">
                <a:solidFill>
                  <a:schemeClr val="tx1">
                    <a:lumMod val="75000"/>
                    <a:lumOff val="25000"/>
                  </a:schemeClr>
                </a:solidFill>
              </a:rPr>
              <a:t> activation to introduce non-linearity and mitigate vanishing gradients</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Max-Pooling Layer: Reduces spatial dimensions using a 2x2 pooling size to decrease computational load and overfitting.</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Flattening: Converts the final feature map into a 1D vector </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Fully Connected Layers: Two layers process the flattened features.</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Output Layer: 7 nodes for class probabilities.</a:t>
            </a:r>
          </a:p>
          <a:p>
            <a:pPr marL="285750" indent="-285750" defTabSz="914400">
              <a:lnSpc>
                <a:spcPct val="90000"/>
              </a:lnSpc>
              <a:spcAft>
                <a:spcPts val="600"/>
              </a:spcAft>
              <a:buClr>
                <a:schemeClr val="accent1"/>
              </a:buClr>
              <a:buFont typeface="Calibri" panose="020F0502020204030204" pitchFamily="34" charset="0"/>
              <a:buChar char="-"/>
            </a:pPr>
            <a:r>
              <a:rPr lang="en-US" sz="1600" dirty="0">
                <a:solidFill>
                  <a:schemeClr val="tx1">
                    <a:lumMod val="75000"/>
                    <a:lumOff val="25000"/>
                  </a:schemeClr>
                </a:solidFill>
              </a:rPr>
              <a:t>Hyperparameters: Learning rate of 0.1, Adam optimizer.</a:t>
            </a:r>
          </a:p>
        </p:txBody>
      </p:sp>
      <p:pic>
        <p:nvPicPr>
          <p:cNvPr id="5" name="Content Placeholder 4" descr="A diagram of a pool&#10;&#10;Description automatically generated">
            <a:extLst>
              <a:ext uri="{FF2B5EF4-FFF2-40B4-BE49-F238E27FC236}">
                <a16:creationId xmlns:a16="http://schemas.microsoft.com/office/drawing/2014/main" id="{EDCF7157-732A-CF87-1C8E-90CBD5B83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3665262"/>
            <a:ext cx="9804400" cy="2432432"/>
          </a:xfrm>
          <a:prstGeom prst="rect">
            <a:avLst/>
          </a:prstGeom>
        </p:spPr>
      </p:pic>
      <p:sp>
        <p:nvSpPr>
          <p:cNvPr id="22" name="Rectangle 2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20085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26F59-5E14-565A-91FB-5609B789DF85}"/>
              </a:ext>
            </a:extLst>
          </p:cNvPr>
          <p:cNvSpPr>
            <a:spLocks noGrp="1"/>
          </p:cNvSpPr>
          <p:nvPr>
            <p:ph type="title"/>
          </p:nvPr>
        </p:nvSpPr>
        <p:spPr>
          <a:xfrm>
            <a:off x="5144679" y="634946"/>
            <a:ext cx="6405063" cy="1450757"/>
          </a:xfrm>
        </p:spPr>
        <p:txBody>
          <a:bodyPr>
            <a:normAutofit/>
          </a:bodyPr>
          <a:lstStyle/>
          <a:p>
            <a:r>
              <a:rPr lang="en-IN"/>
              <a:t>Evaluation of Model 1</a:t>
            </a:r>
            <a:endParaRPr lang="en-IN" dirty="0"/>
          </a:p>
        </p:txBody>
      </p:sp>
      <p:pic>
        <p:nvPicPr>
          <p:cNvPr id="5" name="Content Placeholder 4" descr="A graph with blue and orange lines&#10;&#10;Description automatically generated">
            <a:extLst>
              <a:ext uri="{FF2B5EF4-FFF2-40B4-BE49-F238E27FC236}">
                <a16:creationId xmlns:a16="http://schemas.microsoft.com/office/drawing/2014/main" id="{C812C761-986F-E8B1-71C6-E50CB3A76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728661"/>
            <a:ext cx="4020297" cy="2181010"/>
          </a:xfrm>
          <a:prstGeom prst="rect">
            <a:avLst/>
          </a:prstGeom>
        </p:spPr>
      </p:pic>
      <p:cxnSp>
        <p:nvCxnSpPr>
          <p:cNvPr id="45" name="Straight Connector 44">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line graph with blue and orange lines&#10;&#10;Description automatically generated">
            <a:extLst>
              <a:ext uri="{FF2B5EF4-FFF2-40B4-BE49-F238E27FC236}">
                <a16:creationId xmlns:a16="http://schemas.microsoft.com/office/drawing/2014/main" id="{FCE43D5F-205A-A58F-86F3-220738718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360638"/>
            <a:ext cx="4020296" cy="2191061"/>
          </a:xfrm>
          <a:prstGeom prst="rect">
            <a:avLst/>
          </a:prstGeom>
        </p:spPr>
      </p:pic>
      <p:sp>
        <p:nvSpPr>
          <p:cNvPr id="11" name="Content Placeholder 10">
            <a:extLst>
              <a:ext uri="{FF2B5EF4-FFF2-40B4-BE49-F238E27FC236}">
                <a16:creationId xmlns:a16="http://schemas.microsoft.com/office/drawing/2014/main" id="{E31A53AB-C6EF-F0F4-240D-57E786CF6F6D}"/>
              </a:ext>
            </a:extLst>
          </p:cNvPr>
          <p:cNvSpPr>
            <a:spLocks noGrp="1"/>
          </p:cNvSpPr>
          <p:nvPr>
            <p:ph idx="1"/>
          </p:nvPr>
        </p:nvSpPr>
        <p:spPr>
          <a:xfrm>
            <a:off x="5144679" y="2198914"/>
            <a:ext cx="6405063" cy="3670180"/>
          </a:xfrm>
        </p:spPr>
        <p:txBody>
          <a:bodyPr>
            <a:normAutofit/>
          </a:bodyPr>
          <a:lstStyle/>
          <a:p>
            <a:pPr>
              <a:buFont typeface="Arial" panose="020B0604020202020204" pitchFamily="34" charset="0"/>
              <a:buChar char="•"/>
            </a:pPr>
            <a:r>
              <a:rPr lang="en-US" sz="1600" dirty="0"/>
              <a:t>The model's training accuracy improves with epochs but peaks at 50%, indicating potential overfitting. Test accuracy starts higher but diverges from training accuracy, showing inconsistent performance.</a:t>
            </a:r>
          </a:p>
          <a:p>
            <a:pPr>
              <a:buFont typeface="Arial" panose="020B0604020202020204" pitchFamily="34" charset="0"/>
              <a:buChar char="•"/>
            </a:pPr>
            <a:r>
              <a:rPr lang="en-US" sz="1600" dirty="0"/>
              <a:t>Train loss starts high, decreases sharply, then increases and decreases again, showing fluctuating performance.</a:t>
            </a:r>
          </a:p>
          <a:p>
            <a:pPr>
              <a:buFont typeface="Arial" panose="020B0604020202020204" pitchFamily="34" charset="0"/>
              <a:buChar char="•"/>
            </a:pPr>
            <a:r>
              <a:rPr lang="en-US" sz="1600" dirty="0"/>
              <a:t>Test loss also starts high, remains constant, then drops before rising slightly, suggesting possible overfitting or model configuration issues.</a:t>
            </a:r>
          </a:p>
          <a:p>
            <a:pPr>
              <a:buFont typeface="Arial" panose="020B0604020202020204" pitchFamily="34" charset="0"/>
              <a:buChar char="•"/>
            </a:pPr>
            <a:r>
              <a:rPr lang="en-US" sz="1600" dirty="0"/>
              <a:t> As Metrics are low and loss of data is high, prompting updates with regularization and architectural adjustments for better generalization.</a:t>
            </a:r>
          </a:p>
          <a:p>
            <a:pPr>
              <a:buFont typeface="Arial" panose="020B0604020202020204" pitchFamily="34" charset="0"/>
              <a:buChar char="•"/>
            </a:pPr>
            <a:endParaRPr lang="en-US" dirty="0"/>
          </a:p>
        </p:txBody>
      </p:sp>
      <p:sp>
        <p:nvSpPr>
          <p:cNvPr id="46" name="Rectangle 45">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962013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465</TotalTime>
  <Words>1191</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DM Sans Bold</vt:lpstr>
      <vt:lpstr>DM Sans Regular</vt:lpstr>
      <vt:lpstr>Wingdings</vt:lpstr>
      <vt:lpstr>Retrospect</vt:lpstr>
      <vt:lpstr>Leveraging Machine Learning in Video Surveillance for Crime Detection</vt:lpstr>
      <vt:lpstr>Table of Contents</vt:lpstr>
      <vt:lpstr>Why Machine Learning (ML) is Crucial for Effective Crime Detection ? </vt:lpstr>
      <vt:lpstr>Challenges of Traditional Methods in Crime Detection &amp; Benefits of CNN and LSTM</vt:lpstr>
      <vt:lpstr>Data Preprocessing</vt:lpstr>
      <vt:lpstr>EDA(Exploratory Data Analysis)</vt:lpstr>
      <vt:lpstr>Methodology</vt:lpstr>
      <vt:lpstr>CNN Model</vt:lpstr>
      <vt:lpstr>Evaluation of Model 1</vt:lpstr>
      <vt:lpstr>Hybrid Model – CNN + LSTM</vt:lpstr>
      <vt:lpstr>Evaluation of Model 2</vt:lpstr>
      <vt:lpstr>Comparison of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TEENA JOSE</dc:creator>
  <cp:lastModifiedBy>Chandana Thirunagari</cp:lastModifiedBy>
  <cp:revision>5</cp:revision>
  <dcterms:created xsi:type="dcterms:W3CDTF">2024-08-13T09:04:14Z</dcterms:created>
  <dcterms:modified xsi:type="dcterms:W3CDTF">2024-08-13T16:52:19Z</dcterms:modified>
</cp:coreProperties>
</file>