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7" r:id="rId3"/>
    <p:sldId id="258" r:id="rId4"/>
    <p:sldId id="259" r:id="rId5"/>
    <p:sldId id="261" r:id="rId6"/>
    <p:sldId id="263" r:id="rId7"/>
    <p:sldId id="277" r:id="rId8"/>
    <p:sldId id="278" r:id="rId9"/>
    <p:sldId id="264" r:id="rId10"/>
    <p:sldId id="265" r:id="rId11"/>
    <p:sldId id="267" r:id="rId12"/>
    <p:sldId id="276" r:id="rId13"/>
    <p:sldId id="27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74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4BBB0B-BB31-F323-5F9A-539E948AE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CF67D90-38DC-1BA2-94BB-92F4CF295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9F60AF-6761-336A-8492-A201652A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BF77-A44D-40F3-9622-25948796F441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84A528-E11A-0251-69F9-EE2EF9B9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F2ACE3-34FA-DD75-F628-8455AEB6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CB8-D36D-43AB-8287-AD6D92DE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55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F7DF6B-9BD2-9BB2-CF7A-B32B75AD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A8C2116-F41D-05F2-B840-375F252D3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F24D01C-CC87-FF63-E29F-7BFF0C8C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BF77-A44D-40F3-9622-25948796F441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136DC6-572D-FEC2-11E1-A5832754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DE18AF-025B-6BFC-6128-E8F950A7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CB8-D36D-43AB-8287-AD6D92DE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18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82DE681-A052-3262-A29B-0EDE372BD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C2905C5-211F-13AC-6E0C-2841A5B81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B3DD0C-112C-1B31-A6D3-457CCD2B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BF77-A44D-40F3-9622-25948796F441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C327AE-2300-D36C-9CFC-31F589C7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B266FDD-A451-8D62-1C38-B3DC7D34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CB8-D36D-43AB-8287-AD6D92DE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43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5BBB44-A700-1992-8683-86574C91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DF5FAA-A5D8-C078-9E7A-AB801C5A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1A0186-918F-0269-251C-3A3661A3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BF77-A44D-40F3-9622-25948796F441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B790DD5-BEF9-6AF9-588E-17FC1CB4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FEC6639-FAE9-4ACC-891B-94E32C48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CB8-D36D-43AB-8287-AD6D92DE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1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6E7F83-6254-8CFB-09D4-76289E7E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88BCAD-C4B7-2950-29AC-EABF43228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019863-C67F-C8E9-20EF-F84EB6B0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BF77-A44D-40F3-9622-25948796F441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86BFF74-8F0B-FF95-1565-2A7EDAAA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961328-0320-2EE3-A8AE-1C063737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CB8-D36D-43AB-8287-AD6D92DE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8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9017E0-2629-AC17-E43D-B95E089D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816EE1-0795-41E0-177B-778006091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6355194-E95E-FFC2-F141-ED2D482A4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09D8002-92B0-0B07-F70D-E321F0AE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BF77-A44D-40F3-9622-25948796F441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9A23B94-8FE0-2D9E-02B6-1BA42CC9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2F70491-5A1C-91DD-C209-C1DBB755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CB8-D36D-43AB-8287-AD6D92DE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51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67BD53-1C0E-A2DA-75A3-26B7CA9BA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71A60B4-52B7-C364-6465-6E7D3A602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E0733C8-5E0C-2DB0-66BC-C78A99AFA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D5B675-C045-9A7C-C628-B71B44B8E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5C90F96-1D4D-E60F-6028-753F400B6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2998AE6-183F-0611-99B9-3D29B62F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BF77-A44D-40F3-9622-25948796F441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2792C33-0058-B0EA-7B29-009BD417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5F9BE1B-EC8E-147F-A669-3107CA9C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CB8-D36D-43AB-8287-AD6D92DE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87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513419-0158-D3ED-2DA8-0A75F0FF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C60D3E7-9999-8271-F977-09EE90F3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BF77-A44D-40F3-9622-25948796F441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97942B2-10E6-0848-78CC-DB7BA0C2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46EE5E-26B6-4B34-A652-80C0BEE8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CB8-D36D-43AB-8287-AD6D92DE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99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BAF121F-0C93-4EB9-8C4F-8C4EC55B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BF77-A44D-40F3-9622-25948796F441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A749B38-CB87-DBDD-F8D2-3D475F86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8D8027-C978-110F-70C2-50C4C084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CB8-D36D-43AB-8287-AD6D92DE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12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A3A7B6-1084-3AF6-90C4-C00299F7B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ED8F7B-4D2D-551A-CA06-885F6EEE5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E291B2C-8B41-73A1-7016-433538684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4FE95FD-E422-0281-3B60-3B04BEA7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BF77-A44D-40F3-9622-25948796F441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AA30E10-4AF9-5E88-450D-6B851FA3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79DEF55-90C2-489E-68D1-6FABAB6D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CB8-D36D-43AB-8287-AD6D92DE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8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084E62-8E05-6B2D-0AE6-D3EB884B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75F4496-EDC0-D159-DEE3-E63470D6F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0FDF0C6-E01B-C31B-93D9-F5AABC5C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0B42379-D445-D2DE-360D-A8A77F51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BF77-A44D-40F3-9622-25948796F441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4EF8D8-4C52-5C76-4CB4-CF19EAE2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69710E-C1BE-403B-5822-7A97A1A2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CB8-D36D-43AB-8287-AD6D92DE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63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6C963E9-E5BF-3707-7E6B-560DE444C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959AB7-8706-6147-8A52-C4A7C55B1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BBBCBC-C6B6-19D9-BCFD-72E1DDDC1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6BF77-A44D-40F3-9622-25948796F441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DD94B4-FD60-96EA-E713-5E24C70C6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FF276D-2354-8D62-2631-CD3BD4B43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D8CB8-D36D-43AB-8287-AD6D92DE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54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77F85D-3A85-AC24-D65F-D06338D00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53" y="1871760"/>
            <a:ext cx="10515600" cy="464504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IN" sz="4000" b="1" dirty="0" smtClean="0"/>
              <a:t>Project Title</a:t>
            </a:r>
            <a:r>
              <a:rPr lang="en-IN" sz="4000" b="1" dirty="0"/>
              <a:t>: </a:t>
            </a:r>
            <a:r>
              <a:rPr lang="en-IN" sz="4000" b="1" dirty="0" smtClean="0"/>
              <a:t>AI Powered </a:t>
            </a:r>
            <a:r>
              <a:rPr lang="en-IN" sz="4000" b="1" dirty="0"/>
              <a:t>Personalized </a:t>
            </a:r>
            <a:r>
              <a:rPr lang="en-IN" sz="4000" b="1" dirty="0" smtClean="0"/>
              <a:t>Tutoring System</a:t>
            </a:r>
          </a:p>
          <a:p>
            <a:pPr marL="0" indent="0" algn="ctr">
              <a:buNone/>
            </a:pPr>
            <a:endParaRPr lang="en-IN" sz="4000" b="1" dirty="0"/>
          </a:p>
          <a:p>
            <a:pPr marL="0" indent="0" algn="ctr">
              <a:buNone/>
            </a:pPr>
            <a:r>
              <a:rPr lang="en-IN" sz="3200" dirty="0" smtClean="0"/>
              <a:t>Presented </a:t>
            </a:r>
            <a:r>
              <a:rPr lang="en-IN" sz="3200" dirty="0"/>
              <a:t>By: </a:t>
            </a:r>
            <a:r>
              <a:rPr lang="en-IN" sz="3200" dirty="0" smtClean="0"/>
              <a:t> </a:t>
            </a:r>
          </a:p>
          <a:p>
            <a:pPr marL="0" indent="0" algn="ctr">
              <a:buNone/>
            </a:pPr>
            <a:endParaRPr lang="en-IN" sz="3200" dirty="0" smtClean="0"/>
          </a:p>
          <a:p>
            <a:pPr marL="0" indent="0" algn="ctr">
              <a:buNone/>
            </a:pPr>
            <a:r>
              <a:rPr lang="en-IN" sz="3200" dirty="0" err="1" smtClean="0"/>
              <a:t>Yellenki</a:t>
            </a:r>
            <a:r>
              <a:rPr lang="en-IN" sz="3200" dirty="0" smtClean="0"/>
              <a:t> </a:t>
            </a:r>
            <a:r>
              <a:rPr lang="en-IN" sz="3200" dirty="0" err="1"/>
              <a:t>Bhavya</a:t>
            </a:r>
            <a:r>
              <a:rPr lang="en-IN" sz="3200" dirty="0"/>
              <a:t> Sri     Roll </a:t>
            </a:r>
            <a:r>
              <a:rPr lang="en-IN" sz="3200" dirty="0" smtClean="0"/>
              <a:t>No:23951A6633</a:t>
            </a:r>
          </a:p>
          <a:p>
            <a:pPr marL="0" indent="0" algn="ctr">
              <a:buNone/>
            </a:pPr>
            <a:r>
              <a:rPr lang="en-IN" sz="3200" dirty="0" err="1" smtClean="0"/>
              <a:t>Dommeti</a:t>
            </a:r>
            <a:r>
              <a:rPr lang="en-IN" sz="3200" dirty="0" smtClean="0"/>
              <a:t> </a:t>
            </a:r>
            <a:r>
              <a:rPr lang="en-IN" sz="3200" dirty="0" err="1"/>
              <a:t>Chandana</a:t>
            </a:r>
            <a:r>
              <a:rPr lang="en-IN" sz="3200" dirty="0"/>
              <a:t> </a:t>
            </a:r>
            <a:r>
              <a:rPr lang="en-IN" sz="3200" dirty="0" smtClean="0"/>
              <a:t>  Roll </a:t>
            </a:r>
            <a:r>
              <a:rPr lang="en-IN" sz="3200" dirty="0"/>
              <a:t>No: </a:t>
            </a:r>
            <a:r>
              <a:rPr lang="en-IN" sz="3200" dirty="0" smtClean="0"/>
              <a:t>23951A6637</a:t>
            </a:r>
          </a:p>
          <a:p>
            <a:pPr marL="0" indent="0" algn="ctr">
              <a:buNone/>
            </a:pPr>
            <a:r>
              <a:rPr lang="en-IN" sz="3200" dirty="0" err="1" smtClean="0"/>
              <a:t>Dase</a:t>
            </a:r>
            <a:r>
              <a:rPr lang="en-IN" sz="3200" dirty="0" smtClean="0"/>
              <a:t> </a:t>
            </a:r>
            <a:r>
              <a:rPr lang="en-IN" sz="3200" dirty="0" err="1" smtClean="0"/>
              <a:t>Chinmayee</a:t>
            </a:r>
            <a:r>
              <a:rPr lang="en-IN" sz="3200" dirty="0" smtClean="0"/>
              <a:t>         Roll No: 23951A6641</a:t>
            </a:r>
          </a:p>
          <a:p>
            <a:pPr marL="0" indent="0" algn="ctr">
              <a:buNone/>
            </a:pPr>
            <a:r>
              <a:rPr lang="en-IN" sz="3200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 descr="Institute Of Aeronautical Engineering-[ARE] Hyderabad: Admission ...">
            <a:extLst>
              <a:ext uri="{FF2B5EF4-FFF2-40B4-BE49-F238E27FC236}">
                <a16:creationId xmlns="" xmlns:a16="http://schemas.microsoft.com/office/drawing/2014/main" id="{A1CE8A5A-67C5-ACB2-0273-4B2110C5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363" y="-1"/>
            <a:ext cx="1614637" cy="14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ntel's data-centric labs to come up in higher-ed institutions, univ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83893" cy="144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66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C738C6-B6AD-4A82-2521-4EB59BCE7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3" y="545432"/>
            <a:ext cx="10872537" cy="563153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Evaluation Metrics: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Absolute Error (MAE).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Squared Error (MSE).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R-squared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Comparison with other models (Linear Regression, </a:t>
            </a:r>
            <a:r>
              <a:rPr lang="en-US" dirty="0" err="1"/>
              <a:t>XGBoost</a:t>
            </a:r>
            <a:r>
              <a:rPr lang="en-US" dirty="0"/>
              <a:t>).</a:t>
            </a:r>
          </a:p>
          <a:p>
            <a:r>
              <a:rPr lang="en-US" b="1" dirty="0" err="1"/>
              <a:t>XGBoost</a:t>
            </a:r>
            <a:r>
              <a:rPr lang="en-US" b="1" dirty="0"/>
              <a:t> Regressor</a:t>
            </a:r>
            <a:r>
              <a:rPr lang="en-US" dirty="0"/>
              <a:t> for better accuracy and performance.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3" descr="Institute Of Aeronautical Engineering-[ARE] Hyderabad: Admission ...">
            <a:extLst>
              <a:ext uri="{FF2B5EF4-FFF2-40B4-BE49-F238E27FC236}">
                <a16:creationId xmlns="" xmlns:a16="http://schemas.microsoft.com/office/drawing/2014/main" id="{FB835D60-A6EA-7DD4-D63B-C84BF0E4A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557" y="73391"/>
            <a:ext cx="1382486" cy="12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46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0CC542-7CC0-E0D2-EEF6-F4ED380B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Student Promotion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D1BF53-48C5-DF27-9A20-2C19D49EB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Classification model to determine promotion eligibility.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Pass Threshold:</a:t>
            </a:r>
            <a:r>
              <a:rPr lang="en-US" sz="3200" dirty="0"/>
              <a:t> Score of 50+ required for promotion.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Binary classification (Promoted/Not Promoted).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Feature importance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Training on historical student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Accuracy and performance evaluation.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Future improvements for better predictions.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1D068E50-9CF8-0661-573C-7DECEF0E8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56547" y="690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 descr="Institute Of Aeronautical Engineering-[ARE] Hyderabad: Admission ...">
            <a:extLst>
              <a:ext uri="{FF2B5EF4-FFF2-40B4-BE49-F238E27FC236}">
                <a16:creationId xmlns="" xmlns:a16="http://schemas.microsoft.com/office/drawing/2014/main" id="{017EEFA2-5863-A80F-F14F-11AA6FDCE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557" y="73391"/>
            <a:ext cx="1382486" cy="12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9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0CC542-7CC0-E0D2-EEF6-F4ED380B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Student Promotion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D1BF53-48C5-DF27-9A20-2C19D49EB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1D068E50-9CF8-0661-573C-7DECEF0E8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56547" y="690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 descr="Institute Of Aeronautical Engineering-[ARE] Hyderabad: Admission ...">
            <a:extLst>
              <a:ext uri="{FF2B5EF4-FFF2-40B4-BE49-F238E27FC236}">
                <a16:creationId xmlns="" xmlns:a16="http://schemas.microsoft.com/office/drawing/2014/main" id="{017EEFA2-5863-A80F-F14F-11AA6FDCE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557" y="73391"/>
            <a:ext cx="1382486" cy="12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15" y="1719619"/>
            <a:ext cx="8857397" cy="448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937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0CC542-7CC0-E0D2-EEF6-F4ED380B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Student </a:t>
            </a:r>
            <a:r>
              <a:rPr lang="en-IN" sz="5400" b="1" dirty="0" smtClean="0"/>
              <a:t>Score </a:t>
            </a:r>
            <a:r>
              <a:rPr lang="en-IN" sz="5400" b="1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D1BF53-48C5-DF27-9A20-2C19D49EB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1D068E50-9CF8-0661-573C-7DECEF0E8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56547" y="690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 descr="Institute Of Aeronautical Engineering-[ARE] Hyderabad: Admission ...">
            <a:extLst>
              <a:ext uri="{FF2B5EF4-FFF2-40B4-BE49-F238E27FC236}">
                <a16:creationId xmlns="" xmlns:a16="http://schemas.microsoft.com/office/drawing/2014/main" id="{017EEFA2-5863-A80F-F14F-11AA6FDCE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557" y="73391"/>
            <a:ext cx="1382486" cy="12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03" y="1621839"/>
            <a:ext cx="9253182" cy="499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633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147DC4-8001-AF3F-69B9-94B22FC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6D9131-EA37-5A71-B5AC-0EF4B9B08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Data Collection:</a:t>
            </a:r>
            <a:r>
              <a:rPr lang="en-US" sz="3200" dirty="0"/>
              <a:t> Student data stored in a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ML Model Processing:</a:t>
            </a:r>
            <a:r>
              <a:rPr lang="en-US" sz="3200" dirty="0"/>
              <a:t> Prediction &amp;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Recommendation System:</a:t>
            </a:r>
            <a:r>
              <a:rPr lang="en-US" sz="3200" dirty="0"/>
              <a:t> Personalized study material suggestions.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Web App:</a:t>
            </a:r>
            <a:r>
              <a:rPr lang="en-US" sz="3200" dirty="0"/>
              <a:t> User interface for students and teachers.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Database Integration:</a:t>
            </a:r>
            <a:r>
              <a:rPr lang="en-US" sz="3200" dirty="0"/>
              <a:t> Efficient data retrieval and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Real-time analytics dashboard.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Scalability and cloud deployment options.</a:t>
            </a:r>
          </a:p>
          <a:p>
            <a:endParaRPr lang="en-IN" dirty="0"/>
          </a:p>
        </p:txBody>
      </p:sp>
      <p:pic>
        <p:nvPicPr>
          <p:cNvPr id="4" name="Picture 3" descr="Institute Of Aeronautical Engineering-[ARE] Hyderabad: Admission ...">
            <a:extLst>
              <a:ext uri="{FF2B5EF4-FFF2-40B4-BE49-F238E27FC236}">
                <a16:creationId xmlns="" xmlns:a16="http://schemas.microsoft.com/office/drawing/2014/main" id="{DD0BCE70-3D0D-1D3A-C035-75366BD8B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557" y="73391"/>
            <a:ext cx="1382486" cy="12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63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A9007E-98B5-7E23-EFFD-E81ABF2B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Database Integration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BCC9A5-983F-5AD9-1895-31375E40F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SQL/NoSQL databases</a:t>
            </a:r>
            <a:r>
              <a:rPr lang="en-IN" sz="3200" dirty="0"/>
              <a:t> for storing student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Efficient indexing</a:t>
            </a:r>
            <a:r>
              <a:rPr lang="en-IN" sz="3200" dirty="0"/>
              <a:t> for fast retrieval.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Data pipeline automation.</a:t>
            </a: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Integration with machine learning models.</a:t>
            </a: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Cloud-based storage solutions.</a:t>
            </a: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API for seamless data communication.</a:t>
            </a:r>
            <a:endParaRPr lang="en-IN" sz="3200" dirty="0"/>
          </a:p>
          <a:p>
            <a:r>
              <a:rPr lang="en-US" sz="3200" dirty="0"/>
              <a:t>Security and data privacy </a:t>
            </a:r>
            <a:r>
              <a:rPr lang="en-US" sz="3200" dirty="0" err="1"/>
              <a:t>consideration</a:t>
            </a:r>
            <a:r>
              <a:rPr lang="en-US" sz="3200" b="1" dirty="0" err="1"/>
              <a:t>ion</a:t>
            </a:r>
            <a:r>
              <a:rPr lang="en-US" sz="3200" b="1" dirty="0"/>
              <a:t>.</a:t>
            </a:r>
            <a:endParaRPr lang="en-US" sz="3200" dirty="0"/>
          </a:p>
          <a:p>
            <a:endParaRPr lang="en-IN" sz="3200" dirty="0"/>
          </a:p>
        </p:txBody>
      </p:sp>
      <p:pic>
        <p:nvPicPr>
          <p:cNvPr id="4" name="Picture 3" descr="Institute Of Aeronautical Engineering-[ARE] Hyderabad: Admission ...">
            <a:extLst>
              <a:ext uri="{FF2B5EF4-FFF2-40B4-BE49-F238E27FC236}">
                <a16:creationId xmlns="" xmlns:a16="http://schemas.microsoft.com/office/drawing/2014/main" id="{78291B92-734F-2992-9935-7C417F5F1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557" y="73391"/>
            <a:ext cx="1382486" cy="12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312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DD84FC-8771-6FC0-C303-17A2E2B1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Future Scope &amp;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0DE24D-E6FB-A29A-67D2-989D81BCE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Implement NLP</a:t>
            </a:r>
            <a:r>
              <a:rPr lang="en-IN" sz="3200" dirty="0"/>
              <a:t> for AI-based tutoring.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Expansion to include real-time feedback.</a:t>
            </a: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Gamification elements</a:t>
            </a:r>
            <a:r>
              <a:rPr lang="en-IN" sz="3200" dirty="0"/>
              <a:t> to improve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Mobile app version</a:t>
            </a:r>
            <a:r>
              <a:rPr lang="en-IN" sz="3200" dirty="0"/>
              <a:t> for easier accessibility.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Integration with external learning platforms.</a:t>
            </a: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Adaptive assessments</a:t>
            </a:r>
            <a:r>
              <a:rPr lang="en-IN" sz="3200" dirty="0"/>
              <a:t> for better learning evaluations.</a:t>
            </a:r>
          </a:p>
          <a:p>
            <a:r>
              <a:rPr lang="en-US" sz="3200" b="1" dirty="0"/>
              <a:t>AI-driven teacher assistance for grading and feedback.</a:t>
            </a:r>
            <a:endParaRPr lang="en-US" sz="3200" dirty="0"/>
          </a:p>
          <a:p>
            <a:endParaRPr lang="en-IN" sz="3200" dirty="0"/>
          </a:p>
          <a:p>
            <a:endParaRPr lang="en-IN" sz="3200" dirty="0"/>
          </a:p>
        </p:txBody>
      </p:sp>
      <p:pic>
        <p:nvPicPr>
          <p:cNvPr id="4" name="Picture 3" descr="Institute Of Aeronautical Engineering-[ARE] Hyderabad: Admission ...">
            <a:extLst>
              <a:ext uri="{FF2B5EF4-FFF2-40B4-BE49-F238E27FC236}">
                <a16:creationId xmlns="" xmlns:a16="http://schemas.microsoft.com/office/drawing/2014/main" id="{7356611B-6C0D-901F-BA3C-273A7D780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557" y="73391"/>
            <a:ext cx="1382486" cy="12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697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2DBCC0-65B4-2C75-65A9-9C467F3F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CB6067-8CB5-D395-9EB4-386185231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AI-powered tutoring system provides personalized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Predicts student scores and helps in early interventions.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Improves student engagement and success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Empowers teachers with data-driven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Enhances traditional education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Future potential to scale across multiple curricula.</a:t>
            </a:r>
          </a:p>
          <a:p>
            <a:r>
              <a:rPr lang="en-IN" sz="3200" dirty="0"/>
              <a:t>Continuous improvement using AI advancements.</a:t>
            </a:r>
          </a:p>
          <a:p>
            <a:endParaRPr lang="en-IN" dirty="0"/>
          </a:p>
        </p:txBody>
      </p:sp>
      <p:pic>
        <p:nvPicPr>
          <p:cNvPr id="4" name="Picture 3" descr="Institute Of Aeronautical Engineering-[ARE] Hyderabad: Admission ...">
            <a:extLst>
              <a:ext uri="{FF2B5EF4-FFF2-40B4-BE49-F238E27FC236}">
                <a16:creationId xmlns="" xmlns:a16="http://schemas.microsoft.com/office/drawing/2014/main" id="{761615A5-C9FB-4DB3-BFA3-FA3CACBBE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557" y="73391"/>
            <a:ext cx="1382486" cy="12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98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FB217A-A25F-8D90-F62C-7FF12E30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C77A57-406B-CBF9-2574-A12FEAFD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Objective</a:t>
            </a:r>
            <a:r>
              <a:rPr lang="en-US" sz="3200" dirty="0"/>
              <a:t>: Build an AI-powered tutoring system for personalized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Use of Machine Learning to predict student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Recommendation of personalized study materials.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Adaptability to different student learning styles.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Integration of AI with traditional teaching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Potential impact on academic outcomes.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Institute Of Aeronautical Engineering-[ARE] Hyderabad: Admission ...">
            <a:extLst>
              <a:ext uri="{FF2B5EF4-FFF2-40B4-BE49-F238E27FC236}">
                <a16:creationId xmlns="" xmlns:a16="http://schemas.microsoft.com/office/drawing/2014/main" id="{2142A559-EAF5-2E2E-75CD-C32D91E2C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557" y="73391"/>
            <a:ext cx="1382486" cy="12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49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1F7BD8-A699-3FCE-A52F-C334986F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C69079-1B17-F1B4-7637-D56A60824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Students have different learning paces and 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Generic learning materials do not cater to individual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Lack of early intervention for struggling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Difficulty in identifying strengths and weaknesses.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Teachers need better tools to support personalized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Need for a data-driven approach to improve student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Traditional systems lack predictive analytics.</a:t>
            </a:r>
          </a:p>
          <a:p>
            <a:endParaRPr lang="en-IN" dirty="0"/>
          </a:p>
        </p:txBody>
      </p:sp>
      <p:pic>
        <p:nvPicPr>
          <p:cNvPr id="4" name="Picture 3" descr="Institute Of Aeronautical Engineering-[ARE] Hyderabad: Admission ...">
            <a:extLst>
              <a:ext uri="{FF2B5EF4-FFF2-40B4-BE49-F238E27FC236}">
                <a16:creationId xmlns="" xmlns:a16="http://schemas.microsoft.com/office/drawing/2014/main" id="{CA971277-4428-DD59-A388-C13F641A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557" y="73391"/>
            <a:ext cx="1382486" cy="12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84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CB14F5-EF36-C4A9-5F45-4B28C302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28B92F-CE35-6066-5E95-979C1D489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AI-based system to track student progress.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Predicts future scores based on multiple factors.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Personalized learning material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Identifies struggling students for early intervention.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Provides insights to teachers for better guidance.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Encourages self-paced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Improves overall student engagement and success.</a:t>
            </a:r>
          </a:p>
          <a:p>
            <a:endParaRPr lang="en-IN" sz="3200" dirty="0"/>
          </a:p>
        </p:txBody>
      </p:sp>
      <p:pic>
        <p:nvPicPr>
          <p:cNvPr id="4" name="Picture 3" descr="Institute Of Aeronautical Engineering-[ARE] Hyderabad: Admission ...">
            <a:extLst>
              <a:ext uri="{FF2B5EF4-FFF2-40B4-BE49-F238E27FC236}">
                <a16:creationId xmlns="" xmlns:a16="http://schemas.microsoft.com/office/drawing/2014/main" id="{4D714095-C7AE-B92A-8A4B-15D9FC26E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557" y="73391"/>
            <a:ext cx="1382486" cy="12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10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ADD525-3A30-ECC5-7D0D-64A3B4E5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Data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D60722-E53A-E41E-AF98-5C52AF9F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842"/>
            <a:ext cx="10515600" cy="476450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Features used in student performance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Student Information:</a:t>
            </a:r>
            <a:r>
              <a:rPr lang="en-IN" sz="3200" dirty="0"/>
              <a:t> Grade level, IQ, attendance.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Study Habits:</a:t>
            </a:r>
            <a:r>
              <a:rPr lang="en-IN" sz="3200" dirty="0"/>
              <a:t> Study hours per week.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Performance Metrics:</a:t>
            </a:r>
            <a:r>
              <a:rPr lang="en-IN" sz="3200" dirty="0"/>
              <a:t> Past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Target Variable:</a:t>
            </a:r>
            <a:r>
              <a:rPr lang="en-IN" sz="3200" dirty="0"/>
              <a:t> Future assessment score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Data cleaning and preprocessing.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Handling missing or inconsistent data.</a:t>
            </a:r>
          </a:p>
          <a:p>
            <a:endParaRPr lang="en-IN" sz="3200" dirty="0"/>
          </a:p>
        </p:txBody>
      </p:sp>
      <p:pic>
        <p:nvPicPr>
          <p:cNvPr id="4" name="Picture 3" descr="Institute Of Aeronautical Engineering-[ARE] Hyderabad: Admission ...">
            <a:extLst>
              <a:ext uri="{FF2B5EF4-FFF2-40B4-BE49-F238E27FC236}">
                <a16:creationId xmlns="" xmlns:a16="http://schemas.microsoft.com/office/drawing/2014/main" id="{8B7663F9-B522-1E03-CDB0-4056DD256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557" y="73391"/>
            <a:ext cx="1382486" cy="12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43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71B094-7AD7-6609-CB15-335F12DB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0490FD-F6F4-CA8D-1223-F963F1465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3856"/>
            <a:ext cx="10515600" cy="49441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Understanding data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Correlation between study hours and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Identifying trends in student improvement.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Visualizing attendance vs.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Outlier detection and 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Clustering students based on learning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Extracting insights for feature engineering.</a:t>
            </a:r>
          </a:p>
          <a:p>
            <a:endParaRPr lang="en-IN" sz="3200" dirty="0"/>
          </a:p>
        </p:txBody>
      </p:sp>
      <p:pic>
        <p:nvPicPr>
          <p:cNvPr id="4" name="Picture 3" descr="Institute Of Aeronautical Engineering-[ARE] Hyderabad: Admission ...">
            <a:extLst>
              <a:ext uri="{FF2B5EF4-FFF2-40B4-BE49-F238E27FC236}">
                <a16:creationId xmlns="" xmlns:a16="http://schemas.microsoft.com/office/drawing/2014/main" id="{B1567CA0-643B-AD29-37DC-50270C999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557" y="73391"/>
            <a:ext cx="1382486" cy="12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67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71B094-7AD7-6609-CB15-335F12DB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0490FD-F6F4-CA8D-1223-F963F1465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3856"/>
            <a:ext cx="10515600" cy="49441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endParaRPr lang="en-IN" sz="3200" dirty="0"/>
          </a:p>
        </p:txBody>
      </p:sp>
      <p:pic>
        <p:nvPicPr>
          <p:cNvPr id="4" name="Picture 3" descr="Institute Of Aeronautical Engineering-[ARE] Hyderabad: Admission ...">
            <a:extLst>
              <a:ext uri="{FF2B5EF4-FFF2-40B4-BE49-F238E27FC236}">
                <a16:creationId xmlns="" xmlns:a16="http://schemas.microsoft.com/office/drawing/2014/main" id="{B1567CA0-643B-AD29-37DC-50270C999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557" y="73391"/>
            <a:ext cx="1382486" cy="12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597" y="1692322"/>
            <a:ext cx="7929350" cy="46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2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71B094-7AD7-6609-CB15-335F12DB9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057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/>
              <a:t>Exploratory Data Analysis (EDA)</a:t>
            </a:r>
          </a:p>
        </p:txBody>
      </p:sp>
      <p:pic>
        <p:nvPicPr>
          <p:cNvPr id="4" name="Picture 3" descr="Institute Of Aeronautical Engineering-[ARE] Hyderabad: Admission ...">
            <a:extLst>
              <a:ext uri="{FF2B5EF4-FFF2-40B4-BE49-F238E27FC236}">
                <a16:creationId xmlns="" xmlns:a16="http://schemas.microsoft.com/office/drawing/2014/main" id="{B1567CA0-643B-AD29-37DC-50270C999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557" y="73391"/>
            <a:ext cx="1382486" cy="12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52" y="1288683"/>
            <a:ext cx="10631605" cy="539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51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1B6FF8-CECC-8E07-88FA-33F62240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31590"/>
          </a:xfrm>
        </p:spPr>
        <p:txBody>
          <a:bodyPr>
            <a:normAutofit fontScale="90000"/>
          </a:bodyPr>
          <a:lstStyle/>
          <a:p>
            <a:r>
              <a:rPr lang="en-IN" sz="6000" b="1" dirty="0"/>
              <a:t>Machine Learning Models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5E8B0F-A0CB-B4A5-952F-839A46B19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5" y="1720348"/>
            <a:ext cx="10515600" cy="47725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Random Forest Regressor</a:t>
            </a:r>
            <a:r>
              <a:rPr lang="en-IN" sz="3200" dirty="0"/>
              <a:t> for predicting future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Classification Model</a:t>
            </a:r>
            <a:r>
              <a:rPr lang="en-IN" sz="3200" dirty="0"/>
              <a:t> to determine student promotion.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Feature selection</a:t>
            </a:r>
            <a:r>
              <a:rPr lang="en-IN" sz="3200" dirty="0"/>
              <a:t> to improve model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Hyperparameter tuning</a:t>
            </a:r>
            <a:r>
              <a:rPr lang="en-IN" sz="3200" dirty="0"/>
              <a:t> for model optimization.</a:t>
            </a:r>
          </a:p>
          <a:p>
            <a:r>
              <a:rPr lang="en-IN" sz="3200" b="1" dirty="0"/>
              <a:t>Support Vector Machines (SVM)</a:t>
            </a:r>
            <a:r>
              <a:rPr lang="en-IN" sz="3200" dirty="0"/>
              <a:t> for classification tasks.</a:t>
            </a:r>
          </a:p>
          <a:p>
            <a:r>
              <a:rPr lang="en-US" sz="3200" b="1" dirty="0"/>
              <a:t>Artificial Neural Networks (ANNs)</a:t>
            </a:r>
            <a:r>
              <a:rPr lang="en-US" sz="3200" dirty="0"/>
              <a:t> for deep learning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K-Nearest Neighbor </a:t>
            </a:r>
            <a:r>
              <a:rPr lang="en-US" sz="3200" b="1" dirty="0"/>
              <a:t>(KNN)</a:t>
            </a:r>
            <a:r>
              <a:rPr lang="en-US" sz="3200" dirty="0"/>
              <a:t> for pattern recognition</a:t>
            </a:r>
          </a:p>
          <a:p>
            <a:r>
              <a:rPr lang="en-US" sz="3200" b="1" dirty="0"/>
              <a:t>Naïve Bayes Classifier</a:t>
            </a:r>
            <a:r>
              <a:rPr lang="en-US" sz="3200" dirty="0"/>
              <a:t> for probability-based predictions.</a:t>
            </a:r>
          </a:p>
          <a:p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endParaRPr lang="en-IN" sz="3200" dirty="0"/>
          </a:p>
          <a:p>
            <a:endParaRPr lang="en-IN" sz="3200" dirty="0"/>
          </a:p>
        </p:txBody>
      </p:sp>
      <p:pic>
        <p:nvPicPr>
          <p:cNvPr id="4" name="Picture 3" descr="Institute Of Aeronautical Engineering-[ARE] Hyderabad: Admission ...">
            <a:extLst>
              <a:ext uri="{FF2B5EF4-FFF2-40B4-BE49-F238E27FC236}">
                <a16:creationId xmlns="" xmlns:a16="http://schemas.microsoft.com/office/drawing/2014/main" id="{893CB03B-CA91-090E-FB31-9EAD7C6DB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557" y="73391"/>
            <a:ext cx="1382486" cy="12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99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650</Words>
  <Application>Microsoft Office PowerPoint</Application>
  <PresentationFormat>Custom</PresentationFormat>
  <Paragraphs>111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Introduction</vt:lpstr>
      <vt:lpstr>Problem Statement</vt:lpstr>
      <vt:lpstr>Solution Overview</vt:lpstr>
      <vt:lpstr>Data Presentation</vt:lpstr>
      <vt:lpstr>Exploratory Data Analysis (EDA)</vt:lpstr>
      <vt:lpstr>Exploratory Data Analysis (EDA)</vt:lpstr>
      <vt:lpstr>Exploratory Data Analysis (EDA)</vt:lpstr>
      <vt:lpstr>Machine Learning Models </vt:lpstr>
      <vt:lpstr>PowerPoint Presentation</vt:lpstr>
      <vt:lpstr>Student Promotion Prediction</vt:lpstr>
      <vt:lpstr>Student Promotion Prediction</vt:lpstr>
      <vt:lpstr>Student Score Prediction</vt:lpstr>
      <vt:lpstr>System Architecture</vt:lpstr>
      <vt:lpstr>Database Integration </vt:lpstr>
      <vt:lpstr>Future Scope &amp; Enhancements</vt:lpstr>
      <vt:lpstr>Conclusion: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Dase Chinmayee</dc:creator>
  <cp:lastModifiedBy>DC</cp:lastModifiedBy>
  <cp:revision>6</cp:revision>
  <dcterms:created xsi:type="dcterms:W3CDTF">2025-03-27T12:07:55Z</dcterms:created>
  <dcterms:modified xsi:type="dcterms:W3CDTF">2025-04-04T11:19:56Z</dcterms:modified>
</cp:coreProperties>
</file>