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87045" y="814705"/>
            <a:ext cx="8229600" cy="2358390"/>
          </a:xfrm>
        </p:spPr>
        <p:txBody>
          <a:bodyPr>
            <a:normAutofit/>
          </a:bodyPr>
          <a:lstStyle/>
          <a:p>
            <a:r>
              <a:rPr sz="4600">
                <a:latin typeface="Times New Roman" panose="02020603050405020304" charset="0"/>
                <a:cs typeface="Times New Roman" panose="02020603050405020304" charset="0"/>
                <a:sym typeface="+mn-ea"/>
              </a:rPr>
              <a:t>Hospital</a:t>
            </a:r>
            <a:r>
              <a:rPr sz="4600">
                <a:latin typeface="Times New Roman" panose="02020603050405020304" charset="0"/>
                <a:cs typeface="Times New Roman" panose="02020603050405020304" charset="0"/>
              </a:rPr>
              <a:t> Re</a:t>
            </a:r>
            <a:r>
              <a:rPr lang="en-US" sz="4600">
                <a:latin typeface="Times New Roman" panose="02020603050405020304" charset="0"/>
                <a:cs typeface="Times New Roman" panose="02020603050405020304" charset="0"/>
              </a:rPr>
              <a:t>-</a:t>
            </a:r>
            <a:r>
              <a:rPr sz="4600">
                <a:latin typeface="Times New Roman" panose="02020603050405020304" charset="0"/>
                <a:cs typeface="Times New Roman" panose="02020603050405020304" charset="0"/>
              </a:rPr>
              <a:t>admissions </a:t>
            </a:r>
            <a:r>
              <a:rPr lang="en-IN" sz="4600">
                <a:latin typeface="Times New Roman" panose="02020603050405020304" charset="0"/>
                <a:cs typeface="Times New Roman" panose="02020603050405020304" charset="0"/>
              </a:rPr>
              <a:t>Risk </a:t>
            </a:r>
            <a:r>
              <a:rPr sz="4600">
                <a:latin typeface="Times New Roman" panose="02020603050405020304" charset="0"/>
                <a:cs typeface="Times New Roman" panose="02020603050405020304" charset="0"/>
              </a:rPr>
              <a:t>Analysis using PySpark</a:t>
            </a:r>
            <a:endParaRPr sz="46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1186180" y="3636645"/>
            <a:ext cx="6831965" cy="2131060"/>
          </a:xfrm>
        </p:spPr>
        <p:txBody>
          <a:bodyPr>
            <a:normAutofit fontScale="50000"/>
          </a:bodyPr>
          <a:lstStyle/>
          <a:p>
            <a:pPr marL="0" indent="0">
              <a:buNone/>
            </a:pPr>
            <a:r>
              <a:rPr u="sng">
                <a:solidFill>
                  <a:schemeClr val="tx1"/>
                </a:solidFill>
                <a:latin typeface="Times New Roman" panose="02020603050405020304" charset="0"/>
                <a:cs typeface="Times New Roman" panose="02020603050405020304" charset="0"/>
              </a:rPr>
              <a:t>Source:</a:t>
            </a:r>
            <a:r>
              <a:rPr lang="en-IN">
                <a:solidFill>
                  <a:schemeClr val="tx1"/>
                </a:solidFill>
                <a:latin typeface="Times New Roman" panose="02020603050405020304" charset="0"/>
                <a:cs typeface="Times New Roman" panose="02020603050405020304" charset="0"/>
              </a:rPr>
              <a:t> </a:t>
            </a:r>
            <a:r>
              <a:rPr lang="en-US" altLang="en-US">
                <a:latin typeface="Times New Roman" panose="02020603050405020304" charset="0"/>
                <a:cs typeface="Times New Roman" panose="02020603050405020304" charset="0"/>
                <a:sym typeface="+mn-ea"/>
              </a:rPr>
              <a:t>https://www.kaggle.com/datasets/andrewmvd/hospital-readmissions</a:t>
            </a:r>
            <a:endParaRPr lang="en-US" altLang="en-US">
              <a:latin typeface="Times New Roman" panose="02020603050405020304" charset="0"/>
              <a:cs typeface="Times New Roman" panose="02020603050405020304" charset="0"/>
              <a:sym typeface="+mn-ea"/>
            </a:endParaRPr>
          </a:p>
          <a:p>
            <a:pPr marL="0" indent="0">
              <a:buNone/>
            </a:pPr>
            <a:r>
              <a:rPr u="sng">
                <a:latin typeface="Times New Roman" panose="02020603050405020304" charset="0"/>
                <a:cs typeface="Times New Roman" panose="02020603050405020304" charset="0"/>
              </a:rPr>
              <a:t>Dataset:</a:t>
            </a:r>
            <a:r>
              <a:rPr lang="en-IN">
                <a:latin typeface="Times New Roman" panose="02020603050405020304" charset="0"/>
                <a:cs typeface="Times New Roman" panose="02020603050405020304" charset="0"/>
              </a:rPr>
              <a:t> </a:t>
            </a:r>
            <a:r>
              <a:rPr>
                <a:latin typeface="Times New Roman" panose="02020603050405020304" charset="0"/>
                <a:cs typeface="Times New Roman" panose="02020603050405020304" charset="0"/>
                <a:sym typeface="+mn-ea"/>
              </a:rPr>
              <a:t>Hospital Readmissions Data</a:t>
            </a:r>
            <a:endParaRPr lang="en-US" altLang="en-US">
              <a:latin typeface="Times New Roman" panose="02020603050405020304" charset="0"/>
              <a:cs typeface="Times New Roman" panose="02020603050405020304" charset="0"/>
            </a:endParaRPr>
          </a:p>
          <a:p>
            <a:pPr marL="0" indent="0">
              <a:buNone/>
            </a:pPr>
            <a:r>
              <a:rPr u="sng">
                <a:latin typeface="Times New Roman" panose="02020603050405020304" charset="0"/>
                <a:cs typeface="Times New Roman" panose="02020603050405020304" charset="0"/>
              </a:rPr>
              <a:t>Email:</a:t>
            </a:r>
            <a:r>
              <a:rPr>
                <a:latin typeface="Times New Roman" panose="02020603050405020304" charset="0"/>
                <a:cs typeface="Times New Roman" panose="02020603050405020304" charset="0"/>
              </a:rPr>
              <a:t> </a:t>
            </a:r>
            <a:r>
              <a:rPr lang="en-US" altLang="en-US">
                <a:latin typeface="Times New Roman" panose="02020603050405020304" charset="0"/>
                <a:cs typeface="Times New Roman" panose="02020603050405020304" charset="0"/>
              </a:rPr>
              <a:t>chandanaa1715@gmail.com</a:t>
            </a:r>
            <a:endParaRPr lang="en-US" altLang="en-US">
              <a:latin typeface="Times New Roman" panose="02020603050405020304" charset="0"/>
              <a:cs typeface="Times New Roman" panose="02020603050405020304" charset="0"/>
            </a:endParaRPr>
          </a:p>
          <a:p>
            <a:pPr marL="0" indent="0">
              <a:buNone/>
            </a:pPr>
            <a:r>
              <a:rPr u="sng">
                <a:latin typeface="Times New Roman" panose="02020603050405020304" charset="0"/>
                <a:cs typeface="Times New Roman" panose="02020603050405020304" charset="0"/>
              </a:rPr>
              <a:t>Phone:</a:t>
            </a:r>
            <a:r>
              <a:rPr>
                <a:latin typeface="Times New Roman" panose="02020603050405020304" charset="0"/>
                <a:cs typeface="Times New Roman" panose="02020603050405020304" charset="0"/>
              </a:rPr>
              <a:t> </a:t>
            </a:r>
            <a:r>
              <a:rPr lang="en-US" altLang="en-US">
                <a:latin typeface="Times New Roman" panose="02020603050405020304" charset="0"/>
                <a:cs typeface="Times New Roman" panose="02020603050405020304" charset="0"/>
              </a:rPr>
              <a:t>9398746121</a:t>
            </a:r>
            <a:endParaRPr lang="en-US" altLang="en-US">
              <a:latin typeface="Times New Roman" panose="02020603050405020304" charset="0"/>
              <a:cs typeface="Times New Roman" panose="02020603050405020304" charset="0"/>
            </a:endParaRPr>
          </a:p>
          <a:p>
            <a:pPr marL="0" indent="0">
              <a:buNone/>
            </a:pPr>
            <a:r>
              <a:rPr u="sng">
                <a:latin typeface="Times New Roman" panose="02020603050405020304" charset="0"/>
                <a:cs typeface="Times New Roman" panose="02020603050405020304" charset="0"/>
              </a:rPr>
              <a:t>LinkedIn:</a:t>
            </a:r>
            <a:r>
              <a:rPr>
                <a:latin typeface="Times New Roman" panose="02020603050405020304" charset="0"/>
                <a:cs typeface="Times New Roman" panose="02020603050405020304" charset="0"/>
              </a:rPr>
              <a:t> </a:t>
            </a:r>
            <a:r>
              <a:rPr lang="en-US" altLang="en-US">
                <a:latin typeface="Times New Roman" panose="02020603050405020304" charset="0"/>
                <a:cs typeface="Times New Roman" panose="02020603050405020304" charset="0"/>
              </a:rPr>
              <a:t>www.linkedin.com/in/chandana-gopularam</a:t>
            </a:r>
            <a:endParaRPr lang="en-US" altLang="en-US">
              <a:latin typeface="Times New Roman" panose="02020603050405020304" charset="0"/>
              <a:cs typeface="Times New Roman" panose="02020603050405020304" charset="0"/>
            </a:endParaRPr>
          </a:p>
          <a:p>
            <a:pPr marL="0" indent="0">
              <a:buNone/>
            </a:pPr>
            <a:r>
              <a:rPr u="sng">
                <a:latin typeface="Times New Roman" panose="02020603050405020304" charset="0"/>
                <a:cs typeface="Times New Roman" panose="02020603050405020304" charset="0"/>
              </a:rPr>
              <a:t>Tools:</a:t>
            </a:r>
            <a:r>
              <a:rPr>
                <a:latin typeface="Times New Roman" panose="02020603050405020304" charset="0"/>
                <a:cs typeface="Times New Roman" panose="02020603050405020304" charset="0"/>
              </a:rPr>
              <a:t> PySpark, Matplotlib, Seaborn</a:t>
            </a:r>
            <a:endParaRPr>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Conclusion</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algn="just"/>
            <a:r>
              <a:rPr sz="3000">
                <a:latin typeface="Times New Roman" panose="02020603050405020304" charset="0"/>
                <a:cs typeface="Times New Roman" panose="02020603050405020304" charset="0"/>
              </a:rPr>
              <a:t>This Healthcare Readmissions analysis identifies critical patterns in hospital performance and patient outcomes. PySpark enabled scalable data handling, uncovering key drivers of readmissions. Findings support data-driven strategies to minimize unnecessary readmissions, improve care coordination, and enhance healthcare quality across India.</a:t>
            </a:r>
            <a:endParaRPr sz="30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857183"/>
            <a:ext cx="8229600" cy="1143000"/>
          </a:xfrm>
        </p:spPr>
        <p:txBody>
          <a:bodyPr/>
          <a:p>
            <a:r>
              <a:rPr lang="en-IN" altLang="en-US">
                <a:latin typeface="Times New Roman" panose="02020603050405020304" charset="0"/>
                <a:cs typeface="Times New Roman" panose="02020603050405020304" charset="0"/>
              </a:rPr>
              <a:t>THANKYOU</a:t>
            </a:r>
            <a:r>
              <a:rPr lang="en-IN" altLang="en-US"/>
              <a:t>!!</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Introduction</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a:latin typeface="Times New Roman" panose="02020603050405020304" charset="0"/>
                <a:cs typeface="Times New Roman" panose="02020603050405020304" charset="0"/>
              </a:rPr>
              <a:t>This presentation provides an analysis of healthcare readmissions across hospitals in India. The project focuses on understanding patterns, causes, and correlations in hospital readmission data using Big Data Analytics with PySpark. The study explores dataset structure, patient demographics, readmission rates, hospital performance, and key insights for improving healthcare quality.</a:t>
            </a:r>
            <a:endParaRPr>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Dataset Overview</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86410" y="1419860"/>
            <a:ext cx="8200390" cy="4706620"/>
          </a:xfrm>
        </p:spPr>
        <p:txBody>
          <a:bodyPr>
            <a:noAutofit/>
          </a:bodyPr>
          <a:lstStyle/>
          <a:p>
            <a:r>
              <a:rPr sz="2600">
                <a:latin typeface="Times New Roman" panose="02020603050405020304" charset="0"/>
                <a:cs typeface="Times New Roman" panose="02020603050405020304" charset="0"/>
              </a:rPr>
              <a:t>The dataset includes details of patient admissions, discharge summaries, and readmission occurrences within 30 days. Key attributes include:</a:t>
            </a:r>
            <a:endParaRPr sz="2600">
              <a:latin typeface="Times New Roman" panose="02020603050405020304" charset="0"/>
              <a:cs typeface="Times New Roman" panose="02020603050405020304" charset="0"/>
            </a:endParaRPr>
          </a:p>
          <a:p>
            <a:pPr marL="0" indent="0">
              <a:buNone/>
            </a:pPr>
            <a:r>
              <a:rPr sz="2600">
                <a:latin typeface="Times New Roman" panose="02020603050405020304" charset="0"/>
                <a:cs typeface="Times New Roman" panose="02020603050405020304" charset="0"/>
              </a:rPr>
              <a:t>- hospital_id: Unique hospital code</a:t>
            </a:r>
            <a:endParaRPr sz="2600">
              <a:latin typeface="Times New Roman" panose="02020603050405020304" charset="0"/>
              <a:cs typeface="Times New Roman" panose="02020603050405020304" charset="0"/>
            </a:endParaRPr>
          </a:p>
          <a:p>
            <a:pPr marL="0" indent="0">
              <a:buNone/>
            </a:pPr>
            <a:r>
              <a:rPr sz="2600">
                <a:latin typeface="Times New Roman" panose="02020603050405020304" charset="0"/>
                <a:cs typeface="Times New Roman" panose="02020603050405020304" charset="0"/>
              </a:rPr>
              <a:t>- patient_id: Unique identifier for each patient</a:t>
            </a:r>
            <a:endParaRPr sz="2600">
              <a:latin typeface="Times New Roman" panose="02020603050405020304" charset="0"/>
              <a:cs typeface="Times New Roman" panose="02020603050405020304" charset="0"/>
            </a:endParaRPr>
          </a:p>
          <a:p>
            <a:pPr marL="0" indent="0">
              <a:buNone/>
            </a:pPr>
            <a:r>
              <a:rPr sz="2600">
                <a:latin typeface="Times New Roman" panose="02020603050405020304" charset="0"/>
                <a:cs typeface="Times New Roman" panose="02020603050405020304" charset="0"/>
              </a:rPr>
              <a:t>- admission_date, discharge_date</a:t>
            </a:r>
            <a:endParaRPr sz="2600">
              <a:latin typeface="Times New Roman" panose="02020603050405020304" charset="0"/>
              <a:cs typeface="Times New Roman" panose="02020603050405020304" charset="0"/>
            </a:endParaRPr>
          </a:p>
          <a:p>
            <a:pPr marL="0" indent="0">
              <a:buNone/>
            </a:pPr>
            <a:r>
              <a:rPr sz="2600">
                <a:latin typeface="Times New Roman" panose="02020603050405020304" charset="0"/>
                <a:cs typeface="Times New Roman" panose="02020603050405020304" charset="0"/>
              </a:rPr>
              <a:t>- diagnosis, treatment_type</a:t>
            </a:r>
            <a:endParaRPr sz="2600">
              <a:latin typeface="Times New Roman" panose="02020603050405020304" charset="0"/>
              <a:cs typeface="Times New Roman" panose="02020603050405020304" charset="0"/>
            </a:endParaRPr>
          </a:p>
          <a:p>
            <a:pPr marL="0" indent="0">
              <a:buNone/>
            </a:pPr>
            <a:r>
              <a:rPr sz="2600">
                <a:latin typeface="Times New Roman" panose="02020603050405020304" charset="0"/>
                <a:cs typeface="Times New Roman" panose="02020603050405020304" charset="0"/>
              </a:rPr>
              <a:t>- readmitted (Yes/No)</a:t>
            </a:r>
            <a:endParaRPr sz="2600">
              <a:latin typeface="Times New Roman" panose="02020603050405020304" charset="0"/>
              <a:cs typeface="Times New Roman" panose="02020603050405020304" charset="0"/>
            </a:endParaRPr>
          </a:p>
          <a:p>
            <a:pPr marL="0" indent="0">
              <a:buNone/>
            </a:pPr>
            <a:r>
              <a:rPr sz="2600">
                <a:latin typeface="Times New Roman" panose="02020603050405020304" charset="0"/>
                <a:cs typeface="Times New Roman" panose="02020603050405020304" charset="0"/>
              </a:rPr>
              <a:t>- length_of_stay, age_group, gender</a:t>
            </a:r>
            <a:endParaRPr sz="2600">
              <a:latin typeface="Times New Roman" panose="02020603050405020304" charset="0"/>
              <a:cs typeface="Times New Roman" panose="02020603050405020304" charset="0"/>
            </a:endParaRPr>
          </a:p>
          <a:p>
            <a:r>
              <a:rPr sz="2600">
                <a:latin typeface="Times New Roman" panose="02020603050405020304" charset="0"/>
                <a:cs typeface="Times New Roman" panose="02020603050405020304" charset="0"/>
              </a:rPr>
              <a:t>This dataset supports advanced analytics to identify trends and improve patient outcomes.</a:t>
            </a:r>
            <a:endParaRPr sz="26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Data Quality and Preprocessing</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sz="3000">
                <a:latin typeface="Times New Roman" panose="02020603050405020304" charset="0"/>
                <a:cs typeface="Times New Roman" panose="02020603050405020304" charset="0"/>
              </a:rPr>
              <a:t>The dataset required cleaning to handle missing or inconsistent values in columns like diagnosis and readmitted status. Numeric conversions were performed for stay length, and date fields were standardized. After preprocessing, the dataset was converted to a Spark DataFrame to enable efficient distributed analysis.</a:t>
            </a:r>
            <a:endParaRPr sz="30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Readmission Trends</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320800"/>
            <a:ext cx="8229600" cy="4525963"/>
          </a:xfrm>
        </p:spPr>
        <p:txBody>
          <a:bodyPr>
            <a:normAutofit/>
          </a:bodyPr>
          <a:lstStyle/>
          <a:p>
            <a:pPr marL="0" indent="0">
              <a:buNone/>
            </a:pPr>
            <a:r>
              <a:rPr sz="3000">
                <a:latin typeface="Times New Roman" panose="02020603050405020304" charset="0"/>
                <a:cs typeface="Times New Roman" panose="02020603050405020304" charset="0"/>
              </a:rPr>
              <a:t>1. The overall readmission rate across all hospitals is approximately 15%.</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2. Elderly patients (60+) and those with chronic diseases show the highest readmission rates.</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3. Certain departments such as Cardiology and Nephrology have above-average readmission frequencies.</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4. Average length of stay for readmitted patients is higher by 1.8 days.</a:t>
            </a:r>
            <a:endParaRPr sz="30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Hospital Performance Analysis</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r>
              <a:rPr>
                <a:latin typeface="Times New Roman" panose="02020603050405020304" charset="0"/>
                <a:cs typeface="Times New Roman" panose="02020603050405020304" charset="0"/>
              </a:rPr>
              <a:t>The analysis reveals large variation among hospitals:</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Top-performing hospitals have readmission rates below 8%.</a:t>
            </a:r>
            <a:endParaRPr>
              <a:latin typeface="Times New Roman" panose="02020603050405020304" charset="0"/>
              <a:cs typeface="Times New Roman" panose="02020603050405020304" charset="0"/>
            </a:endParaRPr>
          </a:p>
          <a:p>
            <a:pPr marL="0" indent="0">
              <a:buNone/>
            </a:pPr>
            <a:r>
              <a:rPr>
                <a:latin typeface="Times New Roman" panose="02020603050405020304" charset="0"/>
                <a:cs typeface="Times New Roman" panose="02020603050405020304" charset="0"/>
              </a:rPr>
              <a:t>- Underperforming hospitals exceed 20%.</a:t>
            </a:r>
            <a:endParaRPr>
              <a:latin typeface="Times New Roman" panose="02020603050405020304" charset="0"/>
              <a:cs typeface="Times New Roman" panose="02020603050405020304" charset="0"/>
            </a:endParaRPr>
          </a:p>
          <a:p>
            <a:r>
              <a:rPr>
                <a:latin typeface="Times New Roman" panose="02020603050405020304" charset="0"/>
                <a:cs typeface="Times New Roman" panose="02020603050405020304" charset="0"/>
              </a:rPr>
              <a:t>The variation suggests differences in discharge planning, patient education, and post-discharge care quality.</a:t>
            </a:r>
            <a:endParaRPr>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Correlation and Insights</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591945"/>
            <a:ext cx="8229600" cy="4525963"/>
          </a:xfrm>
        </p:spPr>
        <p:txBody>
          <a:bodyPr>
            <a:normAutofit lnSpcReduction="10000"/>
          </a:bodyPr>
          <a:lstStyle/>
          <a:p>
            <a:r>
              <a:rPr sz="3000">
                <a:latin typeface="Times New Roman" panose="02020603050405020304" charset="0"/>
                <a:cs typeface="Times New Roman" panose="02020603050405020304" charset="0"/>
              </a:rPr>
              <a:t>Correlation analysis shows:</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 Positive correlation between length_of_stay and probability of readmission.</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 Strong relationship between chronic conditions and repeat admissions.</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 Gender and age also slightly influence readmission likelihood.</a:t>
            </a:r>
            <a:endParaRPr sz="3000">
              <a:latin typeface="Times New Roman" panose="02020603050405020304" charset="0"/>
              <a:cs typeface="Times New Roman" panose="02020603050405020304" charset="0"/>
            </a:endParaRPr>
          </a:p>
          <a:p>
            <a:r>
              <a:rPr sz="3000">
                <a:latin typeface="Times New Roman" panose="02020603050405020304" charset="0"/>
                <a:cs typeface="Times New Roman" panose="02020603050405020304" charset="0"/>
              </a:rPr>
              <a:t>These insights highlight the need for targeted patient follow-up and preventive interventions.</a:t>
            </a:r>
            <a:endParaRPr sz="30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Visualization Highlights</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sz="3000">
                <a:latin typeface="Times New Roman" panose="02020603050405020304" charset="0"/>
                <a:cs typeface="Times New Roman" panose="02020603050405020304" charset="0"/>
              </a:rPr>
              <a:t>• Bar Chart: Readmission rates by hospital</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 Pie Chart: Proportion of readmitted vs. non-readmitted patients</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 Histogram: Distribution of length of stay</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 Scatter Plot: Correlation between patient age and readmission rate</a:t>
            </a:r>
            <a:endParaRPr sz="3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rPr>
                <a:latin typeface="Times New Roman" panose="02020603050405020304" charset="0"/>
                <a:cs typeface="Times New Roman" panose="02020603050405020304" charset="0"/>
              </a:rPr>
              <a:t>Key Observations</a:t>
            </a:r>
            <a:endParaRPr>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sz="3000">
                <a:latin typeface="Times New Roman" panose="02020603050405020304" charset="0"/>
                <a:cs typeface="Times New Roman" panose="02020603050405020304" charset="0"/>
              </a:rPr>
              <a:t>1. High readmission rates are concentrated in urban tertiary hospitals.</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2. Chronic illnesses like diabetes and heart failure dominate repeated cases.</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3. Hospitals with strong discharge planning show significantly lower readmissions.</a:t>
            </a:r>
            <a:endParaRPr sz="3000">
              <a:latin typeface="Times New Roman" panose="02020603050405020304" charset="0"/>
              <a:cs typeface="Times New Roman" panose="02020603050405020304" charset="0"/>
            </a:endParaRPr>
          </a:p>
          <a:p>
            <a:pPr marL="0" indent="0">
              <a:buNone/>
            </a:pPr>
            <a:r>
              <a:rPr sz="3000">
                <a:latin typeface="Times New Roman" panose="02020603050405020304" charset="0"/>
                <a:cs typeface="Times New Roman" panose="02020603050405020304" charset="0"/>
              </a:rPr>
              <a:t>4. Data completeness is above 96%, enabling accurate analysis.</a:t>
            </a:r>
            <a:endParaRPr sz="3000">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3386</Words>
  <Application>WPS Presentation</Application>
  <PresentationFormat>On-screen Show (4:3)</PresentationFormat>
  <Paragraphs>70</Paragraphs>
  <Slides>11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11</vt:i4>
      </vt:variant>
    </vt:vector>
  </HeadingPairs>
  <TitlesOfParts>
    <vt:vector size="20" baseType="lpstr">
      <vt:lpstr>Arial</vt:lpstr>
      <vt:lpstr>SimSun</vt:lpstr>
      <vt:lpstr>Wingdings</vt:lpstr>
      <vt:lpstr>Arial</vt:lpstr>
      <vt:lpstr>Calibri</vt:lpstr>
      <vt:lpstr>Microsoft YaHei</vt:lpstr>
      <vt:lpstr>Arial Unicode MS</vt:lpstr>
      <vt:lpstr>Times New Roman</vt:lpstr>
      <vt:lpstr>Office Theme</vt:lpstr>
      <vt:lpstr>Hospital Re-admissions Analysis using PySpark</vt:lpstr>
      <vt:lpstr>Introduction</vt:lpstr>
      <vt:lpstr>Dataset Overview</vt:lpstr>
      <vt:lpstr>Data Quality and Preprocessing</vt:lpstr>
      <vt:lpstr>Readmission Trends</vt:lpstr>
      <vt:lpstr>Hospital Performance Analysis</vt:lpstr>
      <vt:lpstr>Correlation and Insights</vt:lpstr>
      <vt:lpstr>Visualization Highlights</vt:lpstr>
      <vt:lpstr>Key Observations</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Chandana Yadav</cp:lastModifiedBy>
  <cp:revision>8</cp:revision>
  <dcterms:created xsi:type="dcterms:W3CDTF">2013-01-27T09:14:00Z</dcterms:created>
  <dcterms:modified xsi:type="dcterms:W3CDTF">2025-10-06T14:33:17Z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F704E70816444724B07A81B5C9210105_13</vt:lpwstr>
  </property>
  <property fmtid="{D5CDD505-2E9C-101B-9397-08002B2CF9AE}" pid="3" name="KSOProductBuildVer">
    <vt:lpwstr>1033-12.2.0.22549</vt:lpwstr>
  </property>
</Properties>
</file>