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99" r:id="rId4"/>
    <p:sldId id="259" r:id="rId5"/>
    <p:sldId id="260" r:id="rId6"/>
    <p:sldId id="261" r:id="rId7"/>
    <p:sldId id="262" r:id="rId8"/>
    <p:sldId id="264" r:id="rId9"/>
    <p:sldId id="265" r:id="rId10"/>
    <p:sldId id="267" r:id="rId11"/>
    <p:sldId id="268" r:id="rId12"/>
    <p:sldId id="269" r:id="rId13"/>
    <p:sldId id="270" r:id="rId14"/>
    <p:sldId id="271" r:id="rId15"/>
    <p:sldId id="272" r:id="rId16"/>
    <p:sldId id="273" r:id="rId17"/>
    <p:sldId id="274" r:id="rId18"/>
    <p:sldId id="301" r:id="rId19"/>
    <p:sldId id="275" r:id="rId20"/>
    <p:sldId id="276" r:id="rId21"/>
    <p:sldId id="277" r:id="rId22"/>
    <p:sldId id="293" r:id="rId23"/>
    <p:sldId id="302" r:id="rId24"/>
    <p:sldId id="294" r:id="rId25"/>
    <p:sldId id="29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510" autoAdjust="0"/>
    <p:restoredTop sz="94660"/>
  </p:normalViewPr>
  <p:slideViewPr>
    <p:cSldViewPr>
      <p:cViewPr>
        <p:scale>
          <a:sx n="75" d="100"/>
          <a:sy n="75" d="100"/>
        </p:scale>
        <p:origin x="-1522" y="-485"/>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2B6B4-F9DD-4F37-8F2C-C89088688BE0}" type="datetimeFigureOut">
              <a:rPr lang="en-IN" smtClean="0"/>
              <a:pPr/>
              <a:t>10-08-2024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155FF-595A-4515-8ED5-93BEA22308E7}" type="slidenum">
              <a:rPr lang="en-IN" smtClean="0"/>
              <a:pPr/>
              <a:t>‹#›</a:t>
            </a:fld>
            <a:endParaRPr lang="en-IN"/>
          </a:p>
        </p:txBody>
      </p:sp>
    </p:spTree>
    <p:extLst>
      <p:ext uri="{BB962C8B-B14F-4D97-AF65-F5344CB8AC3E}">
        <p14:creationId xmlns="" xmlns:p14="http://schemas.microsoft.com/office/powerpoint/2010/main" val="2182732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E155FF-595A-4515-8ED5-93BEA22308E7}" type="slidenum">
              <a:rPr lang="en-IN" smtClean="0"/>
              <a:pPr/>
              <a:t>7</a:t>
            </a:fld>
            <a:endParaRPr lang="en-IN"/>
          </a:p>
        </p:txBody>
      </p:sp>
    </p:spTree>
    <p:extLst>
      <p:ext uri="{BB962C8B-B14F-4D97-AF65-F5344CB8AC3E}">
        <p14:creationId xmlns="" xmlns:p14="http://schemas.microsoft.com/office/powerpoint/2010/main" val="258318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E155FF-595A-4515-8ED5-93BEA22308E7}" type="slidenum">
              <a:rPr lang="en-IN" smtClean="0"/>
              <a:pPr/>
              <a:t>13</a:t>
            </a:fld>
            <a:endParaRPr lang="en-IN"/>
          </a:p>
        </p:txBody>
      </p:sp>
    </p:spTree>
    <p:extLst>
      <p:ext uri="{BB962C8B-B14F-4D97-AF65-F5344CB8AC3E}">
        <p14:creationId xmlns="" xmlns:p14="http://schemas.microsoft.com/office/powerpoint/2010/main" val="1114433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E155FF-595A-4515-8ED5-93BEA22308E7}" type="slidenum">
              <a:rPr lang="en-IN" smtClean="0"/>
              <a:pPr/>
              <a:t>18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05F1B3-EF0E-4367-B663-5D2EDF8D99C6}"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393443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05F1B3-EF0E-4367-B663-5D2EDF8D99C6}"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37956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05F1B3-EF0E-4367-B663-5D2EDF8D99C6}"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28653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05F1B3-EF0E-4367-B663-5D2EDF8D99C6}"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379638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5F1B3-EF0E-4367-B663-5D2EDF8D99C6}"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182482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05F1B3-EF0E-4367-B663-5D2EDF8D99C6}"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417805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05F1B3-EF0E-4367-B663-5D2EDF8D99C6}" type="datetimeFigureOut">
              <a:rPr lang="en-US" smtClean="0"/>
              <a:pPr/>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319562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05F1B3-EF0E-4367-B663-5D2EDF8D99C6}" type="datetimeFigureOut">
              <a:rPr lang="en-US" smtClean="0"/>
              <a:pPr/>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12431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5F1B3-EF0E-4367-B663-5D2EDF8D99C6}" type="datetimeFigureOut">
              <a:rPr lang="en-US" smtClean="0"/>
              <a:pPr/>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369155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5F1B3-EF0E-4367-B663-5D2EDF8D99C6}"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88453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5F1B3-EF0E-4367-B663-5D2EDF8D99C6}"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398560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5F1B3-EF0E-4367-B663-5D2EDF8D99C6}" type="datetimeFigureOut">
              <a:rPr lang="en-US" smtClean="0"/>
              <a:pPr/>
              <a:t>8/10/2024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0DEC7-9FDD-4B90-B7C8-5D9001FCED8A}" type="slidenum">
              <a:rPr lang="en-US" smtClean="0"/>
              <a:pPr/>
              <a:t>‹#›</a:t>
            </a:fld>
            <a:endParaRPr lang="en-US"/>
          </a:p>
        </p:txBody>
      </p:sp>
    </p:spTree>
    <p:extLst>
      <p:ext uri="{BB962C8B-B14F-4D97-AF65-F5344CB8AC3E}">
        <p14:creationId xmlns="" xmlns:p14="http://schemas.microsoft.com/office/powerpoint/2010/main" val="1125809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2133600" y="304800"/>
            <a:ext cx="48768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dirty="0">
                <a:solidFill>
                  <a:srgbClr val="CC3399"/>
                </a:solidFill>
                <a:latin typeface="+mj-lt"/>
              </a:rPr>
              <a:t>A Project  Report On</a:t>
            </a:r>
          </a:p>
        </p:txBody>
      </p:sp>
      <p:sp>
        <p:nvSpPr>
          <p:cNvPr id="5126" name="TextBox 9"/>
          <p:cNvSpPr txBox="1">
            <a:spLocks noChangeArrowheads="1"/>
          </p:cNvSpPr>
          <p:nvPr/>
        </p:nvSpPr>
        <p:spPr bwMode="auto">
          <a:xfrm>
            <a:off x="1219200" y="2209800"/>
            <a:ext cx="7010400" cy="3539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IN" sz="1700" dirty="0" smtClean="0">
                <a:solidFill>
                  <a:srgbClr val="FF0000"/>
                </a:solidFill>
                <a:latin typeface="+mj-lt"/>
                <a:cs typeface="Times New Roman" pitchFamily="18" charset="0"/>
              </a:rPr>
              <a:t>INTURU CHANDANA  [220200046116]</a:t>
            </a:r>
            <a:endParaRPr lang="en-US" sz="1700" dirty="0">
              <a:solidFill>
                <a:srgbClr val="FF0000"/>
              </a:solidFill>
              <a:latin typeface="+mj-lt"/>
              <a:cs typeface="Times New Roman" pitchFamily="18" charset="0"/>
            </a:endParaRPr>
          </a:p>
        </p:txBody>
      </p:sp>
      <p:sp>
        <p:nvSpPr>
          <p:cNvPr id="5127" name="TextBox 6"/>
          <p:cNvSpPr txBox="1">
            <a:spLocks noChangeArrowheads="1"/>
          </p:cNvSpPr>
          <p:nvPr/>
        </p:nvSpPr>
        <p:spPr bwMode="auto">
          <a:xfrm>
            <a:off x="381000" y="1840586"/>
            <a:ext cx="838200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700" u="sng" dirty="0">
                <a:solidFill>
                  <a:schemeClr val="accent1"/>
                </a:solidFill>
                <a:latin typeface="+mn-lt"/>
              </a:rPr>
              <a:t>Presented</a:t>
            </a:r>
            <a:r>
              <a:rPr lang="en-US" u="sng" dirty="0">
                <a:solidFill>
                  <a:schemeClr val="accent1"/>
                </a:solidFill>
              </a:rPr>
              <a:t> </a:t>
            </a:r>
            <a:r>
              <a:rPr lang="en-US" sz="1700" u="sng" dirty="0">
                <a:solidFill>
                  <a:schemeClr val="accent1"/>
                </a:solidFill>
                <a:latin typeface="+mn-lt"/>
              </a:rPr>
              <a:t>By</a:t>
            </a:r>
          </a:p>
          <a:p>
            <a:pPr algn="ctr" eaLnBrk="1" hangingPunct="1"/>
            <a:endParaRPr lang="en-US" u="sng" dirty="0">
              <a:solidFill>
                <a:schemeClr val="accent1"/>
              </a:solidFill>
            </a:endParaRPr>
          </a:p>
          <a:p>
            <a:pPr algn="ctr" eaLnBrk="1" hangingPunct="1"/>
            <a:endParaRPr lang="en-US" b="1" u="sng" dirty="0">
              <a:solidFill>
                <a:schemeClr val="accent1"/>
              </a:solidFill>
            </a:endParaRPr>
          </a:p>
        </p:txBody>
      </p:sp>
      <p:pic>
        <p:nvPicPr>
          <p:cNvPr id="5128" name="Picture 11" descr="1415687195Capture.png"/>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86200" y="4343400"/>
            <a:ext cx="15240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9"/>
          <p:cNvSpPr txBox="1">
            <a:spLocks noChangeArrowheads="1"/>
          </p:cNvSpPr>
          <p:nvPr/>
        </p:nvSpPr>
        <p:spPr bwMode="auto">
          <a:xfrm>
            <a:off x="1371600" y="950221"/>
            <a:ext cx="70104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dirty="0" smtClean="0">
                <a:solidFill>
                  <a:srgbClr val="FF0000"/>
                </a:solidFill>
                <a:latin typeface="Times New Roman" pitchFamily="18" charset="0"/>
                <a:cs typeface="Times New Roman" pitchFamily="18" charset="0"/>
              </a:rPr>
              <a:t>APPLICATIONS OF MACHINE LEARNING ALGORITHMS IN AGRICULTURE</a:t>
            </a:r>
            <a:endParaRPr lang="en-US" sz="2000" dirty="0">
              <a:solidFill>
                <a:srgbClr val="FF0000"/>
              </a:solidFill>
              <a:latin typeface="Times New Roman" pitchFamily="18" charset="0"/>
              <a:cs typeface="Times New Roman" pitchFamily="18" charset="0"/>
            </a:endParaRPr>
          </a:p>
        </p:txBody>
      </p:sp>
      <p:sp>
        <p:nvSpPr>
          <p:cNvPr id="10" name="TextBox 9"/>
          <p:cNvSpPr txBox="1"/>
          <p:nvPr/>
        </p:nvSpPr>
        <p:spPr>
          <a:xfrm>
            <a:off x="609600" y="5715000"/>
            <a:ext cx="7848600" cy="877163"/>
          </a:xfrm>
          <a:prstGeom prst="rect">
            <a:avLst/>
          </a:prstGeom>
          <a:noFill/>
        </p:spPr>
        <p:txBody>
          <a:bodyPr wrap="square" rtlCol="0">
            <a:spAutoFit/>
          </a:bodyPr>
          <a:lstStyle/>
          <a:p>
            <a:pPr algn="ctr"/>
            <a:r>
              <a:rPr lang="en-IN" sz="1700" dirty="0" smtClean="0"/>
              <a:t>KRISHNA CHAITANYA INSTITUTE OF SCIENCE AND TECHNOLOGY</a:t>
            </a:r>
          </a:p>
          <a:p>
            <a:pPr algn="ctr"/>
            <a:r>
              <a:rPr lang="en-IN" sz="1700" dirty="0" smtClean="0"/>
              <a:t>KAKUTURU- NELLORE</a:t>
            </a:r>
            <a:br>
              <a:rPr lang="en-IN" sz="1700" dirty="0" smtClean="0"/>
            </a:br>
            <a:r>
              <a:rPr lang="en-IN" sz="1700" dirty="0" smtClean="0"/>
              <a:t>(2022 – 2024)</a:t>
            </a:r>
            <a:endParaRPr lang="en-US" sz="1700" dirty="0"/>
          </a:p>
        </p:txBody>
      </p:sp>
      <p:sp>
        <p:nvSpPr>
          <p:cNvPr id="11" name="Rectangle 10"/>
          <p:cNvSpPr/>
          <p:nvPr/>
        </p:nvSpPr>
        <p:spPr>
          <a:xfrm>
            <a:off x="0" y="2667000"/>
            <a:ext cx="9144000" cy="1754326"/>
          </a:xfrm>
          <a:prstGeom prst="rect">
            <a:avLst/>
          </a:prstGeom>
        </p:spPr>
        <p:txBody>
          <a:bodyPr wrap="square">
            <a:spAutoFit/>
          </a:bodyPr>
          <a:lstStyle/>
          <a:p>
            <a:pPr algn="ctr">
              <a:lnSpc>
                <a:spcPct val="150000"/>
              </a:lnSpc>
              <a:defRPr/>
            </a:pPr>
            <a:r>
              <a:rPr lang="en-US" sz="1700" u="sng" dirty="0" smtClean="0">
                <a:solidFill>
                  <a:schemeClr val="accent1"/>
                </a:solidFill>
              </a:rPr>
              <a:t>Under The Guidance Of</a:t>
            </a:r>
          </a:p>
          <a:p>
            <a:pPr algn="ctr">
              <a:lnSpc>
                <a:spcPct val="150000"/>
              </a:lnSpc>
              <a:defRPr/>
            </a:pPr>
            <a:r>
              <a:rPr lang="en-IN" b="1" dirty="0" smtClean="0">
                <a:solidFill>
                  <a:srgbClr val="FF0000"/>
                </a:solidFill>
              </a:rPr>
              <a:t>     </a:t>
            </a:r>
            <a:r>
              <a:rPr lang="en-IN" dirty="0" smtClean="0">
                <a:solidFill>
                  <a:srgbClr val="FF0000"/>
                </a:solidFill>
              </a:rPr>
              <a:t>Mr. N. VENKATA KRISHNA, </a:t>
            </a:r>
            <a:r>
              <a:rPr lang="en-IN" dirty="0" err="1" smtClean="0">
                <a:solidFill>
                  <a:srgbClr val="FF0000"/>
                </a:solidFill>
              </a:rPr>
              <a:t>M.Tech</a:t>
            </a:r>
            <a:r>
              <a:rPr lang="en-IN" dirty="0" smtClean="0">
                <a:solidFill>
                  <a:srgbClr val="FF0000"/>
                </a:solidFill>
              </a:rPr>
              <a:t>.,</a:t>
            </a:r>
          </a:p>
          <a:p>
            <a:pPr algn="ctr">
              <a:lnSpc>
                <a:spcPct val="150000"/>
              </a:lnSpc>
              <a:defRPr/>
            </a:pPr>
            <a:r>
              <a:rPr lang="en-IN" dirty="0" smtClean="0">
                <a:solidFill>
                  <a:srgbClr val="FF0000"/>
                </a:solidFill>
                <a:latin typeface="Sylfaen" pitchFamily="18" charset="0"/>
              </a:rPr>
              <a:t>Associate Professor</a:t>
            </a:r>
          </a:p>
          <a:p>
            <a:pPr algn="ctr">
              <a:lnSpc>
                <a:spcPct val="150000"/>
              </a:lnSpc>
              <a:defRPr/>
            </a:pPr>
            <a:r>
              <a:rPr lang="en-IN" dirty="0" smtClean="0">
                <a:solidFill>
                  <a:srgbClr val="FF0000"/>
                </a:solidFill>
                <a:latin typeface="Sylfaen" pitchFamily="18" charset="0"/>
                <a:cs typeface="Times New Roman" pitchFamily="18" charset="0"/>
              </a:rPr>
              <a:t>Department of Computer Applications</a:t>
            </a:r>
          </a:p>
        </p:txBody>
      </p:sp>
    </p:spTree>
    <p:extLst>
      <p:ext uri="{BB962C8B-B14F-4D97-AF65-F5344CB8AC3E}">
        <p14:creationId xmlns="" xmlns:p14="http://schemas.microsoft.com/office/powerpoint/2010/main" val="203778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 xmlns:a16="http://schemas.microsoft.com/office/drawing/2014/main" id="{8043F74E-268D-37AF-3739-BE7913B29DC2}"/>
              </a:ext>
            </a:extLst>
          </p:cNvPr>
          <p:cNvSpPr>
            <a:spLocks noChangeArrowheads="1"/>
          </p:cNvSpPr>
          <p:nvPr/>
        </p:nvSpPr>
        <p:spPr bwMode="auto">
          <a:xfrm>
            <a:off x="0" y="121623"/>
            <a:ext cx="8001000"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Organization </a:t>
            </a:r>
            <a:r>
              <a:rPr kumimoji="0" lang="en-US" altLang="en-US" sz="2800" b="1"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Chart: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 xmlns:a16="http://schemas.microsoft.com/office/drawing/2014/main" id="{CEE0DF7B-3E9D-F46A-1EE3-697925A93143}"/>
              </a:ext>
            </a:extLst>
          </p:cNvPr>
          <p:cNvSpPr>
            <a:spLocks noChangeArrowheads="1"/>
          </p:cNvSpPr>
          <p:nvPr/>
        </p:nvSpPr>
        <p:spPr bwMode="auto">
          <a:xfrm flipV="1">
            <a:off x="1" y="4327522"/>
            <a:ext cx="8001000" cy="457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Picture 7"/>
          <p:cNvPicPr/>
          <p:nvPr/>
        </p:nvPicPr>
        <p:blipFill>
          <a:blip r:embed="rId2" cstate="print"/>
          <a:srcRect/>
          <a:stretch>
            <a:fillRect/>
          </a:stretch>
        </p:blipFill>
        <p:spPr bwMode="auto">
          <a:xfrm>
            <a:off x="1143000" y="990600"/>
            <a:ext cx="7162800" cy="4876800"/>
          </a:xfrm>
          <a:prstGeom prst="rect">
            <a:avLst/>
          </a:prstGeom>
          <a:noFill/>
          <a:ln w="9525">
            <a:noFill/>
            <a:miter lim="800000"/>
            <a:headEnd/>
            <a:tailEnd/>
          </a:ln>
        </p:spPr>
      </p:pic>
    </p:spTree>
    <p:extLst>
      <p:ext uri="{BB962C8B-B14F-4D97-AF65-F5344CB8AC3E}">
        <p14:creationId xmlns="" xmlns:p14="http://schemas.microsoft.com/office/powerpoint/2010/main" val="257596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MODULES</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215348" y="838200"/>
            <a:ext cx="8713304" cy="4124739"/>
          </a:xfrm>
        </p:spPr>
        <p:txBody>
          <a:bodyPr>
            <a:noAutofit/>
          </a:bodyPr>
          <a:lstStyle/>
          <a:p>
            <a:pPr marL="0" indent="0">
              <a:lnSpc>
                <a:spcPct val="150000"/>
              </a:lnSpc>
              <a:spcBef>
                <a:spcPts val="5"/>
              </a:spcBef>
              <a:spcAft>
                <a:spcPts val="800"/>
              </a:spcAft>
              <a:buNone/>
              <a:tabLst>
                <a:tab pos="419100" algn="l"/>
              </a:tabLst>
            </a:pPr>
            <a:r>
              <a:rPr lang="en-US" sz="28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Data</a:t>
            </a:r>
            <a:r>
              <a:rPr lang="en-US" sz="2800" b="1" kern="100" spc="-5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8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Collection</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R="189865" algn="just">
              <a:lnSpc>
                <a:spcPct val="150000"/>
              </a:lnSpc>
              <a:spcBef>
                <a:spcPts val="485"/>
              </a:spcBef>
              <a:spcAft>
                <a:spcPts val="800"/>
              </a:spcAft>
              <a:buNone/>
            </a:pPr>
            <a:r>
              <a:rPr lang="en-US" sz="1800" kern="100" dirty="0" smtClean="0">
                <a:solidFill>
                  <a:srgbClr val="000000"/>
                </a:solidFill>
                <a:effectLst/>
                <a:latin typeface="Times New Roman" pitchFamily="18" charset="0"/>
                <a:ea typeface="Calibri" panose="020F0502020204030204" pitchFamily="34" charset="0"/>
                <a:cs typeface="Times New Roman" pitchFamily="18" charset="0"/>
              </a:rPr>
              <a:t>		Data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collection is a very basic module and the initial step towards the project. It generally deals</a:t>
            </a:r>
            <a:r>
              <a:rPr lang="en-US" sz="1800" kern="100" spc="5"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with the collection of the right dataset. The dataset that is to be used in the market prediction has</a:t>
            </a:r>
            <a:r>
              <a:rPr lang="en-US" sz="1800" kern="100" spc="-290"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to be used to be filtered based on various aspects. Data collection also complements to enhance</a:t>
            </a:r>
            <a:r>
              <a:rPr lang="en-US" sz="1800" kern="100" spc="5"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the dataset by adding more data that are external. Our data mainly consists of the previous year</a:t>
            </a:r>
            <a:r>
              <a:rPr lang="en-US" sz="1800" kern="100" spc="5"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stock prices. Initially, we will be analyzing the Kaggle dataset and according to the accuracy, we</a:t>
            </a:r>
            <a:r>
              <a:rPr lang="en-US" sz="1800" kern="100" spc="-290"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will be</a:t>
            </a:r>
            <a:r>
              <a:rPr lang="en-US" sz="1800" kern="100" spc="-45"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using</a:t>
            </a:r>
            <a:r>
              <a:rPr lang="en-US" sz="1800" kern="100" spc="-5"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the</a:t>
            </a:r>
            <a:r>
              <a:rPr lang="en-US" sz="1800" kern="100" spc="-10"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model</a:t>
            </a:r>
            <a:r>
              <a:rPr lang="en-US" sz="1800" kern="100" spc="5"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with</a:t>
            </a:r>
            <a:r>
              <a:rPr lang="en-US" sz="1800" kern="100" spc="-5"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the</a:t>
            </a:r>
            <a:r>
              <a:rPr lang="en-US" sz="1800" kern="100" spc="-10"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data</a:t>
            </a:r>
            <a:r>
              <a:rPr lang="en-US" sz="1800" kern="100" spc="-10"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to</a:t>
            </a:r>
            <a:r>
              <a:rPr lang="en-US" sz="1800" kern="100" spc="-40"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analyze</a:t>
            </a:r>
            <a:r>
              <a:rPr lang="en-US" sz="1800" kern="100" spc="-45"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the</a:t>
            </a:r>
            <a:r>
              <a:rPr lang="en-US" sz="1800" kern="100" spc="-10"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a:solidFill>
                  <a:srgbClr val="000000"/>
                </a:solidFill>
                <a:effectLst/>
                <a:latin typeface="Times New Roman" pitchFamily="18" charset="0"/>
                <a:ea typeface="Calibri" panose="020F0502020204030204" pitchFamily="34" charset="0"/>
                <a:cs typeface="Times New Roman" pitchFamily="18" charset="0"/>
              </a:rPr>
              <a:t>predictions</a:t>
            </a:r>
            <a:r>
              <a:rPr lang="en-US" sz="1800" kern="100" spc="-50" dirty="0">
                <a:solidFill>
                  <a:srgbClr val="000000"/>
                </a:solidFill>
                <a:effectLst/>
                <a:latin typeface="Times New Roman" pitchFamily="18" charset="0"/>
                <a:ea typeface="Calibri" panose="020F0502020204030204" pitchFamily="34" charset="0"/>
                <a:cs typeface="Times New Roman" pitchFamily="18" charset="0"/>
              </a:rPr>
              <a:t> </a:t>
            </a:r>
            <a:r>
              <a:rPr lang="en-US" sz="1800" kern="100" dirty="0" smtClean="0">
                <a:solidFill>
                  <a:srgbClr val="000000"/>
                </a:solidFill>
                <a:effectLst/>
                <a:latin typeface="Times New Roman" pitchFamily="18" charset="0"/>
                <a:ea typeface="Calibri" panose="020F0502020204030204" pitchFamily="34" charset="0"/>
                <a:cs typeface="Times New Roman" pitchFamily="18" charset="0"/>
              </a:rPr>
              <a:t>accurately.</a:t>
            </a:r>
            <a:endParaRPr lang="en-IN" sz="1800" kern="100" dirty="0">
              <a:effectLst/>
              <a:latin typeface="Times New Roman" pitchFamily="18" charset="0"/>
              <a:ea typeface="Calibri" panose="020F0502020204030204" pitchFamily="34" charset="0"/>
              <a:cs typeface="Times New Roman" pitchFamily="18" charset="0"/>
            </a:endParaRPr>
          </a:p>
          <a:p>
            <a:pPr marL="0" indent="0" algn="just">
              <a:lnSpc>
                <a:spcPct val="150000"/>
              </a:lnSpc>
              <a:buNone/>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86661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457200"/>
            <a:ext cx="8305800" cy="6248400"/>
          </a:xfrm>
        </p:spPr>
        <p:txBody>
          <a:bodyPr>
            <a:noAutofit/>
          </a:bodyPr>
          <a:lstStyle/>
          <a:p>
            <a:pPr marL="0" indent="0">
              <a:lnSpc>
                <a:spcPct val="150000"/>
              </a:lnSpc>
              <a:spcBef>
                <a:spcPts val="1055"/>
              </a:spcBef>
              <a:spcAft>
                <a:spcPts val="800"/>
              </a:spcAft>
              <a:buNone/>
              <a:tabLst>
                <a:tab pos="419100" algn="l"/>
              </a:tabLst>
            </a:pPr>
            <a:r>
              <a:rPr lang="en-US" sz="2800" b="1" kern="100" dirty="0" smtClean="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Pre</a:t>
            </a:r>
            <a:r>
              <a:rPr lang="en-US" sz="2800" b="1" kern="100" spc="-45" dirty="0" smtClean="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-Processing </a:t>
            </a:r>
            <a:r>
              <a:rPr lang="en-US" sz="28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Data</a:t>
            </a:r>
            <a:endParaRPr lang="en-US" sz="2800" dirty="0">
              <a:solidFill>
                <a:schemeClr val="tx1">
                  <a:lumMod val="85000"/>
                  <a:lumOff val="15000"/>
                </a:schemeClr>
              </a:solidFill>
              <a:highlight>
                <a:srgbClr val="000000"/>
              </a:highlight>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		pre-processing </a:t>
            </a:r>
            <a:r>
              <a:rPr lang="en-US" sz="1800" dirty="0">
                <a:latin typeface="Times New Roman" pitchFamily="18" charset="0"/>
                <a:cs typeface="Times New Roman" pitchFamily="18" charset="0"/>
              </a:rPr>
              <a:t>is a part of data mining, which involves transforming raw data into a more coherent format. Raw data is usually, inconsistent or incomplete and usually contains many errors. The data pre-processing involves checking out for missing values, looking for categorical values, splitting the data-set into training and test set and finally do a feature scaling to limit the range of variables so that they can be compared on common environs.</a:t>
            </a:r>
          </a:p>
          <a:p>
            <a:pPr algn="just">
              <a:lnSpc>
                <a:spcPct val="150000"/>
              </a:lnSpc>
              <a:buNone/>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5824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324600"/>
          </a:xfrm>
        </p:spPr>
        <p:txBody>
          <a:bodyPr>
            <a:normAutofit fontScale="85000" lnSpcReduction="20000"/>
          </a:bodyPr>
          <a:lstStyle/>
          <a:p>
            <a:pPr marL="0" indent="0">
              <a:lnSpc>
                <a:spcPct val="150000"/>
              </a:lnSpc>
              <a:spcBef>
                <a:spcPts val="1085"/>
              </a:spcBef>
              <a:spcAft>
                <a:spcPts val="800"/>
              </a:spcAft>
              <a:buNone/>
              <a:tabLst>
                <a:tab pos="420370" algn="l"/>
              </a:tabLst>
            </a:pPr>
            <a:r>
              <a:rPr lang="en-US" sz="3000" b="1" kern="100" dirty="0" smtClean="0">
                <a:solidFill>
                  <a:srgbClr val="000000"/>
                </a:solidFill>
                <a:effectLst/>
                <a:latin typeface="Times New Roman" pitchFamily="18" charset="0"/>
                <a:ea typeface="Calibri" panose="020F0502020204030204" pitchFamily="34" charset="0"/>
                <a:cs typeface="Times New Roman" pitchFamily="18" charset="0"/>
              </a:rPr>
              <a:t>  Training</a:t>
            </a:r>
            <a:r>
              <a:rPr lang="en-US" sz="3000" b="1" kern="100" spc="-55" dirty="0" smtClean="0">
                <a:solidFill>
                  <a:srgbClr val="000000"/>
                </a:solidFill>
                <a:effectLst/>
                <a:latin typeface="Times New Roman" pitchFamily="18" charset="0"/>
                <a:ea typeface="Calibri" panose="020F0502020204030204" pitchFamily="34" charset="0"/>
                <a:cs typeface="Times New Roman" pitchFamily="18" charset="0"/>
              </a:rPr>
              <a:t> </a:t>
            </a:r>
            <a:r>
              <a:rPr lang="en-US" sz="3000" b="1" kern="100" dirty="0">
                <a:solidFill>
                  <a:srgbClr val="000000"/>
                </a:solidFill>
                <a:effectLst/>
                <a:latin typeface="Times New Roman" pitchFamily="18" charset="0"/>
                <a:ea typeface="Calibri" panose="020F0502020204030204" pitchFamily="34" charset="0"/>
                <a:cs typeface="Times New Roman" pitchFamily="18" charset="0"/>
              </a:rPr>
              <a:t>the</a:t>
            </a:r>
            <a:r>
              <a:rPr lang="en-US" sz="3000" b="1" kern="100" spc="-55" dirty="0">
                <a:solidFill>
                  <a:srgbClr val="000000"/>
                </a:solidFill>
                <a:effectLst/>
                <a:latin typeface="Times New Roman" pitchFamily="18" charset="0"/>
                <a:ea typeface="Calibri" panose="020F0502020204030204" pitchFamily="34" charset="0"/>
                <a:cs typeface="Times New Roman" pitchFamily="18" charset="0"/>
              </a:rPr>
              <a:t> </a:t>
            </a:r>
            <a:r>
              <a:rPr lang="en-US" sz="3300" b="1" kern="100" dirty="0">
                <a:solidFill>
                  <a:srgbClr val="000000"/>
                </a:solidFill>
                <a:effectLst/>
                <a:latin typeface="Times New Roman" pitchFamily="18" charset="0"/>
                <a:ea typeface="Calibri" panose="020F0502020204030204" pitchFamily="34" charset="0"/>
                <a:cs typeface="Times New Roman" pitchFamily="18" charset="0"/>
              </a:rPr>
              <a:t>Machine</a:t>
            </a:r>
            <a:r>
              <a:rPr lang="en-US" sz="3000" b="1" kern="100" dirty="0">
                <a:solidFill>
                  <a:srgbClr val="000000"/>
                </a:solidFill>
                <a:effectLst/>
                <a:latin typeface="Times New Roman" pitchFamily="18" charset="0"/>
                <a:ea typeface="Calibri" panose="020F0502020204030204" pitchFamily="34" charset="0"/>
                <a:cs typeface="Times New Roman" pitchFamily="18" charset="0"/>
              </a:rPr>
              <a:t> </a:t>
            </a:r>
            <a:endParaRPr lang="en-IN" sz="3000" kern="100" dirty="0">
              <a:effectLst/>
              <a:latin typeface="Times New Roman" pitchFamily="18" charset="0"/>
              <a:ea typeface="Calibri" panose="020F0502020204030204" pitchFamily="34" charset="0"/>
              <a:cs typeface="Times New Roman" pitchFamily="18" charset="0"/>
            </a:endParaRPr>
          </a:p>
          <a:p>
            <a:pPr marR="187960" algn="just">
              <a:lnSpc>
                <a:spcPct val="170000"/>
              </a:lnSpc>
              <a:spcAft>
                <a:spcPts val="800"/>
              </a:spcAft>
              <a:buNone/>
            </a:pPr>
            <a:r>
              <a:rPr lang="en-US" sz="1800" kern="100" dirty="0" smtClean="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1900" kern="100" dirty="0" smtClean="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smtClean="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The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machine is similar to feeding the data to the algorithm to touch up the test data. The training</a:t>
            </a:r>
            <a:r>
              <a:rPr lang="en-US" sz="2000" kern="100" spc="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sets are used to tune and fit the models. The test sets are untouched, as a model should not be</a:t>
            </a:r>
            <a:r>
              <a:rPr lang="en-US" sz="2000" kern="100" spc="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judged based on unseen data. The training of the model includes cross-validation where we get a</a:t>
            </a:r>
            <a:r>
              <a:rPr lang="en-US" sz="2000" kern="100" spc="-29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well-grounded</a:t>
            </a:r>
            <a:r>
              <a:rPr lang="en-US" sz="2000" kern="100" spc="-2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approximate</a:t>
            </a:r>
            <a:r>
              <a:rPr lang="en-US" sz="2000" kern="100" spc="-2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performance</a:t>
            </a:r>
            <a:r>
              <a:rPr lang="en-US" sz="2000" kern="100" spc="-2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of</a:t>
            </a:r>
            <a:r>
              <a:rPr lang="en-US" sz="2000" kern="100" spc="-3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the</a:t>
            </a:r>
            <a:r>
              <a:rPr lang="en-US" sz="2000" kern="100" spc="-2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model</a:t>
            </a:r>
            <a:r>
              <a:rPr lang="en-US" sz="2000" kern="100" spc="-1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using</a:t>
            </a:r>
            <a:r>
              <a:rPr lang="en-US" sz="2000" kern="100" spc="-2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the</a:t>
            </a:r>
            <a:r>
              <a:rPr lang="en-US" sz="2000" kern="100" spc="-2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training</a:t>
            </a:r>
            <a:r>
              <a:rPr lang="en-US" sz="2000" kern="100" spc="-2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data.</a:t>
            </a:r>
            <a:r>
              <a:rPr lang="en-US" sz="2000" kern="100" spc="-4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Tuning</a:t>
            </a:r>
            <a:r>
              <a:rPr lang="en-US" sz="2000" kern="100" spc="1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models</a:t>
            </a:r>
            <a:r>
              <a:rPr lang="en-US" sz="2000" kern="100" spc="-3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are</a:t>
            </a:r>
            <a:r>
              <a:rPr lang="en-US" sz="2000" kern="100" spc="-29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meant to specifically tune the hyperparameters like the number of trees in a random forest. We</a:t>
            </a:r>
            <a:r>
              <a:rPr lang="en-US" sz="2000" kern="100" spc="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perform the entire cross-validation loop on each set of hyperparameter values. Finally, we will</a:t>
            </a:r>
            <a:r>
              <a:rPr lang="en-US" sz="2000" kern="100" spc="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calculate a cross-validated score, for individual sets of hyperparameters. Then, we select the best</a:t>
            </a:r>
            <a:r>
              <a:rPr lang="en-US" sz="2000" kern="100" spc="-29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hyperparameters. The idea behind the training of the model is that we some initial values with</a:t>
            </a:r>
            <a:r>
              <a:rPr lang="en-US" sz="2000" kern="100" spc="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the dataset and then optimize the parameters which we want to in the model. This is kept on</a:t>
            </a:r>
            <a:r>
              <a:rPr lang="en-US" sz="2000" kern="100" spc="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repetition until we get the optimal values. Thus, we take the predictions from the trained model</a:t>
            </a:r>
            <a:r>
              <a:rPr lang="en-US" sz="2000" kern="100" spc="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on the inputs from the test dataset. Hence, it is divided in the ratio of 80:20 where 80% is for the</a:t>
            </a:r>
            <a:r>
              <a:rPr lang="en-US" sz="2000" kern="100" spc="-29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training</a:t>
            </a:r>
            <a:r>
              <a:rPr lang="en-US" sz="2000" kern="100" spc="-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set</a:t>
            </a:r>
            <a:r>
              <a:rPr lang="en-US" sz="2000" kern="100" spc="-3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and the</a:t>
            </a:r>
            <a:r>
              <a:rPr lang="en-US" sz="2000" kern="100" spc="-4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rest</a:t>
            </a:r>
            <a:r>
              <a:rPr lang="en-US" sz="2000" kern="100" spc="-3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20%</a:t>
            </a:r>
            <a:r>
              <a:rPr lang="en-US" sz="2000" kern="100" spc="3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for</a:t>
            </a:r>
            <a:r>
              <a:rPr lang="en-US" sz="2000" kern="100" spc="-1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a</a:t>
            </a:r>
            <a:r>
              <a:rPr lang="en-US" sz="2000" kern="100" spc="-1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testing set</a:t>
            </a:r>
            <a:r>
              <a:rPr lang="en-US" sz="2000" kern="100" spc="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of</a:t>
            </a:r>
            <a:r>
              <a:rPr lang="en-US" sz="2000" kern="100" spc="-15"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the</a:t>
            </a:r>
            <a:r>
              <a:rPr lang="en-US" sz="2000" kern="100" spc="-1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20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data.</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50000"/>
              </a:lnSpc>
              <a:buNone/>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7505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System Design</a:t>
            </a:r>
          </a:p>
        </p:txBody>
      </p:sp>
      <p:sp>
        <p:nvSpPr>
          <p:cNvPr id="4" name="TextBox 3"/>
          <p:cNvSpPr txBox="1"/>
          <p:nvPr/>
        </p:nvSpPr>
        <p:spPr>
          <a:xfrm>
            <a:off x="381000" y="1143000"/>
            <a:ext cx="3217547" cy="523220"/>
          </a:xfrm>
          <a:prstGeom prst="rect">
            <a:avLst/>
          </a:prstGeom>
          <a:noFill/>
        </p:spPr>
        <p:txBody>
          <a:bodyPr wrap="none" rtlCol="0">
            <a:spAutoFit/>
          </a:bodyPr>
          <a:lstStyle/>
          <a:p>
            <a:r>
              <a:rPr lang="en-US" sz="2800" b="1" dirty="0">
                <a:latin typeface="Times New Roman" pitchFamily="18" charset="0"/>
                <a:cs typeface="Times New Roman" pitchFamily="18" charset="0"/>
              </a:rPr>
              <a:t>Data Flow Diagram</a:t>
            </a:r>
          </a:p>
        </p:txBody>
      </p:sp>
      <p:pic>
        <p:nvPicPr>
          <p:cNvPr id="6" name="Picture 2"/>
          <p:cNvPicPr>
            <a:picLocks noChangeAspect="1" noChangeArrowheads="1"/>
          </p:cNvPicPr>
          <p:nvPr/>
        </p:nvPicPr>
        <p:blipFill>
          <a:blip r:embed="rId2" cstate="print"/>
          <a:srcRect/>
          <a:stretch>
            <a:fillRect/>
          </a:stretch>
        </p:blipFill>
        <p:spPr bwMode="auto">
          <a:xfrm>
            <a:off x="457200" y="1676400"/>
            <a:ext cx="8077200" cy="5029200"/>
          </a:xfrm>
          <a:prstGeom prst="rect">
            <a:avLst/>
          </a:prstGeom>
          <a:noFill/>
          <a:ln w="9525">
            <a:noFill/>
            <a:miter lim="800000"/>
            <a:headEnd/>
            <a:tailEnd/>
          </a:ln>
          <a:effectLst/>
        </p:spPr>
      </p:pic>
    </p:spTree>
    <p:extLst>
      <p:ext uri="{BB962C8B-B14F-4D97-AF65-F5344CB8AC3E}">
        <p14:creationId xmlns="" xmlns:p14="http://schemas.microsoft.com/office/powerpoint/2010/main" val="2094271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Use Case Diagram</a:t>
            </a:r>
          </a:p>
        </p:txBody>
      </p:sp>
      <p:pic>
        <p:nvPicPr>
          <p:cNvPr id="6" name="Picture 5"/>
          <p:cNvPicPr/>
          <p:nvPr/>
        </p:nvPicPr>
        <p:blipFill>
          <a:blip r:embed="rId2" cstate="print"/>
          <a:srcRect/>
          <a:stretch>
            <a:fillRect/>
          </a:stretch>
        </p:blipFill>
        <p:spPr bwMode="auto">
          <a:xfrm>
            <a:off x="1752600" y="1219200"/>
            <a:ext cx="5731235" cy="5305425"/>
          </a:xfrm>
          <a:prstGeom prst="rect">
            <a:avLst/>
          </a:prstGeom>
          <a:noFill/>
          <a:ln w="9525">
            <a:noFill/>
            <a:miter lim="800000"/>
            <a:headEnd/>
            <a:tailEnd/>
          </a:ln>
        </p:spPr>
      </p:pic>
    </p:spTree>
    <p:extLst>
      <p:ext uri="{BB962C8B-B14F-4D97-AF65-F5344CB8AC3E}">
        <p14:creationId xmlns="" xmlns:p14="http://schemas.microsoft.com/office/powerpoint/2010/main" val="200555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Class Diagram</a:t>
            </a:r>
          </a:p>
        </p:txBody>
      </p:sp>
      <p:pic>
        <p:nvPicPr>
          <p:cNvPr id="5" name="Picture 4"/>
          <p:cNvPicPr/>
          <p:nvPr/>
        </p:nvPicPr>
        <p:blipFill>
          <a:blip r:embed="rId2" cstate="print"/>
          <a:srcRect/>
          <a:stretch>
            <a:fillRect/>
          </a:stretch>
        </p:blipFill>
        <p:spPr bwMode="auto">
          <a:xfrm>
            <a:off x="1715404" y="1828800"/>
            <a:ext cx="6056996" cy="4343400"/>
          </a:xfrm>
          <a:prstGeom prst="rect">
            <a:avLst/>
          </a:prstGeom>
          <a:noFill/>
          <a:ln w="9525">
            <a:noFill/>
            <a:miter lim="800000"/>
            <a:headEnd/>
            <a:tailEnd/>
          </a:ln>
        </p:spPr>
      </p:pic>
    </p:spTree>
    <p:extLst>
      <p:ext uri="{BB962C8B-B14F-4D97-AF65-F5344CB8AC3E}">
        <p14:creationId xmlns="" xmlns:p14="http://schemas.microsoft.com/office/powerpoint/2010/main" val="13909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Sequence Diagram</a:t>
            </a:r>
          </a:p>
        </p:txBody>
      </p:sp>
      <p:pic>
        <p:nvPicPr>
          <p:cNvPr id="4" name="Picture 3"/>
          <p:cNvPicPr/>
          <p:nvPr/>
        </p:nvPicPr>
        <p:blipFill>
          <a:blip r:embed="rId2" cstate="print"/>
          <a:srcRect/>
          <a:stretch>
            <a:fillRect/>
          </a:stretch>
        </p:blipFill>
        <p:spPr bwMode="auto">
          <a:xfrm>
            <a:off x="1706245" y="1295400"/>
            <a:ext cx="5731510" cy="4876800"/>
          </a:xfrm>
          <a:prstGeom prst="rect">
            <a:avLst/>
          </a:prstGeom>
          <a:noFill/>
          <a:ln w="9525">
            <a:noFill/>
            <a:miter lim="800000"/>
            <a:headEnd/>
            <a:tailEnd/>
          </a:ln>
        </p:spPr>
      </p:pic>
    </p:spTree>
    <p:extLst>
      <p:ext uri="{BB962C8B-B14F-4D97-AF65-F5344CB8AC3E}">
        <p14:creationId xmlns="" xmlns:p14="http://schemas.microsoft.com/office/powerpoint/2010/main" val="1955699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Activity Diagram</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2424113" y="1066799"/>
            <a:ext cx="4295775" cy="556260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Screen shots</a:t>
            </a:r>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524000" y="1219200"/>
            <a:ext cx="6248400" cy="2743200"/>
          </a:xfrm>
          <a:prstGeom prst="rect">
            <a:avLst/>
          </a:prstGeom>
          <a:noFill/>
          <a:ln>
            <a:noFill/>
          </a:ln>
        </p:spPr>
      </p:pic>
      <p:pic>
        <p:nvPicPr>
          <p:cNvPr id="7" name="Picture 6"/>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524000" y="4038600"/>
            <a:ext cx="6248400" cy="2373948"/>
          </a:xfrm>
          <a:prstGeom prst="rect">
            <a:avLst/>
          </a:prstGeom>
          <a:noFill/>
          <a:ln>
            <a:noFill/>
          </a:ln>
        </p:spPr>
      </p:pic>
    </p:spTree>
    <p:extLst>
      <p:ext uri="{BB962C8B-B14F-4D97-AF65-F5344CB8AC3E}">
        <p14:creationId xmlns="" xmlns:p14="http://schemas.microsoft.com/office/powerpoint/2010/main" val="254533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772400" cy="2079625"/>
          </a:xfrm>
        </p:spPr>
        <p:txBody>
          <a:bodyPr>
            <a:normAutofit/>
          </a:bodyPr>
          <a:lstStyle/>
          <a:p>
            <a:r>
              <a:rPr lang="en-US" sz="3200" b="1" dirty="0">
                <a:latin typeface="Times New Roman" pitchFamily="18" charset="0"/>
                <a:cs typeface="Times New Roman" pitchFamily="18" charset="0"/>
              </a:rPr>
              <a:t>Abstract</a:t>
            </a:r>
          </a:p>
        </p:txBody>
      </p:sp>
      <p:sp>
        <p:nvSpPr>
          <p:cNvPr id="3" name="Subtitle 2"/>
          <p:cNvSpPr>
            <a:spLocks noGrp="1"/>
          </p:cNvSpPr>
          <p:nvPr>
            <p:ph type="subTitle" idx="1"/>
          </p:nvPr>
        </p:nvSpPr>
        <p:spPr>
          <a:xfrm>
            <a:off x="228600" y="838200"/>
            <a:ext cx="8595852" cy="5791200"/>
          </a:xfrm>
        </p:spPr>
        <p:txBody>
          <a:bodyPr>
            <a:noAutofit/>
          </a:bodyPr>
          <a:lstStyle/>
          <a:p>
            <a:pPr marL="342900" indent="-342900"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Machine learning (ML) makes machines independent and self-learning component. Researchers applying machine learning </a:t>
            </a:r>
            <a:r>
              <a:rPr lang="en-US" sz="1800" dirty="0" smtClean="0">
                <a:solidFill>
                  <a:schemeClr val="tx1"/>
                </a:solidFill>
                <a:latin typeface="Times New Roman" pitchFamily="18" charset="0"/>
                <a:cs typeface="Times New Roman" pitchFamily="18" charset="0"/>
              </a:rPr>
              <a:t>algorithms </a:t>
            </a:r>
            <a:r>
              <a:rPr lang="en-US" sz="1800" dirty="0">
                <a:solidFill>
                  <a:schemeClr val="tx1"/>
                </a:solidFill>
                <a:latin typeface="Times New Roman" pitchFamily="18" charset="0"/>
                <a:cs typeface="Times New Roman" pitchFamily="18" charset="0"/>
              </a:rPr>
              <a:t>to solve various real word problems in various domains. Nowadays agriculture affects by various factors such as global warming, climatic changes, lack of manpower, etc</a:t>
            </a:r>
            <a:r>
              <a:rPr lang="en-US" sz="1800" dirty="0" smtClean="0">
                <a:solidFill>
                  <a:schemeClr val="tx1"/>
                </a:solidFill>
                <a:latin typeface="Times New Roman" pitchFamily="18" charset="0"/>
                <a:cs typeface="Times New Roman" pitchFamily="18" charset="0"/>
              </a:rPr>
              <a:t>.</a:t>
            </a:r>
          </a:p>
          <a:p>
            <a:pPr marL="342900" indent="-342900" algn="just">
              <a:lnSpc>
                <a:spcPct val="150000"/>
              </a:lnSpc>
            </a:pPr>
            <a:endParaRPr lang="en-US" sz="1800" dirty="0">
              <a:solidFill>
                <a:schemeClr val="tx1"/>
              </a:solidFill>
              <a:latin typeface="Times New Roman" pitchFamily="18" charset="0"/>
              <a:cs typeface="Times New Roman" pitchFamily="18" charset="0"/>
            </a:endParaRPr>
          </a:p>
          <a:p>
            <a:pPr marL="342900" indent="-342900"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To help the farmers from the above factors and increase agriculture production, recently many machine learning techniques are utilized in the agricultural filed. In this paper, we studied different applications of machine learning techniques in the agriculture domain</a:t>
            </a:r>
            <a:r>
              <a:rPr lang="en-US" sz="1800" dirty="0" smtClean="0">
                <a:solidFill>
                  <a:schemeClr val="tx1"/>
                </a:solidFill>
                <a:latin typeface="Times New Roman" pitchFamily="18" charset="0"/>
                <a:cs typeface="Times New Roman" pitchFamily="18" charset="0"/>
              </a:rPr>
              <a:t>.</a:t>
            </a:r>
          </a:p>
          <a:p>
            <a:pPr marL="342900" indent="-342900" algn="just">
              <a:lnSpc>
                <a:spcPct val="150000"/>
              </a:lnSpc>
            </a:pPr>
            <a:endParaRPr lang="en-US" sz="1800" dirty="0">
              <a:solidFill>
                <a:schemeClr val="tx1"/>
              </a:solidFill>
              <a:latin typeface="Times New Roman" pitchFamily="18" charset="0"/>
              <a:cs typeface="Times New Roman" pitchFamily="18" charset="0"/>
            </a:endParaRPr>
          </a:p>
          <a:p>
            <a:pPr marL="342900" indent="-342900"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We classified applications of machine learning algorithms in agriculture by four categories namely, machine learning in plant monitoring, machine learning in soil analysis, machine learning in detection (or) prediction process in agriculture, machine learning in animal monitoring. </a:t>
            </a:r>
          </a:p>
        </p:txBody>
      </p:sp>
    </p:spTree>
    <p:extLst>
      <p:ext uri="{BB962C8B-B14F-4D97-AF65-F5344CB8AC3E}">
        <p14:creationId xmlns="" xmlns:p14="http://schemas.microsoft.com/office/powerpoint/2010/main" val="1309554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371600" y="381001"/>
            <a:ext cx="6477000" cy="2895600"/>
          </a:xfrm>
          <a:prstGeom prst="rect">
            <a:avLst/>
          </a:prstGeom>
          <a:noFill/>
          <a:ln>
            <a:noFill/>
          </a:ln>
        </p:spPr>
      </p:pic>
      <p:pic>
        <p:nvPicPr>
          <p:cNvPr id="7" name="Picture 6"/>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371600" y="3581400"/>
            <a:ext cx="6477000" cy="2667000"/>
          </a:xfrm>
          <a:prstGeom prst="rect">
            <a:avLst/>
          </a:prstGeom>
          <a:noFill/>
          <a:ln>
            <a:noFill/>
          </a:ln>
        </p:spPr>
      </p:pic>
    </p:spTree>
    <p:extLst>
      <p:ext uri="{BB962C8B-B14F-4D97-AF65-F5344CB8AC3E}">
        <p14:creationId xmlns="" xmlns:p14="http://schemas.microsoft.com/office/powerpoint/2010/main" val="3115525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914400" y="609601"/>
            <a:ext cx="7239000" cy="2666999"/>
          </a:xfrm>
          <a:prstGeom prst="rect">
            <a:avLst/>
          </a:prstGeom>
          <a:noFill/>
          <a:ln>
            <a:noFill/>
          </a:ln>
        </p:spPr>
      </p:pic>
      <p:pic>
        <p:nvPicPr>
          <p:cNvPr id="6" name="Picture 5"/>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914400" y="3429000"/>
            <a:ext cx="7239000" cy="3048000"/>
          </a:xfrm>
          <a:prstGeom prst="rect">
            <a:avLst/>
          </a:prstGeom>
          <a:noFill/>
          <a:ln>
            <a:noFill/>
          </a:ln>
        </p:spPr>
      </p:pic>
    </p:spTree>
    <p:extLst>
      <p:ext uri="{BB962C8B-B14F-4D97-AF65-F5344CB8AC3E}">
        <p14:creationId xmlns="" xmlns:p14="http://schemas.microsoft.com/office/powerpoint/2010/main" val="3374784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477078"/>
            <a:ext cx="9143999"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Test Cases</a:t>
            </a:r>
          </a:p>
        </p:txBody>
      </p:sp>
      <p:pic>
        <p:nvPicPr>
          <p:cNvPr id="4099" name="Picture 3"/>
          <p:cNvPicPr>
            <a:picLocks noChangeAspect="1" noChangeArrowheads="1"/>
          </p:cNvPicPr>
          <p:nvPr/>
        </p:nvPicPr>
        <p:blipFill>
          <a:blip r:embed="rId2" cstate="print"/>
          <a:srcRect/>
          <a:stretch>
            <a:fillRect/>
          </a:stretch>
        </p:blipFill>
        <p:spPr bwMode="auto">
          <a:xfrm>
            <a:off x="533400" y="1295400"/>
            <a:ext cx="8197850" cy="5410200"/>
          </a:xfrm>
          <a:prstGeom prst="rect">
            <a:avLst/>
          </a:prstGeom>
          <a:noFill/>
          <a:ln w="9525">
            <a:noFill/>
            <a:miter lim="800000"/>
            <a:headEnd/>
            <a:tailEnd/>
          </a:ln>
          <a:effectLst/>
        </p:spPr>
      </p:pic>
    </p:spTree>
    <p:extLst>
      <p:ext uri="{BB962C8B-B14F-4D97-AF65-F5344CB8AC3E}">
        <p14:creationId xmlns="" xmlns:p14="http://schemas.microsoft.com/office/powerpoint/2010/main" val="3491695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914400" y="228599"/>
            <a:ext cx="7315200" cy="632460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951038"/>
          </a:xfrm>
        </p:spPr>
        <p:txBody>
          <a:bodyPr>
            <a:normAutofit/>
          </a:bodyPr>
          <a:lstStyle/>
          <a:p>
            <a:r>
              <a:rPr lang="en-US" sz="32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152400" y="1219200"/>
            <a:ext cx="8686800" cy="5334000"/>
          </a:xfrm>
        </p:spPr>
        <p:txBody>
          <a:bodyPr>
            <a:noAutofit/>
          </a:bodyPr>
          <a:lstStyle/>
          <a:p>
            <a:pPr algn="just">
              <a:lnSpc>
                <a:spcPct val="150000"/>
              </a:lnSpc>
              <a:buNone/>
            </a:pPr>
            <a:r>
              <a:rPr lang="en-US" sz="1600" dirty="0" smtClean="0">
                <a:latin typeface="Times New Roman" pitchFamily="18" charset="0"/>
                <a:cs typeface="Times New Roman" pitchFamily="18" charset="0"/>
              </a:rPr>
              <a:t>		Decision-making tool has been developed for selecting suitable agricultural crop to be cultivated in the given experimental land. Twenty-six input variables are selected and grouped into six main variables such as soil, water, season, input, support and infrastructure. The evaluation scores of alternatives in the form of main variable sequences are obtained by dominance-based rough set approach and simple additive method. Johnson’s </a:t>
            </a:r>
            <a:r>
              <a:rPr lang="en-US" sz="1600" dirty="0" err="1" smtClean="0">
                <a:latin typeface="Times New Roman" pitchFamily="18" charset="0"/>
                <a:cs typeface="Times New Roman" pitchFamily="18" charset="0"/>
              </a:rPr>
              <a:t>reduct</a:t>
            </a:r>
            <a:r>
              <a:rPr lang="en-US" sz="1600" dirty="0" smtClean="0">
                <a:latin typeface="Times New Roman" pitchFamily="18" charset="0"/>
                <a:cs typeface="Times New Roman" pitchFamily="18" charset="0"/>
              </a:rPr>
              <a:t> classifier algorithm is used in the developed tool to generate classification rules for three agricultural crops such as paddy, groundnut and sugarcane. The validation results showed that the developed tool has sufficient predictive power to help the farmers to select suitable crop for agriculture development. Although illustrations are based on the three agricultural crops, namely paddy, groundnut and sugarcane, the developed decision-making tool can act as a multi-class classification tool to select any agricultural crop for cultivation. The limitations of this tool are as follows: Johnson’s classifier produces satisfactory results for smaller training datasets. Discernibility based attribute reduction system has input number restrictions in the dataset. </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63802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normAutofit/>
          </a:bodyPr>
          <a:lstStyle/>
          <a:p>
            <a:r>
              <a:rPr lang="en-US" sz="32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152400" y="457200"/>
            <a:ext cx="8839200" cy="4953000"/>
          </a:xfrm>
        </p:spPr>
        <p:txBody>
          <a:bodyPr>
            <a:noAutofit/>
          </a:bodyPr>
          <a:lstStyle/>
          <a:p>
            <a:pPr algn="just">
              <a:lnSpc>
                <a:spcPct val="150000"/>
              </a:lnSpc>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[1] Agarwal, </a:t>
            </a:r>
            <a:r>
              <a:rPr lang="en-US" sz="1800" kern="1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Apoorv</a:t>
            </a: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Fadi</a:t>
            </a: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Biadsy</a:t>
            </a: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and Kathleen R. </a:t>
            </a:r>
            <a:r>
              <a:rPr lang="en-US" sz="1800" kern="1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Mckeown</a:t>
            </a: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."Contextual phrase-level polarity analysis using lexical affect scoring and syntactic n-grams." Proceedings of the 12</a:t>
            </a:r>
            <a:r>
              <a:rPr lang="en-US" sz="1800" kern="100" baseline="300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th</a:t>
            </a: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Conference of the European Chapter of the Association for</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Computational Linguistics. Association for Computational Linguistics, 2009.</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 Barbosa, Luciano, and </a:t>
            </a:r>
            <a:r>
              <a:rPr lang="en-US" sz="1800" kern="1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Junlan</a:t>
            </a: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Feng. "Robust sentiment detection on twitter from biased and noisy data." Proceedings of the 23rd international conference on computational linguistics: posters. Association for Computational Linguistics, 2010.</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[3] </a:t>
            </a:r>
            <a:r>
              <a:rPr lang="en-US" sz="1800" kern="1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Bermingham</a:t>
            </a: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Adam, and Alan F. Smeaton. "Classifying sentiment in microblogs: is brevity an advantage?." Proceedings of the 19th ACM international conference on Information and knowledge management. ACM, 2010.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[4] </a:t>
            </a:r>
            <a:r>
              <a:rPr lang="en-US" sz="1800" kern="1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Gamon</a:t>
            </a:r>
            <a:r>
              <a:rPr lang="en-US" sz="18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Michael. "Sentiment classification on customer feedback data: noisy data, large feature vectors, and the role of linguistic analysis." Proceedings of the 20th international conference on Computational Linguistics. Association for</a:t>
            </a:r>
            <a:r>
              <a:rPr lang="en-IN" sz="1800" kern="100" dirty="0">
                <a:latin typeface="Calibri" panose="020F0502020204030204" pitchFamily="34" charset="0"/>
                <a:ea typeface="Calibri" panose="020F0502020204030204" pitchFamily="34" charset="0"/>
                <a:cs typeface="Gautami" panose="020B0502040204020203" pitchFamily="34" charset="0"/>
              </a:rPr>
              <a:t> </a:t>
            </a:r>
            <a:r>
              <a:rPr lang="en-US" sz="1800" dirty="0">
                <a:solidFill>
                  <a:srgbClr val="000000"/>
                </a:solidFill>
                <a:effectLst/>
                <a:latin typeface="Times New Roman" panose="02020603050405020304" pitchFamily="18" charset="0"/>
                <a:ea typeface="Calibri" panose="020F0502020204030204" pitchFamily="34" charset="0"/>
              </a:rPr>
              <a:t>Computational Linguistics, 2004.</a:t>
            </a:r>
            <a:endParaRPr lang="en-US" sz="2400" dirty="0"/>
          </a:p>
        </p:txBody>
      </p:sp>
    </p:spTree>
    <p:extLst>
      <p:ext uri="{BB962C8B-B14F-4D97-AF65-F5344CB8AC3E}">
        <p14:creationId xmlns="" xmlns:p14="http://schemas.microsoft.com/office/powerpoint/2010/main" val="293373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GB" sz="3200" b="1" dirty="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458200" cy="5257800"/>
          </a:xfrm>
        </p:spPr>
        <p:txBody>
          <a:bodyPr>
            <a:noAutofit/>
          </a:bodyPr>
          <a:lstStyle/>
          <a:p>
            <a:pPr algn="just">
              <a:lnSpc>
                <a:spcPct val="150000"/>
              </a:lnSpc>
            </a:pPr>
            <a:r>
              <a:rPr lang="en-US" sz="1700" dirty="0">
                <a:latin typeface="Times New Roman" pitchFamily="18" charset="0"/>
                <a:cs typeface="Times New Roman" pitchFamily="18" charset="0"/>
              </a:rPr>
              <a:t>Nowadays, precision agriculture aims at increasing productivity and maximizing the yields of a crop. The entire crop cycle can benefit from an application of the correct amount of spray (such as water, fertilizers, pesticides or fungicides) at the proper time and place. In parallel, research on multispectral image analysis of agricultural fields is starting to detect diseases in plants. Farmers generate maps of spatial variabilities based on geo-located sensors</a:t>
            </a:r>
            <a:r>
              <a:rPr lang="en-US" sz="1700" dirty="0" smtClean="0">
                <a:latin typeface="Times New Roman" pitchFamily="18" charset="0"/>
                <a:cs typeface="Times New Roman" pitchFamily="18" charset="0"/>
              </a:rPr>
              <a:t>.</a:t>
            </a:r>
          </a:p>
          <a:p>
            <a:pPr algn="just">
              <a:lnSpc>
                <a:spcPct val="150000"/>
              </a:lnSpc>
              <a:buNone/>
            </a:pPr>
            <a:endParaRPr lang="en-US" sz="1700" dirty="0">
              <a:latin typeface="Times New Roman" pitchFamily="18" charset="0"/>
              <a:cs typeface="Times New Roman" pitchFamily="18" charset="0"/>
            </a:endParaRPr>
          </a:p>
          <a:p>
            <a:pPr algn="just">
              <a:lnSpc>
                <a:spcPct val="150000"/>
              </a:lnSpc>
            </a:pPr>
            <a:r>
              <a:rPr lang="en-US" sz="1700" dirty="0">
                <a:latin typeface="Times New Roman" pitchFamily="18" charset="0"/>
                <a:cs typeface="Times New Roman" pitchFamily="18" charset="0"/>
              </a:rPr>
              <a:t>The sensors collect many variables and provide historical and real time information. Recently, Unmanned Aerial Vehicles (UAV) have enabled precision</a:t>
            </a:r>
            <a:r>
              <a:rPr lang="en-IN" sz="1700" dirty="0">
                <a:latin typeface="Times New Roman" panose="02020603050405020304" pitchFamily="18" charset="0"/>
                <a:cs typeface="Times New Roman" panose="02020603050405020304" pitchFamily="18" charset="0"/>
              </a:rPr>
              <a:t> agriculture. These drones are equipped with multispectral or RGB cameras to collect aerial images and create maps of the selected region. High precision agriculture applies mainly to yield monitoring or remote sensing. It is only started to be applied  to vineyards on complex landscapes and difficult topographies</a:t>
            </a:r>
            <a:r>
              <a:rPr lang="en-IN" sz="1700" dirty="0" smtClean="0">
                <a:latin typeface="Times New Roman" panose="02020603050405020304" pitchFamily="18" charset="0"/>
                <a:cs typeface="Times New Roman" panose="02020603050405020304" pitchFamily="18" charset="0"/>
              </a:rPr>
              <a:t>.</a:t>
            </a:r>
            <a:endParaRPr lang="en-US" sz="1700" dirty="0">
              <a:latin typeface="Times New Roman" pitchFamily="18" charset="0"/>
              <a:cs typeface="Times New Roman" pitchFamily="18" charset="0"/>
            </a:endParaRPr>
          </a:p>
        </p:txBody>
      </p:sp>
    </p:spTree>
    <p:extLst>
      <p:ext uri="{BB962C8B-B14F-4D97-AF65-F5344CB8AC3E}">
        <p14:creationId xmlns="" xmlns:p14="http://schemas.microsoft.com/office/powerpoint/2010/main" val="84311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0"/>
            <a:ext cx="7772400" cy="1470025"/>
          </a:xfrm>
        </p:spPr>
        <p:txBody>
          <a:bodyPr>
            <a:normAutofit/>
          </a:bodyPr>
          <a:lstStyle/>
          <a:p>
            <a:r>
              <a:rPr lang="en-US" sz="3200" b="1" dirty="0">
                <a:latin typeface="Times New Roman" pitchFamily="18" charset="0"/>
                <a:cs typeface="Times New Roman" pitchFamily="18" charset="0"/>
              </a:rPr>
              <a:t>Existing System</a:t>
            </a:r>
          </a:p>
        </p:txBody>
      </p:sp>
      <p:sp>
        <p:nvSpPr>
          <p:cNvPr id="3" name="Subtitle 2"/>
          <p:cNvSpPr>
            <a:spLocks noGrp="1"/>
          </p:cNvSpPr>
          <p:nvPr>
            <p:ph type="subTitle" idx="1"/>
          </p:nvPr>
        </p:nvSpPr>
        <p:spPr>
          <a:xfrm>
            <a:off x="152400" y="1295400"/>
            <a:ext cx="8610600" cy="5257800"/>
          </a:xfrm>
        </p:spPr>
        <p:txBody>
          <a:bodyPr>
            <a:normAutofit/>
          </a:bodyPr>
          <a:lstStyle/>
          <a:p>
            <a:pPr marL="342900" lvl="0" indent="-342900" algn="just">
              <a:lnSpc>
                <a:spcPct val="150000"/>
              </a:lnSpc>
              <a:buFont typeface="Arial" pitchFamily="34" charset="0"/>
              <a:buChar char="•"/>
            </a:pPr>
            <a:r>
              <a:rPr lang="en-US" sz="1900" dirty="0">
                <a:solidFill>
                  <a:schemeClr val="tx1"/>
                </a:solidFill>
                <a:latin typeface="Times New Roman" pitchFamily="18" charset="0"/>
                <a:cs typeface="Times New Roman" pitchFamily="18" charset="0"/>
              </a:rPr>
              <a:t>The methodology utilizes Principal Components analysis (PCA) not withstanding Support Vector Machines (SVMs) and Linear Discriminate Analysis (LDA) algorithms for feature extraction and arrangement</a:t>
            </a:r>
            <a:r>
              <a:rPr lang="en-US" sz="1900" dirty="0" smtClean="0">
                <a:solidFill>
                  <a:schemeClr val="tx1"/>
                </a:solidFill>
                <a:latin typeface="Times New Roman" pitchFamily="18" charset="0"/>
                <a:cs typeface="Times New Roman" pitchFamily="18" charset="0"/>
              </a:rPr>
              <a:t>.</a:t>
            </a:r>
          </a:p>
          <a:p>
            <a:pPr marL="342900" lvl="0" indent="-342900" algn="just">
              <a:lnSpc>
                <a:spcPct val="150000"/>
              </a:lnSpc>
            </a:pPr>
            <a:endParaRPr lang="en-US" sz="1900" dirty="0">
              <a:solidFill>
                <a:schemeClr val="tx1"/>
              </a:solidFill>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1900" dirty="0">
                <a:solidFill>
                  <a:schemeClr val="tx1"/>
                </a:solidFill>
                <a:latin typeface="Times New Roman" pitchFamily="18" charset="0"/>
                <a:cs typeface="Times New Roman" pitchFamily="18" charset="0"/>
              </a:rPr>
              <a:t>We demonstrated that machine Learning algorithms dependent on morpho-colorimetric parameters and NIR examination independently were capable to classify leaves of 16 grapevine cultivars. Automated picture analysis for morphological and color highlights extraction of checked leaves combined with ANN displaying rendered fast, exact and modest techniques to be utilized for </a:t>
            </a:r>
            <a:r>
              <a:rPr lang="en-US" sz="1900" dirty="0" err="1">
                <a:solidFill>
                  <a:schemeClr val="tx1"/>
                </a:solidFill>
                <a:latin typeface="Times New Roman" pitchFamily="18" charset="0"/>
                <a:cs typeface="Times New Roman" pitchFamily="18" charset="0"/>
              </a:rPr>
              <a:t>ampelo</a:t>
            </a:r>
            <a:r>
              <a:rPr lang="en-US" sz="1900" dirty="0">
                <a:solidFill>
                  <a:schemeClr val="tx1"/>
                </a:solidFill>
                <a:latin typeface="Times New Roman" pitchFamily="18" charset="0"/>
                <a:cs typeface="Times New Roman" pitchFamily="18" charset="0"/>
              </a:rPr>
              <a:t> </a:t>
            </a:r>
            <a:r>
              <a:rPr lang="en-US" sz="1900" dirty="0" err="1">
                <a:solidFill>
                  <a:schemeClr val="tx1"/>
                </a:solidFill>
                <a:latin typeface="Times New Roman" pitchFamily="18" charset="0"/>
                <a:cs typeface="Times New Roman" pitchFamily="18" charset="0"/>
              </a:rPr>
              <a:t>graphy</a:t>
            </a:r>
            <a:r>
              <a:rPr lang="en-US" sz="1900" dirty="0">
                <a:solidFill>
                  <a:schemeClr val="tx1"/>
                </a:solidFill>
                <a:latin typeface="Times New Roman" pitchFamily="18" charset="0"/>
                <a:cs typeface="Times New Roman" pitchFamily="18" charset="0"/>
              </a:rPr>
              <a:t>/ cultivar characterization.</a:t>
            </a:r>
          </a:p>
          <a:p>
            <a:pPr marL="342900" lvl="0" indent="-342900" algn="just">
              <a:lnSpc>
                <a:spcPct val="150000"/>
              </a:lnSpc>
              <a:buFont typeface="Wingdings" pitchFamily="2" charset="2"/>
              <a:buChar char="Ø"/>
            </a:pPr>
            <a:endParaRPr lang="en-US" sz="2400" dirty="0">
              <a:solidFill>
                <a:schemeClr val="tx1"/>
              </a:solidFill>
              <a:latin typeface="Times New Roman" pitchFamily="18" charset="0"/>
              <a:cs typeface="Times New Roman" pitchFamily="18" charset="0"/>
            </a:endParaRPr>
          </a:p>
          <a:p>
            <a:pPr marL="342900" indent="-342900" algn="just">
              <a:lnSpc>
                <a:spcPct val="150000"/>
              </a:lnSpc>
              <a:buFont typeface="Wingdings" pitchFamily="2" charset="2"/>
              <a:buChar char="Ø"/>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56618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noAutofit/>
          </a:bodyPr>
          <a:lstStyle/>
          <a:p>
            <a:r>
              <a:rPr lang="en-US" sz="3200" b="1" dirty="0">
                <a:latin typeface="Times New Roman" pitchFamily="18" charset="0"/>
                <a:cs typeface="Times New Roman" pitchFamily="18" charset="0"/>
              </a:rPr>
              <a:t>Disadvantages Of Existing System</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1219200"/>
            <a:ext cx="8458200" cy="5486400"/>
          </a:xfrm>
        </p:spPr>
        <p:txBody>
          <a:bodyPr>
            <a:normAutofit/>
          </a:bodyPr>
          <a:lstStyle/>
          <a:p>
            <a:pPr marL="342900" lvl="0" indent="-342900"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PCA not supporting to calculate accuracy for SVM and LDA algorithm the main problem is PCA </a:t>
            </a:r>
            <a:r>
              <a:rPr lang="en-US" sz="1800" dirty="0" smtClean="0">
                <a:solidFill>
                  <a:schemeClr val="tx1"/>
                </a:solidFill>
                <a:latin typeface="Times New Roman" pitchFamily="18" charset="0"/>
                <a:cs typeface="Times New Roman" pitchFamily="18" charset="0"/>
              </a:rPr>
              <a:t>does not </a:t>
            </a:r>
            <a:r>
              <a:rPr lang="en-US" sz="1800" dirty="0">
                <a:solidFill>
                  <a:schemeClr val="tx1"/>
                </a:solidFill>
                <a:latin typeface="Times New Roman" pitchFamily="18" charset="0"/>
                <a:cs typeface="Times New Roman" pitchFamily="18" charset="0"/>
              </a:rPr>
              <a:t>supporting more than 10 components from the given dataset</a:t>
            </a:r>
            <a:r>
              <a:rPr lang="en-US" sz="1800" dirty="0" smtClean="0">
                <a:solidFill>
                  <a:schemeClr val="tx1"/>
                </a:solidFill>
                <a:latin typeface="Times New Roman" pitchFamily="18" charset="0"/>
                <a:cs typeface="Times New Roman" pitchFamily="18" charset="0"/>
              </a:rPr>
              <a:t>.</a:t>
            </a:r>
          </a:p>
          <a:p>
            <a:pPr marL="342900" lvl="0" indent="-342900" algn="just">
              <a:lnSpc>
                <a:spcPct val="150000"/>
              </a:lnSpc>
            </a:pPr>
            <a:endParaRPr lang="en-US" sz="1800" dirty="0">
              <a:solidFill>
                <a:schemeClr val="tx1"/>
              </a:solidFill>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Existing model does not support to classify leaves of 16 and also model id not trained to predict and detect </a:t>
            </a:r>
            <a:r>
              <a:rPr lang="en-US" sz="1800" dirty="0" smtClean="0">
                <a:solidFill>
                  <a:schemeClr val="tx1"/>
                </a:solidFill>
                <a:latin typeface="Times New Roman" pitchFamily="18" charset="0"/>
                <a:cs typeface="Times New Roman" pitchFamily="18" charset="0"/>
              </a:rPr>
              <a:t>disease </a:t>
            </a:r>
            <a:r>
              <a:rPr lang="en-US" sz="1800" dirty="0">
                <a:solidFill>
                  <a:schemeClr val="tx1"/>
                </a:solidFill>
                <a:latin typeface="Times New Roman" pitchFamily="18" charset="0"/>
                <a:cs typeface="Times New Roman" pitchFamily="18" charset="0"/>
              </a:rPr>
              <a:t>in leaves and plants so that ANN algorithm failed to resolve problem in Agriculture Field.</a:t>
            </a:r>
          </a:p>
          <a:p>
            <a:pPr marL="342900" indent="-342900" algn="just">
              <a:lnSpc>
                <a:spcPct val="150000"/>
              </a:lnSpc>
              <a:buFont typeface="Wingdings" pitchFamily="2" charset="2"/>
              <a:buChar char="Ø"/>
            </a:pPr>
            <a:endParaRPr lang="en-US" sz="2400" dirty="0">
              <a:solidFill>
                <a:schemeClr val="tx1"/>
              </a:solidFill>
              <a:latin typeface="Times New Roman" pitchFamily="18" charset="0"/>
              <a:cs typeface="Times New Roman" pitchFamily="18" charset="0"/>
            </a:endParaRPr>
          </a:p>
          <a:p>
            <a:pPr lvl="0" algn="just">
              <a:lnSpc>
                <a:spcPct val="150000"/>
              </a:lnSpc>
            </a:pPr>
            <a:endParaRPr lang="en-US" sz="2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31773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1371600"/>
          </a:xfrm>
        </p:spPr>
        <p:txBody>
          <a:bodyPr>
            <a:normAutofit/>
          </a:bodyPr>
          <a:lstStyle/>
          <a:p>
            <a:r>
              <a:rPr lang="en-US" sz="3200" b="1" dirty="0">
                <a:latin typeface="Times New Roman" pitchFamily="18" charset="0"/>
                <a:cs typeface="Times New Roman" pitchFamily="18" charset="0"/>
              </a:rPr>
              <a:t>Proposed System</a:t>
            </a:r>
          </a:p>
        </p:txBody>
      </p:sp>
      <p:sp>
        <p:nvSpPr>
          <p:cNvPr id="3" name="Subtitle 2"/>
          <p:cNvSpPr>
            <a:spLocks noGrp="1"/>
          </p:cNvSpPr>
          <p:nvPr>
            <p:ph type="subTitle" idx="1"/>
          </p:nvPr>
        </p:nvSpPr>
        <p:spPr>
          <a:xfrm>
            <a:off x="304800" y="1295400"/>
            <a:ext cx="8305799" cy="4800600"/>
          </a:xfrm>
        </p:spPr>
        <p:txBody>
          <a:bodyPr>
            <a:normAutofit/>
          </a:bodyPr>
          <a:lstStyle/>
          <a:p>
            <a:pPr marL="342900" indent="-342900"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The farmers rely on the traditional ways of farming which is based on the reliability of the suggestions from the elderly and their experience</a:t>
            </a:r>
            <a:r>
              <a:rPr lang="en-US" sz="1800" dirty="0" smtClean="0">
                <a:solidFill>
                  <a:schemeClr val="tx1"/>
                </a:solidFill>
                <a:latin typeface="Times New Roman" pitchFamily="18" charset="0"/>
                <a:cs typeface="Times New Roman" pitchFamily="18" charset="0"/>
              </a:rPr>
              <a:t>.</a:t>
            </a:r>
          </a:p>
          <a:p>
            <a:pPr marL="342900" indent="-342900" algn="just">
              <a:lnSpc>
                <a:spcPct val="150000"/>
              </a:lnSpc>
            </a:pPr>
            <a:endParaRPr lang="en-US" sz="1800" dirty="0">
              <a:solidFill>
                <a:schemeClr val="tx1"/>
              </a:solidFill>
              <a:latin typeface="Times New Roman" pitchFamily="18" charset="0"/>
              <a:cs typeface="Times New Roman" pitchFamily="18" charset="0"/>
            </a:endParaRPr>
          </a:p>
          <a:p>
            <a:pPr marL="342900" indent="-342900"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This method leaves farmers at the mercy of random climatic conditions which are already getting random due to global warming and uneven rainfall patterns. The manual spraying method for pesticides led to improper usage of resources and harms the environment.  </a:t>
            </a:r>
          </a:p>
        </p:txBody>
      </p:sp>
    </p:spTree>
    <p:extLst>
      <p:ext uri="{BB962C8B-B14F-4D97-AF65-F5344CB8AC3E}">
        <p14:creationId xmlns="" xmlns:p14="http://schemas.microsoft.com/office/powerpoint/2010/main" val="1112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normAutofit/>
          </a:bodyPr>
          <a:lstStyle/>
          <a:p>
            <a:r>
              <a:rPr lang="en-US" sz="3200" b="1" dirty="0">
                <a:latin typeface="Times New Roman" pitchFamily="18" charset="0"/>
                <a:cs typeface="Times New Roman" pitchFamily="18" charset="0"/>
              </a:rPr>
              <a:t>Advantages Of Proposed System</a:t>
            </a:r>
          </a:p>
        </p:txBody>
      </p:sp>
      <p:sp>
        <p:nvSpPr>
          <p:cNvPr id="3" name="Subtitle 2"/>
          <p:cNvSpPr>
            <a:spLocks noGrp="1"/>
          </p:cNvSpPr>
          <p:nvPr>
            <p:ph type="subTitle" idx="1"/>
          </p:nvPr>
        </p:nvSpPr>
        <p:spPr>
          <a:xfrm>
            <a:off x="381000" y="1600200"/>
            <a:ext cx="8382000" cy="4724400"/>
          </a:xfrm>
        </p:spPr>
        <p:txBody>
          <a:bodyPr>
            <a:normAutofit/>
          </a:bodyPr>
          <a:lstStyle/>
          <a:p>
            <a:pPr marL="457200" lvl="0" indent="-457200"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To resolve the problem in agriculture such as lack of water, excess rain, soil pollution due to plastics, synthetic fertilizer we applied selected dataset with decision tree, Random forest, Support vector Machine Learning</a:t>
            </a:r>
            <a:r>
              <a:rPr lang="en-US" sz="1800" dirty="0" smtClean="0">
                <a:solidFill>
                  <a:schemeClr val="tx1"/>
                </a:solidFill>
                <a:latin typeface="Times New Roman" pitchFamily="18" charset="0"/>
                <a:cs typeface="Times New Roman" pitchFamily="18" charset="0"/>
              </a:rPr>
              <a:t>.</a:t>
            </a:r>
          </a:p>
          <a:p>
            <a:pPr marL="457200" lvl="0" indent="-457200" algn="just">
              <a:lnSpc>
                <a:spcPct val="150000"/>
              </a:lnSpc>
            </a:pPr>
            <a:endParaRPr lang="en-US" sz="1800" dirty="0">
              <a:solidFill>
                <a:schemeClr val="tx1"/>
              </a:solidFill>
              <a:latin typeface="Times New Roman" pitchFamily="18" charset="0"/>
              <a:cs typeface="Times New Roman" pitchFamily="18" charset="0"/>
            </a:endParaRPr>
          </a:p>
          <a:p>
            <a:pPr marL="457200" lvl="0" indent="-457200"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It is imperative to monitor the pH value, temperature and concentration changes in nutrient solution composition as the performance of soilless cultivation is highly dependent on these parameters</a:t>
            </a:r>
            <a:r>
              <a:rPr lang="en-US" sz="1800" dirty="0" smtClean="0">
                <a:solidFill>
                  <a:schemeClr val="tx1"/>
                </a:solidFill>
                <a:latin typeface="Times New Roman" pitchFamily="18" charset="0"/>
                <a:cs typeface="Times New Roman" pitchFamily="18" charset="0"/>
              </a:rPr>
              <a:t>. The </a:t>
            </a:r>
            <a:r>
              <a:rPr lang="en-US" sz="1800" dirty="0">
                <a:solidFill>
                  <a:schemeClr val="tx1"/>
                </a:solidFill>
                <a:latin typeface="Times New Roman" pitchFamily="18" charset="0"/>
                <a:cs typeface="Times New Roman" pitchFamily="18" charset="0"/>
              </a:rPr>
              <a:t>significant variables in a nutrient solution cannot be measured directly hence these are determined with the help of auxiliary variables.</a:t>
            </a:r>
          </a:p>
        </p:txBody>
      </p:sp>
    </p:spTree>
    <p:extLst>
      <p:ext uri="{BB962C8B-B14F-4D97-AF65-F5344CB8AC3E}">
        <p14:creationId xmlns="" xmlns:p14="http://schemas.microsoft.com/office/powerpoint/2010/main" val="422922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438400"/>
            <a:ext cx="7239000" cy="3581400"/>
          </a:xfrm>
        </p:spPr>
        <p:txBody>
          <a:bodyPr>
            <a:normAutofit/>
          </a:bodyPr>
          <a:lstStyle/>
          <a:p>
            <a:pPr lvl="0" algn="just">
              <a:lnSpc>
                <a:spcPct val="150000"/>
              </a:lnSpc>
            </a:pPr>
            <a:r>
              <a:rPr lang="en-US" sz="1800" dirty="0">
                <a:solidFill>
                  <a:schemeClr val="tx1"/>
                </a:solidFill>
                <a:latin typeface="Times New Roman" pitchFamily="18" charset="0"/>
                <a:cs typeface="Times New Roman" pitchFamily="18" charset="0"/>
              </a:rPr>
              <a:t>Operating system 	</a:t>
            </a:r>
            <a:r>
              <a:rPr lang="en-US" sz="1800" dirty="0" smtClean="0">
                <a:solidFill>
                  <a:schemeClr val="tx1"/>
                </a:solidFill>
                <a:latin typeface="Times New Roman" pitchFamily="18" charset="0"/>
                <a:cs typeface="Times New Roman" pitchFamily="18" charset="0"/>
              </a:rPr>
              <a:t> 	:          </a:t>
            </a:r>
            <a:r>
              <a:rPr lang="en-US" sz="1800" dirty="0">
                <a:solidFill>
                  <a:schemeClr val="tx1"/>
                </a:solidFill>
                <a:latin typeface="Times New Roman" pitchFamily="18" charset="0"/>
                <a:cs typeface="Times New Roman" pitchFamily="18" charset="0"/>
              </a:rPr>
              <a:t>Windows 10 Ultimate.</a:t>
            </a:r>
          </a:p>
          <a:p>
            <a:pPr lvl="0" algn="just">
              <a:lnSpc>
                <a:spcPct val="150000"/>
              </a:lnSpc>
            </a:pPr>
            <a:r>
              <a:rPr lang="en-US" sz="1800" dirty="0">
                <a:solidFill>
                  <a:schemeClr val="tx1"/>
                </a:solidFill>
                <a:latin typeface="Times New Roman" pitchFamily="18" charset="0"/>
                <a:cs typeface="Times New Roman" pitchFamily="18" charset="0"/>
              </a:rPr>
              <a:t>Coding Language	</a:t>
            </a:r>
            <a:r>
              <a:rPr lang="en-US" sz="1800" dirty="0" smtClean="0">
                <a:solidFill>
                  <a:schemeClr val="tx1"/>
                </a:solidFill>
                <a:latin typeface="Times New Roman" pitchFamily="18" charset="0"/>
                <a:cs typeface="Times New Roman" pitchFamily="18" charset="0"/>
              </a:rPr>
              <a:t>	: </a:t>
            </a:r>
            <a:r>
              <a:rPr lang="en-US" sz="1800" dirty="0">
                <a:solidFill>
                  <a:schemeClr val="tx1"/>
                </a:solidFill>
                <a:latin typeface="Times New Roman" pitchFamily="18" charset="0"/>
                <a:cs typeface="Times New Roman" pitchFamily="18" charset="0"/>
              </a:rPr>
              <a:t>	Python. </a:t>
            </a:r>
          </a:p>
          <a:p>
            <a:pPr lvl="0" algn="just">
              <a:lnSpc>
                <a:spcPct val="150000"/>
              </a:lnSpc>
            </a:pPr>
            <a:r>
              <a:rPr lang="en-US" sz="1800" dirty="0">
                <a:solidFill>
                  <a:schemeClr val="tx1"/>
                </a:solidFill>
                <a:latin typeface="Times New Roman" pitchFamily="18" charset="0"/>
                <a:cs typeface="Times New Roman" pitchFamily="18" charset="0"/>
              </a:rPr>
              <a:t>Front-End		:	Python.</a:t>
            </a:r>
          </a:p>
          <a:p>
            <a:pPr lvl="0" algn="just">
              <a:lnSpc>
                <a:spcPct val="150000"/>
              </a:lnSpc>
            </a:pPr>
            <a:r>
              <a:rPr lang="en-US" sz="1800" dirty="0">
                <a:solidFill>
                  <a:schemeClr val="tx1"/>
                </a:solidFill>
                <a:latin typeface="Times New Roman" pitchFamily="18" charset="0"/>
                <a:cs typeface="Times New Roman" pitchFamily="18" charset="0"/>
              </a:rPr>
              <a:t>Designing	            </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	Html</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css</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javascript</a:t>
            </a:r>
            <a:r>
              <a:rPr lang="en-US" sz="1800" dirty="0">
                <a:solidFill>
                  <a:schemeClr val="tx1"/>
                </a:solidFill>
                <a:latin typeface="Times New Roman" pitchFamily="18" charset="0"/>
                <a:cs typeface="Times New Roman" pitchFamily="18" charset="0"/>
              </a:rPr>
              <a:t>.</a:t>
            </a:r>
          </a:p>
          <a:p>
            <a:pPr lvl="0" algn="just">
              <a:lnSpc>
                <a:spcPct val="150000"/>
              </a:lnSpc>
            </a:pPr>
            <a:r>
              <a:rPr lang="en-US" sz="1800" dirty="0">
                <a:solidFill>
                  <a:schemeClr val="tx1"/>
                </a:solidFill>
                <a:latin typeface="Times New Roman" pitchFamily="18" charset="0"/>
                <a:cs typeface="Times New Roman" pitchFamily="18" charset="0"/>
              </a:rPr>
              <a:t>Data Base		:	MySQL</a:t>
            </a:r>
          </a:p>
          <a:p>
            <a:pPr algn="just">
              <a:lnSpc>
                <a:spcPct val="150000"/>
              </a:lnSpc>
            </a:pPr>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algn="just">
              <a:lnSpc>
                <a:spcPct val="150000"/>
              </a:lnSpc>
            </a:pPr>
            <a:endParaRPr lang="en-US" sz="2400" dirty="0">
              <a:solidFill>
                <a:schemeClr val="tx1"/>
              </a:solidFill>
              <a:latin typeface="Times New Roman" pitchFamily="18" charset="0"/>
              <a:cs typeface="Times New Roman" pitchFamily="18" charset="0"/>
            </a:endParaRPr>
          </a:p>
        </p:txBody>
      </p:sp>
      <p:sp>
        <p:nvSpPr>
          <p:cNvPr id="4" name="Title 3"/>
          <p:cNvSpPr>
            <a:spLocks noGrp="1"/>
          </p:cNvSpPr>
          <p:nvPr>
            <p:ph type="ctrTitle"/>
          </p:nvPr>
        </p:nvSpPr>
        <p:spPr>
          <a:xfrm>
            <a:off x="0" y="1676400"/>
            <a:ext cx="9144000" cy="533400"/>
          </a:xfrm>
        </p:spPr>
        <p:txBody>
          <a:bodyPr>
            <a:noAutofit/>
          </a:bodyPr>
          <a:lstStyle/>
          <a:p>
            <a:r>
              <a:rPr lang="en-US" sz="2800" b="1" dirty="0" smtClean="0">
                <a:latin typeface="Times New Roman" pitchFamily="18" charset="0"/>
                <a:cs typeface="Times New Roman" pitchFamily="18" charset="0"/>
              </a:rPr>
              <a:t>Software </a:t>
            </a:r>
            <a:r>
              <a:rPr lang="en-US" sz="2800" b="1" dirty="0">
                <a:latin typeface="Times New Roman" pitchFamily="18" charset="0"/>
                <a:cs typeface="Times New Roman" pitchFamily="18" charset="0"/>
              </a:rPr>
              <a:t>Requirements</a:t>
            </a:r>
            <a:r>
              <a:rPr lang="en-US" sz="2800" dirty="0">
                <a:latin typeface="Times New Roman" pitchFamily="18" charset="0"/>
                <a:cs typeface="Times New Roman" pitchFamily="18" charset="0"/>
              </a:rPr>
              <a:t>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5" name="Title 3"/>
          <p:cNvSpPr txBox="1">
            <a:spLocks/>
          </p:cNvSpPr>
          <p:nvPr/>
        </p:nvSpPr>
        <p:spPr>
          <a:xfrm>
            <a:off x="0" y="685800"/>
            <a:ext cx="9144000" cy="5334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3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SYSTEM</a:t>
            </a:r>
            <a:r>
              <a:rPr kumimoji="0" lang="en-IN" sz="3000" b="1"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SPECIFICATIONS:</a:t>
            </a:r>
            <a:endParaRPr kumimoji="0" lang="en-US" sz="3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42647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143001"/>
          </a:xfrm>
        </p:spPr>
        <p:txBody>
          <a:bodyPr>
            <a:normAutofit/>
          </a:bodyPr>
          <a:lstStyle/>
          <a:p>
            <a:r>
              <a:rPr lang="en-US" sz="2800" b="1" dirty="0">
                <a:latin typeface="Times New Roman" pitchFamily="18" charset="0"/>
                <a:cs typeface="Times New Roman" pitchFamily="18" charset="0"/>
              </a:rPr>
              <a:t>Hardware Requirements</a:t>
            </a:r>
          </a:p>
        </p:txBody>
      </p:sp>
      <p:sp>
        <p:nvSpPr>
          <p:cNvPr id="3" name="Subtitle 2"/>
          <p:cNvSpPr>
            <a:spLocks noGrp="1"/>
          </p:cNvSpPr>
          <p:nvPr>
            <p:ph type="subTitle" idx="1"/>
          </p:nvPr>
        </p:nvSpPr>
        <p:spPr>
          <a:xfrm>
            <a:off x="2143432" y="2209800"/>
            <a:ext cx="5857568" cy="3048000"/>
          </a:xfrm>
        </p:spPr>
        <p:txBody>
          <a:bodyPr>
            <a:normAutofit/>
          </a:bodyPr>
          <a:lstStyle/>
          <a:p>
            <a:pPr lvl="0" algn="just">
              <a:lnSpc>
                <a:spcPct val="150000"/>
              </a:lnSpc>
            </a:pPr>
            <a:r>
              <a:rPr lang="en-GB" sz="1800" dirty="0">
                <a:solidFill>
                  <a:schemeClr val="tx1"/>
                </a:solidFill>
                <a:latin typeface="Times New Roman" pitchFamily="18" charset="0"/>
                <a:cs typeface="Times New Roman" pitchFamily="18" charset="0"/>
              </a:rPr>
              <a:t>System	</a:t>
            </a:r>
            <a:r>
              <a:rPr lang="en-GB" sz="1800" dirty="0" smtClean="0">
                <a:solidFill>
                  <a:schemeClr val="tx1"/>
                </a:solidFill>
                <a:latin typeface="Times New Roman" pitchFamily="18" charset="0"/>
                <a:cs typeface="Times New Roman" pitchFamily="18" charset="0"/>
              </a:rPr>
              <a:t>	: </a:t>
            </a:r>
            <a:r>
              <a:rPr lang="en-GB" sz="1800" dirty="0">
                <a:solidFill>
                  <a:schemeClr val="tx1"/>
                </a:solidFill>
                <a:latin typeface="Times New Roman" pitchFamily="18" charset="0"/>
                <a:cs typeface="Times New Roman" pitchFamily="18" charset="0"/>
              </a:rPr>
              <a:t>	Pentium IV 2.4 GHz.</a:t>
            </a:r>
            <a:endParaRPr lang="en-US" sz="1800" dirty="0">
              <a:solidFill>
                <a:schemeClr val="tx1"/>
              </a:solidFill>
              <a:latin typeface="Times New Roman" pitchFamily="18" charset="0"/>
              <a:cs typeface="Times New Roman" pitchFamily="18" charset="0"/>
            </a:endParaRPr>
          </a:p>
          <a:p>
            <a:pPr lvl="0" algn="just">
              <a:lnSpc>
                <a:spcPct val="150000"/>
              </a:lnSpc>
            </a:pPr>
            <a:r>
              <a:rPr lang="en-GB" sz="1800" dirty="0">
                <a:solidFill>
                  <a:schemeClr val="tx1"/>
                </a:solidFill>
                <a:latin typeface="Times New Roman" pitchFamily="18" charset="0"/>
                <a:cs typeface="Times New Roman" pitchFamily="18" charset="0"/>
              </a:rPr>
              <a:t>Hard Disk           	</a:t>
            </a:r>
            <a:r>
              <a:rPr lang="en-GB" sz="1800" dirty="0" smtClean="0">
                <a:solidFill>
                  <a:schemeClr val="tx1"/>
                </a:solidFill>
                <a:latin typeface="Times New Roman" pitchFamily="18" charset="0"/>
                <a:cs typeface="Times New Roman" pitchFamily="18" charset="0"/>
              </a:rPr>
              <a:t>: </a:t>
            </a:r>
            <a:r>
              <a:rPr lang="en-GB" sz="1800" dirty="0">
                <a:solidFill>
                  <a:schemeClr val="tx1"/>
                </a:solidFill>
                <a:latin typeface="Times New Roman" pitchFamily="18" charset="0"/>
                <a:cs typeface="Times New Roman" pitchFamily="18" charset="0"/>
              </a:rPr>
              <a:t>	500 GB.</a:t>
            </a:r>
          </a:p>
          <a:p>
            <a:pPr lvl="0" algn="just">
              <a:lnSpc>
                <a:spcPct val="150000"/>
              </a:lnSpc>
            </a:pPr>
            <a:r>
              <a:rPr lang="en-GB" sz="1800" dirty="0">
                <a:solidFill>
                  <a:schemeClr val="tx1"/>
                </a:solidFill>
                <a:latin typeface="Times New Roman" pitchFamily="18" charset="0"/>
                <a:cs typeface="Times New Roman" pitchFamily="18" charset="0"/>
              </a:rPr>
              <a:t>Monitor                   </a:t>
            </a:r>
            <a:r>
              <a:rPr lang="en-GB" sz="1800" dirty="0" smtClean="0">
                <a:solidFill>
                  <a:schemeClr val="tx1"/>
                </a:solidFill>
                <a:latin typeface="Times New Roman" pitchFamily="18" charset="0"/>
                <a:cs typeface="Times New Roman" pitchFamily="18" charset="0"/>
              </a:rPr>
              <a:t>:              14</a:t>
            </a:r>
            <a:r>
              <a:rPr lang="en-GB" sz="1800" dirty="0">
                <a:solidFill>
                  <a:schemeClr val="tx1"/>
                </a:solidFill>
                <a:latin typeface="Times New Roman" pitchFamily="18" charset="0"/>
                <a:cs typeface="Times New Roman" pitchFamily="18" charset="0"/>
              </a:rPr>
              <a:t>’ Colour Monitor.</a:t>
            </a:r>
          </a:p>
          <a:p>
            <a:pPr lvl="0" algn="just">
              <a:lnSpc>
                <a:spcPct val="150000"/>
              </a:lnSpc>
            </a:pPr>
            <a:r>
              <a:rPr lang="en-GB" sz="1800" dirty="0">
                <a:solidFill>
                  <a:schemeClr val="tx1"/>
                </a:solidFill>
                <a:latin typeface="Times New Roman" pitchFamily="18" charset="0"/>
                <a:cs typeface="Times New Roman" pitchFamily="18" charset="0"/>
              </a:rPr>
              <a:t>Mouse </a:t>
            </a:r>
            <a:r>
              <a:rPr lang="en-GB" sz="1800" dirty="0" smtClean="0">
                <a:solidFill>
                  <a:schemeClr val="tx1"/>
                </a:solidFill>
                <a:latin typeface="Times New Roman" pitchFamily="18" charset="0"/>
                <a:cs typeface="Times New Roman" pitchFamily="18" charset="0"/>
              </a:rPr>
              <a:t>		:              Optical </a:t>
            </a:r>
            <a:r>
              <a:rPr lang="en-GB" sz="1800" dirty="0">
                <a:solidFill>
                  <a:schemeClr val="tx1"/>
                </a:solidFill>
                <a:latin typeface="Times New Roman" pitchFamily="18" charset="0"/>
                <a:cs typeface="Times New Roman" pitchFamily="18" charset="0"/>
              </a:rPr>
              <a:t>Mouse.</a:t>
            </a:r>
            <a:endParaRPr lang="en-US" sz="1800" dirty="0">
              <a:solidFill>
                <a:schemeClr val="tx1"/>
              </a:solidFill>
              <a:latin typeface="Times New Roman" pitchFamily="18" charset="0"/>
              <a:cs typeface="Times New Roman" pitchFamily="18" charset="0"/>
            </a:endParaRPr>
          </a:p>
          <a:p>
            <a:pPr lvl="0" algn="just">
              <a:lnSpc>
                <a:spcPct val="150000"/>
              </a:lnSpc>
            </a:pPr>
            <a:r>
              <a:rPr lang="en-GB" sz="1800" dirty="0">
                <a:solidFill>
                  <a:schemeClr val="tx1"/>
                </a:solidFill>
                <a:latin typeface="Times New Roman" pitchFamily="18" charset="0"/>
                <a:cs typeface="Times New Roman" pitchFamily="18" charset="0"/>
              </a:rPr>
              <a:t>Ram	</a:t>
            </a:r>
            <a:r>
              <a:rPr lang="en-GB" sz="1800" dirty="0" smtClean="0">
                <a:solidFill>
                  <a:schemeClr val="tx1"/>
                </a:solidFill>
                <a:latin typeface="Times New Roman" pitchFamily="18" charset="0"/>
                <a:cs typeface="Times New Roman" pitchFamily="18" charset="0"/>
              </a:rPr>
              <a:t>	: </a:t>
            </a:r>
            <a:r>
              <a:rPr lang="en-GB" sz="1800" dirty="0">
                <a:solidFill>
                  <a:schemeClr val="tx1"/>
                </a:solidFill>
                <a:latin typeface="Times New Roman" pitchFamily="18" charset="0"/>
                <a:cs typeface="Times New Roman" pitchFamily="18" charset="0"/>
              </a:rPr>
              <a:t>	8 GB.</a:t>
            </a:r>
            <a:endParaRPr lang="en-US" sz="1800" dirty="0">
              <a:solidFill>
                <a:schemeClr val="tx1"/>
              </a:solidFill>
              <a:latin typeface="Times New Roman" pitchFamily="18" charset="0"/>
              <a:cs typeface="Times New Roman" pitchFamily="18" charset="0"/>
            </a:endParaRPr>
          </a:p>
          <a:p>
            <a:pPr algn="just">
              <a:lnSpc>
                <a:spcPct val="150000"/>
              </a:lnSpc>
            </a:pPr>
            <a:r>
              <a:rPr lang="en-GB" sz="2400"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algn="just">
              <a:lnSpc>
                <a:spcPct val="150000"/>
              </a:lnSpc>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472920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885</Words>
  <Application>Microsoft Office PowerPoint</Application>
  <PresentationFormat>On-screen Show (4:3)</PresentationFormat>
  <Paragraphs>78</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Abstract</vt:lpstr>
      <vt:lpstr>Introduction</vt:lpstr>
      <vt:lpstr>Existing System</vt:lpstr>
      <vt:lpstr>Disadvantages Of Existing System </vt:lpstr>
      <vt:lpstr>Proposed System</vt:lpstr>
      <vt:lpstr>Advantages Of Proposed System</vt:lpstr>
      <vt:lpstr>Software Requirements  </vt:lpstr>
      <vt:lpstr>Hardware Requirements</vt:lpstr>
      <vt:lpstr>Slide 10</vt:lpstr>
      <vt:lpstr>MODULES </vt:lpstr>
      <vt:lpstr>Slide 12</vt:lpstr>
      <vt:lpstr>Slide 13</vt:lpstr>
      <vt:lpstr>System Design</vt:lpstr>
      <vt:lpstr>Use Case Diagram</vt:lpstr>
      <vt:lpstr>Class Diagram</vt:lpstr>
      <vt:lpstr>Sequence Diagram</vt:lpstr>
      <vt:lpstr>Activity Diagram</vt:lpstr>
      <vt:lpstr>Screen shots</vt:lpstr>
      <vt:lpstr>Slide 20</vt:lpstr>
      <vt:lpstr>Slide 21</vt:lpstr>
      <vt:lpstr>Slide 22</vt:lpstr>
      <vt:lpstr>Slide 23</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CEGON</dc:creator>
  <cp:lastModifiedBy>chandra paidimukkala</cp:lastModifiedBy>
  <cp:revision>40</cp:revision>
  <dcterms:created xsi:type="dcterms:W3CDTF">2015-02-18T02:23:49Z</dcterms:created>
  <dcterms:modified xsi:type="dcterms:W3CDTF">2024-08-10T07:03:15Z</dcterms:modified>
</cp:coreProperties>
</file>