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256" r:id="rId2"/>
    <p:sldId id="257" r:id="rId3"/>
    <p:sldId id="259" r:id="rId4"/>
    <p:sldId id="267" r:id="rId5"/>
    <p:sldId id="261" r:id="rId6"/>
    <p:sldId id="263" r:id="rId7"/>
    <p:sldId id="264" r:id="rId8"/>
    <p:sldId id="265" r:id="rId9"/>
    <p:sldId id="266" r:id="rId10"/>
    <p:sldId id="269" r:id="rId11"/>
    <p:sldId id="268"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34"/>
  </p:normalViewPr>
  <p:slideViewPr>
    <p:cSldViewPr snapToGrid="0" snapToObjects="1">
      <p:cViewPr varScale="1">
        <p:scale>
          <a:sx n="112" d="100"/>
          <a:sy n="112" d="100"/>
        </p:scale>
        <p:origin x="57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pPr/>
              <a:t>5/2/20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342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pPr/>
              <a:t>5/2/20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71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pPr/>
              <a:t>5/2/20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06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pPr/>
              <a:t>5/2/20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171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pPr/>
              <a:t>5/2/20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01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pPr/>
              <a:t>5/2/20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38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pPr/>
              <a:t>5/2/20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692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pPr/>
              <a:t>5/2/20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4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pPr/>
              <a:t>5/2/20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468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pPr/>
              <a:t>5/2/20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42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pPr/>
              <a:t>5/2/20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pPr/>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721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5/2/20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62387244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9" r:id="rId5"/>
    <p:sldLayoutId id="2147483688" r:id="rId6"/>
    <p:sldLayoutId id="2147483687" r:id="rId7"/>
    <p:sldLayoutId id="2147483686"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2FF713-1013-1A42-9C8D-0492E12E7662}"/>
              </a:ext>
            </a:extLst>
          </p:cNvPr>
          <p:cNvSpPr>
            <a:spLocks noGrp="1"/>
          </p:cNvSpPr>
          <p:nvPr>
            <p:ph type="ctrTitle"/>
          </p:nvPr>
        </p:nvSpPr>
        <p:spPr>
          <a:xfrm>
            <a:off x="6096000" y="614250"/>
            <a:ext cx="5130798" cy="2750419"/>
          </a:xfrm>
        </p:spPr>
        <p:txBody>
          <a:bodyPr>
            <a:normAutofit/>
          </a:bodyPr>
          <a:lstStyle/>
          <a:p>
            <a:r>
              <a:rPr lang="en-US" sz="4800" dirty="0"/>
              <a:t>Phase III: Implementation</a:t>
            </a:r>
            <a:br>
              <a:rPr lang="en-US" sz="4800" dirty="0"/>
            </a:br>
            <a:endParaRPr lang="en-US" sz="4800" dirty="0"/>
          </a:p>
        </p:txBody>
      </p:sp>
      <p:sp>
        <p:nvSpPr>
          <p:cNvPr id="3" name="Subtitle 2">
            <a:extLst>
              <a:ext uri="{FF2B5EF4-FFF2-40B4-BE49-F238E27FC236}">
                <a16:creationId xmlns:a16="http://schemas.microsoft.com/office/drawing/2014/main" id="{E8B5607A-2BFF-724B-88E6-72587D814113}"/>
              </a:ext>
            </a:extLst>
          </p:cNvPr>
          <p:cNvSpPr>
            <a:spLocks noGrp="1"/>
          </p:cNvSpPr>
          <p:nvPr>
            <p:ph type="subTitle" idx="1"/>
          </p:nvPr>
        </p:nvSpPr>
        <p:spPr>
          <a:xfrm>
            <a:off x="6598668" y="4550978"/>
            <a:ext cx="5130798" cy="2307022"/>
          </a:xfrm>
        </p:spPr>
        <p:txBody>
          <a:bodyPr>
            <a:normAutofit/>
          </a:bodyPr>
          <a:lstStyle/>
          <a:p>
            <a:r>
              <a:rPr lang="en-US" dirty="0"/>
              <a:t>Presented by: Shrina Patel</a:t>
            </a:r>
          </a:p>
          <a:p>
            <a:r>
              <a:rPr lang="en-US" dirty="0"/>
              <a:t>                              Chandana Kandari </a:t>
            </a:r>
          </a:p>
        </p:txBody>
      </p:sp>
      <p:pic>
        <p:nvPicPr>
          <p:cNvPr id="4" name="Picture 3">
            <a:extLst>
              <a:ext uri="{FF2B5EF4-FFF2-40B4-BE49-F238E27FC236}">
                <a16:creationId xmlns:a16="http://schemas.microsoft.com/office/drawing/2014/main" id="{FD414980-2105-464D-A240-ED46BE9D59A6}"/>
              </a:ext>
            </a:extLst>
          </p:cNvPr>
          <p:cNvPicPr>
            <a:picLocks noChangeAspect="1"/>
          </p:cNvPicPr>
          <p:nvPr/>
        </p:nvPicPr>
        <p:blipFill>
          <a:blip r:embed="rId2"/>
          <a:stretch>
            <a:fillRect/>
          </a:stretch>
        </p:blipFill>
        <p:spPr>
          <a:xfrm>
            <a:off x="0" y="1600755"/>
            <a:ext cx="5850384" cy="3656490"/>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Rectangle 2">
            <a:extLst>
              <a:ext uri="{FF2B5EF4-FFF2-40B4-BE49-F238E27FC236}">
                <a16:creationId xmlns:a16="http://schemas.microsoft.com/office/drawing/2014/main" id="{0EE66DA5-D6F2-9E4F-ABF5-CF20E5E675D1}"/>
              </a:ext>
            </a:extLst>
          </p:cNvPr>
          <p:cNvSpPr>
            <a:spLocks noChangeArrowheads="1"/>
          </p:cNvSpPr>
          <p:nvPr/>
        </p:nvSpPr>
        <p:spPr bwMode="auto">
          <a:xfrm>
            <a:off x="6341618" y="2909684"/>
            <a:ext cx="512300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effectLst/>
                <a:latin typeface="+mn-ea"/>
                <a:cs typeface="Calibri" panose="020F0502020204030204" pitchFamily="34" charset="0"/>
              </a:rPr>
              <a:t>DATA VISUALISATION PROJECT: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effectLst/>
                <a:latin typeface="+mn-ea"/>
                <a:cs typeface="Calibri" panose="020F0502020204030204" pitchFamily="34" charset="0"/>
              </a:rPr>
              <a:t>CREATING APP  ANALYSIS DASHBOARD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effectLst/>
                <a:latin typeface="+mn-ea"/>
                <a:cs typeface="Calibri" panose="020F0502020204030204" pitchFamily="34" charset="0"/>
              </a:rPr>
              <a:t> FOR GOOGLE PLAY STORE DATASET</a:t>
            </a:r>
            <a:endParaRPr kumimoji="0" lang="en-US" altLang="zh-CN" b="0" i="0" u="none" strike="noStrike" cap="none" normalizeH="0" baseline="0" dirty="0">
              <a:ln>
                <a:noFill/>
              </a:ln>
              <a:effectLst/>
              <a:latin typeface="+mn-ea"/>
            </a:endParaRPr>
          </a:p>
        </p:txBody>
      </p:sp>
    </p:spTree>
    <p:extLst>
      <p:ext uri="{BB962C8B-B14F-4D97-AF65-F5344CB8AC3E}">
        <p14:creationId xmlns:p14="http://schemas.microsoft.com/office/powerpoint/2010/main" val="3690547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E24FE1-473D-5F4B-93BB-82F876038EC3}"/>
              </a:ext>
            </a:extLst>
          </p:cNvPr>
          <p:cNvSpPr>
            <a:spLocks noGrp="1"/>
          </p:cNvSpPr>
          <p:nvPr>
            <p:ph type="title"/>
          </p:nvPr>
        </p:nvSpPr>
        <p:spPr>
          <a:xfrm>
            <a:off x="5614407" y="709585"/>
            <a:ext cx="5458838" cy="985625"/>
          </a:xfrm>
        </p:spPr>
        <p:txBody>
          <a:bodyPr>
            <a:noAutofit/>
          </a:bodyPr>
          <a:lstStyle/>
          <a:p>
            <a:r>
              <a:rPr lang="en-US" sz="1800" b="1" dirty="0">
                <a:latin typeface="Times New Roman" panose="02020603050405020304" pitchFamily="18" charset="0"/>
                <a:cs typeface="Times New Roman" panose="02020603050405020304" pitchFamily="18" charset="0"/>
              </a:rPr>
              <a:t>Visualization of Top N Applications from the user selected Categories based on Ratings, Reviews, and Installs as per the users’ choice.</a:t>
            </a:r>
            <a:br>
              <a:rPr lang="en-US" sz="1800" dirty="0">
                <a:latin typeface="Times New Roman" panose="02020603050405020304" pitchFamily="18" charset="0"/>
                <a:cs typeface="Times New Roman" panose="02020603050405020304" pitchFamily="18" charset="0"/>
              </a:rPr>
            </a:br>
            <a:endParaRPr lang="en-US" sz="1800" dirty="0"/>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ell phone&#10;&#10;Description automatically generated">
            <a:extLst>
              <a:ext uri="{FF2B5EF4-FFF2-40B4-BE49-F238E27FC236}">
                <a16:creationId xmlns:a16="http://schemas.microsoft.com/office/drawing/2014/main" id="{3B8F6575-3535-ED4A-AC90-3D53137C59CB}"/>
              </a:ext>
            </a:extLst>
          </p:cNvPr>
          <p:cNvPicPr>
            <a:picLocks noChangeAspect="1"/>
          </p:cNvPicPr>
          <p:nvPr/>
        </p:nvPicPr>
        <p:blipFill>
          <a:blip r:embed="rId2"/>
          <a:stretch>
            <a:fillRect/>
          </a:stretch>
        </p:blipFill>
        <p:spPr>
          <a:xfrm>
            <a:off x="2371749" y="506530"/>
            <a:ext cx="1912163"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6A10D82-4465-EB47-82DC-08FFE34E5043}"/>
              </a:ext>
            </a:extLst>
          </p:cNvPr>
          <p:cNvSpPr>
            <a:spLocks noGrp="1"/>
          </p:cNvSpPr>
          <p:nvPr>
            <p:ph idx="1"/>
          </p:nvPr>
        </p:nvSpPr>
        <p:spPr>
          <a:xfrm>
            <a:off x="5614407" y="1579197"/>
            <a:ext cx="5458838" cy="4192520"/>
          </a:xfrm>
        </p:spPr>
        <p:txBody>
          <a:bodyPr>
            <a:normAutofit/>
          </a:bodyPr>
          <a:lstStyle/>
          <a:p>
            <a:r>
              <a:rPr lang="en-US" sz="1600" dirty="0">
                <a:latin typeface="Times New Roman" panose="02020603050405020304" pitchFamily="18" charset="0"/>
                <a:cs typeface="Times New Roman" panose="02020603050405020304" pitchFamily="18" charset="0"/>
              </a:rPr>
              <a:t>Checklist created for selecting category for visualization and slider bar for Top N Categories.</a:t>
            </a:r>
          </a:p>
          <a:p>
            <a:r>
              <a:rPr lang="en-US" sz="1600" dirty="0">
                <a:latin typeface="Times New Roman" panose="02020603050405020304" pitchFamily="18" charset="0"/>
                <a:cs typeface="Times New Roman" panose="02020603050405020304" pitchFamily="18" charset="0"/>
              </a:rPr>
              <a:t>Multiple value list for selecting the category based on which the app are displayed for a selected row attribute i.e.. Visualization based on Reviews, Rating and Installs</a:t>
            </a:r>
          </a:p>
          <a:p>
            <a:r>
              <a:rPr lang="en-US" sz="1600" dirty="0">
                <a:latin typeface="Times New Roman" panose="02020603050405020304" pitchFamily="18" charset="0"/>
                <a:cs typeface="Times New Roman" panose="02020603050405020304" pitchFamily="18" charset="0"/>
              </a:rPr>
              <a:t>Select Row Attribute’ Parameter – Drop down menu</a:t>
            </a:r>
          </a:p>
          <a:p>
            <a:endParaRPr lang="en-US"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AD0695B-38FF-F646-9243-2EDE4C6A484D}"/>
              </a:ext>
            </a:extLst>
          </p:cNvPr>
          <p:cNvPicPr/>
          <p:nvPr/>
        </p:nvPicPr>
        <p:blipFill>
          <a:blip r:embed="rId3"/>
          <a:stretch>
            <a:fillRect/>
          </a:stretch>
        </p:blipFill>
        <p:spPr>
          <a:xfrm>
            <a:off x="5809503" y="3373797"/>
            <a:ext cx="4010748" cy="2112603"/>
          </a:xfrm>
          <a:prstGeom prst="rect">
            <a:avLst/>
          </a:prstGeom>
        </p:spPr>
      </p:pic>
    </p:spTree>
    <p:extLst>
      <p:ext uri="{BB962C8B-B14F-4D97-AF65-F5344CB8AC3E}">
        <p14:creationId xmlns:p14="http://schemas.microsoft.com/office/powerpoint/2010/main" val="296483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29C05E-E449-794D-A2B7-413278795CC9}"/>
              </a:ext>
            </a:extLst>
          </p:cNvPr>
          <p:cNvSpPr>
            <a:spLocks noGrp="1"/>
          </p:cNvSpPr>
          <p:nvPr>
            <p:ph type="body" idx="1"/>
          </p:nvPr>
        </p:nvSpPr>
        <p:spPr>
          <a:xfrm>
            <a:off x="746269" y="328613"/>
            <a:ext cx="5157787" cy="823912"/>
          </a:xfrm>
        </p:spPr>
        <p:txBody>
          <a:bodyPr>
            <a:normAutofit fontScale="92500" lnSpcReduction="10000"/>
          </a:bodyPr>
          <a:lstStyle/>
          <a:p>
            <a:r>
              <a:rPr lang="en-US" sz="1600" dirty="0">
                <a:latin typeface="Times New Roman" panose="02020603050405020304" pitchFamily="18" charset="0"/>
                <a:cs typeface="Times New Roman" panose="02020603050405020304" pitchFamily="18" charset="0"/>
              </a:rPr>
              <a:t>Selected category parameter control- </a:t>
            </a:r>
            <a:r>
              <a:rPr lang="en-US" sz="1600" b="0" dirty="0">
                <a:latin typeface="Times New Roman" panose="02020603050405020304" pitchFamily="18" charset="0"/>
                <a:cs typeface="Times New Roman" panose="02020603050405020304" pitchFamily="18" charset="0"/>
              </a:rPr>
              <a:t>Drop down menu that selects name of category(category)_name) calculated field  as per user’s choice for visualization of content rating VS no of apps.</a:t>
            </a:r>
          </a:p>
        </p:txBody>
      </p:sp>
      <p:pic>
        <p:nvPicPr>
          <p:cNvPr id="10" name="Content Placeholder 9">
            <a:extLst>
              <a:ext uri="{FF2B5EF4-FFF2-40B4-BE49-F238E27FC236}">
                <a16:creationId xmlns:a16="http://schemas.microsoft.com/office/drawing/2014/main" id="{527638F4-8499-2441-8947-E313F300D073}"/>
              </a:ext>
            </a:extLst>
          </p:cNvPr>
          <p:cNvPicPr>
            <a:picLocks noGrp="1" noChangeAspect="1"/>
          </p:cNvPicPr>
          <p:nvPr>
            <p:ph sz="half" idx="2"/>
          </p:nvPr>
        </p:nvPicPr>
        <p:blipFill>
          <a:blip r:embed="rId2"/>
          <a:stretch>
            <a:fillRect/>
          </a:stretch>
        </p:blipFill>
        <p:spPr>
          <a:xfrm>
            <a:off x="758249" y="3564083"/>
            <a:ext cx="2057400" cy="2247900"/>
          </a:xfrm>
          <a:prstGeom prst="rect">
            <a:avLst/>
          </a:prstGeom>
        </p:spPr>
      </p:pic>
      <p:sp>
        <p:nvSpPr>
          <p:cNvPr id="5" name="Text Placeholder 4">
            <a:extLst>
              <a:ext uri="{FF2B5EF4-FFF2-40B4-BE49-F238E27FC236}">
                <a16:creationId xmlns:a16="http://schemas.microsoft.com/office/drawing/2014/main" id="{6DE4A807-727B-E84E-8272-40FF5330FB6F}"/>
              </a:ext>
            </a:extLst>
          </p:cNvPr>
          <p:cNvSpPr>
            <a:spLocks noGrp="1"/>
          </p:cNvSpPr>
          <p:nvPr>
            <p:ph type="body" sz="quarter" idx="3"/>
          </p:nvPr>
        </p:nvSpPr>
        <p:spPr>
          <a:xfrm>
            <a:off x="6096000" y="72089"/>
            <a:ext cx="5183188" cy="823912"/>
          </a:xfrm>
        </p:spPr>
        <p:txBody>
          <a:bodyPr>
            <a:normAutofit/>
          </a:bodyPr>
          <a:lstStyle/>
          <a:p>
            <a:r>
              <a:rPr lang="en-US" sz="1600" dirty="0" err="1">
                <a:latin typeface="Times New Roman" panose="02020603050405020304" pitchFamily="18" charset="0"/>
                <a:cs typeface="Times New Roman" panose="02020603050405020304" pitchFamily="18" charset="0"/>
              </a:rPr>
              <a:t>App_Name</a:t>
            </a:r>
            <a:r>
              <a:rPr lang="en-US" sz="1600" dirty="0">
                <a:latin typeface="Times New Roman" panose="02020603050405020304" pitchFamily="18" charset="0"/>
                <a:cs typeface="Times New Roman" panose="02020603050405020304" pitchFamily="18" charset="0"/>
              </a:rPr>
              <a:t> – </a:t>
            </a:r>
            <a:r>
              <a:rPr lang="en-US" sz="1700" b="0" dirty="0">
                <a:latin typeface="Times New Roman" panose="02020603050405020304" pitchFamily="18" charset="0"/>
                <a:cs typeface="Times New Roman" panose="02020603050405020304" pitchFamily="18" charset="0"/>
              </a:rPr>
              <a:t>Used for Visualization of Number of people reviewed each app, as percent of number of installations </a:t>
            </a: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F25DB2D-EABB-7148-AC84-1D76BAAC4BE0}"/>
              </a:ext>
            </a:extLst>
          </p:cNvPr>
          <p:cNvPicPr/>
          <p:nvPr/>
        </p:nvPicPr>
        <p:blipFill>
          <a:blip r:embed="rId3"/>
          <a:stretch>
            <a:fillRect/>
          </a:stretch>
        </p:blipFill>
        <p:spPr>
          <a:xfrm>
            <a:off x="746270" y="1287607"/>
            <a:ext cx="4953000" cy="2006311"/>
          </a:xfrm>
          <a:prstGeom prst="rect">
            <a:avLst/>
          </a:prstGeom>
        </p:spPr>
      </p:pic>
      <p:pic>
        <p:nvPicPr>
          <p:cNvPr id="11" name="Picture 10">
            <a:extLst>
              <a:ext uri="{FF2B5EF4-FFF2-40B4-BE49-F238E27FC236}">
                <a16:creationId xmlns:a16="http://schemas.microsoft.com/office/drawing/2014/main" id="{F992CAF4-8A1C-CC4C-9534-6003EB89A39C}"/>
              </a:ext>
            </a:extLst>
          </p:cNvPr>
          <p:cNvPicPr>
            <a:picLocks noChangeAspect="1"/>
          </p:cNvPicPr>
          <p:nvPr/>
        </p:nvPicPr>
        <p:blipFill>
          <a:blip r:embed="rId4"/>
          <a:stretch>
            <a:fillRect/>
          </a:stretch>
        </p:blipFill>
        <p:spPr>
          <a:xfrm>
            <a:off x="6200158" y="3075708"/>
            <a:ext cx="4630366" cy="3622243"/>
          </a:xfrm>
          <a:prstGeom prst="rect">
            <a:avLst/>
          </a:prstGeom>
        </p:spPr>
      </p:pic>
      <p:pic>
        <p:nvPicPr>
          <p:cNvPr id="12" name="Content Placeholder 11">
            <a:extLst>
              <a:ext uri="{FF2B5EF4-FFF2-40B4-BE49-F238E27FC236}">
                <a16:creationId xmlns:a16="http://schemas.microsoft.com/office/drawing/2014/main" id="{FBF3F538-B3BA-2344-8672-8999E4E7B1A1}"/>
              </a:ext>
            </a:extLst>
          </p:cNvPr>
          <p:cNvPicPr>
            <a:picLocks noGrp="1"/>
          </p:cNvPicPr>
          <p:nvPr>
            <p:ph sz="quarter" idx="4"/>
          </p:nvPr>
        </p:nvPicPr>
        <p:blipFill>
          <a:blip r:embed="rId5"/>
          <a:stretch>
            <a:fillRect/>
          </a:stretch>
        </p:blipFill>
        <p:spPr>
          <a:xfrm>
            <a:off x="6287945" y="1039704"/>
            <a:ext cx="3263900" cy="1892300"/>
          </a:xfrm>
          <a:prstGeom prst="rect">
            <a:avLst/>
          </a:prstGeom>
        </p:spPr>
      </p:pic>
    </p:spTree>
    <p:extLst>
      <p:ext uri="{BB962C8B-B14F-4D97-AF65-F5344CB8AC3E}">
        <p14:creationId xmlns:p14="http://schemas.microsoft.com/office/powerpoint/2010/main" val="392303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computer&#10;&#10;Description automatically generated">
            <a:extLst>
              <a:ext uri="{FF2B5EF4-FFF2-40B4-BE49-F238E27FC236}">
                <a16:creationId xmlns:a16="http://schemas.microsoft.com/office/drawing/2014/main" id="{504F37DB-0D7D-FE48-B62D-5E1DFF4086C4}"/>
              </a:ext>
            </a:extLst>
          </p:cNvPr>
          <p:cNvPicPr>
            <a:picLocks/>
          </p:cNvPicPr>
          <p:nvPr/>
        </p:nvPicPr>
        <p:blipFill>
          <a:blip r:embed="rId2"/>
          <a:stretch>
            <a:fillRect/>
          </a:stretch>
        </p:blipFill>
        <p:spPr>
          <a:xfrm>
            <a:off x="6541053" y="1849714"/>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9"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C77AE4-DF77-004F-8005-576C38DCB63F}"/>
              </a:ext>
            </a:extLst>
          </p:cNvPr>
          <p:cNvSpPr>
            <a:spLocks noGrp="1"/>
          </p:cNvSpPr>
          <p:nvPr>
            <p:ph type="title"/>
          </p:nvPr>
        </p:nvSpPr>
        <p:spPr>
          <a:xfrm>
            <a:off x="838201" y="479493"/>
            <a:ext cx="5257800" cy="1325563"/>
          </a:xfrm>
        </p:spPr>
        <p:txBody>
          <a:bodyPr>
            <a:normAutofit/>
          </a:bodyPr>
          <a:lstStyle/>
          <a:p>
            <a:r>
              <a:rPr lang="en-US" sz="2800" b="1" dirty="0"/>
              <a:t>Google Play Store Apps Dashboard </a:t>
            </a:r>
            <a:br>
              <a:rPr lang="en-US" sz="2800" b="1" dirty="0"/>
            </a:br>
            <a:endParaRPr lang="en-US" sz="2800" dirty="0"/>
          </a:p>
        </p:txBody>
      </p:sp>
      <p:sp>
        <p:nvSpPr>
          <p:cNvPr id="8" name="Content Placeholder 7">
            <a:extLst>
              <a:ext uri="{FF2B5EF4-FFF2-40B4-BE49-F238E27FC236}">
                <a16:creationId xmlns:a16="http://schemas.microsoft.com/office/drawing/2014/main" id="{6BF4C2FC-8955-4D03-A9E0-2179B30009CD}"/>
              </a:ext>
            </a:extLst>
          </p:cNvPr>
          <p:cNvSpPr>
            <a:spLocks noGrp="1"/>
          </p:cNvSpPr>
          <p:nvPr>
            <p:ph idx="1"/>
          </p:nvPr>
        </p:nvSpPr>
        <p:spPr>
          <a:xfrm>
            <a:off x="838201" y="1984443"/>
            <a:ext cx="5257800" cy="4192520"/>
          </a:xfrm>
        </p:spPr>
        <p:txBody>
          <a:bodyPr>
            <a:normAutofit/>
          </a:bodyPr>
          <a:lstStyle/>
          <a:p>
            <a:r>
              <a:rPr lang="en-US" sz="2000" dirty="0">
                <a:latin typeface="Times New Roman" panose="02020603050405020304" pitchFamily="18" charset="0"/>
                <a:cs typeface="Times New Roman" panose="02020603050405020304" pitchFamily="18" charset="0"/>
              </a:rPr>
              <a:t>Visualization of final dashboard displaying for 4 visualization for clear visualization of data and high Data-Ink Ratio and Less redundancy. For visualizing more select from left side and drag and drop on the right side in dashboard.</a:t>
            </a:r>
          </a:p>
          <a:p>
            <a:r>
              <a:rPr lang="en-US" sz="2000" dirty="0">
                <a:latin typeface="Times New Roman" panose="02020603050405020304" pitchFamily="18" charset="0"/>
                <a:cs typeface="Times New Roman" panose="02020603050405020304" pitchFamily="18" charset="0"/>
              </a:rPr>
              <a:t>In total we have created 6 different visualization that’s consists of plots like scatter plot, Bar chat, Line chart, Stacked bar chart.</a:t>
            </a:r>
          </a:p>
          <a:p>
            <a:endParaRPr lang="en-US" sz="2400" dirty="0"/>
          </a:p>
        </p:txBody>
      </p:sp>
    </p:spTree>
    <p:extLst>
      <p:ext uri="{BB962C8B-B14F-4D97-AF65-F5344CB8AC3E}">
        <p14:creationId xmlns:p14="http://schemas.microsoft.com/office/powerpoint/2010/main" val="157666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B1070D-446C-DE44-A5CA-9AA5F67BE9EA}"/>
              </a:ext>
            </a:extLst>
          </p:cNvPr>
          <p:cNvSpPr>
            <a:spLocks noGrp="1"/>
          </p:cNvSpPr>
          <p:nvPr>
            <p:ph type="title"/>
          </p:nvPr>
        </p:nvSpPr>
        <p:spPr>
          <a:xfrm>
            <a:off x="970908" y="1457319"/>
            <a:ext cx="5425781" cy="2387600"/>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sp>
        <p:nvSpPr>
          <p:cNvPr id="13" name="Freeform: Shape 1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Block Arc 1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39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20F4-3019-5E46-BCB0-8405A810CA8A}"/>
              </a:ext>
            </a:extLst>
          </p:cNvPr>
          <p:cNvSpPr>
            <a:spLocks noGrp="1"/>
          </p:cNvSpPr>
          <p:nvPr>
            <p:ph type="title"/>
          </p:nvPr>
        </p:nvSpPr>
        <p:spPr/>
        <p:txBody>
          <a:bodyPr/>
          <a:lstStyle/>
          <a:p>
            <a:r>
              <a:rPr lang="en-US" dirty="0"/>
              <a:t>Explanation: The Dataset</a:t>
            </a:r>
          </a:p>
        </p:txBody>
      </p:sp>
      <p:sp>
        <p:nvSpPr>
          <p:cNvPr id="3" name="Content Placeholder 2">
            <a:extLst>
              <a:ext uri="{FF2B5EF4-FFF2-40B4-BE49-F238E27FC236}">
                <a16:creationId xmlns:a16="http://schemas.microsoft.com/office/drawing/2014/main" id="{975F7E5C-8BFB-8346-A6A8-B7F11F731F43}"/>
              </a:ext>
            </a:extLst>
          </p:cNvPr>
          <p:cNvSpPr>
            <a:spLocks noGrp="1"/>
          </p:cNvSpPr>
          <p:nvPr>
            <p:ph idx="1"/>
          </p:nvPr>
        </p:nvSpPr>
        <p:spPr/>
        <p:txBody>
          <a:bodyPr>
            <a:normAutofit fontScale="92500"/>
          </a:bodyPr>
          <a:lstStyle/>
          <a:p>
            <a:r>
              <a:rPr lang="en-US" sz="2200" dirty="0">
                <a:latin typeface="Times New Roman" panose="02020603050405020304" pitchFamily="18" charset="0"/>
                <a:cs typeface="Times New Roman" panose="02020603050405020304" pitchFamily="18" charset="0"/>
              </a:rPr>
              <a:t>The data from the Play Store apps has tremendous potential to drive successful app-making businesses. The developers will draw actionable insights to work on and win the Android market! The data from the Play Store applications has enormous potential to push successful app-making businesses.</a:t>
            </a:r>
          </a:p>
          <a:p>
            <a:r>
              <a:rPr lang="en-US" sz="2200" dirty="0">
                <a:latin typeface="Times New Roman" panose="02020603050405020304" pitchFamily="18" charset="0"/>
                <a:cs typeface="Times New Roman" panose="02020603050405020304" pitchFamily="18" charset="0"/>
              </a:rPr>
              <a:t> The developers will draw actionable lessons to work on and win the Android market. The dataset is extracted from Kaggle. It's 10k Play Store apps site scraped data for evaluating the Android market. </a:t>
            </a:r>
          </a:p>
          <a:p>
            <a:r>
              <a:rPr lang="en-US" sz="2200" dirty="0">
                <a:latin typeface="Times New Roman" panose="02020603050405020304" pitchFamily="18" charset="0"/>
                <a:cs typeface="Times New Roman" panose="02020603050405020304" pitchFamily="18" charset="0"/>
              </a:rPr>
              <a:t>The google play store dataset consists of 10841 rows and 13 columns. The target variable is “Installs” (number of installation), and explanatory variables include category, price, ratings, and reviews, etc. </a:t>
            </a:r>
          </a:p>
          <a:p>
            <a:r>
              <a:rPr lang="en-US" sz="2200" dirty="0">
                <a:latin typeface="Times New Roman" panose="02020603050405020304" pitchFamily="18" charset="0"/>
                <a:cs typeface="Times New Roman" panose="02020603050405020304" pitchFamily="18" charset="0"/>
              </a:rPr>
              <a:t>Specifically, ‘Rating’ is a continuous variable with a scale of 1–5. </a:t>
            </a:r>
            <a:r>
              <a:rPr lang="en-US" sz="2200" b="1" dirty="0">
                <a:latin typeface="Times New Roman" panose="02020603050405020304" pitchFamily="18" charset="0"/>
                <a:cs typeface="Times New Roman" panose="02020603050405020304" pitchFamily="18" charset="0"/>
              </a:rPr>
              <a:t>Family</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Game</a:t>
            </a:r>
            <a:r>
              <a:rPr lang="en-US" sz="2200" dirty="0">
                <a:latin typeface="Times New Roman" panose="02020603050405020304" pitchFamily="18" charset="0"/>
                <a:cs typeface="Times New Roman" panose="02020603050405020304" pitchFamily="18" charset="0"/>
              </a:rPr>
              <a:t> apps have the highest market prevalence. Interestingly, </a:t>
            </a:r>
            <a:r>
              <a:rPr lang="en-US" sz="2200" b="1" dirty="0">
                <a:latin typeface="Times New Roman" panose="02020603050405020304" pitchFamily="18" charset="0"/>
                <a:cs typeface="Times New Roman" panose="02020603050405020304" pitchFamily="18" charset="0"/>
              </a:rPr>
              <a:t>Tools, Business and Medical</a:t>
            </a:r>
            <a:r>
              <a:rPr lang="en-US" sz="2200" dirty="0">
                <a:latin typeface="Times New Roman" panose="02020603050405020304" pitchFamily="18" charset="0"/>
                <a:cs typeface="Times New Roman" panose="02020603050405020304" pitchFamily="18" charset="0"/>
              </a:rPr>
              <a:t> apps are also catching up.</a:t>
            </a:r>
          </a:p>
          <a:p>
            <a:endParaRPr lang="en-US" dirty="0"/>
          </a:p>
        </p:txBody>
      </p:sp>
    </p:spTree>
    <p:extLst>
      <p:ext uri="{BB962C8B-B14F-4D97-AF65-F5344CB8AC3E}">
        <p14:creationId xmlns:p14="http://schemas.microsoft.com/office/powerpoint/2010/main" val="42683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E244-6097-8549-BB2A-913E5B946291}"/>
              </a:ext>
            </a:extLst>
          </p:cNvPr>
          <p:cNvSpPr>
            <a:spLocks noGrp="1"/>
          </p:cNvSpPr>
          <p:nvPr>
            <p:ph type="title"/>
          </p:nvPr>
        </p:nvSpPr>
        <p:spPr/>
        <p:txBody>
          <a:bodyPr/>
          <a:lstStyle/>
          <a:p>
            <a:r>
              <a:rPr lang="en-US" dirty="0"/>
              <a:t>Data Preparation &amp; Pre-Processing </a:t>
            </a:r>
          </a:p>
        </p:txBody>
      </p:sp>
      <p:sp>
        <p:nvSpPr>
          <p:cNvPr id="3" name="Content Placeholder 2">
            <a:extLst>
              <a:ext uri="{FF2B5EF4-FFF2-40B4-BE49-F238E27FC236}">
                <a16:creationId xmlns:a16="http://schemas.microsoft.com/office/drawing/2014/main" id="{BFE0F84F-F3FB-4944-B79C-9C560B6A966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Data Cleaning done before loading the dataset into the tableau:</a:t>
            </a:r>
          </a:p>
          <a:p>
            <a:pPr lvl="0"/>
            <a:r>
              <a:rPr lang="en-US" sz="2400" dirty="0">
                <a:latin typeface="Times New Roman" panose="02020603050405020304" pitchFamily="18" charset="0"/>
                <a:cs typeface="Times New Roman" panose="02020603050405020304" pitchFamily="18" charset="0"/>
              </a:rPr>
              <a:t>Removed '+' from 'Number of Installs' to make it numeric</a:t>
            </a:r>
          </a:p>
          <a:p>
            <a:pPr lvl="0"/>
            <a:r>
              <a:rPr lang="en-US" sz="2400" dirty="0">
                <a:latin typeface="Times New Roman" panose="02020603050405020304" pitchFamily="18" charset="0"/>
                <a:cs typeface="Times New Roman" panose="02020603050405020304" pitchFamily="18" charset="0"/>
              </a:rPr>
              <a:t>One of the Rows had mismatch data entries, so shifted the cells towards right to match the data entries.</a:t>
            </a:r>
          </a:p>
          <a:p>
            <a:pPr lvl="0"/>
            <a:r>
              <a:rPr lang="en-US" sz="2400" dirty="0">
                <a:latin typeface="Times New Roman" panose="02020603050405020304" pitchFamily="18" charset="0"/>
                <a:cs typeface="Times New Roman" panose="02020603050405020304" pitchFamily="18" charset="0"/>
              </a:rPr>
              <a:t>In the ‘Rating’ attribute, replaced NaN Values to -1 to make it Numeric instead of String. </a:t>
            </a:r>
          </a:p>
          <a:p>
            <a:r>
              <a:rPr lang="en-US" sz="2400" dirty="0">
                <a:latin typeface="Times New Roman" panose="02020603050405020304" pitchFamily="18" charset="0"/>
                <a:cs typeface="Times New Roman" panose="02020603050405020304" pitchFamily="18" charset="0"/>
              </a:rPr>
              <a:t>After successful preprocessing of dataset, data is finally prepared for visualization.</a:t>
            </a:r>
          </a:p>
        </p:txBody>
      </p:sp>
    </p:spTree>
    <p:extLst>
      <p:ext uri="{BB962C8B-B14F-4D97-AF65-F5344CB8AC3E}">
        <p14:creationId xmlns:p14="http://schemas.microsoft.com/office/powerpoint/2010/main" val="402055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8B00-E3BA-BA4E-B17C-4E5D507CBC99}"/>
              </a:ext>
            </a:extLst>
          </p:cNvPr>
          <p:cNvSpPr>
            <a:spLocks noGrp="1"/>
          </p:cNvSpPr>
          <p:nvPr>
            <p:ph type="title"/>
          </p:nvPr>
        </p:nvSpPr>
        <p:spPr>
          <a:xfrm>
            <a:off x="762000" y="313172"/>
            <a:ext cx="10093354" cy="844510"/>
          </a:xfrm>
        </p:spPr>
        <p:txBody>
          <a:bodyPr/>
          <a:lstStyle/>
          <a:p>
            <a:r>
              <a:rPr lang="en-US" dirty="0">
                <a:cs typeface="Times New Roman" panose="02020603050405020304" pitchFamily="18" charset="0"/>
              </a:rPr>
              <a:t>Dashboard Users</a:t>
            </a:r>
          </a:p>
        </p:txBody>
      </p:sp>
      <p:sp>
        <p:nvSpPr>
          <p:cNvPr id="3" name="Content Placeholder 2">
            <a:extLst>
              <a:ext uri="{FF2B5EF4-FFF2-40B4-BE49-F238E27FC236}">
                <a16:creationId xmlns:a16="http://schemas.microsoft.com/office/drawing/2014/main" id="{27932AE3-CD52-1E4B-84C2-F98A762088E7}"/>
              </a:ext>
            </a:extLst>
          </p:cNvPr>
          <p:cNvSpPr>
            <a:spLocks noGrp="1"/>
          </p:cNvSpPr>
          <p:nvPr>
            <p:ph sz="half" idx="1"/>
          </p:nvPr>
        </p:nvSpPr>
        <p:spPr>
          <a:xfrm>
            <a:off x="838200" y="1157682"/>
            <a:ext cx="5181600" cy="542767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Dashboard will be developed for Application developers and Mobile Application Users.</a:t>
            </a:r>
          </a:p>
          <a:p>
            <a:pPr marL="0" indent="0">
              <a:buNone/>
            </a:pPr>
            <a:r>
              <a:rPr lang="en-US" sz="1800" b="1" dirty="0">
                <a:latin typeface="Times New Roman" panose="02020603050405020304" pitchFamily="18" charset="0"/>
                <a:cs typeface="Times New Roman" panose="02020603050405020304" pitchFamily="18" charset="0"/>
              </a:rPr>
              <a:t>Application developers</a:t>
            </a:r>
            <a:r>
              <a:rPr lang="en-US" sz="1800" dirty="0">
                <a:latin typeface="Times New Roman" panose="02020603050405020304" pitchFamily="18" charset="0"/>
                <a:cs typeface="Times New Roman" panose="02020603050405020304" pitchFamily="18" charset="0"/>
              </a:rPr>
              <a:t> can use this dashboard for visualizing the information that make them understand the users’ preferences like:</a:t>
            </a:r>
          </a:p>
          <a:p>
            <a:pPr lvl="0"/>
            <a:r>
              <a:rPr lang="en-US" sz="1800" dirty="0">
                <a:latin typeface="Times New Roman" panose="02020603050405020304" pitchFamily="18" charset="0"/>
                <a:cs typeface="Times New Roman" panose="02020603050405020304" pitchFamily="18" charset="0"/>
              </a:rPr>
              <a:t>The Applications that have the highest Installs,  Rating, Reviews in a particular Category or among Categories</a:t>
            </a:r>
          </a:p>
          <a:p>
            <a:pPr lvl="0"/>
            <a:r>
              <a:rPr lang="en-US" sz="1800" dirty="0">
                <a:latin typeface="Times New Roman" panose="02020603050405020304" pitchFamily="18" charset="0"/>
                <a:cs typeface="Times New Roman" panose="02020603050405020304" pitchFamily="18" charset="0"/>
              </a:rPr>
              <a:t>The type(free/paid) of application of a particular category affect Rating.</a:t>
            </a:r>
          </a:p>
          <a:p>
            <a:pPr lvl="0"/>
            <a:r>
              <a:rPr lang="en-US" sz="1800" dirty="0">
                <a:latin typeface="Times New Roman" panose="02020603050405020304" pitchFamily="18" charset="0"/>
                <a:cs typeface="Times New Roman" panose="02020603050405020304" pitchFamily="18" charset="0"/>
              </a:rPr>
              <a:t>Price affect the average rating of applications.</a:t>
            </a:r>
          </a:p>
          <a:p>
            <a:pPr lvl="0"/>
            <a:r>
              <a:rPr lang="en-US" sz="1800" dirty="0">
                <a:latin typeface="Times New Roman" panose="02020603050405020304" pitchFamily="18" charset="0"/>
                <a:cs typeface="Times New Roman" panose="02020603050405020304" pitchFamily="18" charset="0"/>
              </a:rPr>
              <a:t>Number of Distinct Applications over Content Rating across the selected Category.</a:t>
            </a:r>
          </a:p>
          <a:p>
            <a:r>
              <a:rPr lang="en-US" sz="1800" dirty="0">
                <a:latin typeface="Times New Roman" panose="02020603050405020304" pitchFamily="18" charset="0"/>
                <a:cs typeface="Times New Roman" panose="02020603050405020304" pitchFamily="18" charset="0"/>
              </a:rPr>
              <a:t>Comparison of number of paid and free applications across categories</a:t>
            </a:r>
          </a:p>
          <a:p>
            <a:r>
              <a:rPr lang="en-US" sz="1800" dirty="0">
                <a:latin typeface="Times New Roman" panose="02020603050405020304" pitchFamily="18" charset="0"/>
                <a:cs typeface="Times New Roman" panose="02020603050405020304" pitchFamily="18" charset="0"/>
              </a:rPr>
              <a:t>Number of people reviewed each app, as percent of number of installations.</a:t>
            </a:r>
          </a:p>
          <a:p>
            <a:endParaRPr lang="en-US" sz="1800" dirty="0">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9AB528F7-632F-1C42-9B38-E678D6CF0AA4}"/>
              </a:ext>
            </a:extLst>
          </p:cNvPr>
          <p:cNvSpPr>
            <a:spLocks noGrp="1"/>
          </p:cNvSpPr>
          <p:nvPr>
            <p:ph sz="half" idx="2"/>
          </p:nvPr>
        </p:nvSpPr>
        <p:spPr>
          <a:xfrm>
            <a:off x="6248400" y="1638734"/>
            <a:ext cx="5181600" cy="4351338"/>
          </a:xfrm>
        </p:spPr>
        <p:txBody>
          <a:bodyPr>
            <a:normAutofit/>
          </a:bodyPr>
          <a:lstStyle/>
          <a:p>
            <a:pPr>
              <a:buNone/>
            </a:pPr>
            <a:r>
              <a:rPr lang="en-US" sz="1800" b="1" dirty="0">
                <a:latin typeface="Times New Roman" panose="02020603050405020304" pitchFamily="18" charset="0"/>
                <a:cs typeface="Times New Roman" panose="02020603050405020304" pitchFamily="18" charset="0"/>
              </a:rPr>
              <a:t>    Mobile Application Users </a:t>
            </a:r>
            <a:r>
              <a:rPr lang="en-US" sz="1800" dirty="0">
                <a:latin typeface="Times New Roman" panose="02020603050405020304" pitchFamily="18" charset="0"/>
                <a:cs typeface="Times New Roman" panose="02020603050405020304" pitchFamily="18" charset="0"/>
              </a:rPr>
              <a:t>can use this dashboard for visualizing the information that help them in analyzing and comparing the applications of same category that serve the intended function:</a:t>
            </a:r>
          </a:p>
          <a:p>
            <a:pPr lvl="0"/>
            <a:r>
              <a:rPr lang="en-US" sz="1800" dirty="0">
                <a:latin typeface="Times New Roman" panose="02020603050405020304" pitchFamily="18" charset="0"/>
                <a:cs typeface="Times New Roman" panose="02020603050405020304" pitchFamily="18" charset="0"/>
              </a:rPr>
              <a:t>The applications that has the highest installs, Reviews, Rating in a particular Category or among Categories.</a:t>
            </a:r>
          </a:p>
          <a:p>
            <a:r>
              <a:rPr lang="en-US" sz="1800" dirty="0">
                <a:latin typeface="Times New Roman" panose="02020603050405020304" pitchFamily="18" charset="0"/>
                <a:cs typeface="Times New Roman" panose="02020603050405020304" pitchFamily="18" charset="0"/>
              </a:rPr>
              <a:t>Distinct Applications over Content Rating across the selected Category.</a:t>
            </a:r>
          </a:p>
          <a:p>
            <a:r>
              <a:rPr lang="en-US" sz="1800" dirty="0">
                <a:latin typeface="Times New Roman" panose="02020603050405020304" pitchFamily="18" charset="0"/>
                <a:cs typeface="Times New Roman" panose="02020603050405020304" pitchFamily="18" charset="0"/>
              </a:rPr>
              <a:t>Number of people reviewed each app, as percent of number of installations.</a:t>
            </a:r>
          </a:p>
          <a:p>
            <a:pPr lvl="0"/>
            <a:r>
              <a:rPr lang="en-US" sz="1800" dirty="0">
                <a:latin typeface="Times New Roman" panose="02020603050405020304" pitchFamily="18" charset="0"/>
                <a:cs typeface="Times New Roman" panose="02020603050405020304" pitchFamily="18" charset="0"/>
              </a:rPr>
              <a:t>Price affect the average rating of applications.</a:t>
            </a:r>
          </a:p>
          <a:p>
            <a:pP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5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7733-BB8B-124A-835B-800270311224}"/>
              </a:ext>
            </a:extLst>
          </p:cNvPr>
          <p:cNvSpPr>
            <a:spLocks noGrp="1"/>
          </p:cNvSpPr>
          <p:nvPr>
            <p:ph type="title"/>
          </p:nvPr>
        </p:nvSpPr>
        <p:spPr>
          <a:xfrm>
            <a:off x="855518" y="500062"/>
            <a:ext cx="10515600" cy="1325563"/>
          </a:xfrm>
        </p:spPr>
        <p:txBody>
          <a:bodyPr/>
          <a:lstStyle/>
          <a:p>
            <a:r>
              <a:rPr lang="en-US" dirty="0"/>
              <a:t>Questions: The list of questions that the dashboard will answer.</a:t>
            </a:r>
          </a:p>
        </p:txBody>
      </p:sp>
      <p:sp>
        <p:nvSpPr>
          <p:cNvPr id="3" name="Content Placeholder 2">
            <a:extLst>
              <a:ext uri="{FF2B5EF4-FFF2-40B4-BE49-F238E27FC236}">
                <a16:creationId xmlns:a16="http://schemas.microsoft.com/office/drawing/2014/main" id="{C6175B34-E809-ED4A-BC7F-1D14514692DA}"/>
              </a:ext>
            </a:extLst>
          </p:cNvPr>
          <p:cNvSpPr>
            <a:spLocks noGrp="1"/>
          </p:cNvSpPr>
          <p:nvPr>
            <p:ph idx="1"/>
          </p:nvPr>
        </p:nvSpPr>
        <p:spPr>
          <a:xfrm>
            <a:off x="838200" y="1825624"/>
            <a:ext cx="10515600" cy="4357061"/>
          </a:xfrm>
        </p:spPr>
        <p:txBody>
          <a:bodyPr>
            <a:normAutofit fontScale="55000" lnSpcReduction="20000"/>
          </a:bodyPr>
          <a:lstStyle/>
          <a:p>
            <a:pPr marL="0" indent="0">
              <a:buNone/>
            </a:pPr>
            <a:r>
              <a:rPr lang="en-US" dirty="0"/>
              <a:t> </a:t>
            </a:r>
            <a:endParaRPr lang="en-US" sz="44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4400" dirty="0">
                <a:latin typeface="Times New Roman" panose="02020603050405020304" pitchFamily="18" charset="0"/>
                <a:cs typeface="Times New Roman" panose="02020603050405020304" pitchFamily="18" charset="0"/>
              </a:rPr>
              <a:t>Visualization of  Number of people reviewed each app, as percent of number of installations? (percentage of reviews over the number of Installations for a selected application)</a:t>
            </a:r>
          </a:p>
          <a:p>
            <a:pPr marL="514350" lvl="0" indent="-514350">
              <a:buFont typeface="+mj-lt"/>
              <a:buAutoNum type="arabicPeriod"/>
            </a:pPr>
            <a:r>
              <a:rPr lang="en-US" sz="4400" dirty="0">
                <a:latin typeface="Times New Roman" panose="02020603050405020304" pitchFamily="18" charset="0"/>
                <a:cs typeface="Times New Roman" panose="02020603050405020304" pitchFamily="18" charset="0"/>
              </a:rPr>
              <a:t> Visualization of  Top N  Applications from the user selected Categories based on Ratings, Reviews, and Installs as per the users’ choice.</a:t>
            </a:r>
          </a:p>
          <a:p>
            <a:pPr marL="514350" lvl="0" indent="-514350">
              <a:buFont typeface="+mj-lt"/>
              <a:buAutoNum type="arabicPeriod"/>
            </a:pPr>
            <a:r>
              <a:rPr lang="en-US" sz="4400" dirty="0">
                <a:latin typeface="Times New Roman" panose="02020603050405020304" pitchFamily="18" charset="0"/>
                <a:cs typeface="Times New Roman" panose="02020603050405020304" pitchFamily="18" charset="0"/>
              </a:rPr>
              <a:t>Visualization of Distinct Applications over Content Rating across the selected Category.</a:t>
            </a:r>
          </a:p>
          <a:p>
            <a:pPr marL="514350" lvl="0" indent="-514350">
              <a:buFont typeface="+mj-lt"/>
              <a:buAutoNum type="arabicPeriod"/>
            </a:pPr>
            <a:r>
              <a:rPr lang="en-US" sz="4400" dirty="0">
                <a:latin typeface="Times New Roman" panose="02020603050405020304" pitchFamily="18" charset="0"/>
                <a:cs typeface="Times New Roman" panose="02020603050405020304" pitchFamily="18" charset="0"/>
              </a:rPr>
              <a:t>Visualization of  Average Rating for a selected Priced Application(How do price affect average rating?)</a:t>
            </a:r>
          </a:p>
          <a:p>
            <a:pPr marL="514350" lvl="0" indent="-514350">
              <a:buNone/>
            </a:pPr>
            <a:r>
              <a:rPr lang="en-US" sz="4400" dirty="0">
                <a:latin typeface="Times New Roman" panose="02020603050405020304" pitchFamily="18" charset="0"/>
                <a:cs typeface="Times New Roman" panose="02020603050405020304" pitchFamily="18" charset="0"/>
              </a:rPr>
              <a:t>Extra Plots:</a:t>
            </a:r>
          </a:p>
          <a:p>
            <a:pPr marL="514350" lvl="0" indent="-514350">
              <a:buFont typeface="+mj-lt"/>
              <a:buAutoNum type="arabicPeriod"/>
            </a:pPr>
            <a:r>
              <a:rPr lang="en-US" sz="4400" dirty="0">
                <a:latin typeface="Times New Roman" panose="02020603050405020304" pitchFamily="18" charset="0"/>
                <a:cs typeface="Times New Roman" panose="02020603050405020304" pitchFamily="18" charset="0"/>
              </a:rPr>
              <a:t>How do the type(free/paid) of application of a particular category affect Rating?</a:t>
            </a:r>
          </a:p>
          <a:p>
            <a:pPr marL="514350" indent="-514350">
              <a:buFont typeface="+mj-lt"/>
              <a:buAutoNum type="arabicPeriod"/>
            </a:pPr>
            <a:r>
              <a:rPr lang="en-US" sz="4400" dirty="0">
                <a:latin typeface="Times New Roman" panose="02020603050405020304" pitchFamily="18" charset="0"/>
                <a:cs typeface="Times New Roman" panose="02020603050405020304" pitchFamily="18" charset="0"/>
              </a:rPr>
              <a:t>Comparison of number of paid and free applications across categories?</a:t>
            </a:r>
          </a:p>
          <a:p>
            <a:pPr marL="514350" lvl="0" indent="-514350">
              <a:buNone/>
            </a:pPr>
            <a:endParaRPr lang="en-US" sz="4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1483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6D0-E95E-C545-99DD-015A3E1E8192}"/>
              </a:ext>
            </a:extLst>
          </p:cNvPr>
          <p:cNvSpPr>
            <a:spLocks noGrp="1"/>
          </p:cNvSpPr>
          <p:nvPr>
            <p:ph type="title"/>
          </p:nvPr>
        </p:nvSpPr>
        <p:spPr>
          <a:xfrm>
            <a:off x="839788" y="-52666"/>
            <a:ext cx="10515600" cy="1325563"/>
          </a:xfrm>
        </p:spPr>
        <p:txBody>
          <a:bodyPr/>
          <a:lstStyle/>
          <a:p>
            <a:r>
              <a:rPr lang="en-US" dirty="0"/>
              <a:t>Plots</a:t>
            </a:r>
          </a:p>
        </p:txBody>
      </p:sp>
      <p:sp>
        <p:nvSpPr>
          <p:cNvPr id="3" name="Text Placeholder 2">
            <a:extLst>
              <a:ext uri="{FF2B5EF4-FFF2-40B4-BE49-F238E27FC236}">
                <a16:creationId xmlns:a16="http://schemas.microsoft.com/office/drawing/2014/main" id="{40A796FE-A570-A14E-8EA0-7BD30CBEF390}"/>
              </a:ext>
            </a:extLst>
          </p:cNvPr>
          <p:cNvSpPr>
            <a:spLocks noGrp="1"/>
          </p:cNvSpPr>
          <p:nvPr>
            <p:ph type="body" idx="1"/>
          </p:nvPr>
        </p:nvSpPr>
        <p:spPr>
          <a:xfrm>
            <a:off x="836612" y="914343"/>
            <a:ext cx="5157787" cy="996909"/>
          </a:xfrm>
        </p:spPr>
        <p:txBody>
          <a:bodyPr>
            <a:normAutofit fontScale="25000" lnSpcReduction="20000"/>
          </a:bodyPr>
          <a:lstStyle/>
          <a:p>
            <a:pPr lvl="0"/>
            <a:endParaRPr lang="en-US" sz="8000" dirty="0">
              <a:latin typeface="Times New Roman" panose="02020603050405020304" pitchFamily="18" charset="0"/>
              <a:cs typeface="Times New Roman" panose="02020603050405020304" pitchFamily="18" charset="0"/>
            </a:endParaRPr>
          </a:p>
          <a:p>
            <a:pPr lvl="0"/>
            <a:r>
              <a:rPr lang="en-US" sz="8000" dirty="0">
                <a:latin typeface="Times New Roman" panose="02020603050405020304" pitchFamily="18" charset="0"/>
                <a:cs typeface="Times New Roman" panose="02020603050405020304" pitchFamily="18" charset="0"/>
              </a:rPr>
              <a:t>Percentage of reviews over the number of Installations for a selected application</a:t>
            </a:r>
          </a:p>
          <a:p>
            <a:r>
              <a:rPr lang="en-US" dirty="0"/>
              <a:t> </a:t>
            </a:r>
          </a:p>
          <a:p>
            <a:endParaRPr lang="en-US" dirty="0"/>
          </a:p>
        </p:txBody>
      </p:sp>
      <p:sp>
        <p:nvSpPr>
          <p:cNvPr id="4" name="Content Placeholder 3">
            <a:extLst>
              <a:ext uri="{FF2B5EF4-FFF2-40B4-BE49-F238E27FC236}">
                <a16:creationId xmlns:a16="http://schemas.microsoft.com/office/drawing/2014/main" id="{AD2209BE-BD50-9947-B3AE-8E2EA30A8A09}"/>
              </a:ext>
            </a:extLst>
          </p:cNvPr>
          <p:cNvSpPr>
            <a:spLocks noGrp="1"/>
          </p:cNvSpPr>
          <p:nvPr>
            <p:ph sz="half" idx="2"/>
          </p:nvPr>
        </p:nvSpPr>
        <p:spPr>
          <a:xfrm>
            <a:off x="772721" y="1681842"/>
            <a:ext cx="5157787" cy="3957102"/>
          </a:xfrm>
        </p:spPr>
        <p:txBody>
          <a:bodyPr>
            <a:normAutofit/>
          </a:bodyPr>
          <a:lstStyle/>
          <a:p>
            <a:r>
              <a:rPr lang="en-US" sz="1600" b="1" dirty="0">
                <a:latin typeface="Times New Roman" panose="02020603050405020304" pitchFamily="18" charset="0"/>
                <a:cs typeface="Times New Roman" panose="02020603050405020304" pitchFamily="18" charset="0"/>
              </a:rPr>
              <a:t>Scatter plot </a:t>
            </a:r>
            <a:r>
              <a:rPr lang="en-US" sz="1600" dirty="0">
                <a:latin typeface="Times New Roman" panose="02020603050405020304" pitchFamily="18" charset="0"/>
                <a:cs typeface="Times New Roman" panose="02020603050405020304" pitchFamily="18" charset="0"/>
              </a:rPr>
              <a:t>is used for this type of visualization where the bar is apps and ATTR (installs) and the value is Reviews%(Installs)</a:t>
            </a:r>
          </a:p>
          <a:p>
            <a:r>
              <a:rPr lang="en-US" sz="1600" dirty="0">
                <a:latin typeface="Times New Roman" panose="02020603050405020304" pitchFamily="18" charset="0"/>
                <a:cs typeface="Times New Roman" panose="02020603050405020304" pitchFamily="18" charset="0"/>
              </a:rPr>
              <a:t>List of Pre-attentive attributes: Form – 2D position, Spatial grouping, Form- Shapes</a:t>
            </a:r>
          </a:p>
          <a:p>
            <a:endParaRPr lang="en-US" sz="1600" dirty="0">
              <a:latin typeface="Times New Roman" panose="02020603050405020304" pitchFamily="18"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1ED91494-F94B-B343-A05D-C4395ECAB94C}"/>
              </a:ext>
            </a:extLst>
          </p:cNvPr>
          <p:cNvSpPr>
            <a:spLocks noGrp="1"/>
          </p:cNvSpPr>
          <p:nvPr>
            <p:ph type="body" sz="quarter" idx="3"/>
          </p:nvPr>
        </p:nvSpPr>
        <p:spPr>
          <a:xfrm>
            <a:off x="6146798" y="720601"/>
            <a:ext cx="5183188" cy="996909"/>
          </a:xfrm>
        </p:spPr>
        <p:txBody>
          <a:bodyPr>
            <a:normAutofit fontScale="32500" lnSpcReduction="20000"/>
          </a:bodyPr>
          <a:lstStyle/>
          <a:p>
            <a:r>
              <a:rPr lang="en-US" sz="7200" dirty="0">
                <a:latin typeface="Times New Roman" panose="02020603050405020304" pitchFamily="18" charset="0"/>
                <a:cs typeface="Times New Roman" panose="02020603050405020304" pitchFamily="18" charset="0"/>
              </a:rPr>
              <a:t>Visualization of Distinct Applications over Content Rating across the selected Category.</a:t>
            </a:r>
          </a:p>
          <a:p>
            <a:endParaRPr lang="en-US" b="0" dirty="0"/>
          </a:p>
        </p:txBody>
      </p:sp>
      <p:sp>
        <p:nvSpPr>
          <p:cNvPr id="6" name="Content Placeholder 5">
            <a:extLst>
              <a:ext uri="{FF2B5EF4-FFF2-40B4-BE49-F238E27FC236}">
                <a16:creationId xmlns:a16="http://schemas.microsoft.com/office/drawing/2014/main" id="{90BE7110-C0AF-5E45-B400-F800308659BF}"/>
              </a:ext>
            </a:extLst>
          </p:cNvPr>
          <p:cNvSpPr>
            <a:spLocks noGrp="1"/>
          </p:cNvSpPr>
          <p:nvPr>
            <p:ph sz="quarter" idx="4"/>
          </p:nvPr>
        </p:nvSpPr>
        <p:spPr>
          <a:xfrm>
            <a:off x="6146798" y="1681843"/>
            <a:ext cx="5183188" cy="3957102"/>
          </a:xfrm>
        </p:spPr>
        <p:txBody>
          <a:bodyPr>
            <a:normAutofit/>
          </a:bodyPr>
          <a:lstStyle/>
          <a:p>
            <a:r>
              <a:rPr lang="en-US" sz="1600" b="1" dirty="0">
                <a:latin typeface="Times New Roman" panose="02020603050405020304" pitchFamily="18" charset="0"/>
                <a:cs typeface="Times New Roman" panose="02020603050405020304" pitchFamily="18" charset="0"/>
              </a:rPr>
              <a:t>Bar chart </a:t>
            </a:r>
            <a:r>
              <a:rPr lang="en-US" sz="1600" dirty="0">
                <a:latin typeface="Times New Roman" panose="02020603050405020304" pitchFamily="18" charset="0"/>
                <a:cs typeface="Times New Roman" panose="02020603050405020304" pitchFamily="18" charset="0"/>
              </a:rPr>
              <a:t>is used for visualization.</a:t>
            </a:r>
          </a:p>
          <a:p>
            <a:r>
              <a:rPr lang="en-US" sz="1600" dirty="0">
                <a:latin typeface="Times New Roman" panose="02020603050405020304" pitchFamily="18" charset="0"/>
                <a:cs typeface="Times New Roman" panose="02020603050405020304" pitchFamily="18" charset="0"/>
              </a:rPr>
              <a:t>List of pre-attentive attributes- Form- line length, line width, color (Intensity, Hue), Enclosure and Orientation.</a:t>
            </a:r>
          </a:p>
          <a:p>
            <a:endParaRPr lang="en-US" dirty="0"/>
          </a:p>
        </p:txBody>
      </p:sp>
      <p:pic>
        <p:nvPicPr>
          <p:cNvPr id="7" name="Picture 6">
            <a:extLst>
              <a:ext uri="{FF2B5EF4-FFF2-40B4-BE49-F238E27FC236}">
                <a16:creationId xmlns:a16="http://schemas.microsoft.com/office/drawing/2014/main" id="{5BB18AAA-544D-2F42-BC3F-446EA4244260}"/>
              </a:ext>
            </a:extLst>
          </p:cNvPr>
          <p:cNvPicPr/>
          <p:nvPr/>
        </p:nvPicPr>
        <p:blipFill>
          <a:blip r:embed="rId2"/>
          <a:stretch>
            <a:fillRect/>
          </a:stretch>
        </p:blipFill>
        <p:spPr>
          <a:xfrm>
            <a:off x="503938" y="3109596"/>
            <a:ext cx="5426570" cy="3062605"/>
          </a:xfrm>
          <a:prstGeom prst="rect">
            <a:avLst/>
          </a:prstGeom>
        </p:spPr>
      </p:pic>
      <p:pic>
        <p:nvPicPr>
          <p:cNvPr id="10" name="Picture 9">
            <a:extLst>
              <a:ext uri="{FF2B5EF4-FFF2-40B4-BE49-F238E27FC236}">
                <a16:creationId xmlns:a16="http://schemas.microsoft.com/office/drawing/2014/main" id="{2E884501-2C2E-E843-A65B-A0B938192704}"/>
              </a:ext>
            </a:extLst>
          </p:cNvPr>
          <p:cNvPicPr/>
          <p:nvPr/>
        </p:nvPicPr>
        <p:blipFill>
          <a:blip r:embed="rId3"/>
          <a:stretch>
            <a:fillRect/>
          </a:stretch>
        </p:blipFill>
        <p:spPr>
          <a:xfrm>
            <a:off x="6299197" y="2762489"/>
            <a:ext cx="5183188" cy="3094355"/>
          </a:xfrm>
          <a:prstGeom prst="rect">
            <a:avLst/>
          </a:prstGeom>
        </p:spPr>
      </p:pic>
    </p:spTree>
    <p:extLst>
      <p:ext uri="{BB962C8B-B14F-4D97-AF65-F5344CB8AC3E}">
        <p14:creationId xmlns:p14="http://schemas.microsoft.com/office/powerpoint/2010/main" val="155414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BCB69F-0C1F-8646-B40C-F58D341CEF83}"/>
              </a:ext>
            </a:extLst>
          </p:cNvPr>
          <p:cNvSpPr>
            <a:spLocks noGrp="1"/>
          </p:cNvSpPr>
          <p:nvPr>
            <p:ph type="body" idx="1"/>
          </p:nvPr>
        </p:nvSpPr>
        <p:spPr>
          <a:xfrm>
            <a:off x="424152" y="256381"/>
            <a:ext cx="5157787" cy="823912"/>
          </a:xfrm>
        </p:spPr>
        <p:txBody>
          <a:bodyPr>
            <a:noAutofit/>
          </a:bodyPr>
          <a:lstStyle/>
          <a:p>
            <a:r>
              <a:rPr lang="en-US" sz="1800" dirty="0">
                <a:latin typeface="Times New Roman" panose="02020603050405020304" pitchFamily="18" charset="0"/>
                <a:cs typeface="Times New Roman" panose="02020603050405020304" pitchFamily="18" charset="0"/>
              </a:rPr>
              <a:t>Visualization of  Top N  Applications from the user selected Categories based on Ratings, Reviews, and Installs as per the users’ choice.</a:t>
            </a:r>
            <a:endParaRPr lang="en-US" sz="1800" dirty="0"/>
          </a:p>
        </p:txBody>
      </p:sp>
      <p:sp>
        <p:nvSpPr>
          <p:cNvPr id="4" name="Content Placeholder 3">
            <a:extLst>
              <a:ext uri="{FF2B5EF4-FFF2-40B4-BE49-F238E27FC236}">
                <a16:creationId xmlns:a16="http://schemas.microsoft.com/office/drawing/2014/main" id="{050D8078-D4BF-CD42-A6BD-D9ECCCCC1C6A}"/>
              </a:ext>
            </a:extLst>
          </p:cNvPr>
          <p:cNvSpPr>
            <a:spLocks noGrp="1"/>
          </p:cNvSpPr>
          <p:nvPr>
            <p:ph sz="half" idx="2"/>
          </p:nvPr>
        </p:nvSpPr>
        <p:spPr>
          <a:xfrm>
            <a:off x="0" y="1080293"/>
            <a:ext cx="5496791" cy="3684588"/>
          </a:xfrm>
        </p:spPr>
        <p:txBody>
          <a:bodyPr>
            <a:normAutofit/>
          </a:bodyPr>
          <a:lstStyle/>
          <a:p>
            <a:pPr lvl="1"/>
            <a:r>
              <a:rPr lang="en-US" sz="1600" b="1" dirty="0">
                <a:latin typeface="Times New Roman" panose="02020603050405020304" pitchFamily="18" charset="0"/>
                <a:cs typeface="Times New Roman" panose="02020603050405020304" pitchFamily="18" charset="0"/>
              </a:rPr>
              <a:t>Bar chart </a:t>
            </a:r>
            <a:r>
              <a:rPr lang="en-US" sz="1600" dirty="0">
                <a:latin typeface="Times New Roman" panose="02020603050405020304" pitchFamily="18" charset="0"/>
                <a:cs typeface="Times New Roman" panose="02020603050405020304" pitchFamily="18" charset="0"/>
              </a:rPr>
              <a:t>is used to visualize the data where the bar is application and the values are taken as average number of Reviews/Ratings/Installs as per the user choice and sorted in descending order. </a:t>
            </a:r>
          </a:p>
          <a:p>
            <a:pPr lvl="1"/>
            <a:r>
              <a:rPr lang="en-US" sz="1600" dirty="0">
                <a:latin typeface="Times New Roman" panose="02020603050405020304" pitchFamily="18" charset="0"/>
                <a:cs typeface="Times New Roman" panose="02020603050405020304" pitchFamily="18" charset="0"/>
              </a:rPr>
              <a:t>It determines the list of application that has highest average number of Reviews/Ratings/Installs as per the user choice. </a:t>
            </a:r>
          </a:p>
          <a:p>
            <a:pPr lvl="1"/>
            <a:r>
              <a:rPr lang="en-US" sz="1600" dirty="0">
                <a:latin typeface="Times New Roman" panose="02020603050405020304" pitchFamily="18" charset="0"/>
                <a:cs typeface="Times New Roman" panose="02020603050405020304" pitchFamily="18" charset="0"/>
              </a:rPr>
              <a:t>List of pre-attentive attributes- Form- line length, line width, color (Intensity, Hue), Enclosure and Orientation.</a:t>
            </a: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51BC4C3-18A8-7949-A240-8D82DE756761}"/>
              </a:ext>
            </a:extLst>
          </p:cNvPr>
          <p:cNvSpPr>
            <a:spLocks noGrp="1"/>
          </p:cNvSpPr>
          <p:nvPr>
            <p:ph type="body" sz="quarter" idx="3"/>
          </p:nvPr>
        </p:nvSpPr>
        <p:spPr>
          <a:xfrm>
            <a:off x="5870864" y="38953"/>
            <a:ext cx="5183188" cy="823912"/>
          </a:xfrm>
        </p:spPr>
        <p:txBody>
          <a:bodyPr>
            <a:noAutofit/>
          </a:bodyPr>
          <a:lstStyle/>
          <a:p>
            <a:r>
              <a:rPr lang="en-US" sz="1600" dirty="0">
                <a:latin typeface="Times New Roman" panose="02020603050405020304" pitchFamily="18" charset="0"/>
                <a:cs typeface="Times New Roman" panose="02020603050405020304" pitchFamily="18" charset="0"/>
              </a:rPr>
              <a:t>Visualization of  Average Rating for a selected Priced Application(How do price affect average rating </a:t>
            </a:r>
          </a:p>
        </p:txBody>
      </p:sp>
      <p:sp>
        <p:nvSpPr>
          <p:cNvPr id="6" name="Content Placeholder 5">
            <a:extLst>
              <a:ext uri="{FF2B5EF4-FFF2-40B4-BE49-F238E27FC236}">
                <a16:creationId xmlns:a16="http://schemas.microsoft.com/office/drawing/2014/main" id="{08433FE1-4732-7F4C-85B0-57A7FFF40207}"/>
              </a:ext>
            </a:extLst>
          </p:cNvPr>
          <p:cNvSpPr>
            <a:spLocks noGrp="1"/>
          </p:cNvSpPr>
          <p:nvPr>
            <p:ph sz="quarter" idx="4"/>
          </p:nvPr>
        </p:nvSpPr>
        <p:spPr>
          <a:xfrm>
            <a:off x="6031350" y="1080293"/>
            <a:ext cx="5183188" cy="3684588"/>
          </a:xfrm>
        </p:spPr>
        <p:txBody>
          <a:bodyPr>
            <a:norm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Scatter plot </a:t>
            </a:r>
            <a:r>
              <a:rPr lang="en-US" sz="1600" dirty="0">
                <a:latin typeface="Times New Roman" panose="02020603050405020304" pitchFamily="18" charset="0"/>
                <a:ea typeface="Calibri" panose="020F0502020204030204" pitchFamily="34" charset="0"/>
                <a:cs typeface="Times New Roman" panose="02020603050405020304" pitchFamily="18" charset="0"/>
              </a:rPr>
              <a:t>is used for doing the visualization where the bar is price ( a multiple values list with excluded values) and the value is taken as average rating. </a:t>
            </a:r>
          </a:p>
          <a:p>
            <a:r>
              <a:rPr lang="en-US" sz="1600" dirty="0">
                <a:latin typeface="Times New Roman" panose="02020603050405020304" pitchFamily="18" charset="0"/>
                <a:cs typeface="Times New Roman" panose="02020603050405020304" pitchFamily="18" charset="0"/>
              </a:rPr>
              <a:t>Average Rating for all Applications over a selected prices.</a:t>
            </a:r>
          </a:p>
          <a:p>
            <a:r>
              <a:rPr lang="en-US" sz="1600" dirty="0">
                <a:latin typeface="Times New Roman" panose="02020603050405020304" pitchFamily="18" charset="0"/>
                <a:cs typeface="Times New Roman" panose="02020603050405020304" pitchFamily="18" charset="0"/>
              </a:rPr>
              <a:t>List of Pre-attentive attributes: Form – 2D position, Spatial grouping, Form- Shapes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61FDB04-0E95-6B4C-8C65-7F17A7E0ED54}"/>
              </a:ext>
            </a:extLst>
          </p:cNvPr>
          <p:cNvPicPr/>
          <p:nvPr/>
        </p:nvPicPr>
        <p:blipFill>
          <a:blip r:embed="rId2"/>
          <a:stretch>
            <a:fillRect/>
          </a:stretch>
        </p:blipFill>
        <p:spPr>
          <a:xfrm>
            <a:off x="6100258" y="2991604"/>
            <a:ext cx="5444836" cy="3062605"/>
          </a:xfrm>
          <a:prstGeom prst="rect">
            <a:avLst/>
          </a:prstGeom>
        </p:spPr>
      </p:pic>
      <p:pic>
        <p:nvPicPr>
          <p:cNvPr id="11" name="Picture 10">
            <a:extLst>
              <a:ext uri="{FF2B5EF4-FFF2-40B4-BE49-F238E27FC236}">
                <a16:creationId xmlns:a16="http://schemas.microsoft.com/office/drawing/2014/main" id="{C534A0BC-13BF-344D-9F88-DCB03D0E93D2}"/>
              </a:ext>
            </a:extLst>
          </p:cNvPr>
          <p:cNvPicPr/>
          <p:nvPr/>
        </p:nvPicPr>
        <p:blipFill>
          <a:blip r:embed="rId3"/>
          <a:stretch>
            <a:fillRect/>
          </a:stretch>
        </p:blipFill>
        <p:spPr>
          <a:xfrm>
            <a:off x="449411" y="3298960"/>
            <a:ext cx="4922690" cy="2755249"/>
          </a:xfrm>
          <a:prstGeom prst="rect">
            <a:avLst/>
          </a:prstGeom>
        </p:spPr>
      </p:pic>
    </p:spTree>
    <p:extLst>
      <p:ext uri="{BB962C8B-B14F-4D97-AF65-F5344CB8AC3E}">
        <p14:creationId xmlns:p14="http://schemas.microsoft.com/office/powerpoint/2010/main" val="97331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D9C86A-6F7A-F24E-BCFC-DA05D58832C1}"/>
              </a:ext>
            </a:extLst>
          </p:cNvPr>
          <p:cNvSpPr>
            <a:spLocks noGrp="1"/>
          </p:cNvSpPr>
          <p:nvPr>
            <p:ph type="body" idx="1"/>
          </p:nvPr>
        </p:nvSpPr>
        <p:spPr>
          <a:xfrm>
            <a:off x="580016" y="60181"/>
            <a:ext cx="5157787" cy="823912"/>
          </a:xfrm>
        </p:spPr>
        <p:txBody>
          <a:bodyPr>
            <a:normAutofit/>
          </a:bodyPr>
          <a:lstStyle/>
          <a:p>
            <a:r>
              <a:rPr lang="en-US" sz="1800" dirty="0">
                <a:latin typeface="Times New Roman" panose="02020603050405020304" pitchFamily="18" charset="0"/>
                <a:cs typeface="Times New Roman" panose="02020603050405020304" pitchFamily="18" charset="0"/>
              </a:rPr>
              <a:t>What is the rating across the categories based on types </a:t>
            </a:r>
          </a:p>
        </p:txBody>
      </p:sp>
      <p:sp>
        <p:nvSpPr>
          <p:cNvPr id="4" name="Content Placeholder 3">
            <a:extLst>
              <a:ext uri="{FF2B5EF4-FFF2-40B4-BE49-F238E27FC236}">
                <a16:creationId xmlns:a16="http://schemas.microsoft.com/office/drawing/2014/main" id="{762C61C6-C467-A44C-A1B0-F42853608EB9}"/>
              </a:ext>
            </a:extLst>
          </p:cNvPr>
          <p:cNvSpPr>
            <a:spLocks noGrp="1"/>
          </p:cNvSpPr>
          <p:nvPr>
            <p:ph sz="half" idx="2"/>
          </p:nvPr>
        </p:nvSpPr>
        <p:spPr>
          <a:xfrm>
            <a:off x="580015" y="1133475"/>
            <a:ext cx="5157787" cy="3684588"/>
          </a:xfrm>
        </p:spPr>
        <p:txBody>
          <a:bodyPr>
            <a:normAutofit/>
          </a:bodyPr>
          <a:lstStyle/>
          <a:p>
            <a:r>
              <a:rPr lang="en-US" sz="1600" b="1" dirty="0">
                <a:latin typeface="Times New Roman" panose="02020603050405020304" pitchFamily="18" charset="0"/>
                <a:cs typeface="Times New Roman" panose="02020603050405020304" pitchFamily="18" charset="0"/>
              </a:rPr>
              <a:t>Line chart </a:t>
            </a:r>
            <a:r>
              <a:rPr lang="en-US" sz="1600" dirty="0">
                <a:latin typeface="Times New Roman" panose="02020603050405020304" pitchFamily="18" charset="0"/>
                <a:cs typeface="Times New Roman" panose="02020603050405020304" pitchFamily="18" charset="0"/>
              </a:rPr>
              <a:t>is used to visualize the data where the bar is rating, and the values is taken as number of records. This graph visualizes based on the created calculated field and parameter control we can select category for which we want to visualize rating that are differentiated based on types(Free/ paid apps).</a:t>
            </a:r>
          </a:p>
          <a:p>
            <a:r>
              <a:rPr lang="en-US" sz="1600" dirty="0">
                <a:latin typeface="Times New Roman" panose="02020603050405020304" pitchFamily="18" charset="0"/>
                <a:cs typeface="Times New Roman" panose="02020603050405020304" pitchFamily="18" charset="0"/>
              </a:rPr>
              <a:t>List of Pre-attentive attributes: Form – curvature, added marks, shows changing over time- trend, Spatial position, color (for visualizing difference between types).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85703071-FBE2-4347-AFA8-C5659EF401FE}"/>
              </a:ext>
            </a:extLst>
          </p:cNvPr>
          <p:cNvSpPr>
            <a:spLocks noGrp="1"/>
          </p:cNvSpPr>
          <p:nvPr>
            <p:ph type="body" sz="quarter" idx="3"/>
          </p:nvPr>
        </p:nvSpPr>
        <p:spPr>
          <a:xfrm>
            <a:off x="5953991" y="201540"/>
            <a:ext cx="5183188" cy="541193"/>
          </a:xfrm>
        </p:spPr>
        <p:txBody>
          <a:bodyPr>
            <a:normAutofit lnSpcReduction="10000"/>
          </a:bodyPr>
          <a:lstStyle/>
          <a:p>
            <a:pPr marL="514350" indent="-514350"/>
            <a:r>
              <a:rPr lang="en-US" sz="1800" dirty="0">
                <a:latin typeface="Times New Roman" panose="02020603050405020304" pitchFamily="18" charset="0"/>
                <a:cs typeface="Times New Roman" panose="02020603050405020304" pitchFamily="18" charset="0"/>
              </a:rPr>
              <a:t>Comparison of number of paid and free applications across categories?</a:t>
            </a:r>
          </a:p>
        </p:txBody>
      </p:sp>
      <p:sp>
        <p:nvSpPr>
          <p:cNvPr id="6" name="Content Placeholder 5">
            <a:extLst>
              <a:ext uri="{FF2B5EF4-FFF2-40B4-BE49-F238E27FC236}">
                <a16:creationId xmlns:a16="http://schemas.microsoft.com/office/drawing/2014/main" id="{95D1B765-FFA9-0F43-A433-7BC7AD0F12E7}"/>
              </a:ext>
            </a:extLst>
          </p:cNvPr>
          <p:cNvSpPr>
            <a:spLocks noGrp="1"/>
          </p:cNvSpPr>
          <p:nvPr>
            <p:ph sz="quarter" idx="4"/>
          </p:nvPr>
        </p:nvSpPr>
        <p:spPr>
          <a:xfrm>
            <a:off x="5953991" y="884959"/>
            <a:ext cx="5183188" cy="3684588"/>
          </a:xfrm>
        </p:spPr>
        <p:txBody>
          <a:bodyPr>
            <a:normAutofit/>
          </a:bodyPr>
          <a:lstStyle/>
          <a:p>
            <a:r>
              <a:rPr lang="en-US" sz="1600" b="1" dirty="0">
                <a:latin typeface="Times New Roman" panose="02020603050405020304" pitchFamily="18" charset="0"/>
                <a:cs typeface="Times New Roman" panose="02020603050405020304" pitchFamily="18" charset="0"/>
              </a:rPr>
              <a:t>Stacked bar chart </a:t>
            </a:r>
            <a:r>
              <a:rPr lang="en-US" sz="1600" dirty="0">
                <a:latin typeface="Times New Roman" panose="02020603050405020304" pitchFamily="18" charset="0"/>
                <a:cs typeface="Times New Roman" panose="02020603050405020304" pitchFamily="18" charset="0"/>
              </a:rPr>
              <a:t>is used for visualization where bar is Category and value is taken as Number of records. Stacked bar charts are extremely useful as we want to visualize and compare category wise data in one visualization. </a:t>
            </a:r>
          </a:p>
          <a:p>
            <a:r>
              <a:rPr lang="en-US" sz="1600" dirty="0">
                <a:latin typeface="Times New Roman" panose="02020603050405020304" pitchFamily="18" charset="0"/>
                <a:cs typeface="Times New Roman" panose="02020603050405020304" pitchFamily="18" charset="0"/>
              </a:rPr>
              <a:t>List of Pre-attentive attributes: Form- line length, line width, color (Intensity, Hue), Enclosure and Orientation.</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8" name="Picture 7" descr="A screenshot of a cell phone&#10;&#10;Description automatically generated">
            <a:extLst>
              <a:ext uri="{FF2B5EF4-FFF2-40B4-BE49-F238E27FC236}">
                <a16:creationId xmlns:a16="http://schemas.microsoft.com/office/drawing/2014/main" id="{02CC089C-6C7D-364C-B08A-419184BCFB08}"/>
              </a:ext>
            </a:extLst>
          </p:cNvPr>
          <p:cNvPicPr/>
          <p:nvPr/>
        </p:nvPicPr>
        <p:blipFill>
          <a:blip r:embed="rId2"/>
          <a:stretch>
            <a:fillRect/>
          </a:stretch>
        </p:blipFill>
        <p:spPr>
          <a:xfrm>
            <a:off x="6096000" y="3033799"/>
            <a:ext cx="5041179" cy="307149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2DCD8F0-6B8F-1F47-8E03-565C3C346E84}"/>
              </a:ext>
            </a:extLst>
          </p:cNvPr>
          <p:cNvPicPr/>
          <p:nvPr/>
        </p:nvPicPr>
        <p:blipFill>
          <a:blip r:embed="rId3"/>
          <a:stretch>
            <a:fillRect/>
          </a:stretch>
        </p:blipFill>
        <p:spPr>
          <a:xfrm>
            <a:off x="800100" y="3429001"/>
            <a:ext cx="4858184" cy="2532264"/>
          </a:xfrm>
          <a:prstGeom prst="rect">
            <a:avLst/>
          </a:prstGeom>
        </p:spPr>
      </p:pic>
    </p:spTree>
    <p:extLst>
      <p:ext uri="{BB962C8B-B14F-4D97-AF65-F5344CB8AC3E}">
        <p14:creationId xmlns:p14="http://schemas.microsoft.com/office/powerpoint/2010/main" val="69528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3009-CAA0-2A41-A298-0E2305804083}"/>
              </a:ext>
            </a:extLst>
          </p:cNvPr>
          <p:cNvSpPr>
            <a:spLocks noGrp="1"/>
          </p:cNvSpPr>
          <p:nvPr>
            <p:ph type="title"/>
          </p:nvPr>
        </p:nvSpPr>
        <p:spPr>
          <a:xfrm>
            <a:off x="739775" y="-56356"/>
            <a:ext cx="10515600" cy="1119585"/>
          </a:xfrm>
        </p:spPr>
        <p:txBody>
          <a:bodyPr/>
          <a:lstStyle/>
          <a:p>
            <a:r>
              <a:rPr lang="en-US" dirty="0"/>
              <a:t>Interactivity</a:t>
            </a:r>
          </a:p>
        </p:txBody>
      </p:sp>
      <p:sp>
        <p:nvSpPr>
          <p:cNvPr id="3" name="Text Placeholder 2">
            <a:extLst>
              <a:ext uri="{FF2B5EF4-FFF2-40B4-BE49-F238E27FC236}">
                <a16:creationId xmlns:a16="http://schemas.microsoft.com/office/drawing/2014/main" id="{C2161115-FE77-D440-97EC-47BF3EA9F022}"/>
              </a:ext>
            </a:extLst>
          </p:cNvPr>
          <p:cNvSpPr>
            <a:spLocks noGrp="1"/>
          </p:cNvSpPr>
          <p:nvPr>
            <p:ph type="body" idx="1"/>
          </p:nvPr>
        </p:nvSpPr>
        <p:spPr>
          <a:xfrm>
            <a:off x="714374" y="762794"/>
            <a:ext cx="5157787" cy="823912"/>
          </a:xfrm>
        </p:spPr>
        <p:txBody>
          <a:bodyPr>
            <a:normAutofit/>
          </a:bodyPr>
          <a:lstStyle/>
          <a:p>
            <a:r>
              <a:rPr lang="en-US" sz="1600" dirty="0">
                <a:latin typeface="Times New Roman" panose="02020603050405020304" pitchFamily="18" charset="0"/>
                <a:cs typeface="Times New Roman" panose="02020603050405020304" pitchFamily="18" charset="0"/>
              </a:rPr>
              <a:t>Calculated field- Reviews % (Installs)- </a:t>
            </a:r>
            <a:r>
              <a:rPr lang="en-US" sz="1600" b="0" dirty="0">
                <a:latin typeface="Times New Roman" panose="02020603050405020304" pitchFamily="18" charset="0"/>
                <a:cs typeface="Times New Roman" panose="02020603050405020304" pitchFamily="18" charset="0"/>
              </a:rPr>
              <a:t>Used for Visualization of Number of people reviewed each app, as percent of number of installations </a:t>
            </a:r>
          </a:p>
        </p:txBody>
      </p:sp>
      <p:sp>
        <p:nvSpPr>
          <p:cNvPr id="5" name="Text Placeholder 4">
            <a:extLst>
              <a:ext uri="{FF2B5EF4-FFF2-40B4-BE49-F238E27FC236}">
                <a16:creationId xmlns:a16="http://schemas.microsoft.com/office/drawing/2014/main" id="{0CF877B0-2F17-D045-AF42-1B82E990DF5B}"/>
              </a:ext>
            </a:extLst>
          </p:cNvPr>
          <p:cNvSpPr>
            <a:spLocks noGrp="1"/>
          </p:cNvSpPr>
          <p:nvPr>
            <p:ph type="body" sz="quarter" idx="3"/>
          </p:nvPr>
        </p:nvSpPr>
        <p:spPr>
          <a:xfrm>
            <a:off x="714374" y="3386709"/>
            <a:ext cx="5183188" cy="467591"/>
          </a:xfrm>
        </p:spPr>
        <p:txBody>
          <a:bodyPr>
            <a:normAutofit fontScale="92500" lnSpcReduction="10000"/>
          </a:bodyPr>
          <a:lstStyle/>
          <a:p>
            <a:r>
              <a:rPr lang="en-US" sz="1600" dirty="0">
                <a:latin typeface="Times New Roman" panose="02020603050405020304" pitchFamily="18" charset="0"/>
                <a:cs typeface="Times New Roman" panose="02020603050405020304" pitchFamily="18" charset="0"/>
              </a:rPr>
              <a:t>How to price affect rating- Drop down menu parameter control for apps and checklist for Price.</a:t>
            </a:r>
          </a:p>
        </p:txBody>
      </p:sp>
      <p:pic>
        <p:nvPicPr>
          <p:cNvPr id="7" name="Content Placeholder 6">
            <a:extLst>
              <a:ext uri="{FF2B5EF4-FFF2-40B4-BE49-F238E27FC236}">
                <a16:creationId xmlns:a16="http://schemas.microsoft.com/office/drawing/2014/main" id="{4DFAAB36-11CC-DE4A-A730-1AF11E6A204C}"/>
              </a:ext>
            </a:extLst>
          </p:cNvPr>
          <p:cNvPicPr>
            <a:picLocks noGrp="1"/>
          </p:cNvPicPr>
          <p:nvPr>
            <p:ph sz="half" idx="2"/>
          </p:nvPr>
        </p:nvPicPr>
        <p:blipFill>
          <a:blip r:embed="rId2"/>
          <a:stretch>
            <a:fillRect/>
          </a:stretch>
        </p:blipFill>
        <p:spPr>
          <a:xfrm>
            <a:off x="836612" y="1586707"/>
            <a:ext cx="3963988" cy="1613693"/>
          </a:xfrm>
          <a:prstGeom prst="rect">
            <a:avLst/>
          </a:prstGeom>
        </p:spPr>
      </p:pic>
      <p:sp>
        <p:nvSpPr>
          <p:cNvPr id="10" name="TextBox 9">
            <a:extLst>
              <a:ext uri="{FF2B5EF4-FFF2-40B4-BE49-F238E27FC236}">
                <a16:creationId xmlns:a16="http://schemas.microsoft.com/office/drawing/2014/main" id="{75C386E5-C8C9-BE43-A9F0-2731E0CF9DFD}"/>
              </a:ext>
            </a:extLst>
          </p:cNvPr>
          <p:cNvSpPr txBox="1"/>
          <p:nvPr/>
        </p:nvSpPr>
        <p:spPr>
          <a:xfrm>
            <a:off x="6095998" y="889943"/>
            <a:ext cx="4748645" cy="233910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Sliding bar as a parameter control is created as the user can select based on their interest how many applications average number of Reviews/Ratings/Installs they want to visualize.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Create parameter control for Top N categories by field.</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US" dirty="0"/>
          </a:p>
        </p:txBody>
      </p:sp>
      <p:pic>
        <p:nvPicPr>
          <p:cNvPr id="11" name="Picture 10">
            <a:extLst>
              <a:ext uri="{FF2B5EF4-FFF2-40B4-BE49-F238E27FC236}">
                <a16:creationId xmlns:a16="http://schemas.microsoft.com/office/drawing/2014/main" id="{A1F7DC8D-69AC-9E49-B9AE-1036E82C10E1}"/>
              </a:ext>
            </a:extLst>
          </p:cNvPr>
          <p:cNvPicPr/>
          <p:nvPr/>
        </p:nvPicPr>
        <p:blipFill>
          <a:blip r:embed="rId3"/>
          <a:stretch>
            <a:fillRect/>
          </a:stretch>
        </p:blipFill>
        <p:spPr>
          <a:xfrm>
            <a:off x="6525632" y="2640556"/>
            <a:ext cx="3889375" cy="2018364"/>
          </a:xfrm>
          <a:prstGeom prst="rect">
            <a:avLst/>
          </a:prstGeom>
        </p:spPr>
      </p:pic>
      <p:pic>
        <p:nvPicPr>
          <p:cNvPr id="13" name="Picture 12">
            <a:extLst>
              <a:ext uri="{FF2B5EF4-FFF2-40B4-BE49-F238E27FC236}">
                <a16:creationId xmlns:a16="http://schemas.microsoft.com/office/drawing/2014/main" id="{5402C6FA-C73E-2043-92EE-A17C071FD852}"/>
              </a:ext>
            </a:extLst>
          </p:cNvPr>
          <p:cNvPicPr>
            <a:picLocks noChangeAspect="1"/>
          </p:cNvPicPr>
          <p:nvPr/>
        </p:nvPicPr>
        <p:blipFill>
          <a:blip r:embed="rId4"/>
          <a:stretch>
            <a:fillRect/>
          </a:stretch>
        </p:blipFill>
        <p:spPr>
          <a:xfrm>
            <a:off x="1299009" y="4143445"/>
            <a:ext cx="1257154" cy="2543391"/>
          </a:xfrm>
          <a:prstGeom prst="rect">
            <a:avLst/>
          </a:prstGeom>
        </p:spPr>
      </p:pic>
      <p:pic>
        <p:nvPicPr>
          <p:cNvPr id="14" name="Picture 13">
            <a:extLst>
              <a:ext uri="{FF2B5EF4-FFF2-40B4-BE49-F238E27FC236}">
                <a16:creationId xmlns:a16="http://schemas.microsoft.com/office/drawing/2014/main" id="{EC9340C0-6D9C-364C-A69F-67E952B0E689}"/>
              </a:ext>
            </a:extLst>
          </p:cNvPr>
          <p:cNvPicPr>
            <a:picLocks noChangeAspect="1"/>
          </p:cNvPicPr>
          <p:nvPr/>
        </p:nvPicPr>
        <p:blipFill>
          <a:blip r:embed="rId5"/>
          <a:stretch>
            <a:fillRect/>
          </a:stretch>
        </p:blipFill>
        <p:spPr>
          <a:xfrm>
            <a:off x="3009610" y="3910186"/>
            <a:ext cx="2625001" cy="2744305"/>
          </a:xfrm>
          <a:prstGeom prst="rect">
            <a:avLst/>
          </a:prstGeom>
        </p:spPr>
      </p:pic>
    </p:spTree>
    <p:extLst>
      <p:ext uri="{BB962C8B-B14F-4D97-AF65-F5344CB8AC3E}">
        <p14:creationId xmlns:p14="http://schemas.microsoft.com/office/powerpoint/2010/main" val="3949499025"/>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413624"/>
      </a:dk2>
      <a:lt2>
        <a:srgbClr val="E7E2E8"/>
      </a:lt2>
      <a:accent1>
        <a:srgbClr val="33B822"/>
      </a:accent1>
      <a:accent2>
        <a:srgbClr val="69B415"/>
      </a:accent2>
      <a:accent3>
        <a:srgbClr val="9FA61F"/>
      </a:accent3>
      <a:accent4>
        <a:srgbClr val="D38F19"/>
      </a:accent4>
      <a:accent5>
        <a:srgbClr val="E5542B"/>
      </a:accent5>
      <a:accent6>
        <a:srgbClr val="D3193E"/>
      </a:accent6>
      <a:hlink>
        <a:srgbClr val="BB6D3C"/>
      </a:hlink>
      <a:folHlink>
        <a:srgbClr val="828282"/>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90</TotalTime>
  <Words>1337</Words>
  <Application>Microsoft Macintosh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Times New Roman</vt:lpstr>
      <vt:lpstr>Tw Cen MT</vt:lpstr>
      <vt:lpstr>ShapesVTI</vt:lpstr>
      <vt:lpstr>Phase III: Implementation </vt:lpstr>
      <vt:lpstr>Explanation: The Dataset</vt:lpstr>
      <vt:lpstr>Data Preparation &amp; Pre-Processing </vt:lpstr>
      <vt:lpstr>Dashboard Users</vt:lpstr>
      <vt:lpstr>Questions: The list of questions that the dashboard will answer.</vt:lpstr>
      <vt:lpstr>Plots</vt:lpstr>
      <vt:lpstr>PowerPoint Presentation</vt:lpstr>
      <vt:lpstr>PowerPoint Presentation</vt:lpstr>
      <vt:lpstr>Interactivity</vt:lpstr>
      <vt:lpstr>Visualization of Top N Applications from the user selected Categories based on Ratings, Reviews, and Installs as per the users’ choice. </vt:lpstr>
      <vt:lpstr>PowerPoint Presentation</vt:lpstr>
      <vt:lpstr>Google Play Store Apps Dashboard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decision making </dc:title>
  <dc:creator>shrina Patel (Student)</dc:creator>
  <cp:lastModifiedBy>shrina Patel (Student)</cp:lastModifiedBy>
  <cp:revision>12</cp:revision>
  <dcterms:created xsi:type="dcterms:W3CDTF">2020-04-27T01:17:33Z</dcterms:created>
  <dcterms:modified xsi:type="dcterms:W3CDTF">2020-05-03T05:02:29Z</dcterms:modified>
</cp:coreProperties>
</file>