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72" r:id="rId3"/>
    <p:sldId id="257" r:id="rId4"/>
    <p:sldId id="258" r:id="rId5"/>
    <p:sldId id="269" r:id="rId6"/>
    <p:sldId id="260" r:id="rId7"/>
    <p:sldId id="259" r:id="rId8"/>
    <p:sldId id="273" r:id="rId9"/>
    <p:sldId id="274" r:id="rId10"/>
    <p:sldId id="270" r:id="rId11"/>
    <p:sldId id="278" r:id="rId12"/>
    <p:sldId id="271" r:id="rId13"/>
    <p:sldId id="284" r:id="rId14"/>
    <p:sldId id="261" r:id="rId15"/>
    <p:sldId id="262" r:id="rId16"/>
    <p:sldId id="263" r:id="rId17"/>
    <p:sldId id="264" r:id="rId18"/>
    <p:sldId id="265" r:id="rId19"/>
    <p:sldId id="266" r:id="rId20"/>
    <p:sldId id="267" r:id="rId21"/>
    <p:sldId id="275" r:id="rId22"/>
    <p:sldId id="277" r:id="rId23"/>
    <p:sldId id="285" r:id="rId24"/>
    <p:sldId id="279" r:id="rId25"/>
    <p:sldId id="281" r:id="rId26"/>
    <p:sldId id="280"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CD5F2A-9235-4CAC-B527-4A2005E5D4EE}" v="6747" dt="2021-06-20T19:01:18.5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dirty="0"/>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08B9EBBA-996F-894A-B54A-D6246ED52CEA}" type="datetimeFigureOut">
              <a:rPr lang="en-US" dirty="0"/>
              <a:pPr/>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22306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dirty="0"/>
              <a:t>Click to edit Master title style</a:t>
            </a:r>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6/20/2021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26390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dirty="0"/>
              <a:t>Click to edit Master title style</a:t>
            </a:r>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dirty="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10664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dirty="0"/>
              <a:t>Click to edit Master title style</a:t>
            </a:r>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dirty="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6/20/2021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39372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6C52C72-DE31-F449-A4ED-4C594FD91407}" type="datetimeFigureOut">
              <a:rPr lang="en-US" dirty="0"/>
              <a:pPr/>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97680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D62726E-379B-B349-9EED-81ED093FA806}" type="datetimeFigureOut">
              <a:rPr lang="en-US" dirty="0"/>
              <a:pPr/>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284747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59720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dirty="0"/>
              <a:t>Click to edit Master title style</a:t>
            </a:r>
          </a:p>
        </p:txBody>
      </p:sp>
      <p:sp>
        <p:nvSpPr>
          <p:cNvPr id="3" name="Content Placeholder 2"/>
          <p:cNvSpPr>
            <a:spLocks noGrp="1"/>
          </p:cNvSpPr>
          <p:nvPr>
            <p:ph idx="1"/>
          </p:nvPr>
        </p:nvSpPr>
        <p:spPr>
          <a:xfrm>
            <a:off x="818712" y="2222287"/>
            <a:ext cx="10554574" cy="363651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B3A1323-8D79-1946-B0D7-40001CF92E9D}" type="datetimeFigureOut">
              <a:rPr lang="en-US" dirty="0"/>
              <a:pPr/>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81473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dirty="0"/>
              <a:t>Click to edit Master title style</a:t>
            </a:r>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00177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57302355-E14B-8545-A8F8-0FE83CC9D524}" type="datetimeFigureOut">
              <a:rPr lang="en-US" dirty="0"/>
              <a:pPr/>
              <a:t>6/20/2021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03750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02640F58-564D-2B4F-AE67-E407BA4FCF45}" type="datetimeFigureOut">
              <a:rPr lang="en-US" dirty="0"/>
              <a:pPr/>
              <a:t>6/20/2021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59108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F13A34C8-038E-2045-AF43-DF7DBB8E0E9E}" type="datetimeFigureOut">
              <a:rPr lang="en-US" dirty="0"/>
              <a:pPr/>
              <a:t>6/20/2021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83300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6/20/2021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80199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855633" y="446088"/>
            <a:ext cx="6252633" cy="541496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6/20/2021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45621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dirty="0"/>
              <a:t>Click to edit Master title style</a:t>
            </a:r>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6/20/2021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99033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6/20/2021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29635772"/>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824"/>
            <a:ext cx="8689976" cy="2077894"/>
          </a:xfrm>
        </p:spPr>
        <p:txBody>
          <a:bodyPr>
            <a:noAutofit/>
          </a:bodyPr>
          <a:lstStyle/>
          <a:p>
            <a:pPr algn="ctr"/>
            <a:r>
              <a:rPr lang="en-US" sz="2800" dirty="0">
                <a:solidFill>
                  <a:srgbClr val="C00000"/>
                </a:solidFill>
                <a:latin typeface="Century Schoolbook"/>
              </a:rPr>
              <a:t>SHRI VISHNU ENGINEERING COLLEGE FOR WOMEN </a:t>
            </a:r>
            <a:br>
              <a:rPr lang="en-US" sz="2800" dirty="0">
                <a:latin typeface="Century Schoolbook"/>
              </a:rPr>
            </a:br>
            <a:r>
              <a:rPr lang="en-US" sz="3200" dirty="0">
                <a:latin typeface="Century Schoolbook"/>
              </a:rPr>
              <a:t>  </a:t>
            </a:r>
            <a:r>
              <a:rPr lang="en-US" sz="2400">
                <a:latin typeface="Century Schoolbook"/>
              </a:rPr>
              <a:t>II B.Tech :: MINI PROJECT</a:t>
            </a:r>
            <a:br>
              <a:rPr lang="en-US" sz="2400" dirty="0">
                <a:latin typeface="Century Schoolbook"/>
              </a:rPr>
            </a:br>
            <a:r>
              <a:rPr lang="en-US" sz="2400">
                <a:latin typeface="Century Schoolbook"/>
              </a:rPr>
              <a:t> BATCH -- 04</a:t>
            </a:r>
            <a:endParaRPr lang="en-US" sz="2400"/>
          </a:p>
        </p:txBody>
      </p:sp>
      <p:sp>
        <p:nvSpPr>
          <p:cNvPr id="3" name="Subtitle 2"/>
          <p:cNvSpPr>
            <a:spLocks noGrp="1"/>
          </p:cNvSpPr>
          <p:nvPr>
            <p:ph type="subTitle" idx="1"/>
          </p:nvPr>
        </p:nvSpPr>
        <p:spPr>
          <a:xfrm>
            <a:off x="1751012" y="2089030"/>
            <a:ext cx="8689976" cy="4764655"/>
          </a:xfrm>
        </p:spPr>
        <p:txBody>
          <a:bodyPr vert="horz" lIns="91440" tIns="45720" rIns="91440" bIns="45720" rtlCol="0" anchor="t">
            <a:normAutofit/>
          </a:bodyPr>
          <a:lstStyle/>
          <a:p>
            <a:r>
              <a:rPr lang="en-US" sz="2800">
                <a:solidFill>
                  <a:schemeClr val="bg2">
                    <a:lumMod val="75000"/>
                  </a:schemeClr>
                </a:solidFill>
                <a:latin typeface="Rockwell"/>
              </a:rPr>
              <a:t>     PRESENTED BY :</a:t>
            </a:r>
          </a:p>
          <a:p>
            <a:r>
              <a:rPr lang="en-US" sz="2000" dirty="0">
                <a:solidFill>
                  <a:schemeClr val="accent6">
                    <a:lumMod val="75000"/>
                  </a:schemeClr>
                </a:solidFill>
                <a:latin typeface="Rockwell"/>
              </a:rPr>
              <a:t>                               </a:t>
            </a:r>
            <a:r>
              <a:rPr lang="en-US" sz="2000">
                <a:solidFill>
                  <a:srgbClr val="002060"/>
                </a:solidFill>
                <a:latin typeface="Rockwell"/>
              </a:rPr>
              <a:t>M. SOWJANYA LAKSHMI  - 19B01A0587</a:t>
            </a:r>
          </a:p>
          <a:p>
            <a:r>
              <a:rPr lang="en-US" sz="2000">
                <a:solidFill>
                  <a:srgbClr val="002060"/>
                </a:solidFill>
                <a:latin typeface="Rockwell"/>
              </a:rPr>
              <a:t>                               K . CHANDANA                   - 19B01A0579</a:t>
            </a:r>
          </a:p>
          <a:p>
            <a:r>
              <a:rPr lang="en-US" sz="2000">
                <a:solidFill>
                  <a:srgbClr val="002060"/>
                </a:solidFill>
                <a:latin typeface="Rockwell"/>
              </a:rPr>
              <a:t>                               M. BHAVANA SWETHA      - 19B01A0591</a:t>
            </a:r>
          </a:p>
          <a:p>
            <a:r>
              <a:rPr lang="en-US" sz="2000">
                <a:solidFill>
                  <a:srgbClr val="002060"/>
                </a:solidFill>
                <a:latin typeface="Rockwell"/>
              </a:rPr>
              <a:t>                               S.SARANYA                          - 19B01A05A0</a:t>
            </a:r>
          </a:p>
          <a:p>
            <a:r>
              <a:rPr lang="en-US" sz="2000">
                <a:solidFill>
                  <a:srgbClr val="002060"/>
                </a:solidFill>
                <a:latin typeface="Rockwell"/>
              </a:rPr>
              <a:t>                               N. LAKSHMI PRAVALLIKA  - 19B01A05C4</a:t>
            </a:r>
          </a:p>
          <a:p>
            <a:endParaRPr lang="en-US" sz="2000" dirty="0">
              <a:solidFill>
                <a:schemeClr val="accent6">
                  <a:lumMod val="75000"/>
                </a:schemeClr>
              </a:solidFill>
              <a:latin typeface="Rockwell"/>
            </a:endParaRPr>
          </a:p>
          <a:p>
            <a:r>
              <a:rPr lang="en-US" sz="3200">
                <a:solidFill>
                  <a:schemeClr val="tx2">
                    <a:lumMod val="60000"/>
                    <a:lumOff val="40000"/>
                  </a:schemeClr>
                </a:solidFill>
                <a:latin typeface="Rockwell"/>
              </a:rPr>
              <a:t>     GUIDED BY :</a:t>
            </a:r>
            <a:endParaRPr lang="en-US" sz="2000">
              <a:solidFill>
                <a:schemeClr val="tx2">
                  <a:lumMod val="60000"/>
                  <a:lumOff val="40000"/>
                </a:schemeClr>
              </a:solidFill>
              <a:latin typeface="Rockwell"/>
            </a:endParaRPr>
          </a:p>
          <a:p>
            <a:r>
              <a:rPr lang="en-US" sz="2400">
                <a:solidFill>
                  <a:schemeClr val="accent5"/>
                </a:solidFill>
                <a:latin typeface="Rockwell"/>
              </a:rPr>
              <a:t>                          Mr. P. RAJU </a:t>
            </a:r>
          </a:p>
          <a:p>
            <a:endParaRPr lang="en-US" sz="2000" dirty="0"/>
          </a:p>
        </p:txBody>
      </p:sp>
    </p:spTree>
    <p:extLst>
      <p:ext uri="{BB962C8B-B14F-4D97-AF65-F5344CB8AC3E}">
        <p14:creationId xmlns:p14="http://schemas.microsoft.com/office/powerpoint/2010/main" val="2622186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C4858-CEB4-4A62-B3A0-5ECCAEA0CAED}"/>
              </a:ext>
            </a:extLst>
          </p:cNvPr>
          <p:cNvSpPr>
            <a:spLocks noGrp="1"/>
          </p:cNvSpPr>
          <p:nvPr>
            <p:ph type="title"/>
          </p:nvPr>
        </p:nvSpPr>
        <p:spPr/>
        <p:txBody>
          <a:bodyPr/>
          <a:lstStyle/>
          <a:p>
            <a:r>
              <a:rPr lang="en-US"/>
              <a:t>Dataset – RAVDESS </a:t>
            </a:r>
          </a:p>
        </p:txBody>
      </p:sp>
      <p:sp>
        <p:nvSpPr>
          <p:cNvPr id="3" name="Content Placeholder 2">
            <a:extLst>
              <a:ext uri="{FF2B5EF4-FFF2-40B4-BE49-F238E27FC236}">
                <a16:creationId xmlns:a16="http://schemas.microsoft.com/office/drawing/2014/main" id="{74B45284-A3A7-4953-AFAC-EE417808182C}"/>
              </a:ext>
            </a:extLst>
          </p:cNvPr>
          <p:cNvSpPr>
            <a:spLocks noGrp="1"/>
          </p:cNvSpPr>
          <p:nvPr>
            <p:ph idx="1"/>
          </p:nvPr>
        </p:nvSpPr>
        <p:spPr>
          <a:xfrm>
            <a:off x="804335" y="2222287"/>
            <a:ext cx="10583328" cy="4743567"/>
          </a:xfrm>
        </p:spPr>
        <p:txBody>
          <a:bodyPr/>
          <a:lstStyle/>
          <a:p>
            <a:r>
              <a:rPr lang="en-US">
                <a:ea typeface="+mn-lt"/>
                <a:cs typeface="+mn-lt"/>
              </a:rPr>
              <a:t>For this Python mini project, we’ll use the RAVDESS dataset; this is the Ryerson Audio-Visual Database of Emotional Speech and Song dataset.</a:t>
            </a:r>
          </a:p>
          <a:p>
            <a:r>
              <a:rPr lang="en-US">
                <a:ea typeface="+mn-lt"/>
                <a:cs typeface="+mn-lt"/>
              </a:rPr>
              <a:t>RAVDESS: 2452 audio files, with 12 male speakers and 12 Female speakers, the lexical features (vocabulary) of the utterances are kept constant by speaking only 2 statements of equal lengths in 8 different emotions by all speakers.</a:t>
            </a:r>
            <a:endParaRPr lang="en-US" dirty="0"/>
          </a:p>
          <a:p>
            <a:pPr marL="0" indent="0">
              <a:buNone/>
            </a:pPr>
            <a:r>
              <a:rPr lang="en-US">
                <a:ea typeface="+mn-lt"/>
                <a:cs typeface="+mn-lt"/>
              </a:rPr>
              <a:t>                1= neutral , 2 = calm, , 3 = happy , 4 = sad , 5 = angry , 6 = fearful , </a:t>
            </a:r>
          </a:p>
          <a:p>
            <a:pPr marL="0" indent="0">
              <a:buNone/>
            </a:pPr>
            <a:r>
              <a:rPr lang="en-US">
                <a:ea typeface="+mn-lt"/>
                <a:cs typeface="+mn-lt"/>
              </a:rPr>
              <a:t>                    7 = disgust, 8 = surprised.</a:t>
            </a:r>
            <a:endParaRPr lang="en-US"/>
          </a:p>
          <a:p>
            <a:r>
              <a:rPr lang="en-US">
                <a:ea typeface="+mn-lt"/>
                <a:cs typeface="+mn-lt"/>
              </a:rPr>
              <a:t>Speech file (Audio_Speech_Actors_01-24.zip, 215 MB) contains 1440 files: 60 trials per actor x 24 actors = 1440. </a:t>
            </a:r>
            <a:endParaRPr lang="en-US" dirty="0"/>
          </a:p>
          <a:p>
            <a:endParaRPr lang="en-US" dirty="0"/>
          </a:p>
          <a:p>
            <a:endParaRPr lang="en-US" dirty="0"/>
          </a:p>
        </p:txBody>
      </p:sp>
    </p:spTree>
    <p:extLst>
      <p:ext uri="{BB962C8B-B14F-4D97-AF65-F5344CB8AC3E}">
        <p14:creationId xmlns:p14="http://schemas.microsoft.com/office/powerpoint/2010/main" val="1025376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BD7F6-7860-4CFF-9DE5-0D489380FECA}"/>
              </a:ext>
            </a:extLst>
          </p:cNvPr>
          <p:cNvSpPr>
            <a:spLocks noGrp="1"/>
          </p:cNvSpPr>
          <p:nvPr>
            <p:ph type="title"/>
          </p:nvPr>
        </p:nvSpPr>
        <p:spPr/>
        <p:txBody>
          <a:bodyPr/>
          <a:lstStyle/>
          <a:p>
            <a:r>
              <a:rPr lang="en-US"/>
              <a:t>RAVDESS Dataset</a:t>
            </a:r>
          </a:p>
        </p:txBody>
      </p:sp>
      <p:sp>
        <p:nvSpPr>
          <p:cNvPr id="3" name="TextBox 2">
            <a:extLst>
              <a:ext uri="{FF2B5EF4-FFF2-40B4-BE49-F238E27FC236}">
                <a16:creationId xmlns:a16="http://schemas.microsoft.com/office/drawing/2014/main" id="{DCC1F613-6893-46CF-9315-9BDC0B42D3FB}"/>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pic>
        <p:nvPicPr>
          <p:cNvPr id="4" name="Picture 4" descr="Graphical user interface, text, application, table, Excel&#10;&#10;Description automatically generated">
            <a:extLst>
              <a:ext uri="{FF2B5EF4-FFF2-40B4-BE49-F238E27FC236}">
                <a16:creationId xmlns:a16="http://schemas.microsoft.com/office/drawing/2014/main" id="{E4791174-C551-4945-8D1E-777DB31C8D38}"/>
              </a:ext>
            </a:extLst>
          </p:cNvPr>
          <p:cNvPicPr>
            <a:picLocks noChangeAspect="1"/>
          </p:cNvPicPr>
          <p:nvPr/>
        </p:nvPicPr>
        <p:blipFill>
          <a:blip r:embed="rId2"/>
          <a:stretch>
            <a:fillRect/>
          </a:stretch>
        </p:blipFill>
        <p:spPr>
          <a:xfrm>
            <a:off x="1000665" y="2226155"/>
            <a:ext cx="8796067" cy="4260370"/>
          </a:xfrm>
          <a:prstGeom prst="rect">
            <a:avLst/>
          </a:prstGeom>
        </p:spPr>
      </p:pic>
    </p:spTree>
    <p:extLst>
      <p:ext uri="{BB962C8B-B14F-4D97-AF65-F5344CB8AC3E}">
        <p14:creationId xmlns:p14="http://schemas.microsoft.com/office/powerpoint/2010/main" val="1628269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Graphical user interface, text, application&#10;&#10;Description automatically generated">
            <a:extLst>
              <a:ext uri="{FF2B5EF4-FFF2-40B4-BE49-F238E27FC236}">
                <a16:creationId xmlns:a16="http://schemas.microsoft.com/office/drawing/2014/main" id="{EBD1838A-71D2-4838-B833-96132EDFF14E}"/>
              </a:ext>
            </a:extLst>
          </p:cNvPr>
          <p:cNvPicPr>
            <a:picLocks noGrp="1" noChangeAspect="1"/>
          </p:cNvPicPr>
          <p:nvPr>
            <p:ph type="pic" sz="quarter" idx="13"/>
          </p:nvPr>
        </p:nvPicPr>
        <p:blipFill rotWithShape="1">
          <a:blip r:embed="rId2"/>
          <a:srcRect l="2564" t="-1696" r="46600" b="1505"/>
          <a:stretch/>
        </p:blipFill>
        <p:spPr>
          <a:xfrm>
            <a:off x="5551778" y="1628"/>
            <a:ext cx="6561949" cy="6698228"/>
          </a:xfrm>
        </p:spPr>
      </p:pic>
      <p:sp>
        <p:nvSpPr>
          <p:cNvPr id="4" name="Text Placeholder 3">
            <a:extLst>
              <a:ext uri="{FF2B5EF4-FFF2-40B4-BE49-F238E27FC236}">
                <a16:creationId xmlns:a16="http://schemas.microsoft.com/office/drawing/2014/main" id="{F3E627BF-2F0A-4CA8-B004-666DC2719950}"/>
              </a:ext>
            </a:extLst>
          </p:cNvPr>
          <p:cNvSpPr>
            <a:spLocks noGrp="1"/>
          </p:cNvSpPr>
          <p:nvPr>
            <p:ph type="body" sz="half" idx="2"/>
          </p:nvPr>
        </p:nvSpPr>
        <p:spPr>
          <a:xfrm>
            <a:off x="814728" y="835063"/>
            <a:ext cx="4852988" cy="5025986"/>
          </a:xfrm>
        </p:spPr>
        <p:txBody>
          <a:bodyPr/>
          <a:lstStyle/>
          <a:p>
            <a:r>
              <a:rPr lang="en-US" sz="1600" i="1">
                <a:ea typeface="+mn-lt"/>
                <a:cs typeface="+mn-lt"/>
              </a:rPr>
              <a:t>Filename example: 03-01-06-01-02-01-12.mp3 </a:t>
            </a:r>
            <a:endParaRPr lang="en-US" sz="1600" dirty="0"/>
          </a:p>
          <a:p>
            <a:pPr marL="285750" indent="-285750">
              <a:buFont typeface="Arial"/>
              <a:buChar char="•"/>
            </a:pPr>
            <a:r>
              <a:rPr lang="en-US" sz="1600">
                <a:ea typeface="+mn-lt"/>
                <a:cs typeface="+mn-lt"/>
              </a:rPr>
              <a:t>Audio-only (03)</a:t>
            </a:r>
            <a:endParaRPr lang="en-US" sz="1600" dirty="0"/>
          </a:p>
          <a:p>
            <a:pPr marL="285750" indent="-285750">
              <a:buFont typeface="Arial"/>
              <a:buChar char="•"/>
            </a:pPr>
            <a:r>
              <a:rPr lang="en-US" sz="1600">
                <a:ea typeface="+mn-lt"/>
                <a:cs typeface="+mn-lt"/>
              </a:rPr>
              <a:t>Speech (01)</a:t>
            </a:r>
            <a:endParaRPr lang="en-US" sz="1600" dirty="0"/>
          </a:p>
          <a:p>
            <a:pPr marL="285750" indent="-285750">
              <a:buFont typeface="Arial"/>
              <a:buChar char="•"/>
            </a:pPr>
            <a:r>
              <a:rPr lang="en-US" sz="1600">
                <a:ea typeface="+mn-lt"/>
                <a:cs typeface="+mn-lt"/>
              </a:rPr>
              <a:t>Fearful (06)</a:t>
            </a:r>
            <a:endParaRPr lang="en-US" sz="1600" dirty="0"/>
          </a:p>
          <a:p>
            <a:pPr marL="285750" indent="-285750">
              <a:buFont typeface="Arial"/>
              <a:buChar char="•"/>
            </a:pPr>
            <a:r>
              <a:rPr lang="en-US" sz="1600">
                <a:ea typeface="+mn-lt"/>
                <a:cs typeface="+mn-lt"/>
              </a:rPr>
              <a:t>Normal intensity (01)</a:t>
            </a:r>
            <a:endParaRPr lang="en-US" sz="1600" dirty="0"/>
          </a:p>
          <a:p>
            <a:pPr marL="285750" indent="-285750">
              <a:buFont typeface="Arial"/>
              <a:buChar char="•"/>
            </a:pPr>
            <a:r>
              <a:rPr lang="en-US" sz="1600">
                <a:ea typeface="+mn-lt"/>
                <a:cs typeface="+mn-lt"/>
              </a:rPr>
              <a:t>Statement "dogs" (02)</a:t>
            </a:r>
            <a:endParaRPr lang="en-US" sz="1600" dirty="0"/>
          </a:p>
          <a:p>
            <a:pPr marL="285750" indent="-285750">
              <a:buFont typeface="Arial"/>
              <a:buChar char="•"/>
            </a:pPr>
            <a:r>
              <a:rPr lang="en-US" sz="1600">
                <a:ea typeface="+mn-lt"/>
                <a:cs typeface="+mn-lt"/>
              </a:rPr>
              <a:t>1st Repetition (01)</a:t>
            </a:r>
            <a:endParaRPr lang="en-US" sz="1600" dirty="0"/>
          </a:p>
          <a:p>
            <a:pPr marL="285750" indent="-285750">
              <a:buFont typeface="Arial"/>
              <a:buChar char="•"/>
            </a:pPr>
            <a:r>
              <a:rPr lang="en-US" sz="1600">
                <a:ea typeface="+mn-lt"/>
                <a:cs typeface="+mn-lt"/>
              </a:rPr>
              <a:t>12th Actor (12)</a:t>
            </a:r>
            <a:endParaRPr lang="en-US" sz="1600" dirty="0"/>
          </a:p>
          <a:p>
            <a:pPr marL="285750" indent="-285750">
              <a:buFont typeface="Arial"/>
              <a:buChar char="•"/>
            </a:pPr>
            <a:r>
              <a:rPr lang="en-US" sz="1600">
                <a:ea typeface="+mn-lt"/>
                <a:cs typeface="+mn-lt"/>
              </a:rPr>
              <a:t>Female, as the actor ID number is even.</a:t>
            </a:r>
            <a:endParaRPr lang="en-US" sz="1600" dirty="0"/>
          </a:p>
          <a:p>
            <a:endParaRPr lang="en-US" sz="1600" dirty="0"/>
          </a:p>
          <a:p>
            <a:pPr marL="285750" indent="-285750">
              <a:buFont typeface="Arial"/>
              <a:buChar char="•"/>
            </a:pPr>
            <a:endParaRPr lang="en-US" sz="1600" dirty="0"/>
          </a:p>
          <a:p>
            <a:endParaRPr lang="en-US" sz="1600" dirty="0"/>
          </a:p>
        </p:txBody>
      </p:sp>
    </p:spTree>
    <p:extLst>
      <p:ext uri="{BB962C8B-B14F-4D97-AF65-F5344CB8AC3E}">
        <p14:creationId xmlns:p14="http://schemas.microsoft.com/office/powerpoint/2010/main" val="307995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B4701-E80B-45FF-A009-084BD97AF66E}"/>
              </a:ext>
            </a:extLst>
          </p:cNvPr>
          <p:cNvSpPr>
            <a:spLocks noGrp="1"/>
          </p:cNvSpPr>
          <p:nvPr>
            <p:ph type="title"/>
          </p:nvPr>
        </p:nvSpPr>
        <p:spPr/>
        <p:txBody>
          <a:bodyPr/>
          <a:lstStyle/>
          <a:p>
            <a:r>
              <a:rPr lang="en-US"/>
              <a:t>SYSTEM DESIGN:</a:t>
            </a:r>
          </a:p>
        </p:txBody>
      </p:sp>
      <p:sp>
        <p:nvSpPr>
          <p:cNvPr id="9" name="Content Placeholder 8">
            <a:extLst>
              <a:ext uri="{FF2B5EF4-FFF2-40B4-BE49-F238E27FC236}">
                <a16:creationId xmlns:a16="http://schemas.microsoft.com/office/drawing/2014/main" id="{4C8F56D1-D7DD-44A6-BEB5-BF4BB79826A2}"/>
              </a:ext>
            </a:extLst>
          </p:cNvPr>
          <p:cNvSpPr>
            <a:spLocks noGrp="1"/>
          </p:cNvSpPr>
          <p:nvPr>
            <p:ph idx="1"/>
          </p:nvPr>
        </p:nvSpPr>
        <p:spPr>
          <a:xfrm>
            <a:off x="818712" y="2222287"/>
            <a:ext cx="10554574" cy="4283492"/>
          </a:xfrm>
        </p:spPr>
        <p:txBody>
          <a:bodyPr/>
          <a:lstStyle/>
          <a:p>
            <a:endParaRPr lang="en-US"/>
          </a:p>
        </p:txBody>
      </p:sp>
      <p:pic>
        <p:nvPicPr>
          <p:cNvPr id="11" name="Picture 4" descr="Diagram&#10;&#10;Description automatically generated">
            <a:extLst>
              <a:ext uri="{FF2B5EF4-FFF2-40B4-BE49-F238E27FC236}">
                <a16:creationId xmlns:a16="http://schemas.microsoft.com/office/drawing/2014/main" id="{56B96DE0-EDFF-4407-917F-849DE009A46A}"/>
              </a:ext>
            </a:extLst>
          </p:cNvPr>
          <p:cNvPicPr>
            <a:picLocks noChangeAspect="1"/>
          </p:cNvPicPr>
          <p:nvPr/>
        </p:nvPicPr>
        <p:blipFill rotWithShape="1">
          <a:blip r:embed="rId2"/>
          <a:srcRect t="3921" r="128" b="10784"/>
          <a:stretch/>
        </p:blipFill>
        <p:spPr>
          <a:xfrm>
            <a:off x="813759" y="2225914"/>
            <a:ext cx="10564488" cy="4290965"/>
          </a:xfrm>
          <a:prstGeom prst="rect">
            <a:avLst/>
          </a:prstGeom>
        </p:spPr>
      </p:pic>
    </p:spTree>
    <p:extLst>
      <p:ext uri="{BB962C8B-B14F-4D97-AF65-F5344CB8AC3E}">
        <p14:creationId xmlns:p14="http://schemas.microsoft.com/office/powerpoint/2010/main" val="871950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CE32D-3E3C-4996-A6F2-E68082323E35}"/>
              </a:ext>
            </a:extLst>
          </p:cNvPr>
          <p:cNvSpPr>
            <a:spLocks noGrp="1"/>
          </p:cNvSpPr>
          <p:nvPr>
            <p:ph type="title"/>
          </p:nvPr>
        </p:nvSpPr>
        <p:spPr/>
        <p:txBody>
          <a:bodyPr/>
          <a:lstStyle/>
          <a:p>
            <a:r>
              <a:rPr lang="en-US"/>
              <a:t>UML DIAGRAMS</a:t>
            </a:r>
          </a:p>
        </p:txBody>
      </p:sp>
      <p:sp>
        <p:nvSpPr>
          <p:cNvPr id="3" name="Content Placeholder 2">
            <a:extLst>
              <a:ext uri="{FF2B5EF4-FFF2-40B4-BE49-F238E27FC236}">
                <a16:creationId xmlns:a16="http://schemas.microsoft.com/office/drawing/2014/main" id="{EEA07D9B-BF6D-4144-A353-9DD37179DDFC}"/>
              </a:ext>
            </a:extLst>
          </p:cNvPr>
          <p:cNvSpPr>
            <a:spLocks noGrp="1"/>
          </p:cNvSpPr>
          <p:nvPr>
            <p:ph idx="1"/>
          </p:nvPr>
        </p:nvSpPr>
        <p:spPr>
          <a:xfrm>
            <a:off x="804335" y="2193532"/>
            <a:ext cx="10583328" cy="4412888"/>
          </a:xfrm>
        </p:spPr>
        <p:txBody>
          <a:bodyPr>
            <a:normAutofit/>
          </a:bodyPr>
          <a:lstStyle/>
          <a:p>
            <a:pPr marL="0" indent="0">
              <a:buNone/>
            </a:pPr>
            <a:r>
              <a:rPr lang="en-IN" dirty="0">
                <a:ea typeface="+mn-lt"/>
                <a:cs typeface="+mn-lt"/>
              </a:rPr>
              <a:t>  </a:t>
            </a:r>
            <a:endParaRPr lang="en-US" dirty="0">
              <a:ea typeface="+mn-lt"/>
              <a:cs typeface="+mn-lt"/>
            </a:endParaRPr>
          </a:p>
          <a:p>
            <a:pPr marL="0" indent="0">
              <a:buNone/>
            </a:pPr>
            <a:r>
              <a:rPr lang="en-IN" dirty="0">
                <a:ea typeface="+mn-lt"/>
                <a:cs typeface="+mn-lt"/>
              </a:rPr>
              <a:t>           </a:t>
            </a:r>
            <a:endParaRPr lang="en-US" dirty="0">
              <a:ea typeface="+mn-lt"/>
              <a:cs typeface="+mn-lt"/>
            </a:endParaRPr>
          </a:p>
          <a:p>
            <a:pPr marL="0" indent="0">
              <a:buNone/>
            </a:pPr>
            <a:endParaRPr lang="en-IN" dirty="0">
              <a:ea typeface="+mn-lt"/>
              <a:cs typeface="+mn-lt"/>
            </a:endParaRPr>
          </a:p>
          <a:p>
            <a:pPr marL="0" indent="0">
              <a:buNone/>
            </a:pPr>
            <a:r>
              <a:rPr lang="en-IN">
                <a:ea typeface="+mn-lt"/>
                <a:cs typeface="+mn-lt"/>
              </a:rPr>
              <a:t>UML Diagrams is a rich visualizing model for representing the system architecture and design. These diagrams help us to know the flow of the system.  </a:t>
            </a:r>
            <a:endParaRPr lang="en-US"/>
          </a:p>
          <a:p>
            <a:pPr algn="just">
              <a:buNone/>
            </a:pPr>
            <a:r>
              <a:rPr lang="en-IN">
                <a:ea typeface="+mn-lt"/>
                <a:cs typeface="+mn-lt"/>
              </a:rPr>
              <a:t>Some of  them  are;</a:t>
            </a:r>
            <a:r>
              <a:rPr lang="en-US" dirty="0">
                <a:ea typeface="+mn-lt"/>
                <a:cs typeface="+mn-lt"/>
              </a:rPr>
              <a:t> </a:t>
            </a:r>
            <a:endParaRPr lang="en-US"/>
          </a:p>
          <a:p>
            <a:pPr algn="just">
              <a:buFont typeface="Wingdings 2"/>
              <a:buChar char=""/>
            </a:pPr>
            <a:r>
              <a:rPr lang="en-IN">
                <a:ea typeface="+mn-lt"/>
                <a:cs typeface="+mn-lt"/>
              </a:rPr>
              <a:t>Use case diagram</a:t>
            </a:r>
            <a:endParaRPr lang="en-US"/>
          </a:p>
          <a:p>
            <a:pPr algn="just">
              <a:buFont typeface="Wingdings 2"/>
              <a:buChar char=""/>
            </a:pPr>
            <a:r>
              <a:rPr lang="en-IN">
                <a:ea typeface="+mn-lt"/>
                <a:cs typeface="+mn-lt"/>
              </a:rPr>
              <a:t>Class diagram</a:t>
            </a:r>
            <a:endParaRPr lang="en-US"/>
          </a:p>
          <a:p>
            <a:pPr algn="just">
              <a:buFont typeface="Wingdings 2"/>
              <a:buChar char=""/>
            </a:pPr>
            <a:r>
              <a:rPr lang="en-IN">
                <a:ea typeface="+mn-lt"/>
                <a:cs typeface="+mn-lt"/>
              </a:rPr>
              <a:t> State chart diagram</a:t>
            </a:r>
            <a:endParaRPr lang="en-US"/>
          </a:p>
          <a:p>
            <a:pPr algn="just">
              <a:buFont typeface="Wingdings 2"/>
              <a:buChar char=""/>
            </a:pPr>
            <a:r>
              <a:rPr lang="en-IN">
                <a:ea typeface="+mn-lt"/>
                <a:cs typeface="+mn-lt"/>
              </a:rPr>
              <a:t>Activity diagram  </a:t>
            </a:r>
            <a:endParaRPr lang="en-US"/>
          </a:p>
          <a:p>
            <a:pPr algn="just">
              <a:buFont typeface="Wingdings 2"/>
              <a:buChar char=""/>
            </a:pPr>
            <a:r>
              <a:rPr lang="en-IN">
                <a:ea typeface="+mn-lt"/>
                <a:cs typeface="+mn-lt"/>
              </a:rPr>
              <a:t>Sequence diagram</a:t>
            </a:r>
            <a:endParaRPr lang="en-US"/>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71528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C4959-9D6D-4595-A296-D5463ECFB53D}"/>
              </a:ext>
            </a:extLst>
          </p:cNvPr>
          <p:cNvSpPr>
            <a:spLocks noGrp="1"/>
          </p:cNvSpPr>
          <p:nvPr>
            <p:ph type="title"/>
          </p:nvPr>
        </p:nvSpPr>
        <p:spPr/>
        <p:txBody>
          <a:bodyPr/>
          <a:lstStyle/>
          <a:p>
            <a:r>
              <a:rPr lang="en-US" sz="2400"/>
              <a:t>Use case Diagram </a:t>
            </a:r>
          </a:p>
        </p:txBody>
      </p:sp>
      <p:pic>
        <p:nvPicPr>
          <p:cNvPr id="4" name="Picture 4" descr="Diagram&#10;&#10;Description automatically generated">
            <a:extLst>
              <a:ext uri="{FF2B5EF4-FFF2-40B4-BE49-F238E27FC236}">
                <a16:creationId xmlns:a16="http://schemas.microsoft.com/office/drawing/2014/main" id="{8CA1A4A1-7E91-40CA-BB68-691189B83FFD}"/>
              </a:ext>
            </a:extLst>
          </p:cNvPr>
          <p:cNvPicPr>
            <a:picLocks noGrp="1" noChangeAspect="1"/>
          </p:cNvPicPr>
          <p:nvPr>
            <p:ph idx="1"/>
          </p:nvPr>
        </p:nvPicPr>
        <p:blipFill>
          <a:blip r:embed="rId2"/>
          <a:stretch>
            <a:fillRect/>
          </a:stretch>
        </p:blipFill>
        <p:spPr>
          <a:xfrm>
            <a:off x="5017633" y="446088"/>
            <a:ext cx="5928634" cy="583190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3" name="Text Placeholder 2">
            <a:extLst>
              <a:ext uri="{FF2B5EF4-FFF2-40B4-BE49-F238E27FC236}">
                <a16:creationId xmlns:a16="http://schemas.microsoft.com/office/drawing/2014/main" id="{D49F2834-0440-4450-843D-1843FD0724D9}"/>
              </a:ext>
            </a:extLst>
          </p:cNvPr>
          <p:cNvSpPr>
            <a:spLocks noGrp="1"/>
          </p:cNvSpPr>
          <p:nvPr>
            <p:ph type="body" sz="half" idx="2"/>
          </p:nvPr>
        </p:nvSpPr>
        <p:spPr>
          <a:xfrm>
            <a:off x="1073151" y="2260738"/>
            <a:ext cx="3547533" cy="4146650"/>
          </a:xfrm>
        </p:spPr>
        <p:txBody>
          <a:bodyPr vert="horz" lIns="91440" tIns="45720" rIns="91440" bIns="45720" rtlCol="0" anchor="ctr">
            <a:noAutofit/>
          </a:bodyPr>
          <a:lstStyle/>
          <a:p>
            <a:r>
              <a:rPr lang="en-IN" sz="2400" dirty="0">
                <a:ea typeface="+mn-lt"/>
                <a:cs typeface="+mn-lt"/>
              </a:rPr>
              <a:t>A Use Case Diagram in the Unified Modelling Language (UML) is a type of behavioural diagram defined by and created from a Use-case </a:t>
            </a:r>
            <a:r>
              <a:rPr lang="en-IN" sz="2400">
                <a:ea typeface="+mn-lt"/>
                <a:cs typeface="+mn-lt"/>
              </a:rPr>
              <a:t>analysis. </a:t>
            </a:r>
            <a:endParaRPr lang="en-IN" sz="2400"/>
          </a:p>
        </p:txBody>
      </p:sp>
    </p:spTree>
    <p:extLst>
      <p:ext uri="{BB962C8B-B14F-4D97-AF65-F5344CB8AC3E}">
        <p14:creationId xmlns:p14="http://schemas.microsoft.com/office/powerpoint/2010/main" val="676956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E714F-2188-482C-8783-9E44DECEDF9B}"/>
              </a:ext>
            </a:extLst>
          </p:cNvPr>
          <p:cNvSpPr>
            <a:spLocks noGrp="1"/>
          </p:cNvSpPr>
          <p:nvPr>
            <p:ph type="title"/>
          </p:nvPr>
        </p:nvSpPr>
        <p:spPr/>
        <p:txBody>
          <a:bodyPr/>
          <a:lstStyle/>
          <a:p>
            <a:r>
              <a:rPr lang="en-US" sz="3200"/>
              <a:t>Class Diagram</a:t>
            </a:r>
          </a:p>
        </p:txBody>
      </p:sp>
      <p:pic>
        <p:nvPicPr>
          <p:cNvPr id="7" name="Picture 7" descr="Diagram&#10;&#10;Description automatically generated">
            <a:extLst>
              <a:ext uri="{FF2B5EF4-FFF2-40B4-BE49-F238E27FC236}">
                <a16:creationId xmlns:a16="http://schemas.microsoft.com/office/drawing/2014/main" id="{3FD7607C-FF45-4D60-B307-F183BA0A7D44}"/>
              </a:ext>
            </a:extLst>
          </p:cNvPr>
          <p:cNvPicPr>
            <a:picLocks noGrp="1" noChangeAspect="1"/>
          </p:cNvPicPr>
          <p:nvPr>
            <p:ph idx="1"/>
          </p:nvPr>
        </p:nvPicPr>
        <p:blipFill rotWithShape="1">
          <a:blip r:embed="rId2"/>
          <a:srcRect l="7783" t="9653" r="4481" b="10643"/>
          <a:stretch/>
        </p:blipFill>
        <p:spPr>
          <a:xfrm>
            <a:off x="5014314" y="450522"/>
            <a:ext cx="6180007" cy="5808628"/>
          </a:xfrm>
        </p:spPr>
      </p:pic>
      <p:sp>
        <p:nvSpPr>
          <p:cNvPr id="3" name="Text Placeholder 2">
            <a:extLst>
              <a:ext uri="{FF2B5EF4-FFF2-40B4-BE49-F238E27FC236}">
                <a16:creationId xmlns:a16="http://schemas.microsoft.com/office/drawing/2014/main" id="{52685ECE-6298-419D-93E9-8711BD4DAEE0}"/>
              </a:ext>
            </a:extLst>
          </p:cNvPr>
          <p:cNvSpPr>
            <a:spLocks noGrp="1"/>
          </p:cNvSpPr>
          <p:nvPr>
            <p:ph type="body" sz="half" idx="2"/>
          </p:nvPr>
        </p:nvSpPr>
        <p:spPr>
          <a:xfrm>
            <a:off x="1073151" y="2260738"/>
            <a:ext cx="3547533" cy="3988499"/>
          </a:xfrm>
        </p:spPr>
        <p:txBody>
          <a:bodyPr/>
          <a:lstStyle/>
          <a:p>
            <a:r>
              <a:rPr lang="en-IN" sz="2400">
                <a:ea typeface="+mn-lt"/>
                <a:cs typeface="+mn-lt"/>
              </a:rPr>
              <a:t>A class diagram models the static structure of a system.  It shows relationships between classes, objects, attributes, and operations.</a:t>
            </a:r>
            <a:r>
              <a:rPr lang="en-US" sz="2400" dirty="0">
                <a:ea typeface="+mn-lt"/>
                <a:cs typeface="+mn-lt"/>
              </a:rPr>
              <a:t> </a:t>
            </a:r>
            <a:endParaRPr lang="en-US" sz="2400"/>
          </a:p>
        </p:txBody>
      </p:sp>
    </p:spTree>
    <p:extLst>
      <p:ext uri="{BB962C8B-B14F-4D97-AF65-F5344CB8AC3E}">
        <p14:creationId xmlns:p14="http://schemas.microsoft.com/office/powerpoint/2010/main" val="4164471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F5DDA-A7AF-4711-A215-2E5499B5E141}"/>
              </a:ext>
            </a:extLst>
          </p:cNvPr>
          <p:cNvSpPr>
            <a:spLocks noGrp="1"/>
          </p:cNvSpPr>
          <p:nvPr>
            <p:ph type="title"/>
          </p:nvPr>
        </p:nvSpPr>
        <p:spPr/>
        <p:txBody>
          <a:bodyPr/>
          <a:lstStyle/>
          <a:p>
            <a:r>
              <a:rPr lang="en-US" sz="2400"/>
              <a:t>State Chart Diagram</a:t>
            </a:r>
          </a:p>
        </p:txBody>
      </p:sp>
      <p:pic>
        <p:nvPicPr>
          <p:cNvPr id="7" name="Picture 7" descr="Diagram&#10;&#10;Description automatically generated">
            <a:extLst>
              <a:ext uri="{FF2B5EF4-FFF2-40B4-BE49-F238E27FC236}">
                <a16:creationId xmlns:a16="http://schemas.microsoft.com/office/drawing/2014/main" id="{6D09DB46-D9BB-459A-904F-B8BE7F5F0019}"/>
              </a:ext>
            </a:extLst>
          </p:cNvPr>
          <p:cNvPicPr>
            <a:picLocks noGrp="1" noChangeAspect="1"/>
          </p:cNvPicPr>
          <p:nvPr>
            <p:ph idx="1"/>
          </p:nvPr>
        </p:nvPicPr>
        <p:blipFill>
          <a:blip r:embed="rId2"/>
          <a:stretch>
            <a:fillRect/>
          </a:stretch>
        </p:blipFill>
        <p:spPr>
          <a:xfrm>
            <a:off x="4856163" y="452330"/>
            <a:ext cx="6251575" cy="5416856"/>
          </a:xfrm>
        </p:spPr>
      </p:pic>
      <p:sp>
        <p:nvSpPr>
          <p:cNvPr id="3" name="Text Placeholder 2">
            <a:extLst>
              <a:ext uri="{FF2B5EF4-FFF2-40B4-BE49-F238E27FC236}">
                <a16:creationId xmlns:a16="http://schemas.microsoft.com/office/drawing/2014/main" id="{25F0CE16-518B-434B-B323-26A4BBE02C52}"/>
              </a:ext>
            </a:extLst>
          </p:cNvPr>
          <p:cNvSpPr>
            <a:spLocks noGrp="1"/>
          </p:cNvSpPr>
          <p:nvPr>
            <p:ph type="body" sz="half" idx="2"/>
          </p:nvPr>
        </p:nvSpPr>
        <p:spPr/>
        <p:txBody>
          <a:bodyPr>
            <a:normAutofit/>
          </a:bodyPr>
          <a:lstStyle/>
          <a:p>
            <a:r>
              <a:rPr lang="en-US" sz="2000">
                <a:ea typeface="+mn-lt"/>
                <a:cs typeface="+mn-lt"/>
              </a:rPr>
              <a:t>A Statechart diagram describes a state machine. State machine can be defined as a machine which defines different states of an object and these states are controlled by external or internal events.</a:t>
            </a:r>
            <a:endParaRPr lang="en-US" sz="2000"/>
          </a:p>
        </p:txBody>
      </p:sp>
    </p:spTree>
    <p:extLst>
      <p:ext uri="{BB962C8B-B14F-4D97-AF65-F5344CB8AC3E}">
        <p14:creationId xmlns:p14="http://schemas.microsoft.com/office/powerpoint/2010/main" val="2399279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EC6FB-CC22-4A40-8A4D-9A08D1200299}"/>
              </a:ext>
            </a:extLst>
          </p:cNvPr>
          <p:cNvSpPr>
            <a:spLocks noGrp="1"/>
          </p:cNvSpPr>
          <p:nvPr>
            <p:ph type="title"/>
          </p:nvPr>
        </p:nvSpPr>
        <p:spPr/>
        <p:txBody>
          <a:bodyPr/>
          <a:lstStyle/>
          <a:p>
            <a:r>
              <a:rPr lang="en-US" sz="3200"/>
              <a:t>Activity Diagram</a:t>
            </a:r>
          </a:p>
        </p:txBody>
      </p:sp>
      <p:pic>
        <p:nvPicPr>
          <p:cNvPr id="7" name="Picture 7" descr="Diagram&#10;&#10;Description automatically generated">
            <a:extLst>
              <a:ext uri="{FF2B5EF4-FFF2-40B4-BE49-F238E27FC236}">
                <a16:creationId xmlns:a16="http://schemas.microsoft.com/office/drawing/2014/main" id="{F340CAC3-FDCD-42A0-B216-D26E26B9659C}"/>
              </a:ext>
            </a:extLst>
          </p:cNvPr>
          <p:cNvPicPr>
            <a:picLocks noGrp="1" noChangeAspect="1"/>
          </p:cNvPicPr>
          <p:nvPr>
            <p:ph idx="1"/>
          </p:nvPr>
        </p:nvPicPr>
        <p:blipFill>
          <a:blip r:embed="rId2"/>
          <a:stretch>
            <a:fillRect/>
          </a:stretch>
        </p:blipFill>
        <p:spPr>
          <a:xfrm>
            <a:off x="5062870" y="446088"/>
            <a:ext cx="5967556" cy="5414962"/>
          </a:xfrm>
        </p:spPr>
      </p:pic>
      <p:sp>
        <p:nvSpPr>
          <p:cNvPr id="3" name="Text Placeholder 2">
            <a:extLst>
              <a:ext uri="{FF2B5EF4-FFF2-40B4-BE49-F238E27FC236}">
                <a16:creationId xmlns:a16="http://schemas.microsoft.com/office/drawing/2014/main" id="{F32AC2B9-BD90-4CC8-BEDE-5E483E53F52D}"/>
              </a:ext>
            </a:extLst>
          </p:cNvPr>
          <p:cNvSpPr>
            <a:spLocks noGrp="1"/>
          </p:cNvSpPr>
          <p:nvPr>
            <p:ph type="body" sz="half" idx="2"/>
          </p:nvPr>
        </p:nvSpPr>
        <p:spPr>
          <a:xfrm>
            <a:off x="1073151" y="2260738"/>
            <a:ext cx="3547533" cy="3600311"/>
          </a:xfrm>
        </p:spPr>
        <p:txBody>
          <a:bodyPr/>
          <a:lstStyle/>
          <a:p>
            <a:r>
              <a:rPr lang="en-IN" sz="2400">
                <a:ea typeface="+mn-lt"/>
                <a:cs typeface="+mn-lt"/>
              </a:rPr>
              <a:t>An activity diagram visually presents a series of actions or flow of control in a system similar to a flowchart or a data flow diagram.</a:t>
            </a:r>
            <a:endParaRPr lang="en-US" sz="2400"/>
          </a:p>
          <a:p>
            <a:pPr marL="285750" indent="-285750">
              <a:buFont typeface="Arial" charset="2"/>
              <a:buChar char="•"/>
            </a:pPr>
            <a:endParaRPr lang="en-IN" dirty="0"/>
          </a:p>
        </p:txBody>
      </p:sp>
    </p:spTree>
    <p:extLst>
      <p:ext uri="{BB962C8B-B14F-4D97-AF65-F5344CB8AC3E}">
        <p14:creationId xmlns:p14="http://schemas.microsoft.com/office/powerpoint/2010/main" val="2559196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4C326-C097-47EF-92B5-BB46F6048C7E}"/>
              </a:ext>
            </a:extLst>
          </p:cNvPr>
          <p:cNvSpPr>
            <a:spLocks noGrp="1"/>
          </p:cNvSpPr>
          <p:nvPr>
            <p:ph type="title"/>
          </p:nvPr>
        </p:nvSpPr>
        <p:spPr>
          <a:xfrm>
            <a:off x="1073151" y="446088"/>
            <a:ext cx="3547533" cy="1618396"/>
          </a:xfrm>
        </p:spPr>
        <p:txBody>
          <a:bodyPr/>
          <a:lstStyle/>
          <a:p>
            <a:r>
              <a:rPr lang="en-US" sz="2800"/>
              <a:t>Sequence Diagram</a:t>
            </a:r>
          </a:p>
        </p:txBody>
      </p:sp>
      <p:pic>
        <p:nvPicPr>
          <p:cNvPr id="4" name="Picture 4" descr="A picture containing diagram&#10;&#10;Description automatically generated">
            <a:extLst>
              <a:ext uri="{FF2B5EF4-FFF2-40B4-BE49-F238E27FC236}">
                <a16:creationId xmlns:a16="http://schemas.microsoft.com/office/drawing/2014/main" id="{67D40C60-7DD1-4B25-9EE8-C84AFC152EA9}"/>
              </a:ext>
            </a:extLst>
          </p:cNvPr>
          <p:cNvPicPr>
            <a:picLocks noGrp="1" noChangeAspect="1"/>
          </p:cNvPicPr>
          <p:nvPr>
            <p:ph idx="1"/>
          </p:nvPr>
        </p:nvPicPr>
        <p:blipFill>
          <a:blip r:embed="rId2"/>
          <a:stretch>
            <a:fillRect/>
          </a:stretch>
        </p:blipFill>
        <p:spPr>
          <a:xfrm>
            <a:off x="5158088" y="449805"/>
            <a:ext cx="5949650" cy="5421904"/>
          </a:xfrm>
        </p:spPr>
      </p:pic>
      <p:sp>
        <p:nvSpPr>
          <p:cNvPr id="5" name="Text Placeholder 4">
            <a:extLst>
              <a:ext uri="{FF2B5EF4-FFF2-40B4-BE49-F238E27FC236}">
                <a16:creationId xmlns:a16="http://schemas.microsoft.com/office/drawing/2014/main" id="{03230F99-7D5C-4778-ADBE-C132263FDE5F}"/>
              </a:ext>
            </a:extLst>
          </p:cNvPr>
          <p:cNvSpPr>
            <a:spLocks noGrp="1"/>
          </p:cNvSpPr>
          <p:nvPr>
            <p:ph type="body" sz="half" idx="2"/>
          </p:nvPr>
        </p:nvSpPr>
        <p:spPr/>
        <p:txBody>
          <a:bodyPr>
            <a:normAutofit lnSpcReduction="10000"/>
          </a:bodyPr>
          <a:lstStyle/>
          <a:p>
            <a:r>
              <a:rPr lang="en-IN" sz="2000">
                <a:ea typeface="+mn-lt"/>
                <a:cs typeface="+mn-lt"/>
              </a:rPr>
              <a:t>A </a:t>
            </a:r>
            <a:r>
              <a:rPr lang="en-IN" sz="2000" b="1">
                <a:ea typeface="+mn-lt"/>
                <a:cs typeface="+mn-lt"/>
              </a:rPr>
              <a:t>sequence diagram</a:t>
            </a:r>
            <a:r>
              <a:rPr lang="en-IN" sz="2000">
                <a:ea typeface="+mn-lt"/>
                <a:cs typeface="+mn-lt"/>
              </a:rPr>
              <a:t> shows object interactions arranged in time sequence. It depicts the objects and classes involved in the scenario and the sequence of messages exchanged between the objects needed to carry out the functionality of the scenario. </a:t>
            </a:r>
            <a:endParaRPr lang="en-US" sz="2000"/>
          </a:p>
        </p:txBody>
      </p:sp>
    </p:spTree>
    <p:extLst>
      <p:ext uri="{BB962C8B-B14F-4D97-AF65-F5344CB8AC3E}">
        <p14:creationId xmlns:p14="http://schemas.microsoft.com/office/powerpoint/2010/main" val="1418948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03181-C51B-4162-B386-2A8175F9B7AE}"/>
              </a:ext>
            </a:extLst>
          </p:cNvPr>
          <p:cNvSpPr>
            <a:spLocks noGrp="1"/>
          </p:cNvSpPr>
          <p:nvPr>
            <p:ph type="ctrTitle"/>
          </p:nvPr>
        </p:nvSpPr>
        <p:spPr/>
        <p:txBody>
          <a:bodyPr/>
          <a:lstStyle/>
          <a:p>
            <a:r>
              <a:rPr lang="en-US" sz="6600">
                <a:solidFill>
                  <a:schemeClr val="bg1"/>
                </a:solidFill>
              </a:rPr>
              <a:t>SPEECH EMOTION RECOGNITION USING PYTHON</a:t>
            </a:r>
          </a:p>
        </p:txBody>
      </p:sp>
    </p:spTree>
    <p:extLst>
      <p:ext uri="{BB962C8B-B14F-4D97-AF65-F5344CB8AC3E}">
        <p14:creationId xmlns:p14="http://schemas.microsoft.com/office/powerpoint/2010/main" val="3893773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5441-5F10-4DC4-A5D4-ABBE37E132AA}"/>
              </a:ext>
            </a:extLst>
          </p:cNvPr>
          <p:cNvSpPr>
            <a:spLocks noGrp="1"/>
          </p:cNvSpPr>
          <p:nvPr>
            <p:ph type="title"/>
          </p:nvPr>
        </p:nvSpPr>
        <p:spPr/>
        <p:txBody>
          <a:bodyPr/>
          <a:lstStyle/>
          <a:p>
            <a:r>
              <a:rPr lang="en-US"/>
              <a:t>IMPLEMENTATION</a:t>
            </a:r>
          </a:p>
        </p:txBody>
      </p:sp>
      <p:sp>
        <p:nvSpPr>
          <p:cNvPr id="3" name="Content Placeholder 2">
            <a:extLst>
              <a:ext uri="{FF2B5EF4-FFF2-40B4-BE49-F238E27FC236}">
                <a16:creationId xmlns:a16="http://schemas.microsoft.com/office/drawing/2014/main" id="{2F337C6C-836B-4CFB-935C-A9F0091988DD}"/>
              </a:ext>
            </a:extLst>
          </p:cNvPr>
          <p:cNvSpPr>
            <a:spLocks noGrp="1"/>
          </p:cNvSpPr>
          <p:nvPr>
            <p:ph idx="1"/>
          </p:nvPr>
        </p:nvSpPr>
        <p:spPr>
          <a:xfrm>
            <a:off x="804335" y="2251042"/>
            <a:ext cx="10583328" cy="4154095"/>
          </a:xfrm>
        </p:spPr>
        <p:txBody>
          <a:bodyPr vert="horz" lIns="91440" tIns="45720" rIns="91440" bIns="45720" rtlCol="0" anchor="ctr">
            <a:noAutofit/>
          </a:bodyPr>
          <a:lstStyle/>
          <a:p>
            <a:r>
              <a:rPr lang="en-US" sz="2000">
                <a:solidFill>
                  <a:schemeClr val="bg2">
                    <a:lumMod val="10000"/>
                    <a:lumOff val="90000"/>
                  </a:schemeClr>
                </a:solidFill>
                <a:latin typeface="Century Gothic"/>
                <a:ea typeface="+mn-lt"/>
                <a:cs typeface="+mn-lt"/>
              </a:rPr>
              <a:t>We make necessary imports like Librosa.</a:t>
            </a:r>
          </a:p>
          <a:p>
            <a:r>
              <a:rPr lang="en-US" sz="2000">
                <a:solidFill>
                  <a:schemeClr val="bg2">
                    <a:lumMod val="10000"/>
                    <a:lumOff val="90000"/>
                  </a:schemeClr>
                </a:solidFill>
                <a:latin typeface="Century Gothic"/>
                <a:ea typeface="+mn-lt"/>
                <a:cs typeface="+mn-lt"/>
              </a:rPr>
              <a:t>We have defined a function called as extract_feature to extract the mfcc, chroma and mel features from a sound file.</a:t>
            </a:r>
            <a:endParaRPr lang="en-US" sz="2000">
              <a:solidFill>
                <a:schemeClr val="bg2">
                  <a:lumMod val="10000"/>
                  <a:lumOff val="90000"/>
                </a:schemeClr>
              </a:solidFill>
              <a:latin typeface="Century Gothic"/>
            </a:endParaRPr>
          </a:p>
          <a:p>
            <a:r>
              <a:rPr lang="en-US" sz="2000">
                <a:solidFill>
                  <a:schemeClr val="bg2">
                    <a:lumMod val="10000"/>
                    <a:lumOff val="90000"/>
                  </a:schemeClr>
                </a:solidFill>
                <a:latin typeface="Century Gothic"/>
                <a:ea typeface="+mn-lt"/>
                <a:cs typeface="+mn-lt"/>
              </a:rPr>
              <a:t>We opened a soundfile with read from it and call it X. Also the sample rate . Later we have checked for conditions.</a:t>
            </a:r>
            <a:endParaRPr lang="en-US" sz="2000">
              <a:solidFill>
                <a:schemeClr val="bg2">
                  <a:lumMod val="10000"/>
                  <a:lumOff val="90000"/>
                </a:schemeClr>
              </a:solidFill>
              <a:latin typeface="Century Gothic"/>
            </a:endParaRPr>
          </a:p>
          <a:p>
            <a:r>
              <a:rPr lang="en-US" sz="2000">
                <a:solidFill>
                  <a:schemeClr val="bg2">
                    <a:lumMod val="10000"/>
                    <a:lumOff val="90000"/>
                  </a:schemeClr>
                </a:solidFill>
                <a:latin typeface="Century Gothic"/>
                <a:ea typeface="+mn-lt"/>
                <a:cs typeface="+mn-lt"/>
              </a:rPr>
              <a:t>Result will be stored in numpy and based on the corresponding function from librosa we get the mean value.</a:t>
            </a:r>
            <a:endParaRPr lang="en-US" sz="2000">
              <a:solidFill>
                <a:schemeClr val="bg2">
                  <a:lumMod val="10000"/>
                  <a:lumOff val="90000"/>
                </a:schemeClr>
              </a:solidFill>
              <a:latin typeface="Century Gothic"/>
            </a:endParaRPr>
          </a:p>
          <a:p>
            <a:r>
              <a:rPr lang="en-US" sz="2000">
                <a:solidFill>
                  <a:schemeClr val="bg2">
                    <a:lumMod val="10000"/>
                    <a:lumOff val="90000"/>
                  </a:schemeClr>
                </a:solidFill>
                <a:latin typeface="Century Gothic"/>
                <a:ea typeface="+mn-lt"/>
                <a:cs typeface="+mn-lt"/>
              </a:rPr>
              <a:t>We also called hstack() .</a:t>
            </a:r>
            <a:endParaRPr lang="en-US" sz="2000">
              <a:solidFill>
                <a:schemeClr val="bg2">
                  <a:lumMod val="10000"/>
                  <a:lumOff val="90000"/>
                </a:schemeClr>
              </a:solidFill>
              <a:latin typeface="Century Gothic"/>
            </a:endParaRPr>
          </a:p>
          <a:p>
            <a:r>
              <a:rPr lang="en-US" sz="2000">
                <a:solidFill>
                  <a:schemeClr val="bg2">
                    <a:lumMod val="10000"/>
                    <a:lumOff val="90000"/>
                  </a:schemeClr>
                </a:solidFill>
                <a:latin typeface="Century Gothic"/>
                <a:ea typeface="+mn-lt"/>
                <a:cs typeface="+mn-lt"/>
              </a:rPr>
              <a:t>And then we defined a dictionary to hold numbers and emotions available in RAVDESS dataset.</a:t>
            </a:r>
            <a:endParaRPr lang="en-US" sz="2000">
              <a:solidFill>
                <a:schemeClr val="bg2">
                  <a:lumMod val="10000"/>
                  <a:lumOff val="90000"/>
                </a:schemeClr>
              </a:solidFill>
              <a:latin typeface="Century Gothic"/>
            </a:endParaRPr>
          </a:p>
          <a:p>
            <a:endParaRPr lang="en-US" dirty="0">
              <a:solidFill>
                <a:schemeClr val="bg2"/>
              </a:solidFill>
              <a:latin typeface="Rockwell"/>
              <a:ea typeface="+mn-lt"/>
              <a:cs typeface="+mn-lt"/>
            </a:endParaRPr>
          </a:p>
        </p:txBody>
      </p:sp>
    </p:spTree>
    <p:extLst>
      <p:ext uri="{BB962C8B-B14F-4D97-AF65-F5344CB8AC3E}">
        <p14:creationId xmlns:p14="http://schemas.microsoft.com/office/powerpoint/2010/main" val="2448352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C8046C-177E-4162-883C-E55F1ED72690}"/>
              </a:ext>
            </a:extLst>
          </p:cNvPr>
          <p:cNvSpPr>
            <a:spLocks noGrp="1"/>
          </p:cNvSpPr>
          <p:nvPr>
            <p:ph sz="quarter" idx="13"/>
          </p:nvPr>
        </p:nvSpPr>
        <p:spPr>
          <a:xfrm>
            <a:off x="913774" y="670564"/>
            <a:ext cx="10363826" cy="5120635"/>
          </a:xfrm>
        </p:spPr>
        <p:txBody>
          <a:bodyPr/>
          <a:lstStyle/>
          <a:p>
            <a:r>
              <a:rPr lang="en-US" sz="2400">
                <a:ea typeface="+mn-lt"/>
                <a:cs typeface="+mn-lt"/>
              </a:rPr>
              <a:t>We will load the data,  then split the dataset into training and testing sets.</a:t>
            </a:r>
            <a:endParaRPr lang="en-US" sz="2400" dirty="0">
              <a:ea typeface="+mn-lt"/>
              <a:cs typeface="+mn-lt"/>
            </a:endParaRPr>
          </a:p>
          <a:p>
            <a:r>
              <a:rPr lang="en-US" sz="2400" dirty="0">
                <a:ea typeface="+mn-lt"/>
                <a:cs typeface="+mn-lt"/>
              </a:rPr>
              <a:t> </a:t>
            </a:r>
            <a:r>
              <a:rPr lang="en-US" sz="2400">
                <a:ea typeface="+mn-lt"/>
                <a:cs typeface="+mn-lt"/>
              </a:rPr>
              <a:t>Then, we’ll initialize an MLPClassifier and train the model. Finally, we’ll calculate the accuracy of our model.</a:t>
            </a:r>
            <a:endParaRPr lang="en-US" sz="2400" dirty="0">
              <a:ea typeface="+mn-lt"/>
              <a:cs typeface="+mn-lt"/>
            </a:endParaRPr>
          </a:p>
          <a:p>
            <a:r>
              <a:rPr lang="en-US" sz="2400"/>
              <a:t>Also we'll get the ouput emotion with an emoji and a music in browser according to that emotion.</a:t>
            </a:r>
          </a:p>
          <a:p>
            <a:endParaRPr lang="en-US" dirty="0"/>
          </a:p>
        </p:txBody>
      </p:sp>
    </p:spTree>
    <p:extLst>
      <p:ext uri="{BB962C8B-B14F-4D97-AF65-F5344CB8AC3E}">
        <p14:creationId xmlns:p14="http://schemas.microsoft.com/office/powerpoint/2010/main" val="1689200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ED832-4C5F-4D15-A6C0-913EFE4663CE}"/>
              </a:ext>
            </a:extLst>
          </p:cNvPr>
          <p:cNvSpPr>
            <a:spLocks noGrp="1"/>
          </p:cNvSpPr>
          <p:nvPr>
            <p:ph type="title"/>
          </p:nvPr>
        </p:nvSpPr>
        <p:spPr/>
        <p:txBody>
          <a:bodyPr/>
          <a:lstStyle/>
          <a:p>
            <a:r>
              <a:rPr lang="en-US">
                <a:latin typeface="Verdana"/>
                <a:ea typeface="Verdana"/>
                <a:cs typeface="Verdana"/>
              </a:rPr>
              <a:t>OUTPUT SCREENS:</a:t>
            </a:r>
          </a:p>
        </p:txBody>
      </p:sp>
      <p:pic>
        <p:nvPicPr>
          <p:cNvPr id="4" name="Picture 4" descr="Graphical user interface, text, application, email&#10;&#10;Description automatically generated">
            <a:extLst>
              <a:ext uri="{FF2B5EF4-FFF2-40B4-BE49-F238E27FC236}">
                <a16:creationId xmlns:a16="http://schemas.microsoft.com/office/drawing/2014/main" id="{52ECA9F6-C8CE-419A-BE07-AB93CB975D81}"/>
              </a:ext>
            </a:extLst>
          </p:cNvPr>
          <p:cNvPicPr>
            <a:picLocks noGrp="1" noChangeAspect="1"/>
          </p:cNvPicPr>
          <p:nvPr>
            <p:ph idx="1"/>
          </p:nvPr>
        </p:nvPicPr>
        <p:blipFill>
          <a:blip r:embed="rId2"/>
          <a:stretch>
            <a:fillRect/>
          </a:stretch>
        </p:blipFill>
        <p:spPr>
          <a:xfrm>
            <a:off x="1267659" y="2222287"/>
            <a:ext cx="9714189" cy="426911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121011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7811B1-34DD-4BAB-B141-A094712F044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pic>
        <p:nvPicPr>
          <p:cNvPr id="5" name="Picture 5" descr="Graphical user interface, website&#10;&#10;Description automatically generated">
            <a:extLst>
              <a:ext uri="{FF2B5EF4-FFF2-40B4-BE49-F238E27FC236}">
                <a16:creationId xmlns:a16="http://schemas.microsoft.com/office/drawing/2014/main" id="{4B9FC82C-62F1-46B9-BB62-F7C3F38F5B84}"/>
              </a:ext>
            </a:extLst>
          </p:cNvPr>
          <p:cNvPicPr>
            <a:picLocks noChangeAspect="1"/>
          </p:cNvPicPr>
          <p:nvPr/>
        </p:nvPicPr>
        <p:blipFill>
          <a:blip r:embed="rId2"/>
          <a:stretch>
            <a:fillRect/>
          </a:stretch>
        </p:blipFill>
        <p:spPr>
          <a:xfrm>
            <a:off x="914400" y="515249"/>
            <a:ext cx="10564483" cy="594252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3079483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000DA-C2E3-424A-AA19-2B017A45CCEF}"/>
              </a:ext>
            </a:extLst>
          </p:cNvPr>
          <p:cNvSpPr>
            <a:spLocks noGrp="1"/>
          </p:cNvSpPr>
          <p:nvPr>
            <p:ph type="title"/>
          </p:nvPr>
        </p:nvSpPr>
        <p:spPr/>
        <p:txBody>
          <a:bodyPr/>
          <a:lstStyle/>
          <a:p>
            <a:r>
              <a:rPr lang="en-US" sz="4400">
                <a:latin typeface="Verdana"/>
                <a:ea typeface="Verdana"/>
                <a:cs typeface="Verdana"/>
              </a:rPr>
              <a:t>TECHNICAL STACK</a:t>
            </a:r>
            <a:r>
              <a:rPr lang="en-US" sz="4400"/>
              <a:t>:</a:t>
            </a:r>
          </a:p>
        </p:txBody>
      </p:sp>
      <p:sp>
        <p:nvSpPr>
          <p:cNvPr id="3" name="Content Placeholder 2">
            <a:extLst>
              <a:ext uri="{FF2B5EF4-FFF2-40B4-BE49-F238E27FC236}">
                <a16:creationId xmlns:a16="http://schemas.microsoft.com/office/drawing/2014/main" id="{AF62D37D-5B67-47BB-B2CC-18232E7ACC47}"/>
              </a:ext>
            </a:extLst>
          </p:cNvPr>
          <p:cNvSpPr>
            <a:spLocks noGrp="1"/>
          </p:cNvSpPr>
          <p:nvPr>
            <p:ph idx="1"/>
          </p:nvPr>
        </p:nvSpPr>
        <p:spPr/>
        <p:txBody>
          <a:bodyPr/>
          <a:lstStyle/>
          <a:p>
            <a:pPr>
              <a:buFont typeface="Wingdings" charset="2"/>
              <a:buChar char="ü"/>
            </a:pPr>
            <a:r>
              <a:rPr lang="en-US" sz="2800" b="1">
                <a:ea typeface="+mn-lt"/>
                <a:cs typeface="+mn-lt"/>
              </a:rPr>
              <a:t>Python 3.9.4</a:t>
            </a:r>
            <a:endParaRPr lang="en-US" sz="2800">
              <a:ea typeface="+mn-lt"/>
              <a:cs typeface="+mn-lt"/>
            </a:endParaRPr>
          </a:p>
          <a:p>
            <a:pPr>
              <a:buFont typeface="Wingdings" charset="2"/>
              <a:buChar char="ü"/>
            </a:pPr>
            <a:r>
              <a:rPr lang="en-US" sz="2800" b="1">
                <a:ea typeface="+mn-lt"/>
                <a:cs typeface="+mn-lt"/>
              </a:rPr>
              <a:t>Jupyter book through Anaconda.</a:t>
            </a:r>
            <a:endParaRPr lang="en-US" sz="2800"/>
          </a:p>
          <a:p>
            <a:pPr>
              <a:buFont typeface="Wingdings" charset="2"/>
              <a:buChar char="ü"/>
            </a:pPr>
            <a:r>
              <a:rPr lang="en-US" sz="2800" b="1">
                <a:ea typeface="+mn-lt"/>
                <a:cs typeface="+mn-lt"/>
              </a:rPr>
              <a:t>Imported libraries like Librosa , sklearn , numpy .</a:t>
            </a:r>
            <a:endParaRPr lang="en-US" sz="2800"/>
          </a:p>
          <a:p>
            <a:pPr>
              <a:buFont typeface="Wingdings" charset="2"/>
              <a:buChar char="ü"/>
            </a:pPr>
            <a:r>
              <a:rPr lang="en-US" sz="2800" b="1">
                <a:ea typeface="+mn-lt"/>
                <a:cs typeface="+mn-lt"/>
              </a:rPr>
              <a:t>Installed RAVDESS dataset.</a:t>
            </a:r>
            <a:endParaRPr lang="en-US" sz="2800"/>
          </a:p>
          <a:p>
            <a:pPr marL="0" indent="0">
              <a:buNone/>
            </a:pPr>
            <a:endParaRPr lang="en-US" dirty="0"/>
          </a:p>
          <a:p>
            <a:endParaRPr lang="en-US" dirty="0"/>
          </a:p>
        </p:txBody>
      </p:sp>
    </p:spTree>
    <p:extLst>
      <p:ext uri="{BB962C8B-B14F-4D97-AF65-F5344CB8AC3E}">
        <p14:creationId xmlns:p14="http://schemas.microsoft.com/office/powerpoint/2010/main" val="3871012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D2A31-6268-4384-BC1A-E0EC180CF95E}"/>
              </a:ext>
            </a:extLst>
          </p:cNvPr>
          <p:cNvSpPr>
            <a:spLocks noGrp="1"/>
          </p:cNvSpPr>
          <p:nvPr>
            <p:ph type="title"/>
          </p:nvPr>
        </p:nvSpPr>
        <p:spPr/>
        <p:txBody>
          <a:bodyPr/>
          <a:lstStyle/>
          <a:p>
            <a:r>
              <a:rPr lang="en-US">
                <a:latin typeface="Verdana"/>
                <a:ea typeface="Verdana"/>
                <a:cs typeface="Verdana"/>
              </a:rPr>
              <a:t>FUTURE SCOPE:</a:t>
            </a:r>
          </a:p>
        </p:txBody>
      </p:sp>
      <p:sp>
        <p:nvSpPr>
          <p:cNvPr id="3" name="Content Placeholder 2">
            <a:extLst>
              <a:ext uri="{FF2B5EF4-FFF2-40B4-BE49-F238E27FC236}">
                <a16:creationId xmlns:a16="http://schemas.microsoft.com/office/drawing/2014/main" id="{4EFE959A-0738-468E-882F-0DEB17036A09}"/>
              </a:ext>
            </a:extLst>
          </p:cNvPr>
          <p:cNvSpPr>
            <a:spLocks noGrp="1"/>
          </p:cNvSpPr>
          <p:nvPr>
            <p:ph idx="1"/>
          </p:nvPr>
        </p:nvSpPr>
        <p:spPr/>
        <p:txBody>
          <a:bodyPr/>
          <a:lstStyle/>
          <a:p>
            <a:pPr marL="0" indent="0">
              <a:buNone/>
            </a:pPr>
            <a:endParaRPr lang="en-US" dirty="0"/>
          </a:p>
          <a:p>
            <a:r>
              <a:rPr lang="en-US" sz="2400"/>
              <a:t>Further improvements can be made so that it can perform well in real time.</a:t>
            </a:r>
          </a:p>
          <a:p>
            <a:r>
              <a:rPr lang="en-US" sz="2400"/>
              <a:t>The classifier is embedded in a software or an app , Moreover we look forward to come up with more industrial applications on this model.</a:t>
            </a:r>
          </a:p>
          <a:p>
            <a:r>
              <a:rPr lang="en-US" sz="2400"/>
              <a:t>Due to less of datasets accuracy was not expected , so in further we will increase the datasets .</a:t>
            </a:r>
          </a:p>
        </p:txBody>
      </p:sp>
    </p:spTree>
    <p:extLst>
      <p:ext uri="{BB962C8B-B14F-4D97-AF65-F5344CB8AC3E}">
        <p14:creationId xmlns:p14="http://schemas.microsoft.com/office/powerpoint/2010/main" val="698691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BC4EA-00E1-48F9-9274-929B60999CD6}"/>
              </a:ext>
            </a:extLst>
          </p:cNvPr>
          <p:cNvSpPr>
            <a:spLocks noGrp="1"/>
          </p:cNvSpPr>
          <p:nvPr>
            <p:ph type="title"/>
          </p:nvPr>
        </p:nvSpPr>
        <p:spPr/>
        <p:txBody>
          <a:bodyPr/>
          <a:lstStyle/>
          <a:p>
            <a:r>
              <a:rPr lang="en-US">
                <a:latin typeface="Verdana"/>
                <a:ea typeface="Verdana"/>
                <a:cs typeface="Verdana"/>
              </a:rPr>
              <a:t>CONCLUSION</a:t>
            </a:r>
            <a:r>
              <a:rPr lang="en-US"/>
              <a:t>:</a:t>
            </a:r>
          </a:p>
        </p:txBody>
      </p:sp>
      <p:sp>
        <p:nvSpPr>
          <p:cNvPr id="3" name="Content Placeholder 2">
            <a:extLst>
              <a:ext uri="{FF2B5EF4-FFF2-40B4-BE49-F238E27FC236}">
                <a16:creationId xmlns:a16="http://schemas.microsoft.com/office/drawing/2014/main" id="{CD070930-3236-4D81-8ABF-54FF95E3BD12}"/>
              </a:ext>
            </a:extLst>
          </p:cNvPr>
          <p:cNvSpPr>
            <a:spLocks noGrp="1"/>
          </p:cNvSpPr>
          <p:nvPr>
            <p:ph idx="1"/>
          </p:nvPr>
        </p:nvSpPr>
        <p:spPr/>
        <p:txBody>
          <a:bodyPr/>
          <a:lstStyle/>
          <a:p>
            <a:r>
              <a:rPr lang="en-US" sz="2400"/>
              <a:t>Our project aims to bring out an optimised speech emotion recognition system.</a:t>
            </a:r>
          </a:p>
          <a:p>
            <a:r>
              <a:rPr lang="en-US" sz="2400"/>
              <a:t>The project concerns about emotion recognition which is applicable for AI based communication system's .</a:t>
            </a:r>
          </a:p>
          <a:p>
            <a:r>
              <a:rPr lang="en-US" sz="2400"/>
              <a:t>Data sets were collected and trained . Full code implementation is produced .</a:t>
            </a:r>
          </a:p>
          <a:p>
            <a:endParaRPr lang="en-US" dirty="0"/>
          </a:p>
        </p:txBody>
      </p:sp>
    </p:spTree>
    <p:extLst>
      <p:ext uri="{BB962C8B-B14F-4D97-AF65-F5344CB8AC3E}">
        <p14:creationId xmlns:p14="http://schemas.microsoft.com/office/powerpoint/2010/main" val="20302310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7A23E718-E8C0-47E9-8961-8FADAB4806BF}"/>
              </a:ext>
            </a:extLst>
          </p:cNvPr>
          <p:cNvPicPr>
            <a:picLocks noChangeAspect="1"/>
          </p:cNvPicPr>
          <p:nvPr/>
        </p:nvPicPr>
        <p:blipFill>
          <a:blip r:embed="rId2"/>
          <a:stretch>
            <a:fillRect/>
          </a:stretch>
        </p:blipFill>
        <p:spPr>
          <a:xfrm>
            <a:off x="-5750" y="-1476"/>
            <a:ext cx="12203500" cy="6860952"/>
          </a:xfrm>
          <a:prstGeom prst="rect">
            <a:avLst/>
          </a:prstGeom>
        </p:spPr>
      </p:pic>
      <p:pic>
        <p:nvPicPr>
          <p:cNvPr id="3" name="Picture 3" descr="Shape, circle&#10;&#10;Description automatically generated">
            <a:extLst>
              <a:ext uri="{FF2B5EF4-FFF2-40B4-BE49-F238E27FC236}">
                <a16:creationId xmlns:a16="http://schemas.microsoft.com/office/drawing/2014/main" id="{695FC8BE-E97B-4CA4-9A75-A33C14694A4B}"/>
              </a:ext>
            </a:extLst>
          </p:cNvPr>
          <p:cNvPicPr>
            <a:picLocks noChangeAspect="1"/>
          </p:cNvPicPr>
          <p:nvPr/>
        </p:nvPicPr>
        <p:blipFill>
          <a:blip r:embed="rId3"/>
          <a:stretch>
            <a:fillRect/>
          </a:stretch>
        </p:blipFill>
        <p:spPr>
          <a:xfrm>
            <a:off x="8935080" y="3472943"/>
            <a:ext cx="1999351" cy="1551136"/>
          </a:xfrm>
          <a:prstGeom prst="rect">
            <a:avLst/>
          </a:prstGeom>
        </p:spPr>
      </p:pic>
    </p:spTree>
    <p:extLst>
      <p:ext uri="{BB962C8B-B14F-4D97-AF65-F5344CB8AC3E}">
        <p14:creationId xmlns:p14="http://schemas.microsoft.com/office/powerpoint/2010/main" val="3895074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0D82B-CF14-4457-989E-C19566F85FF0}"/>
              </a:ext>
            </a:extLst>
          </p:cNvPr>
          <p:cNvSpPr>
            <a:spLocks noGrp="1"/>
          </p:cNvSpPr>
          <p:nvPr>
            <p:ph type="title"/>
          </p:nvPr>
        </p:nvSpPr>
        <p:spPr/>
        <p:txBody>
          <a:bodyPr/>
          <a:lstStyle/>
          <a:p>
            <a:r>
              <a:rPr lang="en-US" dirty="0">
                <a:latin typeface="Verdana"/>
                <a:ea typeface="Verdana"/>
                <a:cs typeface="Verdana"/>
              </a:rPr>
              <a:t>INTRODUCTION:</a:t>
            </a:r>
            <a:endParaRPr lang="en-US">
              <a:latin typeface="Verdana"/>
              <a:ea typeface="Verdana"/>
              <a:cs typeface="Verdana"/>
            </a:endParaRPr>
          </a:p>
        </p:txBody>
      </p:sp>
      <p:sp>
        <p:nvSpPr>
          <p:cNvPr id="3" name="Content Placeholder 2">
            <a:extLst>
              <a:ext uri="{FF2B5EF4-FFF2-40B4-BE49-F238E27FC236}">
                <a16:creationId xmlns:a16="http://schemas.microsoft.com/office/drawing/2014/main" id="{86FB2D4A-8360-4FF1-A759-5E07196238EC}"/>
              </a:ext>
            </a:extLst>
          </p:cNvPr>
          <p:cNvSpPr>
            <a:spLocks noGrp="1"/>
          </p:cNvSpPr>
          <p:nvPr>
            <p:ph idx="1"/>
          </p:nvPr>
        </p:nvSpPr>
        <p:spPr/>
        <p:txBody>
          <a:bodyPr vert="horz" lIns="91440" tIns="45720" rIns="91440" bIns="45720" rtlCol="0" anchor="t">
            <a:normAutofit/>
          </a:bodyPr>
          <a:lstStyle/>
          <a:p>
            <a:r>
              <a:rPr lang="en-US" dirty="0">
                <a:ea typeface="+mn-lt"/>
                <a:cs typeface="+mn-lt"/>
              </a:rPr>
              <a:t>Speech Emotion Recognition, abbreviated as SER, is the act of attempting to recognize human emotion and affective states from speech. </a:t>
            </a:r>
            <a:endParaRPr lang="en-US"/>
          </a:p>
          <a:p>
            <a:r>
              <a:rPr lang="en-US">
                <a:ea typeface="+mn-lt"/>
                <a:cs typeface="+mn-lt"/>
              </a:rPr>
              <a:t>This is capitalizing on the fact that </a:t>
            </a:r>
            <a:r>
              <a:rPr lang="en-US" dirty="0">
                <a:ea typeface="+mn-lt"/>
                <a:cs typeface="+mn-lt"/>
              </a:rPr>
              <a:t>voice often reflects underlying emotion through tone and pitch. </a:t>
            </a:r>
            <a:endParaRPr lang="en-US"/>
          </a:p>
          <a:p>
            <a:r>
              <a:rPr lang="en-US" dirty="0">
                <a:ea typeface="+mn-lt"/>
                <a:cs typeface="+mn-lt"/>
              </a:rPr>
              <a:t>SER is tough because emotions are subjective and annotating audio is challenging.</a:t>
            </a:r>
          </a:p>
          <a:p>
            <a:r>
              <a:rPr lang="en-US" dirty="0"/>
              <a:t>To understand SER , every time we talk or make a verbal communication our voice </a:t>
            </a:r>
            <a:r>
              <a:rPr lang="en-US"/>
              <a:t>consists of some signals.</a:t>
            </a:r>
          </a:p>
        </p:txBody>
      </p:sp>
    </p:spTree>
    <p:extLst>
      <p:ext uri="{BB962C8B-B14F-4D97-AF65-F5344CB8AC3E}">
        <p14:creationId xmlns:p14="http://schemas.microsoft.com/office/powerpoint/2010/main" val="1950826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CC296-4880-4CFC-B35A-9434E2972CC5}"/>
              </a:ext>
            </a:extLst>
          </p:cNvPr>
          <p:cNvSpPr>
            <a:spLocks noGrp="1"/>
          </p:cNvSpPr>
          <p:nvPr>
            <p:ph type="title"/>
          </p:nvPr>
        </p:nvSpPr>
        <p:spPr/>
        <p:txBody>
          <a:bodyPr/>
          <a:lstStyle/>
          <a:p>
            <a:r>
              <a:rPr lang="en-US" dirty="0">
                <a:latin typeface="Verdana"/>
                <a:ea typeface="Verdana"/>
                <a:cs typeface="Verdana"/>
              </a:rPr>
              <a:t>OBJECTIVE OF THE PROJECT:</a:t>
            </a:r>
          </a:p>
        </p:txBody>
      </p:sp>
      <p:sp>
        <p:nvSpPr>
          <p:cNvPr id="3" name="Content Placeholder 2">
            <a:extLst>
              <a:ext uri="{FF2B5EF4-FFF2-40B4-BE49-F238E27FC236}">
                <a16:creationId xmlns:a16="http://schemas.microsoft.com/office/drawing/2014/main" id="{FB6B8E06-2721-4181-B8B7-11EF3C9BFB6A}"/>
              </a:ext>
            </a:extLst>
          </p:cNvPr>
          <p:cNvSpPr>
            <a:spLocks noGrp="1"/>
          </p:cNvSpPr>
          <p:nvPr>
            <p:ph idx="1"/>
          </p:nvPr>
        </p:nvSpPr>
        <p:spPr>
          <a:xfrm>
            <a:off x="804335" y="2222287"/>
            <a:ext cx="10583328" cy="4312246"/>
          </a:xfrm>
        </p:spPr>
        <p:txBody>
          <a:bodyPr/>
          <a:lstStyle/>
          <a:p>
            <a:r>
              <a:rPr lang="en-US" dirty="0">
                <a:ea typeface="+mn-lt"/>
                <a:cs typeface="+mn-lt"/>
              </a:rPr>
              <a:t>To build a model to recognize emotion from speech using the </a:t>
            </a:r>
            <a:r>
              <a:rPr lang="en-US" dirty="0" err="1">
                <a:ea typeface="+mn-lt"/>
                <a:cs typeface="+mn-lt"/>
              </a:rPr>
              <a:t>librosa</a:t>
            </a:r>
            <a:r>
              <a:rPr lang="en-US" dirty="0">
                <a:ea typeface="+mn-lt"/>
                <a:cs typeface="+mn-lt"/>
              </a:rPr>
              <a:t> and </a:t>
            </a:r>
            <a:r>
              <a:rPr lang="en-US" dirty="0" err="1">
                <a:ea typeface="+mn-lt"/>
                <a:cs typeface="+mn-lt"/>
              </a:rPr>
              <a:t>sklearn</a:t>
            </a:r>
            <a:r>
              <a:rPr lang="en-US" dirty="0">
                <a:ea typeface="+mn-lt"/>
                <a:cs typeface="+mn-lt"/>
              </a:rPr>
              <a:t> libraries and the RAVDESS dataset.</a:t>
            </a:r>
          </a:p>
          <a:p>
            <a:r>
              <a:rPr lang="en-US"/>
              <a:t>Our main objective is to print the emotion with emoji and to play the  music according to the respective emotion.</a:t>
            </a:r>
            <a:endParaRPr lang="en-US" dirty="0"/>
          </a:p>
          <a:p>
            <a:r>
              <a:rPr lang="en-US" dirty="0"/>
              <a:t>Speech Emotion recognition using speech is a technology that extract emotional  feature </a:t>
            </a:r>
            <a:r>
              <a:rPr lang="en-US"/>
              <a:t>from speech signals by computer.</a:t>
            </a:r>
            <a:endParaRPr lang="en-US" dirty="0"/>
          </a:p>
          <a:p>
            <a:r>
              <a:rPr lang="en-US" dirty="0"/>
              <a:t>Speech Emotion Recognition system is very useful to know the accurate emotion of speaker for a proper communication.     </a:t>
            </a:r>
          </a:p>
        </p:txBody>
      </p:sp>
    </p:spTree>
    <p:extLst>
      <p:ext uri="{BB962C8B-B14F-4D97-AF65-F5344CB8AC3E}">
        <p14:creationId xmlns:p14="http://schemas.microsoft.com/office/powerpoint/2010/main" val="2264032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EFF0B-870A-497C-BBE0-0CB61A69F3CF}"/>
              </a:ext>
            </a:extLst>
          </p:cNvPr>
          <p:cNvSpPr>
            <a:spLocks noGrp="1"/>
          </p:cNvSpPr>
          <p:nvPr>
            <p:ph type="title"/>
          </p:nvPr>
        </p:nvSpPr>
        <p:spPr/>
        <p:txBody>
          <a:bodyPr/>
          <a:lstStyle/>
          <a:p>
            <a:r>
              <a:rPr lang="en-US">
                <a:latin typeface="Verdana"/>
                <a:ea typeface="Verdana"/>
                <a:cs typeface="Verdana"/>
              </a:rPr>
              <a:t>PROPOSED SYSTEM:</a:t>
            </a:r>
          </a:p>
        </p:txBody>
      </p:sp>
      <p:sp>
        <p:nvSpPr>
          <p:cNvPr id="3" name="Content Placeholder 2">
            <a:extLst>
              <a:ext uri="{FF2B5EF4-FFF2-40B4-BE49-F238E27FC236}">
                <a16:creationId xmlns:a16="http://schemas.microsoft.com/office/drawing/2014/main" id="{0E4F3EA7-3C01-43CF-A28E-B5E85BF02517}"/>
              </a:ext>
            </a:extLst>
          </p:cNvPr>
          <p:cNvSpPr>
            <a:spLocks noGrp="1"/>
          </p:cNvSpPr>
          <p:nvPr>
            <p:ph idx="1"/>
          </p:nvPr>
        </p:nvSpPr>
        <p:spPr/>
        <p:txBody>
          <a:bodyPr/>
          <a:lstStyle/>
          <a:p>
            <a:r>
              <a:rPr lang="en-US" sz="2000"/>
              <a:t>The idea behind creating this project was to build a machine learning model that could detect emotions from the speech .</a:t>
            </a:r>
            <a:endParaRPr lang="en-US" sz="2000" dirty="0"/>
          </a:p>
          <a:p>
            <a:r>
              <a:rPr lang="en-US" sz="2000"/>
              <a:t>This can be used by multiple industries  , automotive industry can detect the persons emotions and adjust the speed of autonomous cars as to avoid any collisions.</a:t>
            </a:r>
            <a:endParaRPr lang="en-US" sz="2000" dirty="0"/>
          </a:p>
          <a:p>
            <a:r>
              <a:rPr lang="en-US" sz="2000">
                <a:ea typeface="+mn-lt"/>
                <a:cs typeface="+mn-lt"/>
              </a:rPr>
              <a:t>Here , along with the existing one we are adding the emojis to the program.</a:t>
            </a:r>
            <a:endParaRPr lang="en-US" sz="2000" dirty="0"/>
          </a:p>
          <a:p>
            <a:r>
              <a:rPr lang="en-US" sz="2000">
                <a:ea typeface="+mn-lt"/>
                <a:cs typeface="+mn-lt"/>
              </a:rPr>
              <a:t>The emoji will be displayed according to the emotion we get in output.</a:t>
            </a:r>
          </a:p>
          <a:p>
            <a:r>
              <a:rPr lang="en-US" sz="2000"/>
              <a:t>Also a music will be played based on emotion.</a:t>
            </a:r>
            <a:endParaRPr lang="en-US" sz="2000" dirty="0"/>
          </a:p>
        </p:txBody>
      </p:sp>
    </p:spTree>
    <p:extLst>
      <p:ext uri="{BB962C8B-B14F-4D97-AF65-F5344CB8AC3E}">
        <p14:creationId xmlns:p14="http://schemas.microsoft.com/office/powerpoint/2010/main" val="3619719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B40D0-4A33-41A4-9566-96940A53CADD}"/>
              </a:ext>
            </a:extLst>
          </p:cNvPr>
          <p:cNvSpPr>
            <a:spLocks noGrp="1"/>
          </p:cNvSpPr>
          <p:nvPr>
            <p:ph type="title"/>
          </p:nvPr>
        </p:nvSpPr>
        <p:spPr/>
        <p:txBody>
          <a:bodyPr/>
          <a:lstStyle/>
          <a:p>
            <a:r>
              <a:rPr lang="en-US">
                <a:latin typeface="Verdana"/>
                <a:ea typeface="Verdana"/>
                <a:cs typeface="Verdana"/>
              </a:rPr>
              <a:t>BLOCK DIAGRAM FOR MODULES:</a:t>
            </a:r>
          </a:p>
        </p:txBody>
      </p:sp>
      <p:pic>
        <p:nvPicPr>
          <p:cNvPr id="3" name="Picture 3" descr="Graphical user interface&#10;&#10;Description automatically generated">
            <a:extLst>
              <a:ext uri="{FF2B5EF4-FFF2-40B4-BE49-F238E27FC236}">
                <a16:creationId xmlns:a16="http://schemas.microsoft.com/office/drawing/2014/main" id="{AA77F998-77CA-4995-B2CC-6818F4ED3DE5}"/>
              </a:ext>
            </a:extLst>
          </p:cNvPr>
          <p:cNvPicPr>
            <a:picLocks noChangeAspect="1"/>
          </p:cNvPicPr>
          <p:nvPr/>
        </p:nvPicPr>
        <p:blipFill>
          <a:blip r:embed="rId2"/>
          <a:stretch>
            <a:fillRect/>
          </a:stretch>
        </p:blipFill>
        <p:spPr>
          <a:xfrm>
            <a:off x="1388853" y="2264681"/>
            <a:ext cx="9629954" cy="3910147"/>
          </a:xfrm>
          <a:prstGeom prst="rect">
            <a:avLst/>
          </a:prstGeom>
        </p:spPr>
      </p:pic>
    </p:spTree>
    <p:extLst>
      <p:ext uri="{BB962C8B-B14F-4D97-AF65-F5344CB8AC3E}">
        <p14:creationId xmlns:p14="http://schemas.microsoft.com/office/powerpoint/2010/main" val="2400916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9321A-7569-4A66-8F4E-AD7444031FA6}"/>
              </a:ext>
            </a:extLst>
          </p:cNvPr>
          <p:cNvSpPr>
            <a:spLocks noGrp="1"/>
          </p:cNvSpPr>
          <p:nvPr>
            <p:ph type="title"/>
          </p:nvPr>
        </p:nvSpPr>
        <p:spPr>
          <a:xfrm>
            <a:off x="810000" y="447188"/>
            <a:ext cx="10571998" cy="1142978"/>
          </a:xfrm>
        </p:spPr>
        <p:txBody>
          <a:bodyPr/>
          <a:lstStyle/>
          <a:p>
            <a:r>
              <a:rPr lang="en-US" dirty="0"/>
              <a:t>MODULES:</a:t>
            </a:r>
          </a:p>
        </p:txBody>
      </p:sp>
      <p:sp>
        <p:nvSpPr>
          <p:cNvPr id="3" name="Content Placeholder 2">
            <a:extLst>
              <a:ext uri="{FF2B5EF4-FFF2-40B4-BE49-F238E27FC236}">
                <a16:creationId xmlns:a16="http://schemas.microsoft.com/office/drawing/2014/main" id="{628CEEA5-9056-4334-BF9F-238F3A24FA9C}"/>
              </a:ext>
            </a:extLst>
          </p:cNvPr>
          <p:cNvSpPr>
            <a:spLocks noGrp="1"/>
          </p:cNvSpPr>
          <p:nvPr>
            <p:ph idx="1"/>
          </p:nvPr>
        </p:nvSpPr>
        <p:spPr>
          <a:xfrm>
            <a:off x="804335" y="2524211"/>
            <a:ext cx="10583328" cy="3880926"/>
          </a:xfrm>
        </p:spPr>
        <p:txBody>
          <a:bodyPr>
            <a:noAutofit/>
          </a:bodyPr>
          <a:lstStyle/>
          <a:p>
            <a:pPr>
              <a:buFont typeface="Wingdings" charset="2"/>
              <a:buChar char="Ø"/>
            </a:pPr>
            <a:r>
              <a:rPr lang="en-IN" sz="2000" dirty="0">
                <a:ea typeface="+mn-lt"/>
                <a:cs typeface="+mn-lt"/>
              </a:rPr>
              <a:t>  The modules present in our project are :</a:t>
            </a:r>
            <a:endParaRPr lang="en-US" sz="2000">
              <a:ea typeface="+mn-lt"/>
              <a:cs typeface="+mn-lt"/>
            </a:endParaRPr>
          </a:p>
          <a:p>
            <a:pPr>
              <a:buAutoNum type="arabicPeriod"/>
            </a:pPr>
            <a:r>
              <a:rPr lang="en-IN" sz="2000" dirty="0">
                <a:solidFill>
                  <a:srgbClr val="FFC000"/>
                </a:solidFill>
              </a:rPr>
              <a:t>Module –1 :</a:t>
            </a:r>
            <a:r>
              <a:rPr lang="en-IN" sz="2000" dirty="0">
                <a:solidFill>
                  <a:srgbClr val="FFC000"/>
                </a:solidFill>
                <a:ea typeface="+mn-lt"/>
                <a:cs typeface="+mn-lt"/>
              </a:rPr>
              <a:t> Pre-Processing module</a:t>
            </a:r>
            <a:endParaRPr lang="en-IN" sz="2000" dirty="0">
              <a:solidFill>
                <a:srgbClr val="FFC000"/>
              </a:solidFill>
            </a:endParaRPr>
          </a:p>
          <a:p>
            <a:pPr marL="0" indent="0" algn="just">
              <a:buNone/>
            </a:pPr>
            <a:r>
              <a:rPr lang="en-IN" sz="2000" dirty="0"/>
              <a:t>                        </a:t>
            </a:r>
            <a:r>
              <a:rPr lang="en-IN" sz="2000">
                <a:ea typeface="+mn-lt"/>
                <a:cs typeface="+mn-lt"/>
              </a:rPr>
              <a:t>Pre-processing means we need to process the data. </a:t>
            </a:r>
            <a:endParaRPr lang="en-IN" sz="2000" dirty="0"/>
          </a:p>
          <a:p>
            <a:pPr marL="0" indent="0">
              <a:buNone/>
            </a:pPr>
            <a:r>
              <a:rPr lang="en-IN" sz="2000">
                <a:ea typeface="+mn-lt"/>
                <a:cs typeface="+mn-lt"/>
              </a:rPr>
              <a:t>             The removal of unwanted noise signal from the speech. </a:t>
            </a:r>
            <a:endParaRPr lang="en-IN" sz="2000" dirty="0"/>
          </a:p>
          <a:p>
            <a:r>
              <a:rPr lang="en-IN" sz="2000" dirty="0">
                <a:solidFill>
                  <a:srgbClr val="FFFFFF"/>
                </a:solidFill>
              </a:rPr>
              <a:t> </a:t>
            </a:r>
            <a:r>
              <a:rPr lang="en-IN" sz="2000">
                <a:ea typeface="+mn-lt"/>
                <a:cs typeface="+mn-lt"/>
              </a:rPr>
              <a:t>Silent removal</a:t>
            </a:r>
            <a:endParaRPr lang="en-IN" sz="2000" dirty="0">
              <a:solidFill>
                <a:srgbClr val="FFFFFF"/>
              </a:solidFill>
            </a:endParaRPr>
          </a:p>
          <a:p>
            <a:r>
              <a:rPr lang="en-IN" sz="2000">
                <a:ea typeface="+mn-lt"/>
                <a:cs typeface="+mn-lt"/>
              </a:rPr>
              <a:t>Background noise Removal</a:t>
            </a:r>
            <a:endParaRPr lang="en-IN" sz="2000" dirty="0">
              <a:ea typeface="+mn-lt"/>
              <a:cs typeface="+mn-lt"/>
            </a:endParaRPr>
          </a:p>
          <a:p>
            <a:r>
              <a:rPr lang="en-IN" sz="2000">
                <a:ea typeface="+mn-lt"/>
                <a:cs typeface="+mn-lt"/>
              </a:rPr>
              <a:t>Windowing</a:t>
            </a:r>
            <a:endParaRPr lang="en-IN" sz="2000" dirty="0">
              <a:ea typeface="+mn-lt"/>
              <a:cs typeface="+mn-lt"/>
            </a:endParaRPr>
          </a:p>
          <a:p>
            <a:r>
              <a:rPr lang="en-IN" sz="2000">
                <a:ea typeface="+mn-lt"/>
                <a:cs typeface="+mn-lt"/>
              </a:rPr>
              <a:t>Normalization</a:t>
            </a:r>
            <a:endParaRPr lang="en-IN" sz="2000" dirty="0"/>
          </a:p>
          <a:p>
            <a:pPr marL="0" indent="0">
              <a:buNone/>
            </a:pPr>
            <a:r>
              <a:rPr lang="en-IN" sz="1400" dirty="0">
                <a:ea typeface="+mn-lt"/>
                <a:cs typeface="+mn-lt"/>
              </a:rPr>
              <a:t>            </a:t>
            </a:r>
            <a:endParaRPr lang="en-IN" sz="1400">
              <a:solidFill>
                <a:srgbClr val="FFFFFF"/>
              </a:solidFill>
              <a:ea typeface="+mn-lt"/>
              <a:cs typeface="+mn-lt"/>
            </a:endParaRPr>
          </a:p>
        </p:txBody>
      </p:sp>
    </p:spTree>
    <p:extLst>
      <p:ext uri="{BB962C8B-B14F-4D97-AF65-F5344CB8AC3E}">
        <p14:creationId xmlns:p14="http://schemas.microsoft.com/office/powerpoint/2010/main" val="2090710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0E33C77-5AE2-459E-97D2-4737BBF33C20}"/>
              </a:ext>
            </a:extLst>
          </p:cNvPr>
          <p:cNvSpPr>
            <a:spLocks noGrp="1"/>
          </p:cNvSpPr>
          <p:nvPr>
            <p:ph type="body" sz="half" idx="2"/>
          </p:nvPr>
        </p:nvSpPr>
        <p:spPr>
          <a:xfrm>
            <a:off x="670954" y="590647"/>
            <a:ext cx="8893025" cy="6003647"/>
          </a:xfrm>
        </p:spPr>
        <p:txBody>
          <a:bodyPr vert="horz" lIns="91440" tIns="45720" rIns="91440" bIns="45720" rtlCol="0" anchor="t">
            <a:noAutofit/>
          </a:bodyPr>
          <a:lstStyle/>
          <a:p>
            <a:r>
              <a:rPr lang="en-IN" sz="2000">
                <a:solidFill>
                  <a:srgbClr val="FFC000"/>
                </a:solidFill>
                <a:ea typeface="+mn-lt"/>
                <a:cs typeface="+mn-lt"/>
              </a:rPr>
              <a:t>2</a:t>
            </a:r>
            <a:r>
              <a:rPr lang="en-IN" sz="2000">
                <a:ea typeface="+mn-lt"/>
                <a:cs typeface="+mn-lt"/>
              </a:rPr>
              <a:t>. </a:t>
            </a:r>
            <a:r>
              <a:rPr lang="en-IN" sz="2000" dirty="0">
                <a:solidFill>
                  <a:schemeClr val="accent6">
                    <a:lumMod val="75000"/>
                  </a:schemeClr>
                </a:solidFill>
                <a:ea typeface="+mn-lt"/>
                <a:cs typeface="+mn-lt"/>
              </a:rPr>
              <a:t> </a:t>
            </a:r>
            <a:r>
              <a:rPr lang="en-IN" sz="2000">
                <a:solidFill>
                  <a:srgbClr val="FFC000"/>
                </a:solidFill>
                <a:ea typeface="+mn-lt"/>
                <a:cs typeface="+mn-lt"/>
              </a:rPr>
              <a:t>Module – 2 : Feature extraction </a:t>
            </a:r>
            <a:endParaRPr lang="en-US" sz="2000">
              <a:ea typeface="+mn-lt"/>
              <a:cs typeface="+mn-lt"/>
            </a:endParaRPr>
          </a:p>
          <a:p>
            <a:r>
              <a:rPr lang="en-IN" sz="2000" dirty="0">
                <a:ea typeface="+mn-lt"/>
                <a:cs typeface="+mn-lt"/>
              </a:rPr>
              <a:t>                </a:t>
            </a:r>
            <a:endParaRPr lang="en-IN" sz="2000">
              <a:ea typeface="+mn-lt"/>
              <a:cs typeface="+mn-lt"/>
            </a:endParaRPr>
          </a:p>
          <a:p>
            <a:r>
              <a:rPr lang="en-IN" sz="2000" dirty="0">
                <a:ea typeface="+mn-lt"/>
                <a:cs typeface="+mn-lt"/>
              </a:rPr>
              <a:t>   </a:t>
            </a:r>
            <a:r>
              <a:rPr lang="en-IN" sz="2000"/>
              <a:t>                       Speaker vocal tract information, represented by Mel</a:t>
            </a:r>
            <a:endParaRPr lang="en-IN" sz="2000" dirty="0"/>
          </a:p>
          <a:p>
            <a:r>
              <a:rPr lang="en-IN" sz="2000"/>
              <a:t>-frequency cepstral coefficients (MFCC), MFCC coefficients of audio</a:t>
            </a:r>
            <a:endParaRPr lang="en-IN" sz="2000" dirty="0"/>
          </a:p>
          <a:p>
            <a:r>
              <a:rPr lang="en-IN" sz="2000" dirty="0"/>
              <a:t> </a:t>
            </a:r>
            <a:r>
              <a:rPr lang="en-IN" sz="2000"/>
              <a:t>samples in emotions anger, happiness, and sadness were   obtained. </a:t>
            </a:r>
            <a:endParaRPr lang="en-IN" sz="2000">
              <a:ea typeface="+mn-lt"/>
              <a:cs typeface="+mn-lt"/>
            </a:endParaRPr>
          </a:p>
          <a:p>
            <a:endParaRPr lang="en-IN" sz="2000" dirty="0">
              <a:solidFill>
                <a:srgbClr val="FFFFFF"/>
              </a:solidFill>
              <a:ea typeface="+mn-lt"/>
              <a:cs typeface="+mn-lt"/>
            </a:endParaRPr>
          </a:p>
          <a:p>
            <a:r>
              <a:rPr lang="en-IN" sz="2000">
                <a:solidFill>
                  <a:srgbClr val="FFFFFF"/>
                </a:solidFill>
                <a:ea typeface="+mn-lt"/>
                <a:cs typeface="+mn-lt"/>
              </a:rPr>
              <a:t>Three main key features namely </a:t>
            </a:r>
          </a:p>
          <a:p>
            <a:pPr marL="285750" indent="-285750">
              <a:buFont typeface="Wingdings" charset="2"/>
              <a:buChar char="§"/>
            </a:pPr>
            <a:r>
              <a:rPr lang="en-IN" sz="2000">
                <a:solidFill>
                  <a:srgbClr val="FFFFFF"/>
                </a:solidFill>
                <a:ea typeface="+mn-lt"/>
                <a:cs typeface="+mn-lt"/>
              </a:rPr>
              <a:t>MFCC – Mel Frequency Cepstral Coeffecients.</a:t>
            </a:r>
          </a:p>
          <a:p>
            <a:pPr marL="285750" indent="-285750">
              <a:buFont typeface="Wingdings" charset="2"/>
              <a:buChar char="§"/>
            </a:pPr>
            <a:r>
              <a:rPr lang="en-IN" sz="2000">
                <a:solidFill>
                  <a:srgbClr val="FFFFFF"/>
                </a:solidFill>
                <a:ea typeface="+mn-lt"/>
                <a:cs typeface="+mn-lt"/>
              </a:rPr>
              <a:t>Mel</a:t>
            </a:r>
          </a:p>
          <a:p>
            <a:pPr marL="285750" indent="-285750">
              <a:buFont typeface="Wingdings" charset="2"/>
              <a:buChar char="§"/>
            </a:pPr>
            <a:r>
              <a:rPr lang="en-IN" sz="2000">
                <a:solidFill>
                  <a:srgbClr val="FFFFFF"/>
                </a:solidFill>
                <a:ea typeface="+mn-lt"/>
                <a:cs typeface="+mn-lt"/>
              </a:rPr>
              <a:t>Chroma</a:t>
            </a:r>
          </a:p>
          <a:p>
            <a:pPr marL="285750" indent="-285750">
              <a:buFont typeface="Wingdings" charset="2"/>
              <a:buChar char="§"/>
            </a:pPr>
            <a:endParaRPr lang="en-IN" sz="1600" dirty="0">
              <a:solidFill>
                <a:srgbClr val="FFFFFF"/>
              </a:solidFill>
              <a:ea typeface="+mn-lt"/>
              <a:cs typeface="+mn-lt"/>
            </a:endParaRPr>
          </a:p>
          <a:p>
            <a:endParaRPr lang="en-IN" sz="1600" dirty="0">
              <a:solidFill>
                <a:srgbClr val="FFFFFF"/>
              </a:solidFill>
            </a:endParaRPr>
          </a:p>
          <a:p>
            <a:endParaRPr lang="en-IN" sz="1600">
              <a:solidFill>
                <a:srgbClr val="FFC000"/>
              </a:solidFill>
            </a:endParaRPr>
          </a:p>
        </p:txBody>
      </p:sp>
      <p:sp>
        <p:nvSpPr>
          <p:cNvPr id="33" name="Picture Placeholder 32">
            <a:extLst>
              <a:ext uri="{FF2B5EF4-FFF2-40B4-BE49-F238E27FC236}">
                <a16:creationId xmlns:a16="http://schemas.microsoft.com/office/drawing/2014/main" id="{C1652D63-1603-42FF-A975-DE4A0023FEC6}"/>
              </a:ext>
            </a:extLst>
          </p:cNvPr>
          <p:cNvSpPr>
            <a:spLocks noGrp="1"/>
          </p:cNvSpPr>
          <p:nvPr>
            <p:ph type="pic" sz="quarter" idx="13"/>
          </p:nvPr>
        </p:nvSpPr>
        <p:spPr>
          <a:xfrm>
            <a:off x="9951249" y="0"/>
            <a:ext cx="2240751" cy="6858000"/>
          </a:xfrm>
          <a:solidFill>
            <a:schemeClr val="accent1"/>
          </a:solidFill>
        </p:spPr>
      </p:sp>
    </p:spTree>
    <p:extLst>
      <p:ext uri="{BB962C8B-B14F-4D97-AF65-F5344CB8AC3E}">
        <p14:creationId xmlns:p14="http://schemas.microsoft.com/office/powerpoint/2010/main" val="346950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477B7BD-CD57-4D32-ADB8-78146DB5074C}"/>
              </a:ext>
            </a:extLst>
          </p:cNvPr>
          <p:cNvSpPr>
            <a:spLocks noGrp="1"/>
          </p:cNvSpPr>
          <p:nvPr>
            <p:ph type="body" sz="half" idx="2"/>
          </p:nvPr>
        </p:nvSpPr>
        <p:spPr/>
        <p:txBody>
          <a:bodyPr vert="horz" lIns="91440" tIns="45720" rIns="91440" bIns="45720" rtlCol="0" anchor="ctr">
            <a:noAutofit/>
          </a:bodyPr>
          <a:lstStyle/>
          <a:p>
            <a:r>
              <a:rPr lang="en-IN" sz="1800">
                <a:solidFill>
                  <a:srgbClr val="FFC000"/>
                </a:solidFill>
              </a:rPr>
              <a:t>3. </a:t>
            </a:r>
            <a:r>
              <a:rPr lang="en-IN" sz="1800" dirty="0"/>
              <a:t> </a:t>
            </a:r>
            <a:r>
              <a:rPr lang="en-IN" sz="1800">
                <a:solidFill>
                  <a:srgbClr val="FFC000"/>
                </a:solidFill>
              </a:rPr>
              <a:t>Module – 3 : MLP Classification</a:t>
            </a:r>
            <a:endParaRPr lang="en-US" sz="1800">
              <a:ea typeface="+mn-lt"/>
              <a:cs typeface="+mn-lt"/>
            </a:endParaRPr>
          </a:p>
          <a:p>
            <a:r>
              <a:rPr lang="en-IN" sz="1800" dirty="0"/>
              <a:t>                     </a:t>
            </a:r>
            <a:r>
              <a:rPr lang="en-IN" sz="1800">
                <a:ea typeface="+mn-lt"/>
                <a:cs typeface="+mn-lt"/>
              </a:rPr>
              <a:t>An MLP consists of at </a:t>
            </a:r>
            <a:r>
              <a:rPr lang="en-IN" sz="1800" dirty="0">
                <a:ea typeface="+mn-lt"/>
                <a:cs typeface="+mn-lt"/>
              </a:rPr>
              <a:t>least three </a:t>
            </a:r>
            <a:r>
              <a:rPr lang="en-IN" sz="1800" dirty="0"/>
              <a:t>layers</a:t>
            </a:r>
            <a:r>
              <a:rPr lang="en-IN" sz="1800" dirty="0">
                <a:ea typeface="+mn-lt"/>
                <a:cs typeface="+mn-lt"/>
              </a:rPr>
              <a:t> of nodes: an input </a:t>
            </a:r>
            <a:r>
              <a:rPr lang="en-IN" sz="1800" dirty="0"/>
              <a:t>layer</a:t>
            </a:r>
            <a:r>
              <a:rPr lang="en-IN" sz="1800" dirty="0">
                <a:ea typeface="+mn-lt"/>
                <a:cs typeface="+mn-lt"/>
              </a:rPr>
              <a:t>, a hidden </a:t>
            </a:r>
            <a:r>
              <a:rPr lang="en-IN" sz="1800" dirty="0"/>
              <a:t>layer</a:t>
            </a:r>
            <a:r>
              <a:rPr lang="en-IN" sz="1800" dirty="0">
                <a:ea typeface="+mn-lt"/>
                <a:cs typeface="+mn-lt"/>
              </a:rPr>
              <a:t> and an output </a:t>
            </a:r>
            <a:r>
              <a:rPr lang="en-IN" sz="1800" dirty="0"/>
              <a:t>layer</a:t>
            </a:r>
            <a:r>
              <a:rPr lang="en-IN" sz="1800" dirty="0">
                <a:ea typeface="+mn-lt"/>
                <a:cs typeface="+mn-lt"/>
              </a:rPr>
              <a:t>. </a:t>
            </a:r>
            <a:endParaRPr lang="en-US" sz="1800">
              <a:ea typeface="+mn-lt"/>
              <a:cs typeface="+mn-lt"/>
            </a:endParaRPr>
          </a:p>
          <a:p>
            <a:r>
              <a:rPr lang="en-IN" sz="1800">
                <a:ea typeface="+mn-lt"/>
                <a:cs typeface="+mn-lt"/>
              </a:rPr>
              <a:t>                              A </a:t>
            </a:r>
            <a:r>
              <a:rPr lang="en-IN" sz="1800"/>
              <a:t>multilayer perceptron</a:t>
            </a:r>
            <a:r>
              <a:rPr lang="en-IN" sz="1800">
                <a:ea typeface="+mn-lt"/>
                <a:cs typeface="+mn-lt"/>
              </a:rPr>
              <a:t> (MLP) is a class of </a:t>
            </a:r>
            <a:r>
              <a:rPr lang="en-IN" sz="1800" dirty="0"/>
              <a:t>feedforward</a:t>
            </a:r>
            <a:r>
              <a:rPr lang="en-IN" sz="1800" dirty="0">
                <a:ea typeface="+mn-lt"/>
                <a:cs typeface="+mn-lt"/>
              </a:rPr>
              <a:t> </a:t>
            </a:r>
            <a:r>
              <a:rPr lang="en-IN" sz="1800" dirty="0"/>
              <a:t>artificial neural network</a:t>
            </a:r>
            <a:r>
              <a:rPr lang="en-IN" sz="1800">
                <a:ea typeface="+mn-lt"/>
                <a:cs typeface="+mn-lt"/>
              </a:rPr>
              <a:t> (ANN).</a:t>
            </a:r>
            <a:endParaRPr lang="en-US" sz="1800">
              <a:ea typeface="+mn-lt"/>
              <a:cs typeface="+mn-lt"/>
            </a:endParaRPr>
          </a:p>
          <a:p>
            <a:endParaRPr lang="en-US" dirty="0"/>
          </a:p>
        </p:txBody>
      </p:sp>
      <p:sp>
        <p:nvSpPr>
          <p:cNvPr id="5" name="TextBox 4">
            <a:extLst>
              <a:ext uri="{FF2B5EF4-FFF2-40B4-BE49-F238E27FC236}">
                <a16:creationId xmlns:a16="http://schemas.microsoft.com/office/drawing/2014/main" id="{8E100EAD-005C-4C82-8C16-6DE21E70370A}"/>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pic>
        <p:nvPicPr>
          <p:cNvPr id="9" name="Picture 9" descr="Diagram&#10;&#10;Description automatically generated">
            <a:extLst>
              <a:ext uri="{FF2B5EF4-FFF2-40B4-BE49-F238E27FC236}">
                <a16:creationId xmlns:a16="http://schemas.microsoft.com/office/drawing/2014/main" id="{45ABFAB2-AB3E-4E98-8915-0ADDCE9E730C}"/>
              </a:ext>
            </a:extLst>
          </p:cNvPr>
          <p:cNvPicPr>
            <a:picLocks noGrp="1" noChangeAspect="1"/>
          </p:cNvPicPr>
          <p:nvPr>
            <p:ph idx="1"/>
          </p:nvPr>
        </p:nvPicPr>
        <p:blipFill>
          <a:blip r:embed="rId2"/>
          <a:stretch>
            <a:fillRect/>
          </a:stretch>
        </p:blipFill>
        <p:spPr>
          <a:xfrm>
            <a:off x="4721795" y="403361"/>
            <a:ext cx="6994763" cy="5342264"/>
          </a:xfrm>
        </p:spPr>
      </p:pic>
    </p:spTree>
    <p:extLst>
      <p:ext uri="{BB962C8B-B14F-4D97-AF65-F5344CB8AC3E}">
        <p14:creationId xmlns:p14="http://schemas.microsoft.com/office/powerpoint/2010/main" val="23230952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Droplet</Template>
  <TotalTime>0</TotalTime>
  <Words>0</Words>
  <Application>Microsoft Office PowerPoint</Application>
  <PresentationFormat>Widescreen</PresentationFormat>
  <Paragraphs>0</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Quotable</vt:lpstr>
      <vt:lpstr>SHRI VISHNU ENGINEERING COLLEGE FOR WOMEN    II B.Tech :: MINI PROJECT  BATCH -- 04</vt:lpstr>
      <vt:lpstr>SPEECH EMOTION RECOGNITION USING PYTHON</vt:lpstr>
      <vt:lpstr>INTRODUCTION:</vt:lpstr>
      <vt:lpstr>OBJECTIVE OF THE PROJECT:</vt:lpstr>
      <vt:lpstr>PROPOSED SYSTEM:</vt:lpstr>
      <vt:lpstr>BLOCK DIAGRAM FOR MODULES:</vt:lpstr>
      <vt:lpstr>MODULES:</vt:lpstr>
      <vt:lpstr>PowerPoint Presentation</vt:lpstr>
      <vt:lpstr>PowerPoint Presentation</vt:lpstr>
      <vt:lpstr>Dataset – RAVDESS </vt:lpstr>
      <vt:lpstr>RAVDESS Dataset</vt:lpstr>
      <vt:lpstr>PowerPoint Presentation</vt:lpstr>
      <vt:lpstr>SYSTEM DESIGN:</vt:lpstr>
      <vt:lpstr>UML DIAGRAMS</vt:lpstr>
      <vt:lpstr>Use case Diagram </vt:lpstr>
      <vt:lpstr>Class Diagram</vt:lpstr>
      <vt:lpstr>State Chart Diagram</vt:lpstr>
      <vt:lpstr>Activity Diagram</vt:lpstr>
      <vt:lpstr>Sequence Diagram</vt:lpstr>
      <vt:lpstr>IMPLEMENTATION</vt:lpstr>
      <vt:lpstr>PowerPoint Presentation</vt:lpstr>
      <vt:lpstr>OUTPUT SCREENS:</vt:lpstr>
      <vt:lpstr>PowerPoint Presentation</vt:lpstr>
      <vt:lpstr>TECHNICAL STACK:</vt:lpstr>
      <vt:lpstr>FUTURE SCOPE: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1067</cp:revision>
  <dcterms:created xsi:type="dcterms:W3CDTF">2021-06-20T05:36:28Z</dcterms:created>
  <dcterms:modified xsi:type="dcterms:W3CDTF">2021-06-20T19:01:29Z</dcterms:modified>
</cp:coreProperties>
</file>