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1" r:id="rId5"/>
    <p:sldId id="260" r:id="rId6"/>
    <p:sldId id="262" r:id="rId7"/>
    <p:sldId id="265" r:id="rId8"/>
    <p:sldId id="270" r:id="rId9"/>
    <p:sldId id="271" r:id="rId10"/>
    <p:sldId id="264" r:id="rId11"/>
    <p:sldId id="263" r:id="rId12"/>
    <p:sldId id="266" r:id="rId13"/>
    <p:sldId id="269" r:id="rId14"/>
    <p:sldId id="267"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90" autoAdjust="0"/>
  </p:normalViewPr>
  <p:slideViewPr>
    <p:cSldViewPr snapToGrid="0">
      <p:cViewPr>
        <p:scale>
          <a:sx n="50" d="100"/>
          <a:sy n="50" d="100"/>
        </p:scale>
        <p:origin x="126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9A59F-D92D-490C-9C16-1B515F871308}" type="datetimeFigureOut">
              <a:rPr lang="en-IN" smtClean="0"/>
              <a:t>18-02-2018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267BF-93AE-419E-A776-A1CAC3A23D4A}" type="slidenum">
              <a:rPr lang="en-IN" smtClean="0"/>
              <a:t>‹#›</a:t>
            </a:fld>
            <a:endParaRPr lang="en-IN"/>
          </a:p>
        </p:txBody>
      </p:sp>
    </p:spTree>
    <p:extLst>
      <p:ext uri="{BB962C8B-B14F-4D97-AF65-F5344CB8AC3E}">
        <p14:creationId xmlns:p14="http://schemas.microsoft.com/office/powerpoint/2010/main" val="184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do we do second order derivatives?</a:t>
            </a:r>
          </a:p>
        </p:txBody>
      </p:sp>
      <p:sp>
        <p:nvSpPr>
          <p:cNvPr id="4" name="Slide Number Placeholder 3"/>
          <p:cNvSpPr>
            <a:spLocks noGrp="1"/>
          </p:cNvSpPr>
          <p:nvPr>
            <p:ph type="sldNum" sz="quarter" idx="10"/>
          </p:nvPr>
        </p:nvSpPr>
        <p:spPr/>
        <p:txBody>
          <a:bodyPr/>
          <a:lstStyle/>
          <a:p>
            <a:fld id="{B9D267BF-93AE-419E-A776-A1CAC3A23D4A}" type="slidenum">
              <a:rPr lang="en-IN" smtClean="0"/>
              <a:t>1</a:t>
            </a:fld>
            <a:endParaRPr lang="en-IN"/>
          </a:p>
        </p:txBody>
      </p:sp>
    </p:spTree>
    <p:extLst>
      <p:ext uri="{BB962C8B-B14F-4D97-AF65-F5344CB8AC3E}">
        <p14:creationId xmlns:p14="http://schemas.microsoft.com/office/powerpoint/2010/main" val="157965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9D267BF-93AE-419E-A776-A1CAC3A23D4A}" type="slidenum">
              <a:rPr lang="en-IN" smtClean="0"/>
              <a:t>2</a:t>
            </a:fld>
            <a:endParaRPr lang="en-IN"/>
          </a:p>
        </p:txBody>
      </p:sp>
    </p:spTree>
    <p:extLst>
      <p:ext uri="{BB962C8B-B14F-4D97-AF65-F5344CB8AC3E}">
        <p14:creationId xmlns:p14="http://schemas.microsoft.com/office/powerpoint/2010/main" val="252006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Is this </a:t>
            </a:r>
            <a:r>
              <a:rPr lang="en-IN" dirty="0" err="1"/>
              <a:t>foolproof</a:t>
            </a:r>
            <a:r>
              <a:rPr lang="en-IN" dirty="0"/>
              <a:t>? Consider the step function and its derivatives.</a:t>
            </a:r>
          </a:p>
        </p:txBody>
      </p:sp>
      <p:sp>
        <p:nvSpPr>
          <p:cNvPr id="4" name="Slide Number Placeholder 3"/>
          <p:cNvSpPr>
            <a:spLocks noGrp="1"/>
          </p:cNvSpPr>
          <p:nvPr>
            <p:ph type="sldNum" sz="quarter" idx="10"/>
          </p:nvPr>
        </p:nvSpPr>
        <p:spPr/>
        <p:txBody>
          <a:bodyPr/>
          <a:lstStyle/>
          <a:p>
            <a:fld id="{B9D267BF-93AE-419E-A776-A1CAC3A23D4A}" type="slidenum">
              <a:rPr lang="en-IN" smtClean="0"/>
              <a:t>5</a:t>
            </a:fld>
            <a:endParaRPr lang="en-IN"/>
          </a:p>
        </p:txBody>
      </p:sp>
    </p:spTree>
    <p:extLst>
      <p:ext uri="{BB962C8B-B14F-4D97-AF65-F5344CB8AC3E}">
        <p14:creationId xmlns:p14="http://schemas.microsoft.com/office/powerpoint/2010/main" val="137791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1184-CEB5-4506-9E19-68626718E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7B43FE-0293-4E7F-8747-A0EC5A180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FF9359-50A4-4E24-A14C-70B965915F94}"/>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8B65189B-10F7-4668-B20E-8865CB452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83712-C723-48AE-AA2D-395FF81444F7}"/>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65298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886B-0885-4249-87FD-057F271928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0B749-5BEB-4AD3-8660-52C1301E9C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9E12F-7124-469C-B3BD-ADF7C7797F08}"/>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3D1E69FA-4C10-407E-90A5-EC4F571E8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AD78D-574E-4BC2-A29C-121D6E2C2175}"/>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30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DA6F7-B3C3-4E7E-AF62-2D95F519E8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D1B1F-1304-42A9-8399-B45BB899FD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5102B-46D4-438C-BE89-60ED00FFF689}"/>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384909F3-3821-4C43-97C4-534180267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9065F-1C8D-474F-A519-418BEE4A7D52}"/>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28984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AB8F-A35B-466C-B490-E81C19438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7D100-43C1-49D1-8888-0BC1C4143C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D031B-1D1D-4F4A-B09B-383E0100D832}"/>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EAF26E49-ADF9-4D23-8DD7-833056908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845F3-D961-40E0-A0A8-C2CDD592944C}"/>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396245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7C0A-C896-41FF-9025-53B7C68EF3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36A2D3-857D-4E19-B1C1-4E649F723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35D11B-DD30-4D04-A8F0-4B475A3CE15A}"/>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DE376963-3D1E-4113-9FAE-3B3A0B76E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2B756-E734-4335-BA2B-BD72A89EFE76}"/>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101540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0715-13AC-4BDF-A5E0-D45FCD0B0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852DA-25F0-45C2-ADEF-617D084CCF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06FCA5-B317-4283-99E8-4CD64623F1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C63D9-3C20-4AD8-A745-801142031439}"/>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6" name="Footer Placeholder 5">
            <a:extLst>
              <a:ext uri="{FF2B5EF4-FFF2-40B4-BE49-F238E27FC236}">
                <a16:creationId xmlns:a16="http://schemas.microsoft.com/office/drawing/2014/main" id="{6625E3AD-0F8C-4F98-A40F-38E3A89C9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115B5-D2E2-4EC9-BF11-E5248AE0D2CC}"/>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187977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4106-B2AD-4D42-A4C5-0530EBE439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56E4BE-F9D2-433D-BC16-E57F3207F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357792-D300-400A-AA29-AEB345C6E8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EA7CAD-A02F-47CE-AFF6-B09C4CBB4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D631C9-B12D-4EC5-AD5C-570AAA659C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B77A58-AAB8-49E6-8A90-7FC42FE6331C}"/>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8" name="Footer Placeholder 7">
            <a:extLst>
              <a:ext uri="{FF2B5EF4-FFF2-40B4-BE49-F238E27FC236}">
                <a16:creationId xmlns:a16="http://schemas.microsoft.com/office/drawing/2014/main" id="{61DC439B-1742-4BB6-8E1D-055ADA577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F827C2-B865-40D3-9320-FE754E982BA6}"/>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152819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6158-69DC-4EAD-95A1-18E1875D0F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BE5DF7-4535-4F19-AAE0-A5B96472FC02}"/>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4" name="Footer Placeholder 3">
            <a:extLst>
              <a:ext uri="{FF2B5EF4-FFF2-40B4-BE49-F238E27FC236}">
                <a16:creationId xmlns:a16="http://schemas.microsoft.com/office/drawing/2014/main" id="{6D575529-698D-4C22-8F57-A786E1FCD7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B5815F-5F56-4B0C-80A4-5B4E90417888}"/>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260816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1EF91-053C-41D0-9335-7D399F5E3027}"/>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3" name="Footer Placeholder 2">
            <a:extLst>
              <a:ext uri="{FF2B5EF4-FFF2-40B4-BE49-F238E27FC236}">
                <a16:creationId xmlns:a16="http://schemas.microsoft.com/office/drawing/2014/main" id="{F753E09D-8FAA-4475-97A1-E7FE463552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F82155-398D-4E48-829E-961C2244AE85}"/>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234617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8CE9-87C8-4728-BC58-2DB2BE3F3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DB1676-3123-46D0-A670-D3B0F0C6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463DC8-CC8E-42BE-97D7-7EDF0BC63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2D01A4-7AB1-4C24-A722-04F2357B7D01}"/>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6" name="Footer Placeholder 5">
            <a:extLst>
              <a:ext uri="{FF2B5EF4-FFF2-40B4-BE49-F238E27FC236}">
                <a16:creationId xmlns:a16="http://schemas.microsoft.com/office/drawing/2014/main" id="{36BD1316-7864-44AA-8663-8C34D6D8C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EE43E6-7D15-44EA-B76D-5972BBD20CE9}"/>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165348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2A6E-1C30-44E6-AF73-B543FA0E3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82D2A9-8022-4B14-A306-DF7FBCFAE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0F7B69-F7A4-4404-B73A-938DE6723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77C434-5C0E-4022-ABE1-550617EA95CE}"/>
              </a:ext>
            </a:extLst>
          </p:cNvPr>
          <p:cNvSpPr>
            <a:spLocks noGrp="1"/>
          </p:cNvSpPr>
          <p:nvPr>
            <p:ph type="dt" sz="half" idx="10"/>
          </p:nvPr>
        </p:nvSpPr>
        <p:spPr/>
        <p:txBody>
          <a:bodyPr/>
          <a:lstStyle/>
          <a:p>
            <a:fld id="{A9C71794-F275-428A-88E7-AD593A44ED41}" type="datetimeFigureOut">
              <a:rPr lang="en-IN" smtClean="0"/>
              <a:t>18-02-2018</a:t>
            </a:fld>
            <a:endParaRPr lang="en-IN"/>
          </a:p>
        </p:txBody>
      </p:sp>
      <p:sp>
        <p:nvSpPr>
          <p:cNvPr id="6" name="Footer Placeholder 5">
            <a:extLst>
              <a:ext uri="{FF2B5EF4-FFF2-40B4-BE49-F238E27FC236}">
                <a16:creationId xmlns:a16="http://schemas.microsoft.com/office/drawing/2014/main" id="{936D7A3C-AC3E-4279-B3FA-17A3189F8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75B6F-7C0A-4DFE-A94F-A6D1B717F946}"/>
              </a:ext>
            </a:extLst>
          </p:cNvPr>
          <p:cNvSpPr>
            <a:spLocks noGrp="1"/>
          </p:cNvSpPr>
          <p:nvPr>
            <p:ph type="sldNum" sz="quarter" idx="12"/>
          </p:nvPr>
        </p:nvSpPr>
        <p:spPr/>
        <p:txBody>
          <a:bodyPr/>
          <a:lstStyle/>
          <a:p>
            <a:fld id="{298FE106-8240-43B0-9E03-68C19C7E5F15}" type="slidenum">
              <a:rPr lang="en-IN" smtClean="0"/>
              <a:t>‹#›</a:t>
            </a:fld>
            <a:endParaRPr lang="en-IN"/>
          </a:p>
        </p:txBody>
      </p:sp>
    </p:spTree>
    <p:extLst>
      <p:ext uri="{BB962C8B-B14F-4D97-AF65-F5344CB8AC3E}">
        <p14:creationId xmlns:p14="http://schemas.microsoft.com/office/powerpoint/2010/main" val="51102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E98966-41C9-4AFA-A09C-0B604D5BC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A9BFC-F52A-4C01-ADDB-2EEE86C4D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E8BA0-8EA1-44FA-BC40-A1D225338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71794-F275-428A-88E7-AD593A44ED41}" type="datetimeFigureOut">
              <a:rPr lang="en-IN" smtClean="0"/>
              <a:t>18-02-2018</a:t>
            </a:fld>
            <a:endParaRPr lang="en-IN"/>
          </a:p>
        </p:txBody>
      </p:sp>
      <p:sp>
        <p:nvSpPr>
          <p:cNvPr id="5" name="Footer Placeholder 4">
            <a:extLst>
              <a:ext uri="{FF2B5EF4-FFF2-40B4-BE49-F238E27FC236}">
                <a16:creationId xmlns:a16="http://schemas.microsoft.com/office/drawing/2014/main" id="{89655C0B-78F5-4E5C-9AE9-79ACD956F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833A70-F9CB-4832-963C-09BE5B7A8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FE106-8240-43B0-9E03-68C19C7E5F15}" type="slidenum">
              <a:rPr lang="en-IN" smtClean="0"/>
              <a:t>‹#›</a:t>
            </a:fld>
            <a:endParaRPr lang="en-IN"/>
          </a:p>
        </p:txBody>
      </p:sp>
    </p:spTree>
    <p:extLst>
      <p:ext uri="{BB962C8B-B14F-4D97-AF65-F5344CB8AC3E}">
        <p14:creationId xmlns:p14="http://schemas.microsoft.com/office/powerpoint/2010/main" val="373362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daptive_histogram_equalization#cite_note-clahe87-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60BA-707F-49C1-8E22-B69E648E65A5}"/>
              </a:ext>
            </a:extLst>
          </p:cNvPr>
          <p:cNvSpPr>
            <a:spLocks noGrp="1"/>
          </p:cNvSpPr>
          <p:nvPr>
            <p:ph type="ctrTitle"/>
          </p:nvPr>
        </p:nvSpPr>
        <p:spPr>
          <a:xfrm>
            <a:off x="1439158" y="1062870"/>
            <a:ext cx="9144000" cy="1909763"/>
          </a:xfrm>
        </p:spPr>
        <p:txBody>
          <a:bodyPr/>
          <a:lstStyle/>
          <a:p>
            <a:r>
              <a:rPr lang="en-IN" dirty="0"/>
              <a:t>IMAGE ANALYSIS</a:t>
            </a:r>
            <a:br>
              <a:rPr lang="en-IN" dirty="0"/>
            </a:br>
            <a:r>
              <a:rPr lang="en-IN" dirty="0"/>
              <a:t>18-02-2018 </a:t>
            </a:r>
          </a:p>
        </p:txBody>
      </p:sp>
      <p:sp>
        <p:nvSpPr>
          <p:cNvPr id="3" name="Subtitle 2">
            <a:extLst>
              <a:ext uri="{FF2B5EF4-FFF2-40B4-BE49-F238E27FC236}">
                <a16:creationId xmlns:a16="http://schemas.microsoft.com/office/drawing/2014/main" id="{6359F034-1142-4CDA-9AAD-C208D3FE8430}"/>
              </a:ext>
            </a:extLst>
          </p:cNvPr>
          <p:cNvSpPr>
            <a:spLocks noGrp="1"/>
          </p:cNvSpPr>
          <p:nvPr>
            <p:ph type="subTitle" idx="1"/>
          </p:nvPr>
        </p:nvSpPr>
        <p:spPr/>
        <p:txBody>
          <a:bodyPr/>
          <a:lstStyle/>
          <a:p>
            <a:r>
              <a:rPr lang="en-IN" dirty="0">
                <a:solidFill>
                  <a:schemeClr val="accent1">
                    <a:lumMod val="75000"/>
                  </a:schemeClr>
                </a:solidFill>
              </a:rPr>
              <a:t>CHANDANA KOTTA</a:t>
            </a:r>
          </a:p>
          <a:p>
            <a:endParaRPr lang="en-IN" dirty="0"/>
          </a:p>
          <a:p>
            <a:r>
              <a:rPr lang="en-IN" sz="3000" dirty="0" err="1"/>
              <a:t>Prof.</a:t>
            </a:r>
            <a:r>
              <a:rPr lang="en-IN" sz="3000" dirty="0"/>
              <a:t> Neelam Sinha</a:t>
            </a:r>
          </a:p>
        </p:txBody>
      </p:sp>
    </p:spTree>
    <p:extLst>
      <p:ext uri="{BB962C8B-B14F-4D97-AF65-F5344CB8AC3E}">
        <p14:creationId xmlns:p14="http://schemas.microsoft.com/office/powerpoint/2010/main" val="74451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BC17-E17C-4A9F-A412-FACA6D0448D0}"/>
              </a:ext>
            </a:extLst>
          </p:cNvPr>
          <p:cNvSpPr>
            <a:spLocks noGrp="1"/>
          </p:cNvSpPr>
          <p:nvPr>
            <p:ph type="title"/>
          </p:nvPr>
        </p:nvSpPr>
        <p:spPr/>
        <p:txBody>
          <a:bodyPr/>
          <a:lstStyle/>
          <a:p>
            <a:r>
              <a:rPr lang="en-IN" dirty="0"/>
              <a:t>Contrast Limited Adaptive Histogram Equalization</a:t>
            </a:r>
          </a:p>
        </p:txBody>
      </p:sp>
      <p:pic>
        <p:nvPicPr>
          <p:cNvPr id="12290" name="Picture 2" descr="Clahe-redist.svg">
            <a:extLst>
              <a:ext uri="{FF2B5EF4-FFF2-40B4-BE49-F238E27FC236}">
                <a16:creationId xmlns:a16="http://schemas.microsoft.com/office/drawing/2014/main" id="{C886EDC0-02C5-44CE-AD75-0A3252614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65620"/>
            <a:ext cx="5458905" cy="1983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EE70D3-8E59-46FB-85B9-AF0B5BD0039B}"/>
              </a:ext>
            </a:extLst>
          </p:cNvPr>
          <p:cNvSpPr txBox="1"/>
          <p:nvPr/>
        </p:nvSpPr>
        <p:spPr>
          <a:xfrm>
            <a:off x="6542202" y="2349161"/>
            <a:ext cx="5128181"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dirty="0"/>
              <a:t>CLAHE was developed</a:t>
            </a:r>
            <a:r>
              <a:rPr lang="en-IN" baseline="30000" dirty="0">
                <a:hlinkClick r:id="rId3"/>
              </a:rPr>
              <a:t>[3]</a:t>
            </a:r>
            <a:r>
              <a:rPr lang="en-IN" dirty="0"/>
              <a:t> to prevent the overamplification of noise that AHE could cause.</a:t>
            </a:r>
          </a:p>
          <a:p>
            <a:pPr marL="285750" indent="-285750">
              <a:buFont typeface="Arial" panose="020B0604020202020204" pitchFamily="34" charset="0"/>
              <a:buChar char="•"/>
            </a:pPr>
            <a:r>
              <a:rPr lang="en-IN" dirty="0"/>
              <a:t>Idea is to limit the contrast enhancement of AHE. CLAHE limits the amplification by clipping the histogram at a predefined value before computing the CDF. This limits the slope of the CDF and therefore of the transformation function. The value at which the histogram is clipped, is the clip limit.</a:t>
            </a:r>
          </a:p>
          <a:p>
            <a:pPr marL="285750" indent="-285750">
              <a:buFont typeface="Arial" panose="020B0604020202020204" pitchFamily="34" charset="0"/>
              <a:buChar char="•"/>
            </a:pPr>
            <a:r>
              <a:rPr lang="en-IN" dirty="0"/>
              <a:t>Redistribute excess part equally among all histogram bins.</a:t>
            </a:r>
          </a:p>
        </p:txBody>
      </p:sp>
      <p:sp>
        <p:nvSpPr>
          <p:cNvPr id="5" name="TextBox 4">
            <a:extLst>
              <a:ext uri="{FF2B5EF4-FFF2-40B4-BE49-F238E27FC236}">
                <a16:creationId xmlns:a16="http://schemas.microsoft.com/office/drawing/2014/main" id="{2856C60F-2B8E-4DD1-9DC4-93AB360DD11A}"/>
              </a:ext>
            </a:extLst>
          </p:cNvPr>
          <p:cNvSpPr txBox="1"/>
          <p:nvPr/>
        </p:nvSpPr>
        <p:spPr>
          <a:xfrm>
            <a:off x="386499" y="6353666"/>
            <a:ext cx="10595728" cy="369332"/>
          </a:xfrm>
          <a:prstGeom prst="rect">
            <a:avLst/>
          </a:prstGeom>
          <a:noFill/>
        </p:spPr>
        <p:txBody>
          <a:bodyPr wrap="square" rtlCol="0">
            <a:spAutoFit/>
          </a:bodyPr>
          <a:lstStyle/>
          <a:p>
            <a:r>
              <a:rPr lang="en-IN" dirty="0"/>
              <a:t>Source: Wikipedia</a:t>
            </a:r>
          </a:p>
        </p:txBody>
      </p:sp>
    </p:spTree>
    <p:extLst>
      <p:ext uri="{BB962C8B-B14F-4D97-AF65-F5344CB8AC3E}">
        <p14:creationId xmlns:p14="http://schemas.microsoft.com/office/powerpoint/2010/main" val="18451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F0C-A0FA-4D69-9E1B-A9464DA478E5}"/>
              </a:ext>
            </a:extLst>
          </p:cNvPr>
          <p:cNvSpPr>
            <a:spLocks noGrp="1"/>
          </p:cNvSpPr>
          <p:nvPr>
            <p:ph type="title"/>
          </p:nvPr>
        </p:nvSpPr>
        <p:spPr/>
        <p:txBody>
          <a:bodyPr/>
          <a:lstStyle/>
          <a:p>
            <a:r>
              <a:rPr lang="en-IN" dirty="0"/>
              <a:t>Bilateral Filtering</a:t>
            </a:r>
          </a:p>
        </p:txBody>
      </p:sp>
      <p:sp>
        <p:nvSpPr>
          <p:cNvPr id="3" name="Content Placeholder 2">
            <a:extLst>
              <a:ext uri="{FF2B5EF4-FFF2-40B4-BE49-F238E27FC236}">
                <a16:creationId xmlns:a16="http://schemas.microsoft.com/office/drawing/2014/main" id="{558521CC-9E94-4D16-BECF-E6AB979C2858}"/>
              </a:ext>
            </a:extLst>
          </p:cNvPr>
          <p:cNvSpPr>
            <a:spLocks noGrp="1"/>
          </p:cNvSpPr>
          <p:nvPr>
            <p:ph idx="1"/>
          </p:nvPr>
        </p:nvSpPr>
        <p:spPr/>
        <p:txBody>
          <a:bodyPr>
            <a:normAutofit/>
          </a:bodyPr>
          <a:lstStyle/>
          <a:p>
            <a:r>
              <a:rPr lang="en-IN" dirty="0"/>
              <a:t>Edge-preserving filtering.</a:t>
            </a:r>
          </a:p>
          <a:p>
            <a:r>
              <a:rPr lang="en-IN" dirty="0"/>
              <a:t>Bilateral filtering is a non-linear edge preserving smoothing technique. It’s biggest advantage is that it takes care of the local neighbourhood in the window. Essentially it localizes areas. It keeps track of  intensity changes in addition to smoothing.</a:t>
            </a:r>
          </a:p>
        </p:txBody>
      </p:sp>
      <p:sp>
        <p:nvSpPr>
          <p:cNvPr id="4" name="TextBox 3">
            <a:extLst>
              <a:ext uri="{FF2B5EF4-FFF2-40B4-BE49-F238E27FC236}">
                <a16:creationId xmlns:a16="http://schemas.microsoft.com/office/drawing/2014/main" id="{1089F751-465E-4BF1-B11B-176C80865C83}"/>
              </a:ext>
            </a:extLst>
          </p:cNvPr>
          <p:cNvSpPr txBox="1"/>
          <p:nvPr/>
        </p:nvSpPr>
        <p:spPr>
          <a:xfrm>
            <a:off x="1055802" y="4280575"/>
            <a:ext cx="9643621"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a:t>It smoothens homogenous areas while preserving areas of stark intensity changes. The weights given to pixels in the window neighbourhood may follow the Gaussian distribution, which is a common form of Bilateral filtering. </a:t>
            </a:r>
          </a:p>
          <a:p>
            <a:pPr marL="285750" indent="-285750">
              <a:buFont typeface="Arial" panose="020B0604020202020204" pitchFamily="34" charset="0"/>
              <a:buChar char="•"/>
            </a:pPr>
            <a:r>
              <a:rPr lang="en-IN" b="1" dirty="0"/>
              <a:t>Crucially, the weights depend not only on Euclidean distance of pixels, but also on the radiometric differences (e.g. range differences, such as colour intensity, depth distance, etc.) [1]. </a:t>
            </a:r>
          </a:p>
          <a:p>
            <a:endParaRPr lang="en-IN" dirty="0"/>
          </a:p>
        </p:txBody>
      </p:sp>
    </p:spTree>
    <p:extLst>
      <p:ext uri="{BB962C8B-B14F-4D97-AF65-F5344CB8AC3E}">
        <p14:creationId xmlns:p14="http://schemas.microsoft.com/office/powerpoint/2010/main" val="199898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D005D6-157B-4FE2-947C-26DFFA1FAB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382" t="45785" r="37042" b="6338"/>
          <a:stretch/>
        </p:blipFill>
        <p:spPr>
          <a:xfrm>
            <a:off x="677944" y="1062873"/>
            <a:ext cx="8008433" cy="4732254"/>
          </a:xfrm>
        </p:spPr>
      </p:pic>
    </p:spTree>
    <p:extLst>
      <p:ext uri="{BB962C8B-B14F-4D97-AF65-F5344CB8AC3E}">
        <p14:creationId xmlns:p14="http://schemas.microsoft.com/office/powerpoint/2010/main" val="153527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Kotta\AppData\Local\Microsoft\Windows\INetCacheContent.Word\Screenshot (6).png">
            <a:extLst>
              <a:ext uri="{FF2B5EF4-FFF2-40B4-BE49-F238E27FC236}">
                <a16:creationId xmlns:a16="http://schemas.microsoft.com/office/drawing/2014/main" id="{EA61F700-AE1C-4246-B8A5-491A4D8D40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7267" y="721092"/>
            <a:ext cx="6909846" cy="2707908"/>
          </a:xfrm>
          <a:prstGeom prst="rect">
            <a:avLst/>
          </a:prstGeom>
          <a:noFill/>
          <a:ln>
            <a:noFill/>
          </a:ln>
        </p:spPr>
      </p:pic>
      <p:sp>
        <p:nvSpPr>
          <p:cNvPr id="5" name="TextBox 4">
            <a:extLst>
              <a:ext uri="{FF2B5EF4-FFF2-40B4-BE49-F238E27FC236}">
                <a16:creationId xmlns:a16="http://schemas.microsoft.com/office/drawing/2014/main" id="{BFF7067B-0DA9-429B-9FB6-C802F2ABF026}"/>
              </a:ext>
            </a:extLst>
          </p:cNvPr>
          <p:cNvSpPr txBox="1"/>
          <p:nvPr/>
        </p:nvSpPr>
        <p:spPr>
          <a:xfrm>
            <a:off x="867267" y="3987538"/>
            <a:ext cx="1055802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Bilateral filter has an additional weight term for intensity, (</a:t>
            </a:r>
            <a:r>
              <a:rPr lang="en-IN" dirty="0" err="1"/>
              <a:t>f</a:t>
            </a:r>
            <a:r>
              <a:rPr lang="en-IN" baseline="-25000" dirty="0" err="1"/>
              <a:t>r</a:t>
            </a:r>
            <a:r>
              <a:rPr lang="en-IN" baseline="-25000" dirty="0"/>
              <a:t>)</a:t>
            </a:r>
            <a:r>
              <a:rPr lang="en-IN" dirty="0"/>
              <a:t> called the range weight which is a function of the intensity difference, the greater the intensity difference, the lower will be the range weight. The range weight is multiplied with the Intensity at the central pixel, and the whole equation is normalized using the weight. </a:t>
            </a:r>
          </a:p>
          <a:p>
            <a:pPr marL="285750" indent="-285750">
              <a:buFont typeface="Arial" panose="020B0604020202020204" pitchFamily="34" charset="0"/>
              <a:buChar char="•"/>
            </a:pPr>
            <a:r>
              <a:rPr lang="en-IN" dirty="0"/>
              <a:t>In case a Gaussian is used as the weight function for the bilateral filter, the filter can average across features that span less than twice the variance of the Gaussian as it can detect them.</a:t>
            </a:r>
          </a:p>
        </p:txBody>
      </p:sp>
    </p:spTree>
    <p:extLst>
      <p:ext uri="{BB962C8B-B14F-4D97-AF65-F5344CB8AC3E}">
        <p14:creationId xmlns:p14="http://schemas.microsoft.com/office/powerpoint/2010/main" val="79599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F870-FBF0-41ED-BBEA-D70FF81E5027}"/>
              </a:ext>
            </a:extLst>
          </p:cNvPr>
          <p:cNvSpPr>
            <a:spLocks noGrp="1"/>
          </p:cNvSpPr>
          <p:nvPr>
            <p:ph type="title"/>
          </p:nvPr>
        </p:nvSpPr>
        <p:spPr/>
        <p:txBody>
          <a:bodyPr>
            <a:normAutofit/>
          </a:bodyPr>
          <a:lstStyle/>
          <a:p>
            <a:endParaRPr lang="en-IN" sz="1600" dirty="0"/>
          </a:p>
        </p:txBody>
      </p:sp>
      <p:pic>
        <p:nvPicPr>
          <p:cNvPr id="28" name="Content Placeholder 27">
            <a:extLst>
              <a:ext uri="{FF2B5EF4-FFF2-40B4-BE49-F238E27FC236}">
                <a16:creationId xmlns:a16="http://schemas.microsoft.com/office/drawing/2014/main" id="{68E0A01B-C169-4AF2-B681-445CD021C90E}"/>
              </a:ext>
            </a:extLst>
          </p:cNvPr>
          <p:cNvPicPr>
            <a:picLocks noGrp="1" noChangeAspect="1"/>
          </p:cNvPicPr>
          <p:nvPr>
            <p:ph idx="1"/>
          </p:nvPr>
        </p:nvPicPr>
        <p:blipFill>
          <a:blip r:embed="rId2"/>
          <a:stretch>
            <a:fillRect/>
          </a:stretch>
        </p:blipFill>
        <p:spPr>
          <a:xfrm>
            <a:off x="1984938" y="1779050"/>
            <a:ext cx="8488498" cy="4159836"/>
          </a:xfrm>
          <a:prstGeom prst="rect">
            <a:avLst/>
          </a:prstGeom>
        </p:spPr>
      </p:pic>
    </p:spTree>
    <p:extLst>
      <p:ext uri="{BB962C8B-B14F-4D97-AF65-F5344CB8AC3E}">
        <p14:creationId xmlns:p14="http://schemas.microsoft.com/office/powerpoint/2010/main" val="164232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9D41879-1922-4D1A-ADFC-0D15DEA346AE}"/>
              </a:ext>
            </a:extLst>
          </p:cNvPr>
          <p:cNvSpPr>
            <a:spLocks noChangeArrowheads="1"/>
          </p:cNvSpPr>
          <p:nvPr/>
        </p:nvSpPr>
        <p:spPr bwMode="auto">
          <a:xfrm>
            <a:off x="838200" y="1233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17" name="Picture 1" descr="Screenshot (4)">
            <a:extLst>
              <a:ext uri="{FF2B5EF4-FFF2-40B4-BE49-F238E27FC236}">
                <a16:creationId xmlns:a16="http://schemas.microsoft.com/office/drawing/2014/main" id="{82F8AE41-8AB0-4883-B5D3-41AADCE27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8" y="1007206"/>
            <a:ext cx="11886363" cy="40937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EE806EC-366A-4986-B212-6381EF13F32B}"/>
              </a:ext>
            </a:extLst>
          </p:cNvPr>
          <p:cNvSpPr>
            <a:spLocks noChangeArrowheads="1"/>
          </p:cNvSpPr>
          <p:nvPr/>
        </p:nvSpPr>
        <p:spPr bwMode="auto">
          <a:xfrm>
            <a:off x="402210" y="5327241"/>
            <a:ext cx="113875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Image extracted from the “Proceedings of the 1998 IEEE International Conference on Computer Vision, Bombay, India”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37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5278-C238-480D-82DA-806635BB1FBF}"/>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AE30FAD1-38A9-4CC5-B99A-5AABDE0543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52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first and second derivative of signal">
            <a:extLst>
              <a:ext uri="{FF2B5EF4-FFF2-40B4-BE49-F238E27FC236}">
                <a16:creationId xmlns:a16="http://schemas.microsoft.com/office/drawing/2014/main" id="{BE03CC8F-DE97-4EBD-9725-E3158B558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 y="747712"/>
            <a:ext cx="6934200" cy="5362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4BEEF3-A720-4A4E-A05E-4C611869D95C}"/>
              </a:ext>
            </a:extLst>
          </p:cNvPr>
          <p:cNvSpPr txBox="1"/>
          <p:nvPr/>
        </p:nvSpPr>
        <p:spPr>
          <a:xfrm>
            <a:off x="7904480" y="889842"/>
            <a:ext cx="3383280" cy="5355312"/>
          </a:xfrm>
          <a:prstGeom prst="rect">
            <a:avLst/>
          </a:prstGeom>
          <a:noFill/>
        </p:spPr>
        <p:txBody>
          <a:bodyPr wrap="square" rtlCol="0">
            <a:spAutoFit/>
          </a:bodyPr>
          <a:lstStyle/>
          <a:p>
            <a:r>
              <a:rPr lang="en-IN" dirty="0"/>
              <a:t>BASELINE: Find out edges, or areas of intensity change.</a:t>
            </a:r>
          </a:p>
          <a:p>
            <a:endParaRPr lang="en-IN" dirty="0"/>
          </a:p>
          <a:p>
            <a:endParaRPr lang="en-IN" dirty="0"/>
          </a:p>
          <a:p>
            <a:r>
              <a:rPr lang="en-IN" dirty="0"/>
              <a:t>First derivative peaks: sharp edges or stark intensity changes</a:t>
            </a:r>
          </a:p>
          <a:p>
            <a:endParaRPr lang="en-IN" dirty="0"/>
          </a:p>
          <a:p>
            <a:r>
              <a:rPr lang="en-IN" dirty="0"/>
              <a:t>Second derivative: Zero crossings, since its much more easier to locate zero crossings when compared to peaks.</a:t>
            </a:r>
          </a:p>
          <a:p>
            <a:endParaRPr lang="en-IN" dirty="0"/>
          </a:p>
          <a:p>
            <a:r>
              <a:rPr lang="en-IN" dirty="0"/>
              <a:t>IS THIS FOOLPROOF?</a:t>
            </a:r>
          </a:p>
          <a:p>
            <a:endParaRPr lang="en-IN" dirty="0"/>
          </a:p>
          <a:p>
            <a:endParaRPr lang="en-IN" dirty="0"/>
          </a:p>
          <a:p>
            <a:endParaRPr lang="en-IN" dirty="0"/>
          </a:p>
          <a:p>
            <a:r>
              <a:rPr lang="en-IN" dirty="0"/>
              <a:t>--------------------------------------------</a:t>
            </a:r>
          </a:p>
          <a:p>
            <a:r>
              <a:rPr lang="en-IN" dirty="0"/>
              <a:t>1. Robert CollinsCSE486 Lecture 11: </a:t>
            </a:r>
            <a:r>
              <a:rPr lang="en-IN" dirty="0" err="1"/>
              <a:t>LoG</a:t>
            </a:r>
            <a:r>
              <a:rPr lang="en-IN" dirty="0"/>
              <a:t> and </a:t>
            </a:r>
            <a:r>
              <a:rPr lang="en-IN" dirty="0" err="1"/>
              <a:t>DoG</a:t>
            </a:r>
            <a:r>
              <a:rPr lang="en-IN" dirty="0"/>
              <a:t> Filters</a:t>
            </a:r>
          </a:p>
        </p:txBody>
      </p:sp>
    </p:spTree>
    <p:extLst>
      <p:ext uri="{BB962C8B-B14F-4D97-AF65-F5344CB8AC3E}">
        <p14:creationId xmlns:p14="http://schemas.microsoft.com/office/powerpoint/2010/main" val="146923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obert CollinsCSE486                   Numerical Derivatives                       See also T&amp;V, Appendix A.2       Taylor...">
            <a:extLst>
              <a:ext uri="{FF2B5EF4-FFF2-40B4-BE49-F238E27FC236}">
                <a16:creationId xmlns:a16="http://schemas.microsoft.com/office/drawing/2014/main" id="{3B27DB80-8EA3-4AB2-B1B6-3BD47819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84" y="531812"/>
            <a:ext cx="7829616" cy="6055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8B23BA-9904-43E7-AC54-83D079C18F0D}"/>
              </a:ext>
            </a:extLst>
          </p:cNvPr>
          <p:cNvSpPr txBox="1"/>
          <p:nvPr/>
        </p:nvSpPr>
        <p:spPr>
          <a:xfrm>
            <a:off x="904240" y="995680"/>
            <a:ext cx="1320800" cy="53848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27760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DE99-826C-4BB9-93DD-08E8FC3822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6B5B29-FD30-46F9-8A9C-E4246EEEC644}"/>
              </a:ext>
            </a:extLst>
          </p:cNvPr>
          <p:cNvSpPr>
            <a:spLocks noGrp="1"/>
          </p:cNvSpPr>
          <p:nvPr>
            <p:ph idx="1"/>
          </p:nvPr>
        </p:nvSpPr>
        <p:spPr/>
        <p:txBody>
          <a:bodyPr/>
          <a:lstStyle/>
          <a:p>
            <a:endParaRPr lang="en-IN"/>
          </a:p>
        </p:txBody>
      </p:sp>
      <p:pic>
        <p:nvPicPr>
          <p:cNvPr id="5" name="Picture 4" descr="Robert CollinsCSE486                 Example: Second Derivatives                                                  Ixx=d2I(...">
            <a:extLst>
              <a:ext uri="{FF2B5EF4-FFF2-40B4-BE49-F238E27FC236}">
                <a16:creationId xmlns:a16="http://schemas.microsoft.com/office/drawing/2014/main" id="{2F5DE8CA-B7A8-4438-917D-E6E29CF499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3" t="15061" r="6316" b="5802"/>
          <a:stretch/>
        </p:blipFill>
        <p:spPr bwMode="auto">
          <a:xfrm>
            <a:off x="838200" y="223723"/>
            <a:ext cx="9473938" cy="655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8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econd derivative of impulse function">
            <a:extLst>
              <a:ext uri="{FF2B5EF4-FFF2-40B4-BE49-F238E27FC236}">
                <a16:creationId xmlns:a16="http://schemas.microsoft.com/office/drawing/2014/main" id="{3E50628D-B44B-4554-A9E4-5669B2A90E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972"/>
          <a:stretch/>
        </p:blipFill>
        <p:spPr bwMode="auto">
          <a:xfrm>
            <a:off x="537328" y="426427"/>
            <a:ext cx="4695335" cy="53727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E992FA-83A8-4732-8B33-089FB6994710}"/>
              </a:ext>
            </a:extLst>
          </p:cNvPr>
          <p:cNvSpPr txBox="1"/>
          <p:nvPr/>
        </p:nvSpPr>
        <p:spPr>
          <a:xfrm>
            <a:off x="282804" y="6062241"/>
            <a:ext cx="5514680" cy="646331"/>
          </a:xfrm>
          <a:prstGeom prst="rect">
            <a:avLst/>
          </a:prstGeom>
          <a:noFill/>
        </p:spPr>
        <p:txBody>
          <a:bodyPr wrap="square" rtlCol="0">
            <a:spAutoFit/>
          </a:bodyPr>
          <a:lstStyle/>
          <a:p>
            <a:r>
              <a:rPr lang="en-IN" dirty="0"/>
              <a:t>WHERE ARE ALL THE ZERO CROSSINGS IN THE STEP DERIVATIVES ?</a:t>
            </a:r>
          </a:p>
        </p:txBody>
      </p:sp>
      <p:sp>
        <p:nvSpPr>
          <p:cNvPr id="5" name="TextBox 4">
            <a:extLst>
              <a:ext uri="{FF2B5EF4-FFF2-40B4-BE49-F238E27FC236}">
                <a16:creationId xmlns:a16="http://schemas.microsoft.com/office/drawing/2014/main" id="{855F8AF4-EE73-4A30-A952-4614FF134D9B}"/>
              </a:ext>
            </a:extLst>
          </p:cNvPr>
          <p:cNvSpPr txBox="1"/>
          <p:nvPr/>
        </p:nvSpPr>
        <p:spPr>
          <a:xfrm>
            <a:off x="5797484" y="527476"/>
            <a:ext cx="5033914" cy="2862322"/>
          </a:xfrm>
          <a:prstGeom prst="rect">
            <a:avLst/>
          </a:prstGeom>
          <a:noFill/>
        </p:spPr>
        <p:txBody>
          <a:bodyPr wrap="square" rtlCol="0">
            <a:spAutoFit/>
          </a:bodyPr>
          <a:lstStyle/>
          <a:p>
            <a:r>
              <a:rPr lang="en-IN" dirty="0"/>
              <a:t>Problem: when first derivative is zero, so is second. I.e. the filter [1 -2 1] also produces zero when convolved with regions of constant intensity. </a:t>
            </a:r>
          </a:p>
          <a:p>
            <a:endParaRPr lang="en-IN" dirty="0"/>
          </a:p>
          <a:p>
            <a:r>
              <a:rPr lang="en-IN" dirty="0"/>
              <a:t>FIX FOR THIS?</a:t>
            </a:r>
          </a:p>
          <a:p>
            <a:endParaRPr lang="en-IN" dirty="0"/>
          </a:p>
          <a:p>
            <a:r>
              <a:rPr lang="en-IN" dirty="0"/>
              <a:t>So, in 1D, convolve with [1 -2 1] and look for pixels where response is nearly zero AND magnitude of first derivative is “large enough”.</a:t>
            </a:r>
          </a:p>
          <a:p>
            <a:r>
              <a:rPr lang="en-IN" dirty="0"/>
              <a:t>Ix &gt; threshold</a:t>
            </a:r>
          </a:p>
        </p:txBody>
      </p:sp>
      <p:pic>
        <p:nvPicPr>
          <p:cNvPr id="8" name="Picture 4" descr="Robert CollinsCSE486                 Finite Difference Laplacian                   Laplacian filter ∇2I(x,y) ">
            <a:extLst>
              <a:ext uri="{FF2B5EF4-FFF2-40B4-BE49-F238E27FC236}">
                <a16:creationId xmlns:a16="http://schemas.microsoft.com/office/drawing/2014/main" id="{30E90391-AC5B-48B4-99D8-FDA4D15F1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491" t="9739" r="17179" b="15613"/>
          <a:stretch/>
        </p:blipFill>
        <p:spPr bwMode="auto">
          <a:xfrm>
            <a:off x="6571189" y="3523567"/>
            <a:ext cx="3486504" cy="286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54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obert CollinsCSE486                          Example: Laplacian                 I(x,y)                                   ...">
            <a:extLst>
              <a:ext uri="{FF2B5EF4-FFF2-40B4-BE49-F238E27FC236}">
                <a16:creationId xmlns:a16="http://schemas.microsoft.com/office/drawing/2014/main" id="{2756B920-3447-49B0-9BB5-9C27288E9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116" y="158274"/>
            <a:ext cx="8663233" cy="669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59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081-4E28-451A-AD1A-D733133FF975}"/>
              </a:ext>
            </a:extLst>
          </p:cNvPr>
          <p:cNvSpPr>
            <a:spLocks noGrp="1"/>
          </p:cNvSpPr>
          <p:nvPr>
            <p:ph type="title"/>
          </p:nvPr>
        </p:nvSpPr>
        <p:spPr/>
        <p:txBody>
          <a:bodyPr/>
          <a:lstStyle/>
          <a:p>
            <a:r>
              <a:rPr lang="en-IN" dirty="0"/>
              <a:t>Histogram Equalization</a:t>
            </a:r>
          </a:p>
        </p:txBody>
      </p:sp>
      <p:sp>
        <p:nvSpPr>
          <p:cNvPr id="3" name="Content Placeholder 2">
            <a:extLst>
              <a:ext uri="{FF2B5EF4-FFF2-40B4-BE49-F238E27FC236}">
                <a16:creationId xmlns:a16="http://schemas.microsoft.com/office/drawing/2014/main" id="{1846712F-0B35-40D7-A13C-778C2EF49FA7}"/>
              </a:ext>
            </a:extLst>
          </p:cNvPr>
          <p:cNvSpPr>
            <a:spLocks noGrp="1"/>
          </p:cNvSpPr>
          <p:nvPr>
            <p:ph idx="1"/>
          </p:nvPr>
        </p:nvSpPr>
        <p:spPr/>
        <p:txBody>
          <a:bodyPr/>
          <a:lstStyle/>
          <a:p>
            <a:r>
              <a:rPr lang="en-IN" dirty="0"/>
              <a:t>Slides from Trinity College, Dublin</a:t>
            </a:r>
          </a:p>
        </p:txBody>
      </p:sp>
    </p:spTree>
    <p:extLst>
      <p:ext uri="{BB962C8B-B14F-4D97-AF65-F5344CB8AC3E}">
        <p14:creationId xmlns:p14="http://schemas.microsoft.com/office/powerpoint/2010/main" val="166996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6DD8-0FA6-48D5-87F1-9F610F9BD527}"/>
              </a:ext>
            </a:extLst>
          </p:cNvPr>
          <p:cNvSpPr>
            <a:spLocks noGrp="1"/>
          </p:cNvSpPr>
          <p:nvPr>
            <p:ph type="title"/>
          </p:nvPr>
        </p:nvSpPr>
        <p:spPr>
          <a:xfrm>
            <a:off x="838200" y="365125"/>
            <a:ext cx="10515600" cy="1325563"/>
          </a:xfrm>
        </p:spPr>
        <p:txBody>
          <a:bodyPr/>
          <a:lstStyle/>
          <a:p>
            <a:r>
              <a:rPr lang="en-IN" dirty="0"/>
              <a:t>Adaptive histogram equalization</a:t>
            </a:r>
          </a:p>
        </p:txBody>
      </p:sp>
      <p:sp>
        <p:nvSpPr>
          <p:cNvPr id="4" name="AutoShape 2" descr="Image result for images">
            <a:extLst>
              <a:ext uri="{FF2B5EF4-FFF2-40B4-BE49-F238E27FC236}">
                <a16:creationId xmlns:a16="http://schemas.microsoft.com/office/drawing/2014/main" id="{3742E0E8-D6B6-453D-9F6B-B6ADA31C1A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8">
            <a:extLst>
              <a:ext uri="{FF2B5EF4-FFF2-40B4-BE49-F238E27FC236}">
                <a16:creationId xmlns:a16="http://schemas.microsoft.com/office/drawing/2014/main" id="{4CABFBF3-705B-4C22-9B33-F7FE9E7B1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1436" y="3429000"/>
            <a:ext cx="4711265" cy="294454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Related image">
            <a:extLst>
              <a:ext uri="{FF2B5EF4-FFF2-40B4-BE49-F238E27FC236}">
                <a16:creationId xmlns:a16="http://schemas.microsoft.com/office/drawing/2014/main" id="{12594D01-34F9-4420-A858-7EDE9801E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10262"/>
            <a:ext cx="4989278" cy="31182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34BDED6-85D2-46DE-926A-0CE56F3ECEB3}"/>
              </a:ext>
            </a:extLst>
          </p:cNvPr>
          <p:cNvSpPr txBox="1"/>
          <p:nvPr/>
        </p:nvSpPr>
        <p:spPr>
          <a:xfrm>
            <a:off x="1061436" y="1510262"/>
            <a:ext cx="4500378" cy="1477328"/>
          </a:xfrm>
          <a:prstGeom prst="rect">
            <a:avLst/>
          </a:prstGeom>
          <a:noFill/>
        </p:spPr>
        <p:txBody>
          <a:bodyPr wrap="square" rtlCol="0">
            <a:spAutoFit/>
          </a:bodyPr>
          <a:lstStyle/>
          <a:p>
            <a:r>
              <a:rPr lang="en-IN" dirty="0"/>
              <a:t>Images may not have similar colours or textures throughout.</a:t>
            </a:r>
          </a:p>
          <a:p>
            <a:r>
              <a:rPr lang="en-IN" dirty="0"/>
              <a:t>Images may have areas darker than others, or having a huge variation with other areas.</a:t>
            </a:r>
          </a:p>
          <a:p>
            <a:endParaRPr lang="en-IN" dirty="0"/>
          </a:p>
        </p:txBody>
      </p:sp>
      <p:sp>
        <p:nvSpPr>
          <p:cNvPr id="11" name="TextBox 10">
            <a:extLst>
              <a:ext uri="{FF2B5EF4-FFF2-40B4-BE49-F238E27FC236}">
                <a16:creationId xmlns:a16="http://schemas.microsoft.com/office/drawing/2014/main" id="{39F37E2A-0255-434B-8C7A-83C4641FB072}"/>
              </a:ext>
            </a:extLst>
          </p:cNvPr>
          <p:cNvSpPr txBox="1"/>
          <p:nvPr/>
        </p:nvSpPr>
        <p:spPr>
          <a:xfrm>
            <a:off x="6248400" y="5015060"/>
            <a:ext cx="5105400" cy="1477328"/>
          </a:xfrm>
          <a:prstGeom prst="rect">
            <a:avLst/>
          </a:prstGeom>
          <a:noFill/>
        </p:spPr>
        <p:txBody>
          <a:bodyPr wrap="square" rtlCol="0">
            <a:spAutoFit/>
          </a:bodyPr>
          <a:lstStyle/>
          <a:p>
            <a:r>
              <a:rPr lang="en-IN" dirty="0"/>
              <a:t>The motivation is that most images may be composed of objects, and all objects may have different appearances, so doing a global level histogram equalization would mean manipulating the local neighbourhood.</a:t>
            </a:r>
          </a:p>
        </p:txBody>
      </p:sp>
    </p:spTree>
    <p:extLst>
      <p:ext uri="{BB962C8B-B14F-4D97-AF65-F5344CB8AC3E}">
        <p14:creationId xmlns:p14="http://schemas.microsoft.com/office/powerpoint/2010/main" val="79395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BBA9-66A1-4D67-B900-5A3BDA647385}"/>
              </a:ext>
            </a:extLst>
          </p:cNvPr>
          <p:cNvSpPr>
            <a:spLocks noGrp="1"/>
          </p:cNvSpPr>
          <p:nvPr>
            <p:ph idx="1"/>
          </p:nvPr>
        </p:nvSpPr>
        <p:spPr>
          <a:xfrm>
            <a:off x="6183984" y="651096"/>
            <a:ext cx="5188670" cy="5811838"/>
          </a:xfrm>
        </p:spPr>
        <p:txBody>
          <a:bodyPr>
            <a:normAutofit fontScale="85000" lnSpcReduction="20000"/>
          </a:bodyPr>
          <a:lstStyle/>
          <a:p>
            <a:r>
              <a:rPr lang="en-IN" dirty="0"/>
              <a:t>In its simplest form, each pixel is transformed based on the histogram of a square surrounding the pixel.</a:t>
            </a:r>
          </a:p>
          <a:p>
            <a:r>
              <a:rPr lang="en-IN" dirty="0"/>
              <a:t>The size of the neighbourhood region is a parameter of the method. It constitutes a characteristic length scale: contrast at smaller scales is enhanced, while contrast at larger scales is reduced.</a:t>
            </a:r>
          </a:p>
          <a:p>
            <a:r>
              <a:rPr lang="en-IN" dirty="0"/>
              <a:t>When the image region containing a pixel's neighbourhood is fairly homogeneous regarding to intensities, its histogram will be strongly peaked, and the transformation function will map a narrow range of pixel values to the whole range of the result image. This causes AHE to overamplify small amounts of noise in largely homogeneous regions of the image</a:t>
            </a:r>
          </a:p>
          <a:p>
            <a:pPr marL="0" indent="0">
              <a:buNone/>
            </a:pPr>
            <a:r>
              <a:rPr lang="en-IN" dirty="0"/>
              <a:t>( IMAGINE SALT AND PEPPER NOISE! )</a:t>
            </a:r>
          </a:p>
          <a:p>
            <a:endParaRPr lang="en-IN" dirty="0"/>
          </a:p>
        </p:txBody>
      </p:sp>
      <p:pic>
        <p:nvPicPr>
          <p:cNvPr id="11266" name="Picture 2" descr="AHE-neighbourhoods.svg">
            <a:extLst>
              <a:ext uri="{FF2B5EF4-FFF2-40B4-BE49-F238E27FC236}">
                <a16:creationId xmlns:a16="http://schemas.microsoft.com/office/drawing/2014/main" id="{59AE49EC-346F-4820-ABAC-93FA24318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46" y="1524622"/>
            <a:ext cx="4787835" cy="319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5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631</Words>
  <Application>Microsoft Office PowerPoint</Application>
  <PresentationFormat>Widescreen</PresentationFormat>
  <Paragraphs>53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IMAGE ANALYSIS 18-02-2018 </vt:lpstr>
      <vt:lpstr>PowerPoint Presentation</vt:lpstr>
      <vt:lpstr>PowerPoint Presentation</vt:lpstr>
      <vt:lpstr>PowerPoint Presentation</vt:lpstr>
      <vt:lpstr>PowerPoint Presentation</vt:lpstr>
      <vt:lpstr>PowerPoint Presentation</vt:lpstr>
      <vt:lpstr>Histogram Equalization</vt:lpstr>
      <vt:lpstr>Adaptive histogram equalization</vt:lpstr>
      <vt:lpstr>PowerPoint Presentation</vt:lpstr>
      <vt:lpstr>Contrast Limited Adaptive Histogram Equalization</vt:lpstr>
      <vt:lpstr>Bilateral Filtering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Kotta Hari Chandana</dc:creator>
  <cp:lastModifiedBy>Kotta Hari Chandana</cp:lastModifiedBy>
  <cp:revision>22</cp:revision>
  <dcterms:created xsi:type="dcterms:W3CDTF">2018-02-18T14:39:45Z</dcterms:created>
  <dcterms:modified xsi:type="dcterms:W3CDTF">2018-02-18T16:49:22Z</dcterms:modified>
</cp:coreProperties>
</file>