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61" r:id="rId5"/>
    <p:sldId id="259" r:id="rId6"/>
    <p:sldId id="262" r:id="rId7"/>
    <p:sldId id="258"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27C80C-B3CC-4A66-865A-348CFD40B55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27C80C-B3CC-4A66-865A-348CFD40B55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27C80C-B3CC-4A66-865A-348CFD40B55C}" type="datetimeFigureOut">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27C80C-B3CC-4A66-865A-348CFD40B55C}"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7C80C-B3CC-4A66-865A-348CFD40B55C}" type="datetimeFigureOut">
              <a:rPr lang="en-US" smtClean="0"/>
              <a:pPr/>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7C80C-B3CC-4A66-865A-348CFD40B55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7C80C-B3CC-4A66-865A-348CFD40B55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7C80C-B3CC-4A66-865A-348CFD40B55C}" type="datetimeFigureOut">
              <a:rPr lang="en-US" smtClean="0"/>
              <a:pPr/>
              <a:t>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F6156-9E8C-4210-A827-FEEAD90DF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a:bodyPr>
          <a:lstStyle/>
          <a:p>
            <a:r>
              <a:rPr lang="en-US" sz="3000" b="1" dirty="0" smtClean="0">
                <a:latin typeface="Times New Roman" panose="02020603050405020304" pitchFamily="18" charset="0"/>
                <a:cs typeface="Times New Roman" panose="02020603050405020304" pitchFamily="18" charset="0"/>
              </a:rPr>
              <a:t>A SEMANTIC NEURAL MODEL APPROACH FOR </a:t>
            </a:r>
            <a:r>
              <a:rPr lang="en-US" sz="3000" b="1" smtClean="0">
                <a:latin typeface="Times New Roman" panose="02020603050405020304" pitchFamily="18" charset="0"/>
                <a:cs typeface="Times New Roman" panose="02020603050405020304" pitchFamily="18" charset="0"/>
              </a:rPr>
              <a:t>FACE </a:t>
            </a:r>
            <a:r>
              <a:rPr lang="en-US" sz="3000" b="1" smtClean="0">
                <a:latin typeface="Times New Roman" panose="02020603050405020304" pitchFamily="18" charset="0"/>
                <a:cs typeface="Times New Roman" panose="02020603050405020304" pitchFamily="18" charset="0"/>
              </a:rPr>
              <a:t>RECOGNITION </a:t>
            </a:r>
            <a:r>
              <a:rPr lang="en-US" sz="3000" b="1" dirty="0" smtClean="0">
                <a:latin typeface="Times New Roman" panose="02020603050405020304" pitchFamily="18" charset="0"/>
                <a:cs typeface="Times New Roman" panose="02020603050405020304" pitchFamily="18" charset="0"/>
              </a:rPr>
              <a:t>SKETCH</a:t>
            </a:r>
            <a:endParaRPr lang="en-US" sz="3000" b="1" dirty="0"/>
          </a:p>
        </p:txBody>
      </p:sp>
      <p:sp>
        <p:nvSpPr>
          <p:cNvPr id="3" name="Content Placeholder 2"/>
          <p:cNvSpPr>
            <a:spLocks noGrp="1"/>
          </p:cNvSpPr>
          <p:nvPr>
            <p:ph idx="1"/>
          </p:nvPr>
        </p:nvSpPr>
        <p:spPr>
          <a:xfrm>
            <a:off x="467544" y="2132856"/>
            <a:ext cx="8219256" cy="3993307"/>
          </a:xfrm>
        </p:spPr>
        <p:txBody>
          <a:bodyPr numCol="1"/>
          <a:lstStyle/>
          <a:p>
            <a:pPr algn="just">
              <a:buNone/>
            </a:pPr>
            <a:endParaRPr lang="en-IN" dirty="0" smtClean="0"/>
          </a:p>
          <a:p>
            <a:pPr algn="just">
              <a:buNone/>
            </a:pPr>
            <a:endParaRPr lang="en-IN" dirty="0"/>
          </a:p>
          <a:p>
            <a:pPr algn="just">
              <a:buNone/>
            </a:pPr>
            <a:r>
              <a:rPr lang="en-IN" dirty="0" smtClean="0"/>
              <a:t>CHANDANA NAVULURI                    - 811236477</a:t>
            </a:r>
          </a:p>
          <a:p>
            <a:pPr algn="just">
              <a:buNone/>
            </a:pPr>
            <a:r>
              <a:rPr lang="en-IN" dirty="0" smtClean="0"/>
              <a:t>SANDHYA JUKANTI                           - 811190123</a:t>
            </a:r>
          </a:p>
          <a:p>
            <a:pPr algn="just">
              <a:buNone/>
            </a:pPr>
            <a:r>
              <a:rPr lang="en-IN" dirty="0" smtClean="0"/>
              <a:t>RAGHUPATHI REDDY ALLAPURAM -811194418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Subtitle 2"/>
          <p:cNvSpPr>
            <a:spLocks noGrp="1"/>
          </p:cNvSpPr>
          <p:nvPr>
            <p:ph idx="1"/>
          </p:nvPr>
        </p:nvSpPr>
        <p:spPr/>
        <p:txBody>
          <a:bodyPr>
            <a:noAutofit/>
          </a:bodyPr>
          <a:lstStyle/>
          <a:p>
            <a:r>
              <a:rPr lang="en-US" sz="2800" dirty="0">
                <a:latin typeface="Times New Roman" pitchFamily="18" charset="0"/>
                <a:cs typeface="Times New Roman" pitchFamily="18" charset="0"/>
              </a:rPr>
              <a:t>Face sketch's repute has improved significantly in recent years. Traditional exemplar-based strategies frequently result in neglected texture information and deformation while synthesizing sketches due to the changes in modality among face photo and face sketch. CNN-based completely methods can't manage the mutuality between characteristics adequately when limited to the local receptive </a:t>
            </a:r>
            <a:r>
              <a:rPr lang="en-US" sz="2800" dirty="0" smtClean="0">
                <a:latin typeface="Times New Roman" pitchFamily="18" charset="0"/>
                <a:cs typeface="Times New Roman" pitchFamily="18" charset="0"/>
              </a:rPr>
              <a:t>field</a:t>
            </a:r>
            <a:r>
              <a:rPr lang="en-US" sz="2800" dirty="0">
                <a:latin typeface="Times New Roman" pitchFamily="18" charset="0"/>
                <a:cs typeface="Times New Roman" pitchFamily="18" charset="0"/>
              </a:rPr>
              <a:t>, which makes the constraint of face capabilities </a:t>
            </a:r>
            <a:r>
              <a:rPr lang="en-US" sz="2800" dirty="0" smtClean="0">
                <a:latin typeface="Times New Roman" pitchFamily="18" charset="0"/>
                <a:cs typeface="Times New Roman" pitchFamily="18" charset="0"/>
              </a:rPr>
              <a:t>poor; </a:t>
            </a:r>
            <a:r>
              <a:rPr lang="en-US" sz="2800" dirty="0">
                <a:latin typeface="Times New Roman" pitchFamily="18" charset="0"/>
                <a:cs typeface="Times New Roman" pitchFamily="18" charset="0"/>
              </a:rPr>
              <a:t>as a result, it can't keep few details in the simulated photo</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rmAutofit fontScale="85000" lnSpcReduction="10000"/>
          </a:bodyPr>
          <a:lstStyle/>
          <a:p>
            <a:r>
              <a:rPr lang="en-US" dirty="0" smtClean="0">
                <a:latin typeface="Times New Roman" pitchFamily="18" charset="0"/>
                <a:cs typeface="Times New Roman" pitchFamily="18" charset="0"/>
              </a:rPr>
              <a:t> Furthermore, the deeper the network layer goes, the more visible gradient loss and detonation difficulties would be, potentially causing instability within the educational system.</a:t>
            </a:r>
          </a:p>
          <a:p>
            <a:r>
              <a:rPr lang="en-US" dirty="0" smtClean="0">
                <a:latin typeface="Times New Roman" pitchFamily="18" charset="0"/>
                <a:cs typeface="Times New Roman" pitchFamily="18" charset="0"/>
              </a:rPr>
              <a:t>As a result, we propose a semantic neural approach for face photo recognition from sketch, which incorporates a self-interest process into the residual block, utilizing the connection between functions to selectively decorate. The traits of precise statistics via self-interest distribution. Simultaneously, residual researching can prevent the distinctive features attributes from being lost. Similarly, by allowing discriminator to grow as a feature of multi-scale generator out-places inside the educational system, the problematic of instability in GAN training is reduced.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a:xfrm>
            <a:off x="457200" y="1268760"/>
            <a:ext cx="8229600" cy="4857403"/>
          </a:xfrm>
        </p:spPr>
        <p:txBody>
          <a:bodyPr>
            <a:noAutofit/>
          </a:bodyPr>
          <a:lstStyle/>
          <a:p>
            <a:r>
              <a:rPr lang="en-US" sz="2400" dirty="0" smtClean="0">
                <a:latin typeface="Times New Roman" panose="02020603050405020304" pitchFamily="18" charset="0"/>
                <a:cs typeface="Times New Roman" panose="02020603050405020304" pitchFamily="18" charset="0"/>
              </a:rPr>
              <a:t>Face sketch synthesis and reputation have wide range of packages in law enforcement. Despite the amazing progresses had been made in faces cartoon and reputation, maximum current researches regard them as  separate responsibilities. </a:t>
            </a:r>
          </a:p>
          <a:p>
            <a:r>
              <a:rPr lang="en-US" sz="2400" dirty="0" smtClean="0">
                <a:latin typeface="Times New Roman" panose="02020603050405020304" pitchFamily="18" charset="0"/>
                <a:cs typeface="Times New Roman" panose="02020603050405020304" pitchFamily="18" charset="0"/>
              </a:rPr>
              <a:t>On this paper, we propose a semantic neural version approach so that you can address face sketch synthesis and recognition concurrently. </a:t>
            </a:r>
          </a:p>
          <a:p>
            <a:r>
              <a:rPr lang="en-US" sz="2400" dirty="0" smtClean="0">
                <a:latin typeface="Times New Roman" panose="02020603050405020304" pitchFamily="18" charset="0"/>
                <a:cs typeface="Times New Roman" panose="02020603050405020304" pitchFamily="18" charset="0"/>
              </a:rPr>
              <a:t>We anticipate that faces to be studied are in a frontal pose, with regular lighting and neutral expression, and have no occlusions. To synthesize sketch/image photos, the face vicinity is divided into overlapping patches for gaining knowledge of the size of the patches decides the scale of local face systems to be found 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rmAutofit/>
          </a:bodyPr>
          <a:lstStyle/>
          <a:p>
            <a:r>
              <a:rPr lang="en-US" sz="2700" dirty="0" smtClean="0">
                <a:latin typeface="Times New Roman" pitchFamily="18" charset="0"/>
                <a:cs typeface="Times New Roman" pitchFamily="18" charset="0"/>
              </a:rPr>
              <a:t>The similarity between the target area image and the source area Picture can be constrained at the same time as the mapping dating between the two domain names is constrained. Mounted such that the responsibilities of face photograph-to-sketch synthesis and face sketch-to-photograph synthesis can be completed at the same time.</a:t>
            </a:r>
          </a:p>
          <a:p>
            <a:r>
              <a:rPr lang="en-US" sz="2700" dirty="0" smtClean="0">
                <a:latin typeface="Times New Roman" pitchFamily="18" charset="0"/>
                <a:cs typeface="Times New Roman" pitchFamily="18" charset="0"/>
              </a:rPr>
              <a:t>The results of each image quality assessment and face reputation trials shows that our technique can attain state-of-the-art overall performance on public benchmarks, whether utilizing face photograph-to-sketch or face sketch-to-photograph.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sym typeface="+mn-ea"/>
              </a:rPr>
              <a:t>The main contributions of this project  are:</a:t>
            </a:r>
          </a:p>
          <a:p>
            <a:pPr algn="just"/>
            <a:r>
              <a:rPr lang="en-US" sz="2400" dirty="0" smtClean="0">
                <a:latin typeface="Times New Roman" panose="02020603050405020304" pitchFamily="18" charset="0"/>
                <a:cs typeface="Times New Roman" panose="02020603050405020304" pitchFamily="18" charset="0"/>
                <a:sym typeface="+mn-ea"/>
              </a:rPr>
              <a:t>Data Analysis</a:t>
            </a:r>
          </a:p>
          <a:p>
            <a:pPr algn="just"/>
            <a:r>
              <a:rPr lang="en-US" sz="2400" dirty="0" smtClean="0">
                <a:latin typeface="Times New Roman" panose="02020603050405020304" pitchFamily="18" charset="0"/>
                <a:cs typeface="Times New Roman" panose="02020603050405020304" pitchFamily="18" charset="0"/>
                <a:sym typeface="+mn-ea"/>
              </a:rPr>
              <a:t>Dataset Preprocessing</a:t>
            </a:r>
          </a:p>
          <a:p>
            <a:pPr algn="just"/>
            <a:r>
              <a:rPr lang="en-US" sz="2400" dirty="0" smtClean="0">
                <a:latin typeface="Times New Roman" panose="02020603050405020304" pitchFamily="18" charset="0"/>
                <a:cs typeface="Times New Roman" panose="02020603050405020304" pitchFamily="18" charset="0"/>
                <a:sym typeface="+mn-ea"/>
              </a:rPr>
              <a:t>Training the Model</a:t>
            </a:r>
          </a:p>
          <a:p>
            <a:pPr algn="just"/>
            <a:r>
              <a:rPr lang="en-US" sz="2400" dirty="0" smtClean="0">
                <a:latin typeface="Times New Roman" panose="02020603050405020304" pitchFamily="18" charset="0"/>
                <a:cs typeface="Times New Roman" panose="02020603050405020304" pitchFamily="18" charset="0"/>
                <a:sym typeface="+mn-ea"/>
              </a:rPr>
              <a:t>Testing of Dataset</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075240" cy="648072"/>
          </a:xfrm>
        </p:spPr>
        <p:txBody>
          <a:bodyPr>
            <a:normAutofit fontScale="90000"/>
          </a:bodyPr>
          <a:lstStyle/>
          <a:p>
            <a:r>
              <a:rPr lang="en-IN" dirty="0" smtClean="0"/>
              <a:t>METHODOLOGY</a:t>
            </a:r>
            <a:endParaRPr lang="en-US" dirty="0"/>
          </a:p>
        </p:txBody>
      </p:sp>
      <p:sp>
        <p:nvSpPr>
          <p:cNvPr id="3" name="Content Placeholder 2"/>
          <p:cNvSpPr>
            <a:spLocks noGrp="1"/>
          </p:cNvSpPr>
          <p:nvPr>
            <p:ph idx="1"/>
          </p:nvPr>
        </p:nvSpPr>
        <p:spPr>
          <a:xfrm>
            <a:off x="457200" y="980728"/>
            <a:ext cx="8229600" cy="5145435"/>
          </a:xfrm>
        </p:spPr>
        <p:txBody>
          <a:bodyPr>
            <a:normAutofit fontScale="70000" lnSpcReduction="20000"/>
          </a:bodyPr>
          <a:lstStyle/>
          <a:p>
            <a:pPr algn="just">
              <a:buNone/>
            </a:pPr>
            <a:r>
              <a:rPr lang="en-US" b="1" dirty="0" smtClean="0"/>
              <a:t>ALGORITHM</a:t>
            </a:r>
            <a:endParaRPr lang="en-US" dirty="0" smtClean="0"/>
          </a:p>
          <a:p>
            <a:r>
              <a:rPr lang="en-US" dirty="0" smtClean="0"/>
              <a:t>For this model we use Transfer Learning Algorithm. This algorithm has advantages like less training data, models generalize better and makes deep learning more accessible.</a:t>
            </a:r>
          </a:p>
          <a:p>
            <a:r>
              <a:rPr lang="en-US" dirty="0" smtClean="0"/>
              <a:t> The reuse of a pre-trained model on a new problem is known as transfer learning in machine learning. In transfer learning, a computer uses knowledge learnt from a previous activity to improve generalization to a new one.</a:t>
            </a:r>
          </a:p>
          <a:p>
            <a:r>
              <a:rPr lang="en-US" dirty="0" smtClean="0"/>
              <a:t>We train this model using this algorithm and dataset of photos and corresponding sketches. This algorithm extracts a feature and starts to extract a new feature with already extracted feature. </a:t>
            </a:r>
          </a:p>
          <a:p>
            <a:r>
              <a:rPr lang="en-US" smtClean="0"/>
              <a:t>For example, if the algorithm extracted the eye part of the face, it starts to extract another feature like nose or lips with matching eyes which is already extracted. This algorithm helps in extracting the exact photo using the feature extraction.</a:t>
            </a:r>
          </a:p>
          <a:p>
            <a:r>
              <a:rPr lang="en-US" smtClean="0"/>
              <a:t>Transfer learning algorithm is used in pre-processing module and Principal component analysis is used in feature extraction module.</a:t>
            </a:r>
          </a:p>
          <a:p>
            <a:pPr algn="just">
              <a:buNone/>
            </a:pPr>
            <a:endParaRPr lang="en-US"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DELIVERABLES</a:t>
            </a:r>
            <a:endParaRPr lang="en-US" dirty="0"/>
          </a:p>
        </p:txBody>
      </p:sp>
      <p:sp>
        <p:nvSpPr>
          <p:cNvPr id="3" name="Content Placeholder 2"/>
          <p:cNvSpPr>
            <a:spLocks noGrp="1"/>
          </p:cNvSpPr>
          <p:nvPr>
            <p:ph idx="1"/>
          </p:nvPr>
        </p:nvSpPr>
        <p:spPr/>
        <p:txBody>
          <a:bodyPr/>
          <a:lstStyle/>
          <a:p>
            <a:r>
              <a:rPr lang="en-US" dirty="0" smtClean="0"/>
              <a:t>The </a:t>
            </a:r>
            <a:r>
              <a:rPr lang="en-US" dirty="0"/>
              <a:t>goal is to discover the original image with a given caricature with most accuracy.</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625</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 SEMANTIC NEURAL MODEL APPROACH FOR FACE RECOGNITION SKETCH</vt:lpstr>
      <vt:lpstr>PROBLEM STATEMENT</vt:lpstr>
      <vt:lpstr>Slide 3</vt:lpstr>
      <vt:lpstr>ABSTRACT</vt:lpstr>
      <vt:lpstr>Slide 5</vt:lpstr>
      <vt:lpstr>SCOPE</vt:lpstr>
      <vt:lpstr>METHODOLOGY</vt:lpstr>
      <vt:lpstr>DELIVERABLES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Chandana</dc:creator>
  <cp:lastModifiedBy>Chandana</cp:lastModifiedBy>
  <cp:revision>8</cp:revision>
  <dcterms:created xsi:type="dcterms:W3CDTF">2023-02-02T21:53:37Z</dcterms:created>
  <dcterms:modified xsi:type="dcterms:W3CDTF">2023-02-14T21:10:52Z</dcterms:modified>
</cp:coreProperties>
</file>