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2"/>
  </p:notesMasterIdLst>
  <p:handoutMasterIdLst>
    <p:handoutMasterId r:id="rId23"/>
  </p:handoutMasterIdLst>
  <p:sldIdLst>
    <p:sldId id="256" r:id="rId2"/>
    <p:sldId id="275" r:id="rId3"/>
    <p:sldId id="276" r:id="rId4"/>
    <p:sldId id="277" r:id="rId5"/>
    <p:sldId id="257" r:id="rId6"/>
    <p:sldId id="281" r:id="rId7"/>
    <p:sldId id="270" r:id="rId8"/>
    <p:sldId id="280" r:id="rId9"/>
    <p:sldId id="271" r:id="rId10"/>
    <p:sldId id="272" r:id="rId11"/>
    <p:sldId id="285" r:id="rId12"/>
    <p:sldId id="273" r:id="rId13"/>
    <p:sldId id="284" r:id="rId14"/>
    <p:sldId id="287" r:id="rId15"/>
    <p:sldId id="274" r:id="rId16"/>
    <p:sldId id="278" r:id="rId17"/>
    <p:sldId id="286" r:id="rId18"/>
    <p:sldId id="279" r:id="rId19"/>
    <p:sldId id="288" r:id="rId20"/>
    <p:sldId id="262" r:id="rId2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599" autoAdjust="0"/>
  </p:normalViewPr>
  <p:slideViewPr>
    <p:cSldViewPr>
      <p:cViewPr varScale="1">
        <p:scale>
          <a:sx n="73" d="100"/>
          <a:sy n="73" d="100"/>
        </p:scale>
        <p:origin x="-624" y="-102"/>
      </p:cViewPr>
      <p:guideLst>
        <p:guide orient="horz" pos="2160"/>
        <p:guide pos="3839"/>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pPr/>
              <a:t>4/27/2023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pPr/>
              <a:t>‹#›</a:t>
            </a:fld>
            <a:endParaRPr/>
          </a:p>
        </p:txBody>
      </p:sp>
    </p:spTree>
    <p:extLst>
      <p:ext uri="{BB962C8B-B14F-4D97-AF65-F5344CB8AC3E}">
        <p14:creationId xmlns:p14="http://schemas.microsoft.com/office/powerpoint/2010/main" xmlns=""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pPr/>
              <a:t>4/27/2023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pPr/>
              <a:t>‹#›</a:t>
            </a:fld>
            <a:endParaRPr/>
          </a:p>
        </p:txBody>
      </p:sp>
    </p:spTree>
    <p:extLst>
      <p:ext uri="{BB962C8B-B14F-4D97-AF65-F5344CB8AC3E}">
        <p14:creationId xmlns:p14="http://schemas.microsoft.com/office/powerpoint/2010/main" xmlns=""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12188825"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2189" y="6053328"/>
            <a:ext cx="2998451"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3144717" y="6044184"/>
            <a:ext cx="904410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3148780" y="4038600"/>
            <a:ext cx="8633751"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3148780" y="6050037"/>
            <a:ext cx="8938472"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01573" y="6068699"/>
            <a:ext cx="2742486" cy="685800"/>
          </a:xfrm>
        </p:spPr>
        <p:txBody>
          <a:bodyPr>
            <a:noAutofit/>
          </a:bodyPr>
          <a:lstStyle>
            <a:lvl1pPr algn="ctr">
              <a:defRPr sz="2000">
                <a:solidFill>
                  <a:srgbClr val="FFFFFF"/>
                </a:solidFill>
              </a:defRPr>
            </a:lvl1pPr>
          </a:lstStyle>
          <a:p>
            <a:fld id="{564CF2E0-CCC4-4E1E-9902-C3C36AB3FDA4}" type="datetimeFigureOut">
              <a:rPr lang="en-US" smtClean="0"/>
              <a:pPr/>
              <a:t>4/27/2023</a:t>
            </a:fld>
            <a:endParaRPr lang="en-US"/>
          </a:p>
        </p:txBody>
      </p:sp>
      <p:sp>
        <p:nvSpPr>
          <p:cNvPr id="17" name="Footer Placeholder 16"/>
          <p:cNvSpPr>
            <a:spLocks noGrp="1"/>
          </p:cNvSpPr>
          <p:nvPr>
            <p:ph type="ftr" sz="quarter" idx="11"/>
          </p:nvPr>
        </p:nvSpPr>
        <p:spPr>
          <a:xfrm>
            <a:off x="2779800" y="236539"/>
            <a:ext cx="7821163" cy="365125"/>
          </a:xfrm>
        </p:spPr>
        <p:txBody>
          <a:bodyPr/>
          <a:lstStyle>
            <a:lvl1pPr algn="r">
              <a:defRPr>
                <a:solidFill>
                  <a:schemeClr val="tx2"/>
                </a:solidFill>
              </a:defRPr>
            </a:lvl1pPr>
          </a:lstStyle>
          <a:p>
            <a:endParaRPr kumimoji="0" lang="en-US"/>
          </a:p>
        </p:txBody>
      </p:sp>
      <p:sp>
        <p:nvSpPr>
          <p:cNvPr id="29" name="Slide Number Placeholder 28"/>
          <p:cNvSpPr>
            <a:spLocks noGrp="1"/>
          </p:cNvSpPr>
          <p:nvPr>
            <p:ph type="sldNum" sz="quarter" idx="12"/>
          </p:nvPr>
        </p:nvSpPr>
        <p:spPr>
          <a:xfrm>
            <a:off x="10665222" y="228600"/>
            <a:ext cx="1117309" cy="381000"/>
          </a:xfrm>
        </p:spPr>
        <p:txBody>
          <a:bodyPr/>
          <a:lstStyle>
            <a:lvl1pPr>
              <a:defRPr>
                <a:solidFill>
                  <a:schemeClr val="tx2"/>
                </a:solidFill>
              </a:defRPr>
            </a:lvl1pPr>
          </a:lstStyle>
          <a:p>
            <a:fld id="{6F42FDE4-A7DD-41A7-A0A6-9B649FB43336}" type="slidenum">
              <a:rPr kumimoji="0" lang="en-US" smtClean="0"/>
              <a:pPr/>
              <a:t>‹#›</a:t>
            </a:fld>
            <a:endParaRPr kumimoji="0" lang="en-US" sz="1400" dirty="0">
              <a:solidFill>
                <a:srgbClr val="FFFFFF"/>
              </a:solidFill>
            </a:endParaRPr>
          </a:p>
        </p:txBody>
      </p:sp>
    </p:spTree>
  </p:cSld>
  <p:clrMapOvr>
    <a:overrideClrMapping bg1="dk1" tx1="lt1" bg2="dk2" tx2="lt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AFE8FB1-0A7A-443E-AAF7-31D4FA1AA312}" type="datetimeFigureOut">
              <a:rPr lang="en-US" smtClean="0"/>
              <a:pPr/>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5324" y="609601"/>
            <a:ext cx="2742486"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441" y="609600"/>
            <a:ext cx="7414869"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8735324" y="6248403"/>
            <a:ext cx="2945633" cy="365125"/>
          </a:xfrm>
        </p:spPr>
        <p:txBody>
          <a:bodyPr/>
          <a:lstStyle/>
          <a:p>
            <a:fld id="{9AFE8FB1-0A7A-443E-AAF7-31D4FA1AA312}" type="datetimeFigureOut">
              <a:rPr lang="en-US" smtClean="0"/>
              <a:pPr/>
              <a:t>4/27/2023</a:t>
            </a:fld>
            <a:endParaRPr lang="en-US"/>
          </a:p>
        </p:txBody>
      </p:sp>
      <p:sp>
        <p:nvSpPr>
          <p:cNvPr id="5" name="Footer Placeholder 4"/>
          <p:cNvSpPr>
            <a:spLocks noGrp="1"/>
          </p:cNvSpPr>
          <p:nvPr>
            <p:ph type="ftr" sz="quarter" idx="11"/>
          </p:nvPr>
        </p:nvSpPr>
        <p:spPr>
          <a:xfrm>
            <a:off x="609443" y="6248208"/>
            <a:ext cx="7429375" cy="365125"/>
          </a:xfrm>
        </p:spPr>
        <p:txBody>
          <a:bodyPr/>
          <a:lstStyle/>
          <a:p>
            <a:endParaRPr lang="en-US"/>
          </a:p>
        </p:txBody>
      </p:sp>
      <p:sp>
        <p:nvSpPr>
          <p:cNvPr id="7" name="Rectangle 6"/>
          <p:cNvSpPr/>
          <p:nvPr/>
        </p:nvSpPr>
        <p:spPr bwMode="white">
          <a:xfrm>
            <a:off x="8126307" y="0"/>
            <a:ext cx="426609"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8187251" y="609600"/>
            <a:ext cx="304721"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8187251" y="0"/>
            <a:ext cx="304721"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8072912" y="103759"/>
            <a:ext cx="533400" cy="325883"/>
          </a:xfrm>
        </p:spPr>
        <p:txBody>
          <a:bodyPr/>
          <a:lstStyle/>
          <a:p>
            <a:fld id="{25BA54BD-C84D-46CE-8B72-31BFB26ABA4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6651" y="228600"/>
            <a:ext cx="10868369"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AFE8FB1-0A7A-443E-AAF7-31D4FA1AA312}" type="datetimeFigureOut">
              <a:rPr lang="en-US" smtClean="0"/>
              <a:pPr/>
              <a:t>4/27/2023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25BA54BD-C84D-46CE-8B72-31BFB26ABA43}" type="slidenum">
              <a:rPr lang="en-US" smtClean="0"/>
              <a:pPr/>
              <a:t>‹#›</a:t>
            </a:fld>
            <a:endParaRPr lang="en-US" dirty="0"/>
          </a:p>
        </p:txBody>
      </p:sp>
      <p:sp>
        <p:nvSpPr>
          <p:cNvPr id="8" name="Content Placeholder 7"/>
          <p:cNvSpPr>
            <a:spLocks noGrp="1"/>
          </p:cNvSpPr>
          <p:nvPr>
            <p:ph sz="quarter" idx="1"/>
          </p:nvPr>
        </p:nvSpPr>
        <p:spPr>
          <a:xfrm>
            <a:off x="816651" y="1600200"/>
            <a:ext cx="10868369"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324" y="2743200"/>
            <a:ext cx="9495011"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12188825"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72675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828324" y="1600200"/>
            <a:ext cx="10360501"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828324" y="1600200"/>
            <a:ext cx="10157354"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9AFE8FB1-0A7A-443E-AAF7-31D4FA1AA312}" type="datetimeFigureOut">
              <a:rPr lang="en-US" smtClean="0"/>
              <a:pPr/>
              <a:t>4/27/2023</a:t>
            </a:fld>
            <a:endParaRPr lang="en-US"/>
          </a:p>
        </p:txBody>
      </p:sp>
      <p:sp>
        <p:nvSpPr>
          <p:cNvPr id="13" name="Slide Number Placeholder 12"/>
          <p:cNvSpPr>
            <a:spLocks noGrp="1"/>
          </p:cNvSpPr>
          <p:nvPr>
            <p:ph type="sldNum" sz="quarter" idx="11"/>
          </p:nvPr>
        </p:nvSpPr>
        <p:spPr>
          <a:xfrm>
            <a:off x="0" y="1752600"/>
            <a:ext cx="1726750" cy="701676"/>
          </a:xfrm>
        </p:spPr>
        <p:txBody>
          <a:bodyPr>
            <a:noAutofit/>
          </a:bodyPr>
          <a:lstStyle>
            <a:lvl1pPr>
              <a:defRPr sz="2400">
                <a:solidFill>
                  <a:srgbClr val="FFFFFF"/>
                </a:solidFill>
              </a:defRPr>
            </a:lvl1pPr>
          </a:lstStyle>
          <a:p>
            <a:fld id="{25BA54BD-C84D-46CE-8B72-31BFB26ABA43}"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812588" y="1589567"/>
            <a:ext cx="5180251"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6458186" y="1589567"/>
            <a:ext cx="5180251"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9AFE8FB1-0A7A-443E-AAF7-31D4FA1AA312}" type="datetimeFigureOut">
              <a:rPr lang="en-US" smtClean="0"/>
              <a:pPr/>
              <a:t>4/27/2023</a:t>
            </a:fld>
            <a:endParaRPr lang="en-US"/>
          </a:p>
        </p:txBody>
      </p:sp>
      <p:sp>
        <p:nvSpPr>
          <p:cNvPr id="10" name="Slide Number Placeholder 9"/>
          <p:cNvSpPr>
            <a:spLocks noGrp="1"/>
          </p:cNvSpPr>
          <p:nvPr>
            <p:ph type="sldNum" sz="quarter" idx="16"/>
          </p:nvPr>
        </p:nvSpPr>
        <p:spPr/>
        <p:txBody>
          <a:bodyPr rtlCol="0"/>
          <a:lstStyle/>
          <a:p>
            <a:fld id="{25BA54BD-C84D-46CE-8B72-31BFB26ABA43}"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015" y="273050"/>
            <a:ext cx="10868369"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812588" y="2438400"/>
            <a:ext cx="5180251"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6399133" y="2438400"/>
            <a:ext cx="5180251"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9AFE8FB1-0A7A-443E-AAF7-31D4FA1AA312}" type="datetimeFigureOut">
              <a:rPr lang="en-US" smtClean="0"/>
              <a:pPr/>
              <a:t>4/27/2023</a:t>
            </a:fld>
            <a:endParaRPr lang="en-US"/>
          </a:p>
        </p:txBody>
      </p:sp>
      <p:sp>
        <p:nvSpPr>
          <p:cNvPr id="12" name="Slide Number Placeholder 11"/>
          <p:cNvSpPr>
            <a:spLocks noGrp="1"/>
          </p:cNvSpPr>
          <p:nvPr>
            <p:ph type="sldNum" sz="quarter" idx="16"/>
          </p:nvPr>
        </p:nvSpPr>
        <p:spPr/>
        <p:txBody>
          <a:bodyPr rtlCol="0"/>
          <a:lstStyle/>
          <a:p>
            <a:fld id="{25BA54BD-C84D-46CE-8B72-31BFB26ABA43}"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812588" y="1752600"/>
            <a:ext cx="5180251"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6399133" y="1752600"/>
            <a:ext cx="5180251"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AFE8FB1-0A7A-443E-AAF7-31D4FA1AA312}" type="datetimeFigureOut">
              <a:rPr lang="en-US" smtClean="0"/>
              <a:pPr/>
              <a:t>4/27/2023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25BA54BD-C84D-46CE-8B72-31BFB26ABA43}"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smtClean="0"/>
              <a:pPr/>
              <a:t>4/27/2023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711015" cy="381000"/>
          </a:xfrm>
        </p:spPr>
        <p:txBody>
          <a:bodyPr/>
          <a:lstStyle>
            <a:lvl1pPr>
              <a:defRPr>
                <a:solidFill>
                  <a:schemeClr val="tx2"/>
                </a:solidFill>
              </a:defRPr>
            </a:lvl1pPr>
          </a:lstStyle>
          <a:p>
            <a:fld id="{25BA54BD-C84D-46CE-8B72-31BFB26ABA43}"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589" y="273050"/>
            <a:ext cx="10766795"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AFE8FB1-0A7A-443E-AAF7-31D4FA1AA312}" type="datetimeFigureOut">
              <a:rPr lang="en-US" smtClean="0"/>
              <a:pPr/>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25BA54BD-C84D-46CE-8B72-31BFB26ABA43}" type="slidenum">
              <a:rPr lang="en-US" smtClean="0"/>
              <a:pPr/>
              <a:t>‹#›</a:t>
            </a:fld>
            <a:endParaRPr lang="en-US"/>
          </a:p>
        </p:txBody>
      </p:sp>
      <p:sp>
        <p:nvSpPr>
          <p:cNvPr id="3" name="Text Placeholder 2"/>
          <p:cNvSpPr>
            <a:spLocks noGrp="1"/>
          </p:cNvSpPr>
          <p:nvPr>
            <p:ph type="body" idx="2"/>
          </p:nvPr>
        </p:nvSpPr>
        <p:spPr>
          <a:xfrm>
            <a:off x="812589" y="1752600"/>
            <a:ext cx="2133044"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3148780" y="1752600"/>
            <a:ext cx="8532178"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133044" y="5486400"/>
            <a:ext cx="975106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12189" y="4572000"/>
            <a:ext cx="12188825"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2189" y="4663440"/>
            <a:ext cx="195021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2059911" y="4654296"/>
            <a:ext cx="1012891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133044" y="4648200"/>
            <a:ext cx="975106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929897" y="0"/>
            <a:ext cx="134077"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8329030" y="6248401"/>
            <a:ext cx="3555074" cy="365125"/>
          </a:xfrm>
        </p:spPr>
        <p:txBody>
          <a:bodyPr rtlCol="0"/>
          <a:lstStyle/>
          <a:p>
            <a:fld id="{9AFE8FB1-0A7A-443E-AAF7-31D4FA1AA312}" type="datetimeFigureOut">
              <a:rPr lang="en-US" smtClean="0"/>
              <a:pPr/>
              <a:t>4/27/2023</a:t>
            </a:fld>
            <a:endParaRPr lang="en-US"/>
          </a:p>
        </p:txBody>
      </p:sp>
      <p:sp>
        <p:nvSpPr>
          <p:cNvPr id="13" name="Slide Number Placeholder 12"/>
          <p:cNvSpPr>
            <a:spLocks noGrp="1"/>
          </p:cNvSpPr>
          <p:nvPr>
            <p:ph type="sldNum" sz="quarter" idx="11"/>
          </p:nvPr>
        </p:nvSpPr>
        <p:spPr>
          <a:xfrm>
            <a:off x="0" y="4667249"/>
            <a:ext cx="1929897" cy="663578"/>
          </a:xfrm>
        </p:spPr>
        <p:txBody>
          <a:bodyPr rtlCol="0"/>
          <a:lstStyle>
            <a:lvl1pPr>
              <a:defRPr sz="2800"/>
            </a:lvl1pPr>
          </a:lstStyle>
          <a:p>
            <a:fld id="{25BA54BD-C84D-46CE-8B72-31BFB26ABA43}" type="slidenum">
              <a:rPr lang="en-US" smtClean="0"/>
              <a:pPr/>
              <a:t>‹#›</a:t>
            </a:fld>
            <a:endParaRPr lang="en-US"/>
          </a:p>
        </p:txBody>
      </p:sp>
      <p:sp>
        <p:nvSpPr>
          <p:cNvPr id="14" name="Footer Placeholder 13"/>
          <p:cNvSpPr>
            <a:spLocks noGrp="1"/>
          </p:cNvSpPr>
          <p:nvPr>
            <p:ph type="ftr" sz="quarter" idx="12"/>
          </p:nvPr>
        </p:nvSpPr>
        <p:spPr>
          <a:xfrm>
            <a:off x="2133044" y="6248207"/>
            <a:ext cx="6094413" cy="365125"/>
          </a:xfrm>
        </p:spPr>
        <p:txBody>
          <a:bodyPr rtlCol="0"/>
          <a:lstStyle/>
          <a:p>
            <a:endParaRPr lang="en-US"/>
          </a:p>
        </p:txBody>
      </p:sp>
      <p:sp>
        <p:nvSpPr>
          <p:cNvPr id="3" name="Picture Placeholder 2"/>
          <p:cNvSpPr>
            <a:spLocks noGrp="1"/>
          </p:cNvSpPr>
          <p:nvPr>
            <p:ph type="pic" idx="1"/>
          </p:nvPr>
        </p:nvSpPr>
        <p:spPr>
          <a:xfrm>
            <a:off x="2080226" y="0"/>
            <a:ext cx="10108599"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812588" y="228600"/>
            <a:ext cx="10868369"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816651" y="1600200"/>
            <a:ext cx="10868369"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125883" y="6248401"/>
            <a:ext cx="3555074" cy="365125"/>
          </a:xfrm>
          <a:prstGeom prst="rect">
            <a:avLst/>
          </a:prstGeom>
        </p:spPr>
        <p:txBody>
          <a:bodyPr vert="horz" anchor="ctr" anchorCtr="0"/>
          <a:lstStyle>
            <a:lvl1pPr algn="l" eaLnBrk="1" latinLnBrk="0" hangingPunct="1">
              <a:defRPr kumimoji="0" sz="1400">
                <a:solidFill>
                  <a:schemeClr val="tx2"/>
                </a:solidFill>
              </a:defRPr>
            </a:lvl1pPr>
          </a:lstStyle>
          <a:p>
            <a:fld id="{9AFE8FB1-0A7A-443E-AAF7-31D4FA1AA312}" type="datetimeFigureOut">
              <a:rPr lang="en-US" smtClean="0"/>
              <a:pPr/>
              <a:t>4/27/2023</a:t>
            </a:fld>
            <a:endParaRPr lang="en-US" dirty="0"/>
          </a:p>
        </p:txBody>
      </p:sp>
      <p:sp>
        <p:nvSpPr>
          <p:cNvPr id="3" name="Footer Placeholder 2"/>
          <p:cNvSpPr>
            <a:spLocks noGrp="1"/>
          </p:cNvSpPr>
          <p:nvPr>
            <p:ph type="ftr" sz="quarter" idx="3"/>
          </p:nvPr>
        </p:nvSpPr>
        <p:spPr>
          <a:xfrm>
            <a:off x="812589" y="6248207"/>
            <a:ext cx="7226228" cy="365125"/>
          </a:xfrm>
          <a:prstGeom prst="rect">
            <a:avLst/>
          </a:prstGeom>
        </p:spPr>
        <p:txBody>
          <a:bodyPr vert="horz" anchor="ctr"/>
          <a:lstStyle>
            <a:lvl1pPr algn="r" eaLnBrk="1" latinLnBrk="0" hangingPunct="1">
              <a:defRPr kumimoji="0" sz="1400">
                <a:solidFill>
                  <a:schemeClr val="tx2"/>
                </a:solidFill>
              </a:defRPr>
            </a:lvl1pPr>
          </a:lstStyle>
          <a:p>
            <a:endParaRPr lang="en-US" dirty="0"/>
          </a:p>
        </p:txBody>
      </p:sp>
      <p:sp>
        <p:nvSpPr>
          <p:cNvPr id="7" name="Rectangle 6"/>
          <p:cNvSpPr/>
          <p:nvPr/>
        </p:nvSpPr>
        <p:spPr bwMode="white">
          <a:xfrm>
            <a:off x="0" y="1234440"/>
            <a:ext cx="12188825"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711015"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787195" y="1280160"/>
            <a:ext cx="1140163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711015"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25BA54BD-C84D-46CE-8B72-31BFB26ABA4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spd="med">
    <p:fade/>
  </p:transition>
  <p:timing>
    <p:tnLst>
      <p:par>
        <p:cTn id="1" dur="indefinite" restart="never" nodeType="tmRoot"/>
      </p:par>
    </p:tnLst>
  </p:timing>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9916" y="1484784"/>
            <a:ext cx="8633751" cy="1828800"/>
          </a:xfrm>
        </p:spPr>
        <p:txBody>
          <a:bodyPr>
            <a:normAutofit fontScale="90000"/>
          </a:bodyPr>
          <a:lstStyle/>
          <a:p>
            <a:pPr algn="ctr"/>
            <a:r>
              <a:rPr lang="en-US" sz="4000" b="1" dirty="0" smtClean="0">
                <a:latin typeface="Times New Roman" panose="02020603050405020304" pitchFamily="18" charset="0"/>
                <a:cs typeface="Times New Roman" panose="02020603050405020304" pitchFamily="18" charset="0"/>
              </a:rPr>
              <a:t/>
            </a:r>
            <a:br>
              <a:rPr lang="en-US" sz="4000" b="1" dirty="0" smtClean="0">
                <a:latin typeface="Times New Roman" panose="02020603050405020304" pitchFamily="18" charset="0"/>
                <a:cs typeface="Times New Roman" panose="02020603050405020304" pitchFamily="18" charset="0"/>
              </a:rPr>
            </a:br>
            <a:r>
              <a:rPr lang="en-US" sz="4000" b="1" dirty="0" smtClean="0">
                <a:latin typeface="Times New Roman" panose="02020603050405020304" pitchFamily="18" charset="0"/>
                <a:cs typeface="Times New Roman" panose="02020603050405020304" pitchFamily="18" charset="0"/>
              </a:rPr>
              <a:t/>
            </a:r>
            <a:br>
              <a:rPr lang="en-US" sz="4000" b="1" dirty="0" smtClean="0">
                <a:latin typeface="Times New Roman" panose="02020603050405020304" pitchFamily="18" charset="0"/>
                <a:cs typeface="Times New Roman" panose="02020603050405020304" pitchFamily="18" charset="0"/>
              </a:rPr>
            </a:br>
            <a:r>
              <a:rPr lang="en-US" sz="4000" b="1" dirty="0" smtClean="0">
                <a:latin typeface="Times New Roman" panose="02020603050405020304" pitchFamily="18" charset="0"/>
                <a:cs typeface="Times New Roman" panose="02020603050405020304" pitchFamily="18" charset="0"/>
              </a:rPr>
              <a:t/>
            </a:r>
            <a:br>
              <a:rPr lang="en-US" sz="4000" b="1" dirty="0" smtClean="0">
                <a:latin typeface="Times New Roman" panose="02020603050405020304" pitchFamily="18" charset="0"/>
                <a:cs typeface="Times New Roman" panose="02020603050405020304" pitchFamily="18" charset="0"/>
              </a:rPr>
            </a:br>
            <a:r>
              <a:rPr lang="en-US" sz="4000" b="1" dirty="0" smtClean="0">
                <a:latin typeface="Times New Roman" panose="02020603050405020304" pitchFamily="18" charset="0"/>
                <a:cs typeface="Times New Roman" panose="02020603050405020304" pitchFamily="18" charset="0"/>
              </a:rPr>
              <a:t>SEMANTIC </a:t>
            </a:r>
            <a:r>
              <a:rPr lang="en-US" sz="4000" b="1" dirty="0">
                <a:latin typeface="Times New Roman" panose="02020603050405020304" pitchFamily="18" charset="0"/>
                <a:cs typeface="Times New Roman" panose="02020603050405020304" pitchFamily="18" charset="0"/>
              </a:rPr>
              <a:t>NEURAL MODEL APPROACH FOR FACE RECOGNITION FROM </a:t>
            </a:r>
            <a:r>
              <a:rPr lang="en-US" sz="4000" b="1" dirty="0" smtClean="0">
                <a:latin typeface="Times New Roman" panose="02020603050405020304" pitchFamily="18" charset="0"/>
                <a:cs typeface="Times New Roman" panose="02020603050405020304" pitchFamily="18" charset="0"/>
              </a:rPr>
              <a:t>SKETCH</a:t>
            </a:r>
            <a:br>
              <a:rPr lang="en-US" sz="4000" b="1" dirty="0" smtClean="0">
                <a:latin typeface="Times New Roman" panose="02020603050405020304" pitchFamily="18" charset="0"/>
                <a:cs typeface="Times New Roman" panose="02020603050405020304" pitchFamily="18" charset="0"/>
              </a:rPr>
            </a:br>
            <a:r>
              <a:rPr lang="en-US" sz="4000" b="1" dirty="0" smtClean="0">
                <a:latin typeface="Times New Roman" panose="02020603050405020304" pitchFamily="18" charset="0"/>
                <a:cs typeface="Times New Roman" panose="02020603050405020304" pitchFamily="18" charset="0"/>
              </a:rPr>
              <a:t/>
            </a:r>
            <a:br>
              <a:rPr lang="en-US" sz="4000" b="1" dirty="0" smtClean="0">
                <a:latin typeface="Times New Roman" panose="02020603050405020304" pitchFamily="18" charset="0"/>
                <a:cs typeface="Times New Roman" panose="02020603050405020304" pitchFamily="18" charset="0"/>
              </a:rPr>
            </a:br>
            <a:endParaRPr lang="en-US" sz="40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382444" y="2852936"/>
            <a:ext cx="8938472" cy="685800"/>
          </a:xfrm>
        </p:spPr>
        <p:txBody>
          <a:bodyPr>
            <a:noAutofit/>
          </a:bodyPr>
          <a:lstStyle/>
          <a:p>
            <a:r>
              <a:rPr lang="en-US" sz="2000" b="1" dirty="0">
                <a:latin typeface="Times New Roman" panose="02020603050405020304" pitchFamily="18" charset="0"/>
                <a:cs typeface="Times New Roman" panose="02020603050405020304" pitchFamily="18" charset="0"/>
              </a:rPr>
              <a:t>Team-9</a:t>
            </a:r>
          </a:p>
          <a:p>
            <a:r>
              <a:rPr lang="en-US" sz="1600" b="1" dirty="0">
                <a:latin typeface="Times New Roman" panose="02020603050405020304" pitchFamily="18" charset="0"/>
                <a:cs typeface="Times New Roman" panose="02020603050405020304" pitchFamily="18" charset="0"/>
              </a:rPr>
              <a:t>CHANDANA</a:t>
            </a:r>
          </a:p>
          <a:p>
            <a:r>
              <a:rPr lang="en-US" sz="1600" b="1" dirty="0">
                <a:latin typeface="Times New Roman" panose="02020603050405020304" pitchFamily="18" charset="0"/>
                <a:cs typeface="Times New Roman" panose="02020603050405020304" pitchFamily="18" charset="0"/>
              </a:rPr>
              <a:t>SANDHYA REDDY</a:t>
            </a:r>
          </a:p>
          <a:p>
            <a:r>
              <a:rPr lang="en-US" sz="1600" b="1" dirty="0">
                <a:latin typeface="Times New Roman" panose="02020603050405020304" pitchFamily="18" charset="0"/>
                <a:cs typeface="Times New Roman" panose="02020603050405020304" pitchFamily="18" charset="0"/>
              </a:rPr>
              <a:t>RAGHUPATHI REDDY</a:t>
            </a:r>
          </a:p>
        </p:txBody>
      </p:sp>
    </p:spTree>
    <p:extLst>
      <p:ext uri="{BB962C8B-B14F-4D97-AF65-F5344CB8AC3E}">
        <p14:creationId xmlns:p14="http://schemas.microsoft.com/office/powerpoint/2010/main" xmlns="" val="192011101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Hyper Parameters</a:t>
            </a:r>
          </a:p>
        </p:txBody>
      </p:sp>
      <p:sp>
        <p:nvSpPr>
          <p:cNvPr id="14" name="Content Placeholder 13"/>
          <p:cNvSpPr>
            <a:spLocks noGrp="1"/>
          </p:cNvSpPr>
          <p:nvPr>
            <p:ph sz="quarter" idx="1"/>
          </p:nvPr>
        </p:nvSpPr>
        <p:spPr/>
        <p:txBody>
          <a:bodyPr>
            <a:normAutofit/>
          </a:bodyPr>
          <a:lstStyle/>
          <a:p>
            <a:r>
              <a:rPr lang="en-US" b="1" dirty="0" err="1">
                <a:latin typeface="Times New Roman" panose="02020603050405020304" pitchFamily="18" charset="0"/>
                <a:cs typeface="Times New Roman" panose="02020603050405020304" pitchFamily="18" charset="0"/>
              </a:rPr>
              <a:t>pool_size</a:t>
            </a:r>
            <a:r>
              <a:rPr lang="en-US" dirty="0">
                <a:latin typeface="Times New Roman" panose="02020603050405020304" pitchFamily="18" charset="0"/>
                <a:cs typeface="Times New Roman" panose="02020603050405020304" pitchFamily="18" charset="0"/>
              </a:rPr>
              <a:t>: The pooling window size is set to (2, 2) for both </a:t>
            </a:r>
            <a:r>
              <a:rPr lang="en-US" dirty="0" err="1">
                <a:latin typeface="Times New Roman" panose="02020603050405020304" pitchFamily="18" charset="0"/>
                <a:cs typeface="Times New Roman" panose="02020603050405020304" pitchFamily="18" charset="0"/>
              </a:rPr>
              <a:t>MaxPooling</a:t>
            </a:r>
            <a:r>
              <a:rPr lang="en-US" dirty="0">
                <a:latin typeface="Times New Roman" panose="02020603050405020304" pitchFamily="18" charset="0"/>
                <a:cs typeface="Times New Roman" panose="02020603050405020304" pitchFamily="18" charset="0"/>
              </a:rPr>
              <a:t> layers.</a:t>
            </a:r>
          </a:p>
          <a:p>
            <a:r>
              <a:rPr lang="en-US" b="1" dirty="0">
                <a:latin typeface="Times New Roman" panose="02020603050405020304" pitchFamily="18" charset="0"/>
                <a:cs typeface="Times New Roman" panose="02020603050405020304" pitchFamily="18" charset="0"/>
              </a:rPr>
              <a:t>Optimizer:</a:t>
            </a:r>
            <a:r>
              <a:rPr lang="en-US" dirty="0">
                <a:latin typeface="Times New Roman" panose="02020603050405020304" pitchFamily="18" charset="0"/>
                <a:cs typeface="Times New Roman" panose="02020603050405020304" pitchFamily="18" charset="0"/>
              </a:rPr>
              <a:t> Adam optimizer is used with a learning rate of 0.001.</a:t>
            </a:r>
          </a:p>
          <a:p>
            <a:r>
              <a:rPr lang="en-US" b="1" dirty="0">
                <a:latin typeface="Times New Roman" panose="02020603050405020304" pitchFamily="18" charset="0"/>
                <a:cs typeface="Times New Roman" panose="02020603050405020304" pitchFamily="18" charset="0"/>
              </a:rPr>
              <a:t>loss</a:t>
            </a:r>
            <a:r>
              <a:rPr lang="en-US" dirty="0">
                <a:latin typeface="Times New Roman" panose="02020603050405020304" pitchFamily="18" charset="0"/>
                <a:cs typeface="Times New Roman" panose="02020603050405020304" pitchFamily="18" charset="0"/>
              </a:rPr>
              <a:t>: Mean absolute error (MAE) is used as the loss function.</a:t>
            </a:r>
          </a:p>
          <a:p>
            <a:r>
              <a:rPr lang="en-US" b="1" dirty="0">
                <a:latin typeface="Times New Roman" panose="02020603050405020304" pitchFamily="18" charset="0"/>
                <a:cs typeface="Times New Roman" panose="02020603050405020304" pitchFamily="18" charset="0"/>
              </a:rPr>
              <a:t>metrics</a:t>
            </a:r>
            <a:r>
              <a:rPr lang="en-US" dirty="0">
                <a:latin typeface="Times New Roman" panose="02020603050405020304" pitchFamily="18" charset="0"/>
                <a:cs typeface="Times New Roman" panose="02020603050405020304" pitchFamily="18" charset="0"/>
              </a:rPr>
              <a:t>: The accuracy is used as the evaluation metric.</a:t>
            </a:r>
          </a:p>
          <a:p>
            <a:r>
              <a:rPr lang="en-US" b="1" dirty="0">
                <a:latin typeface="Times New Roman" panose="02020603050405020304" pitchFamily="18" charset="0"/>
                <a:cs typeface="Times New Roman" panose="02020603050405020304" pitchFamily="18" charset="0"/>
              </a:rPr>
              <a:t>epochs</a:t>
            </a:r>
            <a:r>
              <a:rPr lang="en-US" dirty="0">
                <a:latin typeface="Times New Roman" panose="02020603050405020304" pitchFamily="18" charset="0"/>
                <a:cs typeface="Times New Roman" panose="02020603050405020304" pitchFamily="18" charset="0"/>
              </a:rPr>
              <a:t>: The model is trained for 50 epochs.</a:t>
            </a:r>
          </a:p>
        </p:txBody>
      </p:sp>
    </p:spTree>
    <p:extLst>
      <p:ext uri="{BB962C8B-B14F-4D97-AF65-F5344CB8AC3E}">
        <p14:creationId xmlns:p14="http://schemas.microsoft.com/office/powerpoint/2010/main" xmlns="" val="273307382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1917949" y="548681"/>
            <a:ext cx="7354331" cy="5809861"/>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 Milestone 3</a:t>
            </a:r>
          </a:p>
        </p:txBody>
      </p:sp>
      <p:sp>
        <p:nvSpPr>
          <p:cNvPr id="14" name="Content Placeholder 13"/>
          <p:cNvSpPr>
            <a:spLocks noGrp="1"/>
          </p:cNvSpPr>
          <p:nvPr>
            <p:ph sz="quarter" idx="1"/>
          </p:nvPr>
        </p:nvSpPr>
        <p:spPr/>
        <p:txBody>
          <a:bodyPr>
            <a:normAutofit/>
          </a:bodyPr>
          <a:lstStyle/>
          <a:p>
            <a:r>
              <a:rPr lang="en-US" dirty="0">
                <a:latin typeface="Times New Roman" panose="02020603050405020304" pitchFamily="18" charset="0"/>
                <a:cs typeface="Times New Roman" panose="02020603050405020304" pitchFamily="18" charset="0"/>
              </a:rPr>
              <a:t>Training the model </a:t>
            </a:r>
          </a:p>
          <a:p>
            <a:pPr marL="0"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28866356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1579382" y="620688"/>
            <a:ext cx="8586969" cy="5544616"/>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We trained the model using dataset which consists of 1400 images with corresponding sketches. </a:t>
            </a:r>
          </a:p>
          <a:p>
            <a:r>
              <a:rPr lang="en-US" dirty="0" smtClean="0"/>
              <a:t>This model was trained for 100 epochs with same dataset in order to bring the best results. </a:t>
            </a:r>
          </a:p>
          <a:p>
            <a:r>
              <a:rPr lang="en-US" dirty="0" smtClean="0"/>
              <a:t>Then after training we tested the model using 104 images. This model is supposed to return the corresponding photo when the sketch is fed. </a:t>
            </a:r>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 Milestone 4</a:t>
            </a:r>
          </a:p>
        </p:txBody>
      </p:sp>
      <p:sp>
        <p:nvSpPr>
          <p:cNvPr id="14" name="Content Placeholder 13"/>
          <p:cNvSpPr>
            <a:spLocks noGrp="1"/>
          </p:cNvSpPr>
          <p:nvPr>
            <p:ph sz="quarter" idx="1"/>
          </p:nvPr>
        </p:nvSpPr>
        <p:spPr/>
        <p:txBody>
          <a:bodyPr>
            <a:normAutofit/>
          </a:bodyPr>
          <a:lstStyle/>
          <a:p>
            <a:r>
              <a:rPr lang="en-US" dirty="0">
                <a:latin typeface="Times New Roman" panose="02020603050405020304" pitchFamily="18" charset="0"/>
                <a:cs typeface="Times New Roman" panose="02020603050405020304" pitchFamily="18" charset="0"/>
              </a:rPr>
              <a:t>Evaluating the model: </a:t>
            </a:r>
          </a:p>
          <a:p>
            <a:pPr marL="0" indent="0">
              <a:buNone/>
            </a:pPr>
            <a:r>
              <a:rPr lang="en-US" dirty="0" smtClean="0">
                <a:latin typeface="Times New Roman" panose="02020603050405020304" pitchFamily="18" charset="0"/>
                <a:cs typeface="Times New Roman" panose="02020603050405020304" pitchFamily="18" charset="0"/>
              </a:rPr>
              <a:t>evaluating </a:t>
            </a:r>
            <a:r>
              <a:rPr lang="en-US" dirty="0">
                <a:latin typeface="Times New Roman" panose="02020603050405020304" pitchFamily="18" charset="0"/>
                <a:cs typeface="Times New Roman" panose="02020603050405020304" pitchFamily="18" charset="0"/>
              </a:rPr>
              <a:t>the performance of the trained model on the test data using the loss and accuracy metrics.</a:t>
            </a:r>
          </a:p>
          <a:p>
            <a:r>
              <a:rPr lang="en-US" dirty="0">
                <a:latin typeface="Times New Roman" panose="02020603050405020304" pitchFamily="18" charset="0"/>
                <a:cs typeface="Times New Roman" panose="02020603050405020304" pitchFamily="18" charset="0"/>
              </a:rPr>
              <a:t>Generating output</a:t>
            </a:r>
          </a:p>
        </p:txBody>
      </p:sp>
    </p:spTree>
    <p:extLst>
      <p:ext uri="{BB962C8B-B14F-4D97-AF65-F5344CB8AC3E}">
        <p14:creationId xmlns:p14="http://schemas.microsoft.com/office/powerpoint/2010/main" xmlns="" val="385533098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Performance Metrics</a:t>
            </a:r>
            <a:endParaRPr lang="en-US" dirty="0"/>
          </a:p>
        </p:txBody>
      </p:sp>
      <p:sp>
        <p:nvSpPr>
          <p:cNvPr id="3" name="Content Placeholder 2"/>
          <p:cNvSpPr>
            <a:spLocks noGrp="1"/>
          </p:cNvSpPr>
          <p:nvPr>
            <p:ph sz="quarter" idx="1"/>
          </p:nvPr>
        </p:nvSpPr>
        <p:spPr/>
        <p:txBody>
          <a:bodyPr/>
          <a:lstStyle/>
          <a:p>
            <a:pPr algn="just">
              <a:buFont typeface="Arial" panose="020B0604020202020204" pitchFamily="34" charset="0"/>
              <a:buChar char="•"/>
              <a:defRPr/>
            </a:pPr>
            <a:r>
              <a:rPr lang="en-US" dirty="0" smtClean="0">
                <a:solidFill>
                  <a:schemeClr val="tx1">
                    <a:alpha val="60000"/>
                  </a:schemeClr>
                </a:solidFill>
                <a:latin typeface="Times New Roman" panose="02020603050405020304" pitchFamily="18" charset="0"/>
                <a:cs typeface="Times New Roman" panose="02020603050405020304" pitchFamily="18" charset="0"/>
                <a:sym typeface="+mn-ea"/>
              </a:rPr>
              <a:t>Due to the difference of modality between face photo and face sketch, traditional exemplar-based methods often lead to missed texture details and deformation while synthesizing </a:t>
            </a:r>
            <a:r>
              <a:rPr lang="en-IN" dirty="0" smtClean="0">
                <a:solidFill>
                  <a:schemeClr val="tx1">
                    <a:alpha val="60000"/>
                  </a:schemeClr>
                </a:solidFill>
                <a:latin typeface="Times New Roman" panose="02020603050405020304" pitchFamily="18" charset="0"/>
                <a:cs typeface="Times New Roman" panose="02020603050405020304" pitchFamily="18" charset="0"/>
                <a:sym typeface="+mn-ea"/>
              </a:rPr>
              <a:t>sketches. </a:t>
            </a:r>
          </a:p>
          <a:p>
            <a:pPr algn="just">
              <a:buFont typeface="Arial" panose="020B0604020202020204" pitchFamily="34" charset="0"/>
              <a:buChar char="•"/>
              <a:defRPr/>
            </a:pPr>
            <a:r>
              <a:rPr lang="en-IN" dirty="0" smtClean="0">
                <a:solidFill>
                  <a:schemeClr val="tx1">
                    <a:alpha val="60000"/>
                  </a:schemeClr>
                </a:solidFill>
                <a:latin typeface="Times New Roman" panose="02020603050405020304" pitchFamily="18" charset="0"/>
                <a:cs typeface="Times New Roman" panose="02020603050405020304" pitchFamily="18" charset="0"/>
                <a:sym typeface="+mn-ea"/>
              </a:rPr>
              <a:t>When comparing with real-time photo the characteristics of the face are unrecognizable.</a:t>
            </a:r>
          </a:p>
          <a:p>
            <a:pPr algn="just">
              <a:buFont typeface="Arial" panose="020B0604020202020204" pitchFamily="34" charset="0"/>
              <a:buChar char="•"/>
              <a:defRPr/>
            </a:pPr>
            <a:r>
              <a:rPr lang="en-US" dirty="0" smtClean="0">
                <a:solidFill>
                  <a:schemeClr val="tx1">
                    <a:alpha val="60000"/>
                  </a:schemeClr>
                </a:solidFill>
                <a:latin typeface="Times New Roman" panose="02020603050405020304" pitchFamily="18" charset="0"/>
                <a:cs typeface="Times New Roman" panose="02020603050405020304" pitchFamily="18" charset="0"/>
              </a:rPr>
              <a:t>Therefore, the objective is to find the original photo with a given sketch with </a:t>
            </a:r>
            <a:r>
              <a:rPr lang="en-US" b="1" u="sng" dirty="0" smtClean="0">
                <a:solidFill>
                  <a:srgbClr val="FFC000">
                    <a:alpha val="60000"/>
                  </a:srgbClr>
                </a:solidFill>
                <a:latin typeface="Times New Roman" panose="02020603050405020304" pitchFamily="18" charset="0"/>
                <a:cs typeface="Times New Roman" panose="02020603050405020304" pitchFamily="18" charset="0"/>
              </a:rPr>
              <a:t>maximum accuracy.</a:t>
            </a:r>
          </a:p>
          <a:p>
            <a:pPr marL="0" indent="0" algn="just">
              <a:buNone/>
              <a:defRPr/>
            </a:pPr>
            <a:endParaRPr lang="en-US" dirty="0" smtClean="0">
              <a:solidFill>
                <a:schemeClr val="tx1">
                  <a:alpha val="60000"/>
                </a:schemeClr>
              </a:solidFill>
              <a:latin typeface="Times New Roman" panose="02020603050405020304" pitchFamily="18" charset="0"/>
              <a:cs typeface="Times New Roman" panose="02020603050405020304" pitchFamily="18" charset="0"/>
            </a:endParaRPr>
          </a:p>
          <a:p>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a:t>
            </a:r>
            <a:endParaRPr lang="en-US" dirty="0"/>
          </a:p>
        </p:txBody>
      </p:sp>
      <p:sp>
        <p:nvSpPr>
          <p:cNvPr id="5" name="Content Placeholder 4"/>
          <p:cNvSpPr>
            <a:spLocks noGrp="1"/>
          </p:cNvSpPr>
          <p:nvPr>
            <p:ph sz="quarter" idx="1"/>
          </p:nvPr>
        </p:nvSpPr>
        <p:spPr/>
        <p:txBody>
          <a:bodyPr/>
          <a:lstStyle/>
          <a:p>
            <a:r>
              <a:rPr lang="en-US" dirty="0" smtClean="0"/>
              <a:t>The experiment was successful and the model returned the image as a grayscale image with the coordinates to the real image. The accuracy rate is 64.0% and loss percentage is 0.074.</a:t>
            </a:r>
          </a:p>
          <a:p>
            <a:endParaRPr lang="en-US" dirty="0"/>
          </a:p>
        </p:txBody>
      </p:sp>
      <p:pic>
        <p:nvPicPr>
          <p:cNvPr id="6" name="Picture 5"/>
          <p:cNvPicPr>
            <a:picLocks noChangeAspect="1"/>
          </p:cNvPicPr>
          <p:nvPr/>
        </p:nvPicPr>
        <p:blipFill>
          <a:blip r:embed="rId2" cstate="print"/>
          <a:srcRect/>
          <a:stretch>
            <a:fillRect/>
          </a:stretch>
        </p:blipFill>
        <p:spPr bwMode="auto">
          <a:xfrm>
            <a:off x="3142085" y="3429002"/>
            <a:ext cx="5943600" cy="2139315"/>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a:t>
            </a:r>
            <a:endParaRPr lang="en-US" dirty="0"/>
          </a:p>
        </p:txBody>
      </p:sp>
      <p:pic>
        <p:nvPicPr>
          <p:cNvPr id="5122" name="Picture 2"/>
          <p:cNvPicPr>
            <a:picLocks noGrp="1" noChangeAspect="1" noChangeArrowheads="1"/>
          </p:cNvPicPr>
          <p:nvPr>
            <p:ph sz="quarter" idx="1"/>
          </p:nvPr>
        </p:nvPicPr>
        <p:blipFill>
          <a:blip r:embed="rId2" cstate="print"/>
          <a:srcRect/>
          <a:stretch>
            <a:fillRect/>
          </a:stretch>
        </p:blipFill>
        <p:spPr bwMode="auto">
          <a:xfrm>
            <a:off x="3358109" y="1772818"/>
            <a:ext cx="5328591" cy="4643957"/>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p:cNvPicPr>
            <a:picLocks noChangeAspect="1" noChangeArrowheads="1"/>
          </p:cNvPicPr>
          <p:nvPr/>
        </p:nvPicPr>
        <p:blipFill>
          <a:blip r:embed="rId2" cstate="print"/>
          <a:srcRect/>
          <a:stretch>
            <a:fillRect/>
          </a:stretch>
        </p:blipFill>
        <p:spPr bwMode="auto">
          <a:xfrm>
            <a:off x="2580240" y="1196753"/>
            <a:ext cx="6623733" cy="4752528"/>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US" dirty="0"/>
          </a:p>
        </p:txBody>
      </p:sp>
      <p:sp>
        <p:nvSpPr>
          <p:cNvPr id="3" name="Content Placeholder 2"/>
          <p:cNvSpPr>
            <a:spLocks noGrp="1"/>
          </p:cNvSpPr>
          <p:nvPr>
            <p:ph sz="quarter" idx="1"/>
          </p:nvPr>
        </p:nvSpPr>
        <p:spPr/>
        <p:txBody>
          <a:bodyPr/>
          <a:lstStyle/>
          <a:p>
            <a:pPr algn="just"/>
            <a:r>
              <a:rPr lang="en-US" dirty="0" smtClean="0">
                <a:latin typeface="Times New Roman" panose="02020603050405020304" pitchFamily="18" charset="0"/>
                <a:cs typeface="Times New Roman" panose="02020603050405020304" pitchFamily="18" charset="0"/>
              </a:rPr>
              <a:t>Face sketch synthesis and recognition have wide range of applications in law enforcement. Despite the impressive progresses have been made in faces sketch and recognition, most existing researches regard them as two separate tasks</a:t>
            </a:r>
          </a:p>
          <a:p>
            <a:pPr algn="just"/>
            <a:r>
              <a:rPr lang="en-US" dirty="0" smtClean="0">
                <a:latin typeface="Times New Roman" panose="02020603050405020304" pitchFamily="18" charset="0"/>
                <a:cs typeface="Times New Roman" panose="02020603050405020304" pitchFamily="18" charset="0"/>
              </a:rPr>
              <a:t>This paper aims at designing a framework that can simultaneously synthesize realistic face sketch image with which the domain discrepancy is reduced and extract discriminative face feature for face sketch recognition</a:t>
            </a:r>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ata:image/png;base64,iVBORw0KGgoAAAANSUhEUgAABSoAAALmCAYAAABFIar/AAAAAXNSR0IArs4c6QAAIABJREFUeF7s3QmUXVWZL/AvU4UggyGEOYyGSWUeZR6CLY4QCDMIYQhh6LZ9D2l8PJu227bxAT4BmdUwCDIJKLYyNDMhIBAQGYxImGcCxBBJKslb30nfepV7q5Kq5FbVHX5nLdZS6txz9v59x17r/d+39+43b968eeEiQIAAAQIECBAgQIAAAQIECBAgQIBAHwr0E1T2ob5XEyBAgAABAgQIECBAgAABAgQIECBQCAgqfQgECBAgQIAAAQIECBAgQIAAAQIECPS5gKCyz0tgAAQIECBAgAABAgQIECBAgAABAgQICCp9AwQIECBAgAABAgQIECBAgAABAgQI9LmAoLLPS2AABAgQIECAAAECBAgQIECAAAECBAgIKn0DBAgQIECAAAECBAgQIECAAAECBAj0uYCgss9LYAAECBAgQIAAAQIECBAgQIAAAQIECAgqfQMECBAgQIAAAQIECBAgQIAAAQIECPS5gKCyz0tgAAQIECBAgAABAgQIECBAgAABAgQICCp9AwQIECBAgAABAgQIECBAgAABAgQI9LmAoLLPS2AABAgQIECAAAECBAgQIECAAAECBAgIKn0DBAgQIECAAAECBAgQIECAAAECBAj0uYCgss9LYAAECBAgQIAAAQIECBAgQIAAAQIECAgqfQMECBAgQIAAAQIECBAgQIAAAQIECPS5gKCyz0tgAAQIECBAgAABAgQIECBAgAABAgQICCp9AwQIECBAgAABAgQIECBAgAABAgQI9LmAoLLPS2AABAgQIECAAAECBAgQIECAAAECBAgIKn0DBAgQIECAAAECBAgQIECAAAECBAj0uYCgss9LYAAECBAgQIAAAQIECBAgQIAAAQIECAgqfQMECBAgQIAAAQIECBAgQIAAAQIECPS5gKCyz0tgAAQIECBAgAABAgQIECBAgAABAgQICCp9AwQIECBAgAABAgQIECBAgAABAgQI9LmAoLLPS2AABAgQIECAAAECBAgQIECAAAECBAgIKn0DBAgQIECAAAECBAgQIECAAAECBAj0uYCgss9LYAAECBAgQIAAAQIECBAgQIAAAQIECAgqfQMECBAgQIAAAQIECBAgQIAAAQIECPS5gKCyz0tgAAQIECBAgAABAgQIECBAgAABAgQICCp9AwQIECBAgAABAgQIECBAgAABAgQI9LmAoLLPS2AABAgQIECAAAECBAgQIECAAAECBAgIKn0DBAgQIECAAAECBAgQIECAAAECBAj0uYCgss9LYAAECBAgQIAAAQIECBAgQIAAAQIECAgqfQMECBAgQIAAAQIECBAgQIAAAQIECPS5gKCyz0tgAAQIECBAgAABAgQIECBAgAABAgQICCp9AwQIECBAgAABAgQIECBAgAABAgQI9LmAoLLPS2AABAgQIECAAAECBAgQIECAAAECBAgIKn0DBAgQIECAAAECBAgQIECAAAECBAj0uYCgss9LYAAECBAgQIAAAQIECBAgQIAAAQIECAgqfQMECBAgQIAAAQIECBAgQIAAAQIECPS5gKCyz0tgAAQIECBAgAABAgQIECBAgAABAgQICCp9AwQIECBAgECvCDz77LMxYcKEmDNnTvG+lpaWGDt2bKyzzjq98n4vIbAwgTvuuCNuu+224pallloqjj766FhzzTWhESBAgAABAgQI9KKAoLIXsb2KAAECBAg0q8C8efPihhtuiIcffngBgm222SZGjx4d/fr1a1Ya864RAUFljRTCMAgQIECAAIGmFhBUNnX5TZ4AAQIECPSOwLvvvhsXXnhhfPDBBwu8cPnll49x48bFsGHDemcg3kKgEwFBpU+DAAECBAgQIND3AoLKvq+BERAgQIAAgYYXePTRR+Paa6+N7KxceeWV4+OPP47333+/mPeXvvSl2HnnnRvewARrW0BQWdv1MToCBAgQIECgOQQElc1RZ7MkQIAAAQJ9JjB79uz46U9/Gn/+85+LMey0004xffr0mDx5cvHf11577TjqqKOKfQFdBPpKQFDZV/LeS4AAAQIECBD4/wKCSl8DAQIECBAg0KMCr732Wlx88cXx0UcfFXtRHn744TF37ty48soriw5Lh+r0KL+Hd1FAUNlFKLcRIECAAAECBHpQQFDZg7geTYAAAQIECET85je/ibvvvrugGDp0aBx//PHRv3//uOiii+Ltt98u/r1DdXwpfS0gqOzrCng/AQIECBAgQCBCUOkrIECAAAECBHpMILsoL7nkknj11VeLd3zmM5+JQw45pAgq258C7lCdHiuBB3dRQFDZRSi3ESBAgAABAgR6UEBQ2YO4Hk2AAAECBJpd4Omnn44rrrgi5syZUyz7HjNmTGy55ZYFy7PPPhsTJkwo/pbXkhyqM2PGjHjyySfjkUceiTfffDNyX8y8PvGJT8Sqq64a22+/fWy88cYxYMCALpVkSZ931VVXxRNPPFG8q6t7cP7hD38orPLK/TqPPvroWHPNNRcYb/t7Ss+dOXNm/O53v4v8W8475zxy5MjYY489ioOLyq88yCjrkuN76aWXIueaS/DzGjRoUGRovOGGGxZmw4cP75JX3pTPeOutt2LSpEnF8/OwpFzin6H0csstF5/61KeK/UlXWWWV4lsoXfm7q6++um3P0qWXXjqOPfbYWG211br07vYduzne4447rnhfd6/eCirTO41yj9Z333237VsdMmRI8a1uscUWsemmm8bgwYO7NIX0e/nll+Ohhx6KKVOmxIcffljUIo3zW0jvrbfeuvj+u/LMaj+vS5NwEwECBAgQIEDgvwUElT4FAgQIECBAoEcEygOo8hApA7bstnzllVeK96+xxhpxzDHHRAY2Xb0ymLvnnnvirrvuagt8OvvtCiusEAcddFCstdZanT6+Ws/rraByr732Kk5TL52g3n5i5cvpMxDOJfj/9V//tUirfE4GXRlu7b///pHh4cKuadOmxU033VSEz6XQs6P7O3tm+0A7f9fV0Lq8Y3fbbbeN0aNHd/XzWeC+ng4qMyD+9a9/XYTpGeAu7ErvNMjQMoPezq6se4bbGVQu6srwe++99y62WejsmdV+3qLG5O8ECBAgQIAAgXIBQaVvggABAgQIEOgRgewWu/DCC+ODDz4ont/RPpTtu+Gy2/Gwww4rwrGuXBl0ZkhTOk28K7/JACiXnmfHYflVzef1RlC54oorFqFgOpdf5QcUZUh5/fXXx6OPPtoVpgXuWX/99eOII44oui07urIr82c/+1n89a9/7fKzsxs0D1VaZpllit/kb/NbyY7MvLrahdq+K3dJD2XqyaAyA8DsHi5tgdAVqAx1s/s4g9eOOoHfe++9IujvqP6dPT+fOWrUqKLbtn1Xa95f7ed1ZY7uIUCAAAECBAiUCwgqfRMECBAgQIBAjwjcf//9ccsttxTPzpDrqKOOivXWW2+Bd7U/ETz/0NVDdToK3jKE3HHHHYtlrrn0N0O8PKwnw9D2nX7Z2Zmdm5/85CfbxlLt5/VGUFkafHbKZfddhloZPr3++uvx3HPPFcusS+FidlHm8vBSt2N2l2ZglUu8c3lwXtlNmsvm874//elPbfcuLEDuKNzKpcZ77rlnZMCZY8vn5pLk/Bby/tK11VZbLRDCtQ+tO1v63v7jybm03+e0q+FmZx97TwWVGYBnSPmXv/yl7dX5re6+++6x2WabFd9qdlhm4Jj/m/n973/f1vHaWbCYc//lL39ZLPfOKzsks/ty1113jWHDhhXBZumZ2W382GOPtXVxdrQfbLWf1yP/B8VDCRAgQIAAgaYQEFQ2RZlNkgABAgQI9K5AhlM//elP27odO1vWXX5fVw/VKV8qvNJKKxVdfx3tqZghzJ133hm33357W/iWgU4ugy1d1X5ebwWVAwcOjEMPPXShXai5Z2H7E9YzyMqgNsPKjq6OvDpaUl0eFJY6APfZZ58Ouy/LA7vyDsjszLz00kvjb3/7WzGs8hqVjzW7FC+44ILIZed5dXW5eG8Hle0D0Hx3bj2QncOd7aP5wgsvFJ3CpQ7VdPr6179e7PFZusrnnqFzhsPlXZKl+zOovO6669r2g/3KV75ShPo99bze/b823kaAAAECBAg0koCgspGqaS4ECBAgQKBGBDJsueyyy2LWrFnFiHIvxQxSOrpyz74MUUrXogKn7H7MIPCpp54qfpLdaWPHjo0RI0Z0OvsMv37yk5/E1KlTi3tWX331IqzL31b7efn83goqM7w68sgjO12WnWPJ5d65j2XpgJX2Bxp1BlYebubhLrlkvv1VvrQ/u2UzLM5uyM6u8jBy5513LgLGvLoabpee3X5e2RWah+hkN+fiXj3RUVnumOFwfncZFi/syg7gyy+/PFpbW4vbPvOZzxT+pSXg7R27suQ99/LMEDjHk1sGZD3zsKTSVe3nLW4N/I4AAQIECBAgIKj0DRAgQIAAAQJVF2i/jHdRpziXB16LOlTnnXfeKfYzzNAlr64uF89ltdlZOXTo0KKrLZfeLrvsslHt5+WYeiuo/MIXvhC77bbbQuv3+OOPR/6TS8LzoKI8TXxRp2KXB7u5p2d29bXfp7J9wNzV/UUzjMwALseSp3rnc3fYYYe2w126sl1ATrY8XC4P8hbng+6JoDJPYr/yyivbOnkXFcKXxl0+v/IgtjzwXVRH5aI8qv28Rb3P3wkQIECAAAECnQkIKn0bBAgQIECAQFUFyrvIOgq52r+wfAnxokKvP/7xj0XYVeoQzKXPn/3sZxd7DtV+Xm8FlbnMNw+k+fSnP73Yc+/sh+VBZUf7P15zzTXF3od5Zfh7/PHHL7Dv5+IMqjy07uwU7/bhcjos6TeQY+2JoDJP+b733nsLiu52fU6ePDl+/vOftzHmcvHSd15++FAa5HeQh+RkV2lHh+8srB7Vft7i1N5vCBAgQIAAAQIpIKj0HRAgQIAAAQJVFWi/32MGKF1Zaly+R+TCOuTaB0rZIZhLabMLc3Gvaj+vt4LKrhw40x2T7HbMw4eyFhneZtdjHsiSV3lQWR5krrvuusVhSbkMeUmuDJ+vvvrqyJAur9xzNJd0l3eAZviXIeDC7unuOKodVGZXZO41mZ55td9uoCtjK+9yLN8+ofyApNIzc9/SDCvzcJ2NNtqo2Iu0s70r24+j2s/ryhzdQ4AAAQIECBAoFxBU+iYIECBAgACBqgmUL1ld3AcvrPvstttuK7rf8sqTu0844YTIQ3gW96r283IcvbH0e3GDygwZX3755XjxxReLU75fffXVmDFjRuRhN51dHQWVuedhhml5dbSH5eLWo31o3VF3bflelp11XXb3/dUOKrvSlbqwMX7wwQdx/vnnRx6ck1f7/Tzzv+f/1vLU89yrs3Sae0fPy+X6G2ywQXF4TtYxTwjv6Kr287rr734CBAgQIECAQAoIKn0HBAgQIECAQNUEyvd7XJIHd7afX/sQsBpBZbWfl3OuxaAyOySvv/76eOWVVxYabHVUs/KgsjxEq2ZQWb4MebPNNouDDjqorSuwuwe/dPUbrPWgsiPj7HjNQ6V+97vfFd2wi7qWWWaZ2HfffYtl4h11WVb7eYsaj78TIECAAAECBMoFBJW+CQIECBAgQKBqAu2X5C7pQzs7VKf9vn/VCCqr/bxaCyqz2+6uu+6K7BwtLeXuqDa5jH7VVVeNPEk89xX91a9+1dYxWR5U5inSl1xySdGNmVc1g8p8XvvDmMr3v2z/t472zlzc767WgsrspMyOygyF8ypf+l0+z2nTphWHJuUBPu2X7Zffl0vDczuGDIAXdlX7eYtbF78jQIAAAQIEmktAUNlc9TZbAgQIECDQYwLlS10zRDziiCMiu7i6cuXS02uvvTb+8pe/FLd3dqhOtfeUrPbzcuztOypzj8Dx48cv8qTtDJhyT8O8OlvW3ZV7yq1zv8d0bW1tLf6UnXQrr7xybLLJJsXp5/mfc6l9+wNYFrVsuaf2qCyNvX3XZPt9TnN5egak2RWaV1dP0e7K91ftoDID4jzxO2uWV7X3qFzYnPJ/S2+99Vbx7qx/HlLUfnl4bpUwbty4GDZsWFdoimXm1Xxel17qJgIECBAgQKApBQSVTVl2kyZAgAABAtUXeOGFF+Kyyy6LWbNmFQ/fZpttYvTo0V06yKM0mvvvvz9uueWWtsF1dKhO+9OQu3PydS5Lz5Aruwqzc3CXXXaJ9dZbrwhySqcrV+N5OfjFWU7elaCsu0FlebCXh91kN12eHr2wA1YyiGy/B2V552J5CNfVMDZtHnnkkeIgnAxH03/UqFEVIW75PpSl72Dq1Knxk5/8JPLvecBOhm0rrrhiVT7mrvh390VLcup3Ol133XVtr2x/6nd3x5HdkfmN576keXXnO+/oXdV+Xnfn434CBAgQIECgcQUElY1bWzMjQIAAAQK9KpAHe0yaNKl4Z2fdkIsaUHZ+XXjhhW3LXZdeeuk49thjY7XVVmv76RtvvBEXXXRRcQBMXl0NRDPkyw63DNnygJE8pTqDsmo/L8fUPvTK7rU88Cc7TDu7yk+IrlZHZXYeZjhbOiinfL/HzsZTbtLREuv2oXJX611+qvfCugzbP7/UAThx4sTI7QXyWtjJ8Iv6zjr6e08Ele2/uXxnVztAyw+lKj9cKg/Qyb0pc+l9dkUeeeSRizxx/fnnn28LeXMs7ZeSV/t5i+PvNwQIECBAgACBFBBU+g4IECBAgACBJRb48MMPi/CwdKDHSiutVHS7dXXZd2kA5UFW/vtdd9019t5777Yxlnfb5TuOOeaYokuysyt/M2HChPjTn/5U3NJ+fNV+Xj4/94T8z//8z+JdXQnxXnvttbj44osj937Mq1pBZfsl1Pnc8pOjO/LKGuQ+kPfcc0/bnzsKKsvHvP766xdL/TME7uzKvRMzOM0Dc/Ja2Ind7UPr7ADcb7/9im7M7KrM/37ooYcWnaHVunoiqCz/30V2nua3uqgl188++2xcfvnlbcv1c9/QDCNLtu07Nbt6+nt5ULn//vvH1ltvXfBV+3nVqonnECBAgAABAs0nIKhsvpqbMQECBAgQqLpAdmTlPoilffC6Eoh1Noinn3662Ksxu8ry6qjrLpdr/+IXv2i7J/dazKWxuRy4/Mox3XnnnXH77be3ja/8YJJqPy+DpgxGS3NYd911ixAvD6wpvzLMyvmWluXm36sVVJZ3RmZAmx2qHTnle3O8Gdhl0Nr+4J2Ogsq8N5cmP/bYY8WUMjzM5fSf//znF9jvsjTf7OpMk9IepIsK2MpD6zXXXLPYazE7aYcPHx7HHXfcIvf97M6H3hNBZb6//XPzvy/sW82/5xYK+T2Uwtw8/Obwww+PDTfcsG065dssrLPOOsX3lR3IHV0Zxmet8jvPq7xTudrP6467ewkQIECAAAEC7QUElb4HAgQIECBAYIkEypep5j6IY8eOjQxPFucqP1G6o47EfOf1118fGZCWrgxfMiTLQ2JyqWzek0Hdb3/726KTshSiZvB59NFHF/eUrmo/r3xvyHxPvjeX/mbol3PKgPLhhx+OXOKcc+7fv38xxvynWkFlebdojiPDyhxHLnvPDr18X44llynnWN57772KsmVImGY5rvZX3psdkhkglq6c5xe/+MUikMvn536XGdxmHdo/O0PN7JRd2F6Z5aF16R1LEoR39k22DxRz3LvtttsiOx87elZ+9+2X+ZcHtPmb/FZ333334uTtDI0zFE7D9P/9739f7MFZurbccsuim7T9YUf5veY2Bn/84x/b7stuzdzvMwPN0red9rn8/9Zbb207oT1/sNVWWxX7x5aeWe3nLc7/7v2GAAECBAgQIJACgkrfAQECBAgQILBEAuVLgNdYY41ieWtH3YNdfVEuPb777rvbbu9oP8IMgLLz7M9//nNXHxsZ5nz961+PVVZZpeI31X5e+WnbCxtkBmPZ5fnAAw/E+++/X7WgMt+ZPj/72c/aDjnqClY65VL6UhCWwVvus5l7RZZfubw8n1/qAOzK8zNMzqXHgwcPXujt+czcszRPnC5dSxqEd/bC8s7Hrsyjo3s6OvQma5rdpLmnZFevDHA33XTTIlDsyKmjkLgrz84gObsvy/dMrfbzujIW9xAgQIAAAQIEygUElb4JAgQIECBAYIkEygOe8mXVi/Pw8vCzo0N18rnZeZahZh6y0n6pckfvzOXXBxxwQAwdOrTTIVXzedmpmMuib7755qKrsLMr99g88MADY+WVV47zzz+/6kFlvjcDx1z6W9oDs7OxZGCahxNlZ2ruBVlavt7+8KGOfpvdgHmq9Msvv7zQcmfXaHZS7rnnngvdy7L9Q8pD6/L9Ghfn++roNz0ZVOb7Pv7442IvyNxnc1Hfan7v2fW6xRZbFJ22nV3ZCXv11VcXy+lLHcOd3ZvPyeBzn332qeiMLf2m2s+rVm08hwABAgQIEGgeAUFl89TaTAkQIECAQNUFypc4dxYodvfFHS1ZLj9Up/0zc9/CPHE8uxgzNCstnc0lsLkUN5cK51LkhS0z7qnnZUj54IMPxuOPP16MrbW1NXLfwTxQZYcddojNN9+86Jj74IMPeiyozLl1NI7899n5mmPJg1VyLKXl3dkFeMEFF8S0adMKmkWdrp5BWS61v++++4ouzgy9MpDLgCy797IrdqedduqwK3Nh30f5gUBdPTm7u99cTweVpfGkZ25Z8OSTT1Z8q9nFuv3228fGG2/c4T6fHc2p5J5h/ZQpU4rvKL+xvDJgztrmcvB87sJC+tKzq/287tbB/QQIECBAgEBzCwgqm7v+Zk+AAAECBAgQqGmB9ge95NLzPE1+Uadm1/SEDI4AAQIECBAgQKBTAUGlj4MAAQIECBAgQKBmBdov/e5or9KaHbiBESBAgAABAgQIdFtAUNltMj8gQIAAAQIECBDoDYFcJn3xxRcXS6Q7Ov29N8bgHQQIECBAgAABAr0nIKjsPWtvIkCAAAECBAgQ6KLAnDlz4vrrry/2c8yrGqfJd/HVbiNAgAABAgQIEOgjAUFlH8F7LQECBAgQIECAwP8XeOWVV+LZZ58t9p/861//WhyO9NZbbxU35CFIY8aMiS233BIZAQIECBAgQIBAAwsIKhu4uKZGgAABAgQIEKgXgQwpJ0yYENlJWX6tv/76ccQRRxSnWLsIECBAgAABAgQaV0BQ2bi1NTMCBAgQIECAQN0IvPTSS3HppZfG3/72twXGvNJKK8VRRx0VK6ywQt3MxUAJECBAgAABAgQWT0BQuXhufkWAAAECBAgQIFBFgZkzZ8aVV14ZL7zwQrS2tsayyy4bm266aey1116x1FJLVfFNHkWAAAECBAgQIFCrAoLKWq2McREgQIAAAQIECBAgQIAAAQIECBBoIgFBZRMV21QJECBAgAABAgQIECBAgAABAgQI1KqAoLJWK2NcBAgQIECAAAECBAgQIECAAAECBJpIQFDZRMU2VQIECBAgQIAAAQIECBAgQIAAAQK1KiCorNXKGBcBAgQIECBAgAABAgQIECBAgACBJhIQVDZRsU2VAAECBAgQIECAAAECBAgQIECAQK0KCCprtTLGRYAAAQIECBAgQIAAAQIECBAgQKCJBASVTVRsUyVAgAABAgQIECBAgAABAgQIECBQqwKCylqtjHERIECAAAECBAgQIECAAAECBAgQaCIBQWUTFdtUCRAgQIAAAQIECBAgQIAAAQIECNSqgKCyVitjXAQIECBAgAABAgQIECBAgAABAgSaSEBQ2UTFNlUCBAgQIECAAAECBAgQIECAAAECtSogqKzVyhgXAQIECBAgQIAAAQIECBAgQIAAgSYSEFQ2UbFNlQABAgQIECBAgAABAgQIECBAgECtCggqa7UyxkWAAAECBAgQIECAAAECBAgQIECgiQQElU1UbFMlQIAAAQIECBAgQIAAAQIECBAgUKsCgsparYxxESBAgAABAgQIECBAgAABAgQIEGgiAUFlExXbVAkQIECAAAECBAgQIECAAAECBAjUqoCgslYrY1wECBAgQIAAAQIECBAgQIAAAQIEmkhAUNlExTZVAgQIECBAgAABAgQIECBAgAABArUqIKis1coYFwECBAgQIECAAAECBAgQIECAAIEmEhBUNlGxTZUAAQIECBAgQIAAAQIECBAgQIBArQoIKmu1MsZFgAABAgQIECBAgAABAgQIECBAoIkEBJVNVGxTJUCAAAECBAgQIECAAAECBAgQIFCrAoLKWq2McREgQIAAAQIECBAgQIAAAQIECBBoIgFBZRMV21QJECBAgAABAgQIECBAgAABAgQI1KqAoLJWK2NcBAgQIECAAAECBAgQIECAAAECBJpIQFDZRMU2VQIECBAgQGC+wOTJk+PII4+Mt956K/7P//k/cdBBB6Eh0OcCzz//fIwbNy5WWmmlOO+882Lo0KF9PiYDIECAAAECBAj0poCgsje1vYsAAQIECBDoc4E5c+bE2WefHZdeemkstdRSsfXWW8dZZ50Vyy+/fJ+PzQCaW0BQ2dz1N3sCBAgQIEAgQlDpKyBAgAABAgSaSuDNN9+ME044IZZddtlYYYUV4te//nVcdtllseOOOzaVg8nWnoCgsvZqYkQECBAgQIBA7woIKnvX29sIECBAgACBPhb4zW9+E8ccc0yccsopsfnmmxf/+YADDoj/9b/+V7S0tPTx6Ly+mQUElc1cfXMnQIAAAQIEUkBQ6TsgQIAAAQIEmkbgo48+im9/+9uRYeWVV14Za621Vpx88snxxhtvxEUXXRQbbLBBpxb529/97ndxww03xCOPPFLcl8vGc3/LUaNGVYScXb1/UeFUZ3//4Q9/GD/4wQ/i+uuvj7zn3HPPLcb01a9+tegYzaXss2bNioceeihuvPHGmDhxYrzyyiuxzDLLFOMePXp0fP7zn4+ll166Ys6vvvpq8dx0euqpp2KNNdaInXbaKY466qjYaKONol+/fnGAi3p2AAAgAElEQVTbbbcV+3wedthh8c///M/FMvryK9970kknxXe+850iEM7fuToXWNS3sDC7rn5v7Z/x8ssvx09+8pO48847i2+oVOf8pjPE79+//wKv7O79ak2AAAECBAgQ6K6AoLK7Yu4nQIAAAQIE2gSmvjO3xzXWXnHBsGRJXvjcc8/FcccdF5/61KeKfSmXW265uOSSS+KMM85YaJj29ttvFx2XuUw8g75Pf/rTxTD++Mc/xl//+tc44ogjir+XQr/u3L+ocGpRQWUGjvfcc0+st956MXv27CKEPPXUU6O1tTX+9V//NSZMmNA25gwT33333SJ8zKt83PnvMtjMbtNScLXOOuvEtGnTit/k3L///e/H1772teIgogxEP/jgg7jwwguL97e//va3vxUBZoa7OYZNNtlkSUq3xL9tnfqXJX7Gwh4wcO11l/j5i/oWOnvBCy+8UATw+R188pOfjI033jhyL9bS9/mlL32p+BaGDx/e9ogMrv/hH/6hCK8/85nPxLBhw2L69Onx2GOPFXXO2h144IFt4XJ3719iDA8gQIAAAQIEmlJAUNmUZTdpAgQIECBQHYHTr/tbPDhlTnUe1sFTvrv/UvG5kQOq8vx58+a1hZIZwmSHX15PPvlkEdhlN+WPfvSj4sTl9ld2JWY4lx2XhxxySHzrW98qQp28shPztNNOK8K40unh3b1/UeHUooLKHG+Ou7THZgZUAwcOjKuvvjr+x//4HzFmzJgiRC2NOR2yIzTDyNdff724b4sttijmkx1z2QH5zDPPFEFVhqC5HD5/8+CDD8Y//uM/xpAhQwqLDHvzUKLs7Mxuzn333XcBt1IonJ15//Zv/9Zh52ZVCtvFh7y95zZdvHPxbht+x8OL98N2v1rUt9DRCzJczPpmB2x+x9/85jfbap1hctrn37L7Ne/LsLrUWZw1zRp+7nOfKwLJ9nXOUPPHP/5xrLnmmt2+f4khPIAAAQIECBBoWgFBZdOW3sQJECBAgMCSC9RTUJmhTUfLvEuhzbXXXlsEmXvvvfcCMBnaZai56qqrFoHcKqusssDfJ0+eXHRj7rbbbkWH4Z///Odu3f/SSy/FuHHjioD0vPPOi6FDhy7w/EUFlR0tvc45nXPOOXHvvffGf/zHf8Rmm222wDMzzMxl4zmf9iFjLofPIDadMvDKwLN0ZYiVJ6X/53/+Z/H3XXfdtQg8Dz300MKsPIwsBaWlAHfJv7Yle0KjBpX3339/jB07tggbs6YrrrjiAlAZpmf4nN/lT3/60+JbyA7ZE088sei6PP/889uCzfxh/rus2aRJk+Kf/umfig7d7t6/ZJXyawIECBAgQKCZBQSVzVx9cydAgAABAksoUE9BZSnQ2WeffSr2VCwdsJPdh+WBW3aj/f3f/33RgZgB3aL2Wezu/YvqoltUUJnLvDOI6u5V2uOyFFTOnDkz/vf//t9xyy23FPt3ZkC1qCuXfWegmSFY+z0+S+FvLhfvaFn4op7bE39vxKAyw+PsiMx/MpDO0LijKwP47JAtdRJnF2bWLZeK5ze9//77F8vCO/u2u3t/T9TPMwkQIECAAIHmEBBUNkedzZIAAQIECPSIQL0ElbkcO/fou+yyyzrsmsyuxvHjx0ceIlPqOiuBlQd6i4Ls7v1LGlR2tOy6fIy5X+WMGTOK/Qj/9Kc/FQFV6XCd0u9LXXPZedrVcLH9cvr2nZOlLtTdd9+9Zk5Tb8SgsrQP6BVXXBE33XRTp+Fy6eCj7AzOvSwHDRpU7Lea3bPvv/9+8bnkPpV77LFH7LXXXsUerHlP+6u79y/qfyf+ToAAAQIECBDoSEBQ6bsgQIAAAQIEFlugXoLK0n6JU6ZMWeRc84CR3ItxwID5e2N2N3js7v09FVTOnTu3OBgnw9nsJs1Df0pXHriSB/+89tprbUu/FyeozOeV9vjMpeClbtRSB1+Gvhl81cLVzEFlLtHPA5DabxOQIXMGyrmcP/dYLQWWWas8/Tu3McjDdHKP0ry6e38t1NwYCBAgQIAAgfoTEFTWX82MmAABAgQI1IxAvQSVpf0SS6cbdwSY3Wl5SvLIkSPbDhGp16AyQ6XssMtl4bnPZB60kwfmbLTRRrH22msX+23m3oSlfSrzIJzFDSpLy7wff/zxYvn3aqutViwrfu+994p3rLzyyjXxvTZzUFnqqMwtAv7n//yfbSF8qTB5WnyGlhlo5zYIWcu8OttftLv318QHYBAECBAgQIBAXQgIKuuiTAZJgAABAgRqU6AegsrSPor33XffQvdeLN2Xh8W0D2hKB8x0tkflm2++WQRzeYjJ6aefXhw2k0tqu3p/drIt7DCdUsfixhtvvMBhOwvr3Mwl3tkRlwep5H3bb7/9Ah9Q+70NS0u/s+MylwX/9re/7dQpD+fJrskMNnMZcf/+/YvnloLg3Cdxk002KU6fPvjggxfoTO3rL7gRg8qsY574fuaZZ3a6R2Vnp913Vo/sxL3hhhsiO4s7Oqip/Hfdvb+vvwPvJ0CAAAECBGpbQFBZ2/UxOgIECBAgUNMCGVS+Nm1ej41x7G4t8bmR85dgL+5VOkRnp512irPOOiuWX375Th9VCty+8IUvtN1bCgo/9alPdXjqd+73eOyxx8YBBxxQ7Mf47LPPFkFdV+/Pg0oyVHz33Xcr9obMkOnnP/95EXrm0ur2p4IvLKgsLfUt/01p4qWToB988MEFTv0uLdnu6NTv3Ocy/TIYKz8dvbR8fcstt4x11123uK+rB/Isbl27+7tpRx/Y3Z906/6hl17Trfs7unlR2wB09Juunvqd33GpJvmfv/vd7xZ7UZ522mlty7tLzy9fKp77mnbn/qWWWmqJLTyAAAECBAgQaE4BQWVz1t2sCRAgQIBAUwjMmTOnOBE5Q73vfOc7RRfgwk7tLu1l+frrrxd7O+aS6TyI5/vf/36xrPmQQw4puiWHDRtW+OVp13lSdi6bveCCC2K77bbr9v3tD0TJzsw81CeDnuxUu+uuu4ogKTskuxNUlgKvd955p+gOzUNtct4ZfObBQdmBl0vD82p/GM/LL79cnCCe88kTokePHl2EWDmWXBKcYVV2duaS8ewgLV2lw4pyr8Plllsu1lprrUWGwk3xAXZzkosTVGbQnQF5njafAXl+Q6XvMw9Gyg7Y/NuRRx5Z3JffVv77DKNziXf+PfevzC0C8srO2vx3l19+eZxxxhkxduzYePvtt7t1/8L+N9ZNErcTIECAAAECTSYgqGyygpsuAQIECBBoJoH2p3lPmDChWJa8sKv96eAZ0GSwk0FdBjX5n/Pk4zyIJsO6DEFzT8u8ci/IXCZbCnu6e392sJ144olFILneeusVh5nkf85l5UcddVRMmjQphgwZ0uWOyux+zGD1e9/7XjG+0t6c2bX51FNPFadDb7vttsXzcuwZTpauPIAnOzgzNCuNpfS7nHeGttk5WX6V9kHMf9+VULiZvsOuzrUUVD799NOL/En7gPmFF14olu1nd2/595nB45e+9KXi1Pvhw4e3PTeX+Ged8jvL722dddYpvul8d25HsN9++xUhfCn07O79i5yAGwgQIECAAAECHQgIKn0WBAgQIECAQMMK3HjjjUUIN2bMmLYTqRc12dyH8aCDDioO1cmwb4MNNih+kofGZMfgNddcUxw6koFQdjlmF9tWW23Vtl9j6fndvT9DqosvvjjuvvvuIijKbs4MS/P92f2WV1eXfue9GbrefvvtRWdcjneZZZYpAsrskvz85z8fL774YtFhuuGGG1Z0P7766qtFF17uVVgKLL/4xS/GoYceGquvvnqHhBmq5hL2vL8rofCi6tCMf1/coLL0fd58881x6623RgbfeeU3lIHjHnvsUbG8O7trsyM4txbILQAywC59I/n9jxo1aoHfdPf+ZqyfORMgQIAAAQJLLiCoXHJDTyBAgAABAgQINL1AKagcMWJEl0PhpkcDQIAAAQIECBAgsICAoNIHQYAAAQIECBAgsMQCuYdldmi2X5K8xA/1AAIECBAgQIAAgaYSEFQ2VblNlgABAgQIECBQPYHZs2fHoEGDimXkp59+esycObPDk9Gr90ZPIkCAAAECBAgQaGQBQWUjV9fcCBAgQIAAAQI9KJCnqecJ4Hnl/oZ50E6eIO3U5x5E92gCBAgQIECAQAMLCCobuLimRoAAAQIECBDoSYE8Bf1b3/pWrLLKKnHssccWB/WUTj7vyfd6NgECBAgQIECAQGMKCCobs65mRYAAAQIECBAgQIAAAQIECBAgQKCuBASVdVUugyVAgAABAgQIECBAgAABAgQIECDQmAKCysasq1kRIECAAAECBAgQIECAAAECBAgQqCsBQWVdlctgCRAgQIAAAQIECBAgQIAAAQIECDSmgKCyMetqVgQIECBAgAABAgQIECBAgAABAgTqSkBQWVflMlgCBAgQIECAAAECBAgQIECAAAECjSkgqGzMupoVAQIECBAgQIAAAQIECBAgQIAAgboSEFTWVbkMlgABAgQIECBAgAABAgQIECBAgEBjCggqG7OuZkWAAAECBAgQIECAAAECBAgQIECgrgQElXVVLoMlQIAAAQIECBAgQIAAAQIECBAg0JgCgsrGrKtZESBAgAABAgQIECBAgAABAgQIEKgrAUFlXZXLYAkQIECAAAECBAgQIECAAAECBAg0poCgsjHralYECBAgQIAAAQIECBAgQIAAAQIE6kpAUFlX5TJYAgQIECBAgAABAgQIECBAgAABAo0pIKhszLqaFQECBAgQIECAAAECBAgQIECAAIG6EhBU1lW5DJYAAQIECBAgQIAAAQIECBAgQIBAYwoIKhuzrmZFgAABAgQIECBAgAABAgQIECBAoK4EBJV1VS6DJUCAAAECBAgQIECAAAECBAgQINCYAoLKxqyrWREgQIAAAQIECBAgQIAAAQIECBCoKwFBZV2Vy2AJECBAgAABAgQIECBAgAABAgQINKaAoLIx62pWBAgQIECAAAECBAgQIECAAAECBOpKQFBZV+UyWAIECBAgQIAAAQIECBAgQIAAAQKNKSCobMy6mhUBAgQIECBAgAABAgQIECBAgACBuhIQVNZVuQyWAAECBAgQIECAAAECBAgQIECAQGMKCCobs65mRYAAAQIECBAgQIAAAQIECBAgQKCuBASVdVUugyVAgAABAgQIECBAgAABAgQIECDQmAKCysasq1kRIECAAAECBAgQIECAAAECBAgQqCsBQWVdlavjwc6dOzfuueee+NGPfhR33nlnTJ8+PfbYY48YO3ZsfO1rX4shQ4Z0+MOpU6fGueeeG7feems899xzsfnmm8eYMWOK3w0fPrwBZEyBAAECBAgQIECAAAECBAgQIECgXgQElfVSqU7G2draGmeddVaceuqpxR3bbbddEUw+8cQT8d5778Vhhx1W/L08eJw8eXKMGzcuJk2aFBtssEGMGDEipkyZEi+++GLstddecd5558XIkSPrXMfwCRAgQIAAAQIECBAgQIAAAQIE6kVAUFkvlepknNlBuc8++8TGG29cdEdutdVW0a9fv3jjjTfilFNOiSuuuCJ++MMfxsknn1z8+7zefvvtOO644+KOO+6Ic845J4444ogYOHBgzJgxI37wgx/EGWecESeeeGKceeaZnXZj1jmb4RMgQIAAAQIECBAgQIAAAQIECNSYgKCyxgrSneHMmTMnTj/99Pj3f//3uOGGG2Lfffdd4OePP/54HHDAAbH++usXgeXQoUOLv994440xevToIrzMMHLw4MFtv/vwww/jpJNOittvvz1uuumm2GabbbozJPcSIECAAAECBAgQIECAAAECBAgQWCwBQeVisdXGj2bOnBnf+MY34qKLLor7778/dthhhwUG9sorr8TBBx8cs2bNip///Oex7rrrFv85l4lnJ+Vtt90Wo0aNqpjM5ZdfXnRZnn322cXzXQQIECBAgAABAgQIECBAgAABAgR6WkBQ2dPCPfj8efPmxb/9278VXZU//vGPiz0nS8u787UPP/xwcZhOBpiXXnppLL/88jFt2rRi38qXXnoprr322thwww0rRvjAAw/EjjvuWCwPz0Czs8N4enBqHk2AAAECBAgQIECAAAECBAgQINBkAoLKOi/4M888E0ceeWSxJ2We+v13f/d3xX6Tjz32WHz729+OiRMnxsUXXxwHHnhgMdM8LCe7LPPKLsu11lqrQiBPAM8l46usskpcddVVMWzYsDpXMnwCBAgQIECAAAECBAgQIECAAIFaFxBU1nqFujC+qVOnxmmnnRZXX331AndvvfXW8f3vfz922223tk7LroSQXbmnC8NyCwECBAgQIECAAAECBAgQIECAAIEuCwgqu0xVmzdOnz69OKn7/PPPj9mzZ8dmm21WdFQ+8cQT8d5778Xhhx8e//qv/xojRowoJtCVELIr99SmhlERIECAAAECBAgQIECAAAECBAjUq4Cgsl4rFxF5mM4pp5wS5513XhxzzDHFfpXDhw8vZjRjxoy44IIL4l/+5V9i9913Lw7cWXnllXslqHz00UfrWNXQCRAgQIAAAQIECBAgQIAAAQKNL7DlllvW3CQFlTVXkq4PqHRYzhZbbFEclpN7Sra/Wltb4zvf+U5873vfK/4+duzYeO211+KQQw4pbsv9J1dbbbWKF5Y6KtdYY4244oorYujQoV0fVEQIKrvF5WYCBAgQIECAAAECBAgQIECAQK8LCCp7nbyxX5hB46GHHlqEkflP+xO/SzO//fbbY6+99opvfOMbxX6V2Wnp1O/G/i7MjgABAgQIECBAgAABAgQIECBQjwI6Kuuxav895u4ElePHj4+zzjor+vfvH6eeemqcc845cdttt8WoUaMqBHKZ+Lhx4+Lss88uAk4XAQIECBAgQIAAAQIECBAgQIAAgZ4WEFT2tHAPPj+XWH/5y1+ODTfcsFiivfrqqy/wtvZLv9uHjjfeeGOMHj06Tj755DjzzDNj8ODBbb/78MMP46STTorsxLzppptim2226cEZeDQBAgQIECBAgAABAgQIECBAgACB+QKCyjr+EsoP0znjjDNi1VVXLWaUf7vyyivjm9/8ZmyyySbFf1577bWLv7399ttx3HHHxR133FF0Vuby8Qwrc1l4niCez8m/59+GDBlSx0KGToAAAQIECBAgQIAAAQIECBAgUC8Cgsp6qVQn43zzzTeLDsjrrrsull122dhss82K0HHKlCnx4osvxgYbbBAXX3xx7Lzzzgs8YeLEiXH88cfHE088UdwzYsSItt/knpZ5kvjIkSPrXMfwCRAgQIAAAQIECBAgQIAAAQIE6kVAUFkvlVrIOLMT8uabby6Wfz/wwAMxffr02G677eKrX/1qcdL38OHDO/z11KlT49xzz41bb7018qTvzTffPMaMGbPQ3zQAlykQIECAAAECBAgQIECAAAECBAjUoICgsgaLYkgECBAgQIAAAQIECBAgQIAAAQIEmk1AUNlsFTdfAgQIECBAgAABAgQIECBAgAABAjUoIKiswaIYEgECBAgQIECAAAECBAgQIECAAIFmExBUNlvFzZcAAQIECBAgQIAAAQIECBAgQIBADQoIKmuwKIZEgAABAgQIECBAgAABAgQIECBAoNkEBJXNVnHzJUCAAAECBAgQIECAAAECBAgQIFCDAoLKGiyKIREgQIAAAQIECBAgQIAAAQIECBBoNgFBZbNV3HwJECBAgAABAgQIECBAgAABAgQI1KCAoLIGi2JIBAgQIECAAAECBAgQIECAAAECBJpNQFDZbBU3XwIECBAgQIAAAQIECBAgQIAAAQI1KCCorMGiGBIBAgQIECBAgAABAgQIECBAgACBZhMQVDZbxc2XAAECBAgQIECAAAECBAgQIECAQA0KCCprsCiGRIAAAQIECBAgQIAAAQIECBAgQKDZBASVzVZx8yVAgAABAgQIECBAgAABAgQIECBQgwKCyhosiiERIECAAAECBAgQIECAAAECBAgQaDYBQWWzVdx8CRAgQIAAAQIECBAgQIAAAQIECNSggKCyBotiSAQIECBAgAABAgQIECBAgAABAgSaTUBQ2WwVN18CBAgQIECAAAECBAgQIECAAAECNSggqKzBohgSAQIECBAgQIAAAQIECBAgQIAAgWYTEFQ2W8XNlwABAgQIECBAgAABAgQIECBAgEANCggqa7AohkSAAAECBAgQIECAAAECBAgQIECg2QQElc1WcfMlQIAAAQIECBAgQIAAAQIECBAgUIMCgsoaLIohESBAgAABAgQIECBAgAABAgQIEGg2AUFls1XcfAkQIECAAAECBAgQIECAAAECBAjUoICgsgaLYkgECBAgQIAAAQIECBAgQIAAAQIEmk1AUNlsFTdfAgQIECBAgAABAgQIECBAgAABAjUoIKiswaIYEgECBAgQIECAAAECBAgQIECAAIFmExBUNlvFzZcAAQIECBAgQIAAAQIECBAgQIBADQoIKmuwKIZEgAABAgQIECBAgAABAgQIECBAoNkEBJXNVnHzJUCAAAECBAgQIECAAAECBAgQIFCDAoLKGiyKIREgQIAAAQIECBAgQIAAAQIECBBoNgFBZbNV3HwJECBAgAABAgQIECBAgAABAgQI1KCAoLIGi2JIBAgQIECAAAECBAgQIECAAAECBJpNQFDZbBU3XwIECBAgQIAAAQIECBAgQIAAAQI1KCCorMGiGBIBAgQIECBAgAABAgQIECBAgACBZhMQVDZbxc2XAAECBAgQIECAAAECBAgQIECAQA0KCCprsCiGRIAAAQIECBAgQIAAAQIECBAgQKDZBASVzVZx8yVAgAABAgQIECBAgAABAgQIECBQgwKCyhosiiERIECAAAECBAgQIECAAAECBAgQaDYBQWWzVdx8CRAgQIAAAQIECBAgQIAAAQIECNSggKCyBotiSAQIECBAgAABAgQIECBAgAABAgSaTUBQ2WwVN18CBAgQIECAAAECBAgQIECAAAECNSggqKzBohgSAQIECBAgQIAAAQIECBAgQIAAgWYTEFQ2W8XNlwABAgQIECBAgAABAgQIECBAgEANCggqa7AohkSAAAECBAgQIECAAAECBAgQIECg2QQElc1WcfMlQIAAAQIECBAgQIAAAQIECBAgUIMCgsoaLIohESBAgAABAgQIECBAgAABAgQIEGg2AUFls1XcfAkQIECAAAECBAgQIECAAAECBAjUoICgsgaLYkgECBAgQIAAAQIECBAgQIAAAQIEmk1AUNlsFTdfAgQIECBAgAABAgQIECBAgAABAjUoIKiswaIYEgECBAgQIECAAAECBAgQIECAAIFmExBUNlvFzZcAAQIECBAgQIAAAQIECBAgQIBADQoIKmuwKIZEgAABAgQIECBAgAABAgQIECBAoNkEBJXNVnHzJUCAAAECBAgQIECAAAECBAgQIFCDAoLKGiyKIREgQIAAAQIECBAgQIAAAQIECBBoNgFBZbNV3HwJECBAgAABAgQIECBAgAABAgQI1KCAoLIGi2JIBAgQIECAAAECBAgQIECAAAECBJpNQFDZbBU3XwIECBAgQIAAAQIECBAgQIAAAQI1KCCorMGiGBIBAgQIECBAgAABAgQIECBAgACBZhMQVDZbxc2XAAECBAgQIECAAAECBAgQIECAQA0KCCprsCiGRIAAAQIECBAgQIAAAQIECBAgQKDZBASVzVZx8yVAgAABAgQIECBAgAABAgQIECBQgwKCyhosiiERIECAAAECBAgQIECAAAECBAgQaDYBQWWzVdx8CRAgQIAAAQIECBAgQIAAAQIECNSggKCyBotiSAQIECBAgAABAgQIECBAgAABAgSaTUBQ2WwVN18CBAgQIECAAAECBAgQIECAAAECNSggqKzBohgSAQIECBAgQIAAAQIECBAgQIAAgWYTEFQ2W8XNlwABAgQIECBAgAABAgQIECBAgEANCggqa7AohkSAAAECBAgQIECAAAECBAgQIECg2QQElc1WcfMlQIAAAQIECBAgQIAAAQIECBAgUIMCgsoaLIohESBAgAABAgQIECBAgAABAgQIEGg2AUFls1XcfAkQIECAAAECBAgQIECAAAECBAjUoICgsgaLYkgECBAgQIAAAQIECBAgQIAAAQIEmk1AUNlsFTdfAgQIECBAgAABAgQIECBAgAABAjUoIKiswaIYEgECBAgQIECAAAECBAgQIECAAIFmExBUNlvFzZcAAQIECBAgQIAAAQIECBAgQIBADQoIKmuwKIZEgAABAgQIECBAgAABAgQIECBAoNkEBJXNVnHzJUCAAAECBAgQIECAAAECBAgQIFCDAoLKGiyKIREgQIAAAQIECBAgQIAAAQIECBBoNgFBZbNV3HwJECBAgAABAgQIECBAgAABAgQI1KCAoLIGi2JIBAjUn8BZv/k4xmw7KEYM619/gzdiAgQIECBAgAABAgQIECBQAwKCyhoogiEQIFDfArf9oTX+41cfF5M4fs+W2G+bQfU9IaMnQIAAAQIECBAgQIAAAQJ9ICCo7AN0ryRAoHEEXn9/Xoz/6cz4cOa8tkltsfaAGD+qJdYZrruycSptJgQIECBAgAABAgQIECDQ0wKCyp4W9nwCBBpaIJd8/2Zya4dzPGa3ljhwe92VDf0BmBwBAgQIECBAgAABAgQIVE1AUFk1Sg8iQKBZBX77ZGtc//DseOGtuRUEnx0xIE4Y1RIjV9Fd2azfh3kTIECAAAECBAgQIECAQNcEBJVdc3IXAQIEFirwyntzi7DyV4913F359Z1b4rAddVf6jAgQIECAAAECBAgQIECAQGcCgkrfBgECBKoocPtTrXHDw7NjyhuV3ZUbrdY/xo8aHBuvrruyiuQeRYAAAQIECBAgQIAAAQINIiCobJBCmgYBArUjkAfsZHflTY/Y6+QAACAASURBVL+f3eGgDt1hUBy5S0vtDNhICBAgQIAAAQIECBAgQIBADQgIKmugCIZAgEBjCtz19Py9K599rbK7MvesHL9nS2yy5oDGnLxZESBAgAABAgQIECBAgACBbgoIKrsJ5nYCBAh0R+CtD+cVS8EzsOzoOnC7QXHM7roru2PqXgIECBAgQIAAAQIECBBoTAFBZWPW1awIEKgxgXufzb0rW+OpV+ZUjGzt4fO7K7dcR3dljZXNcAgQIECAAAECBAgQIECgFwUElb2I7VUECDS3wHt/nb93Zf4zp3I1eIzeZlAcv0dL9OvX3E5mT4AAAQIECBAgQIAAAQLNKSCobM66mzUBAn0o8OCf5hRh5RMvVXZXrrHC/O7KbT+lu7IPS+TVBAgQIECAAAECBAgQINAHAoLKPkD3SgIECHzw0fzuyty/8uPWSo+vbjkojt+zJQbJK30sBAgQIECAAAECBAgQINAkAoLKBin01KlT49xzz41bb701nnvuuVhrrbVi3333jeOOOy422GCDDmdZ/pvNN988xowZE2PHjo3hw4c3iIxpEKhtgUl/nt9d+djUyu7KlZfvFyeMGhw7rC+trO0qGh0BAgQIECBAgAABAgQIVENAUFkNxT5+xj333BNHHHFEvPjii0UomSFl/udSYDlhwoTYZZddFhjl5MmTY9y4cTFp0qTiNyNGjIgpU6YUv9trr73ivPPOi5EjR/bxzLyeQHMI/PVv8+KGR3Lvytb46ON5FZPee7OBxXLwIS02r2yOL8IsCRAgQIAAAQIECBAg0JwCgso6r/szzzwTRx55ZLzxxhvxgx/8IEaPHh39+/ePjz/+OK688sr4xje+Edtuu21cfvnlseqqqxazffvtt4tOyzvuuCPOOeecIuQcOHBgzJgxo3jGGWecESeeeGKceeaZMWTIkDoXMnwC9SPw+xfmFEvBH36+srty2DL9Yvyolth1o4H1MyEjJUCAAAECBAgQIECAAAEC3RAQVHYDq9ZunTNnThEqfve7342LL744jj766OjX7rjgDCtPOeWUuPnmm+O6666LrbfeupjCjTfeWASaJ598chFGDh48uG1qH374YZx00klx++23x0033RTbbLNNrU3beAg0tMDHsyOu+++TwafPrOyu3OuzA4vActmldFc29IdgcgQIECBAgAABAgQIEGhCAUFlHRf9tddei0MOOaSYwVVXXRWrrbbaImcza9asOPXUU4tOyttuuy1GjRpV8Zvsvswuy7PPPrvoyHQRIND7ApNfnL935cQpld2Vyy/dr1gKvudndFf2fmW8kQABAgQIECBAgAABAgR6SkBQ2VOyvfDchx56qNhPMjspv//970dLS8si3zpt2rQ47LDD4qWXXoprr702Ntxww4rfPPDAA7HjjjsWy8Mz0LT8e5GsbiDQIwLz5kVc89D8k8Gnzajsrtx94/ndlUM/obuyRwrgoQQIECBAgAABAgQIECDQqwKCyl7lru7LfvGLX8SBBx5YdD6OHz8+fv3rX8cFF1wQd955Z3FATi7vPuGEExbotMzDcg4++OBiID//+c+Lg3fKrzyE54ADDohVVlml6NQcNmxYdQfuaQQIdEvgDy9nd2Vr3P9ca8Xvlh48v7vyC5vqruwWqpsJECBAgAABAgQIECBAoOYEBJU1V5KuDyhDxEMPPbQ4AOfJJ5+MK664IrbbbrtYZpll2k7w3nTTTYvwcvvtty8e3JUQsiv3dH2U7iRAoFoC103Kk8FnxzvTK7srd9pw/sngKy2nu7Ja3p5DgAABAgQIECBAgAABAr0rIKjsXe+qvu3f//3f47TTTiuemUvA879vvvnmxYE6eYJ3dlpmiLnVVlsVIebqq68uqKxqBTyMQO8LPP3q3GIp+N3PVHZXtgyMGL/n4PjyFrore78y3kiAAAECBAgQIECAAAECSyogqFxSwT78fe4f+Y//+I/F8u3rr7++CCTbXzNnziwOw7nooovihhtuiH333VdQ2Yf18moC1RS48ZH5e1e+8UFld+X2IwcU3ZWrDe1fzVd6FgECBAgQIECAAAECBAgQ6FEBQWWP8vbsw0tLv/NwnPPPPz+WXXbZiheWTvD+l3/5lzj99NOjKyeFl5Z+r7HGGkUn5tChQ7s1kUcffbRb97uZAIHFE3jlw6XivqkrxOOvL1fxgH79Ir6ywZuxw1rTFu/hfkWAAAECBAgQIECAAAECDS2w5ZZb1tz8BJU1V5KuD+j2228vlnwv7HTue++9N3bZZZcoBZW9ceq3oLLrNXQngWoITHx5aNw3dWi881FLxePWX3FGfGXDN2OlT8yqxqs8gwABAgQIECBAgAABAgQaREBQ2SCFrJVp5AE6++23X6y33npF5+OKK65YMbRSR+X3vve9+Kd/+qeYNWtWnHrqqZHLxm+77bYYNWpUxW9yqfi4ceOKPS5z6biLAIHaF3j+zbnFQTu3/aFy78oc/XF7tMSYbQfV/kSMkAABAgQIECBAgAABAgSaVkBHZR2XPg/MOfHEE4v9J3OPyuyubH99+OGHcdJJJ8Uvf/nL4p899tij+PONN94Yo0ePjpNPPjnOPPPMGDx4cNvPSr/Jbs2bbropttlmmzoWMnQCzSdw6+TWIrB86Z25FZPfbK0BMX5US6y3kr0rm+/LMGMCBAgQIECAAAECBAjUvoCgsvZrtNARZldkdlWuu+66ce6558YOO+wQ/fv3L079zhO/zzjjjDj88MOLvy233Px97N5+++1iufgdd9xRdFYeeuihRVjZ/jcLW05e52SGT6DhBaa+M/9k8N9M7ri7cuyuLXHw53RXNvyHYIIECBAgQIAAAQIECBCoMwFBZZ0VrHy4ra2tMWHChGKJ9vTp02PzzTePYcOGxZQpU+LFF18sgsvLLrssNthggwV+OnHixDj++OPjiSeeKP42YsSItt9kZ+Z5550XI0eOrHMdwyfQ3AK/fbK1CCz/8lZld+Vn1pjfXbnBqrorm/srMXsCBAgQIECAAAECBAjUjoCgsnZqsdgjmTdvXuR+lRlI3nLLLUVAue222xadkgcddFARXHZ0TZ06tei0vPXWWyNP+s6Qc8yYMTF27NgYPnz4Yo/HDwkQqB2BV96bv3flrx7ruLvyiJ0GxeE7VR7CUzszMBICBAgQIECAAAECBAgQaBYBQWWzVNo8CRBoaoE7npq/d+WUNyq7K7OrMrsrs8vSRYAAAQIECBAgQIAAAQIE+kpAUNlX8t5LgACBXhZ4/f15RVh50+9nd/jm3Lcy9690ESBAgAABAgQIECBAgACBvhAQVPaFuncSIECgDwXuenp+d+Wzr1V2V663cv8Yv2dL5AnhLgIECBAgQIAAAQIECBAg0JsCgsre1PYuAgQI1IjA29PnxfWTZheBZUfXmG0HxTG7t0T/fjUyYMMgQIAAAQIECBAgQIAAgYYXEFQ2fIlNkAABAp0L3PtsngzeGk+9MqfiprVWnN9dudW6uit9QwQIECBAgAABAgQIECDQ8wKCyp439gYCBAjUtMAHH82LXzw0O254eHa0Vq4Gj322HhTH7tYSLQNrehoGR4AAAQIECBAgQIAAAQJ1LiCorPMCGj4BAgSqJfDgn+YUS8GfeKmyu3K1ofO7K7cfqbuyWt6eQ4AAAQIECBAgQIAAAQILCggqfREECBAg0CYwc9a8uPrB+XtXftxaCfPlLQbGsbu3xNItNq/02RAgQIAAAQIECBAgQIBAdQUEldX19DQCBAg0hMCk5+d3Vz72QmV35UrL9Yvxo1pipw2sBW+IYpsEAQIECBAgQIAAAQIEakRAUFkjhTAMAgQI1JrAnLkRVz4wK65/uDU++nhexfC+sOn87srlhuiurLXaGQ8BAgQIECBAgAABAgTqUUBQWY9VM2YCBAj0osDvX5hTHLTz8POV3ZVDP9EvThjVErttrLuyF0viVQQIECBAgAABAgQIEGhIAUFlQ5bVpAgQIFB9gSsfmH8y+IczK7sr9/zMwDhuj5ZY4RO6K6sv74kECBAgQIAAAQIECBBoDgFBZXPU2SwJECBQFYHJL87fu3LilMruymWXmr935V6f1V1ZFWwPIUCAAAECBAgQIECAQJMJCCqbrOCmS4AAgWoIXDNx/sng02ZUdlfuutH87so8dMdFgAABAgQIECBAgAABAgS6KiCo7KqU+wgQIEBgAYE/vJzdla1x/3OtFTJDWvrF+D1bYu/NdFf6bAgQIECAAAECBAgQIECgawKCyq45uYsAAQIEOhG4btL87sp3pld2V+64/oAYt+fgWPWTuit9QAQIECBAgAABAgQIECCwcAFBpS+EAAECBJZY4OlX5xYH7dz9TGV35cABUXRXfnXLQUv8Hg8gQIAAAQIECBAgQIAAgcYVEFQ2bm3NjAABAr0ucOMj808Gf+ODyu7KbT81II7foyVGDOvf6+PyQgIECBAgQIAAAQIECBCofQFBZe3XyAgJECBQVwJ/en1usRT8zj9WdlfmRLK7cvQ2uivrqqgGS4AAAQIECBAgQIAAgV4QEFT2ArJXECBAoBkFbnk0965sjVenza2Y/pbrDIjj92yJdYbrrmzGb8OcCRAgQIAAAQIECBAg0JGAoNJ3QYAAAQI9JvCXt+Z3V/7uyY67K4/dvSUO2E53ZY8VwIMJECBAgAABAgQIECBQRwKCyjoqlqESIECgXgVundxaBJYvvVPZXbnJmgOK5eAjV9FdWa/1NW4CBAgQIECAAAECBAhUQ0BQWQ1FzyBAgACBRQq88t7c+MVDs+M3kzvurjxyl5Y4dAfdlYuEdAMBAgQIECBAgAABAgQaVEBQ2aCFNS0CBAjUqsBvn2wtTgbPZeHl18ar94/xowbHRqvprqzV+hkXAQIECBAgQIAAAQIEekpAUNlTsp5LgAABAp0KvPnBvLh64qz41WMdd1cetuOg+PrOLQQJECBAgAABAgQIECBAoIkEBJVNVGxTJUCAQK0J3PHU/L0rp7xR2V25/irZXdkSnx0xoNaGbTwECBAgQIAAAQIECBAg0AMCgsoeQPVIAgQIEOi6wLQZ8+KqB2bHL38/u8MfHbj9oDhql5YYYDV411HdSYAAAQIECBAgQIAAgToUEFTWYdEMmQABAo0ocNfT8/eufOa1yu7KdYbP767cYm3dlY1Ye3MiQIAAAQIECBAgQIBACggqfQcECBAgUDMCMz6eF5ffN7tYDt7Rtd82g+KoXVti8MCaGbKBECBAgAABAgQIECBAgECVBASVVYL0GAIECBConsC9z2Z3ZWs89cqcioeOGNY/xu/ZEtusp7uyeuKeRIAAAQIECBAgQIAAgb4XEFT2fQ2MgAABAgQ6EJjdGvHTe2cVy8FbK1eDx9e2zO7KQfGJwf34ESBAgAABAgQIECBAgEADCAgqG6CIpkCAAIFGFnjwT3OKpeBPvFTZXbnKJ/vFCXsOjs+tr7uykb8BcyNAgAABAgQIECBAoDkEBJXNUWezJECAQN0L/OSeWUVg+XEH21d+cfOBMXbXllh+iO7Kui+0CRAgQIAAAQIECBAg0LQCgsqmLb2JEyBAoP4EJj0/p1gK/ugLld2VKy7br9i7cpeNnLRTf5U1YgIECBAgQIAAAQIECDj12zdAgAABAnUoMOG+7K5sjY8+nlcx+s9vMr+7ctgyuivrsLSGTIAAAQIECBAgQIBAEwvoqGzi4ps6AQIE6lkguypzKfjDz1d2V35y6X4xflRL7PFp3ZX1XGNjJ0CAAAECBAgQIECguQQElc1Vb7MlQIBAwwlc+cDsYjn4hzMruyszqDx6t5ZYaTndlQ1XeBMiQIAAAQIECBAgQKDhBASVDVdSEyJAgEDzCUx+cX535cQpld2Vnxg8v7vy7zbRXdl8X4YZEyBAgAABAgQIECBQTwKCynqqlrESIECAwEIFrpk4uwgsp82o7K7cecOBccxug2K1of0pEiBAgAABAgQIECBAgEANCggqa7AohkSAAAECiy/w9Ktz49qHZsd9z7VWPGTwwIjxowbHlzbXXbn4wn5JgAABAgQIECBAgACBnhEQVPaMq6cSIECAQB8LXDdp/t6Vb0+v7K783MgBcczuLbHmMN2VfVwmrydAgAABAgQIECBAgECbgKDSx0CAAAECDSvw5zfnxtUPzo67n6nsrhzQP2L8ni3xta0GNez8TYwAAQIECBAgQIAAAQL1JCCorKdqGSsBAgQILJbALx+Zv3flGx9Udlduve6AOHb3llh3Jd2Vi4XrRwQIECBAgAABAgQIEKiSgKCySpAeQ4AAAQK1LfDSO3Pjygdmx51/rOyuzJGP26Ml9t9Wd2VtV9HoCBAgQIAAAQIECBBoZAFBZSNX19wIECBAoELglseyu7I1Xn1vbsXfNl97fnfl+qvorvTpECBAgAABAgQIECBAoLcFBJW9Le59BAgQINDnAq+/Py+uuH9W/O7Jjrsrj961JQ76nO7KPi+UARAgQIAAAQIECBAg0FQCgsqmKrfJEiBAgEB7gVsntxYng7/4TmV35WdHzO+u3Hh13ZW+GgIECBAgQIAAAQIECPSGgKCyN5S9gwABAgRqVuDdv86Ln907K34zuePuyq/v3BKH7ai7smYLaGAECBAgQIAAAQIECDSMgKCyYUppIgQIECCwJAK5DDxPBv/LW5XdlRuu1j+O270lNllzwJK8wm8JECBAgAABAgQIECBAYCECgkqfBwECBAgQ+G+B6TPnxWX3zI5fPTa7Q5NDdhgUh+/UEgOtBvfNECBAgAABAgQIECBAoOoCgsqqk3ogAQIECNS7wB1Pze+unPJGZXflp1buH8ft0RJbrK27st7rbPwECBAgQIAAAQIECNSWgKCytuphNAQIECBQIwIfz4645K5Z8cvfd9xdecB287srl7J9ZY1UzDAIECBAgAABAgQIEKh3AUFlvVfQ+AkQIECgRwXuenr+yeDPvFbZXbn2iv1j3B4tsfV6uit7tAgeToAAAQIECBAgQIBAUwgIKpuizCZJgAABAksiMHdexEV3zioCy3kdPGjfrQfFETsPimUG91uS1/gtAQIECBAgQIAAAQIEmlpAUNnU5Td5AgQIEOiOwH3Ptcb1k1rjqVfmVPxs9RX6x/F7tMT2I3VXdsfUvQQIECBAgAABAgQIECgJCCp9CwQIECBAoJsCuXdlHrbTWplXxle2GBRf33lQLL+07spusrqdAAECBAgQIECAAIEmFxBUNvkHYPoECBAgsHgCk/48J34xaXY88WJlWrny8v2K7sqdNhy4eA/3KwIECBAgQIAAAQIECDShgKCyCYtuygQIECBQPYGf3DO/uzJPCS+/9t5sYHx955YYtozuyuqJexIBAgQIECBAgAABAo0qIKhs1MqaFwECBAj0msDjU+fE1RNnx6MvVHZXrrBMvxi/Z0vstrHuyl4riBcRIECAAAECBAgQIFCXAoLKuiybQRMgQIBALQpMuC9PBm+NGR9Xng0+6rMD48idWyKXhbsIECBAgAABAgQIECBAoFJAUOmrIECAAAECVRTIE8GvemB2PPx8ZXflckPmd1dmaOkiQIAAAQIECBAgQIAAgQUFBJW+CAIECBAg0AMCGVbm3pUfzqzsrsxl4EfuMihWH9q/B97skQQIECBAgAABAgQIEKhPAUFlfdbNqAkQIECgDgT+9PrcuPz+WTFxSmV35dIt/WL8qJb4wqa6K+uglIZIgAABAgQIECBAgEAvCAgqewHZKwgQIECguQWumTi/u3LajMruyh03GBhH7TIo1lpRd2VzfyVmT4AAAQIECBAgQICAoNI3QIAAAQIEekFg6ttz42f3zo77nmuteNugAVF0V35li0G9MBKvIECAAAECBAgQIECAQG0KCCprsy5GRYAAAQINKnDdpNlxw8Oz4+3pld2V231qQBy1a0ust5LuygYtv2kRIECAAAECBAgQILAQAUGlz4MAAQIECPSywKvT5sZP7p4ddz9T2V3Zr18UJ4Pvu7Xuyl4ui9cRIECAAAECBAgQINDHAoLKPi6A1xMgQIBA8wr88vfz96584/3K7sqt1pnfXbnBqrorm/cLMXMCBAgQIECAAAECzSUgqGyuepstAQIECNSYQC4Bv/SuWXHHU5XdlTnU43ZviTHb6a6ssbIZDgECBAgQIECAAAECPSAgqOwBVI8kQIAAAQLdFbjlseyubI1X35tb8dNN1xoQY3dpiU+vobuyu67uJ0CAAAECBAgQIECgfgQElfVTKyMlQIAAgQYX+OCjeXHRf82K3z3ZcXflUbu0xME7DIp+De5gegQIECBAgAABAgQINKeAoLI5627WBAgQIFDDAr+Z3FrsXfniO5XdldlVOXbXlth0zQE1PANDI0CAAAECBAgQIECAQPcFBJXdN/MLAgQIECDQ4wIzZ82LH98xKzK07Og6fKdBcfDnWmKQvLLHa+EFBAgQIECAAAECBAj0joCgsnecvYUAAQIECCyWwO1Ptca1D82Ov7xV2V2ZJ4IfvWtLbLGOtHKxcP2IAAECBAgQIECAAIGaEhBU1lQ5DIYAAQIECFQKtM6NOP+2WZEH7nR0HfS5QXHoDi2xlMPBfT4ECBAgQIAAAQIECNSxgKCyjotn6AQIECDQXAL3PNMaV0+cHVPeqOyuXHel/nHMbi2xzXq6K5vrqzBbAgQIECBAgAABAo0jIKhsnFqaCQECBAg0icB5t82KX/6+4+7K/bfN7spBscxSzgZvks/BNAkQIECAAAECBAg0jICgsmFKaSIECBAg0EwCE6fMiasemBXPvFbZXbnmsPndlZ9bX3dlM30T5kqAAAECBAgQIECg3gUElfVeQeMnQIAAgaYWuOCOWXHDw7NjXgcK+2w1KA7dcVB8cmndlU39kZg8AQIECBAgQIAAgToRqLugcu7cufHcc8/Fiy++GKNGjYoBAwbE9OnT4wc/+EGcf/75MXv27Nhvv/3ijDPOiBEjRtRJGQyTAAECBAgsvsCjL8yJy++fHU+9PKfiIat+sl8cu3tL7LzhwMV/gV8SIECAAAECBAgQIECgFwTqKqicMWNGfO973yv+Ofroo+P//t//G4MHD44zzzwzTjvttAW4vvrVr8ZFF10UK6+8ci8wegUBAgQIEOh7gUvumhXXPzw7WivzyvjS5gPjsB1bYsVldVf2faWMgAABAgQIECBAgACBjgTqKqi8+eab47DDDovVVlst/uEf/iGOPPLIeOONN+Lggw+OV199NS655JLYbLPNis7K7Ki89NJLY+zYsSpPgAABAgSaRuDJl+bEhPtmx+QXK9PK4cv1i2N3a4ndP627smk+CBMlQIAAAQIECBAgUEcCdRNUzpo1K0499dT47W9/G9dcc01ssskmBfPtt98ee+21Vxx33HFxzjnnxJAhQ+Kdd94pAs011lij6Lpceuml66gkhkqAAAECBJZc4Cf3zO+u/LiDw8H/bpOBcdhOLbHK8rorl1zaEwgQIECAAAECBAgQqJZA3QSV06ZNK8LHVVddtS18nDdvXtE5mf9ceOGFRViZ18yZM+Mb3/hGTJ06Na666qoYNmxYtbw8hwABAgQI1I3As6/NjQwscw/L8mvoJ+bvXbnXZ3VX1k1BDZQAAQIECBAgQIBAgwvUTVD57rvvxiGHHBJrr712W+fkBx98UOxV+cADD8SvfvWr2HLLLQWVDf7Bmh4BAgQIdF9gwn15MnhrzPi48mzwPT+Te1cOijVW6N/9B/sFAQIECBAgQIAAAQIEqihQN0Flnux9wgknFN2Suffk8ssvH48++mh8+ctfjk033TSuuOKKWHHFFQua119/PQ4//PAi1LT0u4pfi0cRIECAQN0K/OWtuZGH7Tz8fGV35TJL9Yvjdm+JvTfTXVm3BTZwAgQIECBAgAABAg0gUDdBZS7zzj0o//mf/znOOuus+MIXvlCc/n3BBRfEd7/73fj2t78d/fr1i48//jjOPvvs4hTwvC+XgOe/dxEgQIAAAQIRVz0wu9i78sOZld2Vu2w0MA7fcVCsPVx3pW+FAAECBAgQIECAAIHeF6iboDJppkyZUuxTOWnSpDapbbfdNn7605/GRhttFLkU/Kijjoobb7wx8t9nl+XIkSN7X9UbCRAgQIBADQu8/N7cuPjOWfHglMruyqUGRRy3R0t8ZYtBNTwDQyNAgAABAgQIECBAoBEF6iqozAK8/PLL8cMf/jDuueee2GyzzeLv//7v47Of/WxRm7/97W/xzW9+M1566aWiyzL/7iJAgAABAgQ6Frhm4uy44eHZ8d6Myu7KHdYfEIfv1BKfWll3pe+HAAECBAgQIECAAIHeEai7oHJRLB999FEstdRS0b+//4fVoqz8nQABAgQIvPnBvLjgjllx33OtFRgD+0eM26Ml9tlad6UvhQABAgQIECBAgACBnheoy6Dy1VdfjalTp8YOO+zQJjRr1qy45JJLYqWVVoq99947PvGJT/S8njcQIECAAIEGEbjxkdlx7UOz4+3pld2V26w3II7YqSU2XM3/J2CDlNs0CBAgQIAAAQIECNSkQF0FlXmgzi9+8Yvi9O/999+/OFxnyJAhBWzpVPDcl3LrrbeOH/3oR7HddtvVJLpBESBAgACBWhSYNmNenHf7rLj76cruyhxvdlfuv63uylqsnTERIECAAAECBAgQaASBugoqH3jggTjkkEOKUPJb3/pWnHTSSW1BZZ72/fDDD8e1114bEyZMiI033thhOo3whZoDAQIECPS6wK8fb42rJ86KN96v7K7cYu0B8fWdB8Wn1xjQ6+PyQgIECBAgQIAAAQIEGlugboLKOXPmxOmnnx4/+9nP4sorr4zdd9+9w8pk1+XVV18d48aNi1NOOSX+H3t3Ah5Vdf9//DuTTEJIQoQQ9lWlQW1V1CIoaq0F2lq1FcuOS7GCC7S0T/1R/deWKtVCgVpQ6tJFFm1dEKy0CihuqFRt0SpIqQrIHgFJPvkQqQAAIABJREFUCDCTZOb/fM/MTSaZCZlMJsm9d973eXhYcufOOa9zSWY+8z3n3H777eLxeNw9ivQOAQQQQACBFAuU+0Pyu+cDsub9+NWV138lS0YP9gk/YlMMz+UQQAABBBBAAAEEEEhjAccElQcPHpQJEyZIhw4d5L777pP8/Px6h+3QoUNy/fXXm68//PDDUlBQkMZDTNcRQAABBBBIXuD59yrl0dcrZMeBYMxFTu8Zrq48ozfVlckL80gEEEAAAQQQQAABBBCwBBwTVO7fv99M++7Tp0+ttSnjDeXRo0dl2rRpZsOdpUuXSmFhYVqNeGVlpdxzzz2mAvW1116rtelQNIT6zJ8/X1auXCmbN2+WAQMGyMiRI2XixIlSVFSUVmZ0FgEEEECgfoFApchvn/OLhpbxjmsvDFdX+sgruY0QQAABBBBAAAEEEECgCQKOCSqtzXJKSkrM2pMdO3ast9tafalhW15eXoPVl02ws+1DV6xYYapP1ay+oHLDhg1mevz69euluLhYevbsKVu2bJFt27bJsGHDZMGCBdKvXz/b9pGGIYAAAgi0vMDajZWy+LUK2fZZbHXlKd29ct2FWXJ2X9LKlh8ZnhEBBBBAAAEEEEAAAXcIOCao1LUndZfvH//4x2adSg3ivF5vzCik+xqVmzZtkuuuu84EkHrECyo17J00aZKsWbPGmF5zzTWSmZkp5eXlMnv2bJkxY4bccsstMmvWrOrNitxxu9MLBBBAAIFUCMz5u1/+viF+deX4832mujIni/WhU2HNNRBAAAEEEEAAAQQQSCcBxwSVOiha8acB5caNG024pn8+6aSTqsdr9+7dZsfvBx54IC13/dagUTcQeuedd6R9+/by3HPPxQ0qly1bJiNGjJCpU6eaMDI7O7vasLS01Oymvnr1alm+fLkMHDgwnf4/0FcEEEAAgQQF1v23Sv78SkA+3hdbXdmvS7i68tyTqa5MkJPTEEAAAQQQQAABBBBAQEQcFVTqiL3yyityww03mDUV6zt0KvODDz4oF154YdoMslaS6sZBWnGqfddQ94477ogJKgOBgEyfPt1UUq5atUqGDh0aY7Ro0SITBM+dO9es9cmBAAIIIIBAfQL3PheQZ/5VEffLWlmpv/LbUF3JHYQAAggggAACCCCAAAINCzguqNQu6cY6jz32mDz55JPy8ssvV/fyoosukssuu0yuvvrqtNsM5u2335arrrrKbDikU7fvvvvuuEGltXv69u3b5fHHH5f+/fvH3CXr1q2TIUOGmOnhGmjm5OQ0fCdxBgIIIIBA2gq89VGV/PHlgPx3T2x1ZZ8ir3zvoiw5/wtUV6btDULHEUAAAQQQQAABBBBIUMCRQWWCfUub0/bu3WtCRd3tW6squ3TpInfeeWfcoFI3yxk7dqyxefTRR6V3794xTlqtOmrUKHOddNw1PW1uHDqKAAIIpFhgwaqAPP12/OrKEQN9MmawT9rnUl2ZYnYuhwACCCCAAAIIIICAawQIKh0+lBpOzpkzRxYuXGjW59SqUj3qCyoTCSETOcfhbDQfAQQQQKCZBDZsq5KH1wZk067Y6soeHbS60icXnZLZTM/OZRFAAAEEEEAAAQQQQMDJArYNKoPBoBw6dMjYFhQUmN/17/rviR66K7g+Nt7u4Ilew+7n6TqTOuX79ttvN+tT6u7drR1U6mY+HAgggAAC6S3w7OZO8urWDhKKw3Ber4Nycd/9UtAm/s7h6S1H7xFAAAEEEEAAAQQQaBmBs88+u2WeqBHPYtugUteh1PUW9dDpx3ro359//vmEuzd8+HBXT122dkHv1auX2elcd/q2jtasqCSoTPgW5UQEEEDA1QLbPs+Rlf/tJFsPxq513D6nQr7er0QGdC11tQGdQwABBBBAAAEEEEDArgIElY0YGYLK42OVl5fLrbfeKmvXrpW//OUvcvrpp9d6QH1B5a5du2oFwN26dYt5Imvqd48ePWTx4sW1AtBGDCGnIoAAAgggYAQeWhuQJ/9ZIZVVsSCXnpkpY87Lkq4nsHYltwsCCCCAAAIIIIAAAukuYNuKynQfmIb6b4WJ7777bkOnmq//8pe/lJ/97GfCrt8JcXESAggggECKBf63NygL1wRE17CsexTmeWTiV7Jk+OmsXZlidi6HAAIIIIAAAggggICjBBwVVD733HPSqVMnOfPMM1297mQid9DHH38sP/3pT+Xzzz+Pe7ru7q1h5qBBg6Rdu3byrW99S6ZMmSKBQECmT58u8+bNE13fcujQoTGP12nkkydPlrlz58q0adMSaQ7nIIAAAgggkJDAI68E5PH1FXIszubgw76UKWPP80nPQm9C1+IkBBBAAAEEEEAAAQQQcJeAY4LKsrIyufnmm2X37t2yaNEi6dq1q7tGIsW9qW/qtz7NsmXLZMSIETJ16lSZNWuWZGdnVz97aWmpCTRXr14ty5cvl4EDB6a4ZVwOAQQQQCDdBbZ9FpT7VgfknU9iqysL2oarK3VKOAcCCCCAAAIIIIAAAgikl4Bjgkprzco+ffqYasCcnNiF+dNr6I7f2+MFlSUlJTJp0iRZs2aNsRw/frwJK3Xdy9mzZ8uMGTPM13HmjkIAAQQQaE6BR1+vkL+8USHl/ti9wb96aqaMPd8nfYuormzOMeDaCCCAAAIIIIAAAgjYScAxQaXf7zebx/znP/8xG7x0797dTo62a8vxgkpt7BtvvCE33nij6BqXxcXF0rNnT9FdxHXK+LBhw2TBggXSr18/2/WLBiGAAAIIuEtg9+ch+d3zfvnnR7HVlbnZHrn+Kz65/GyfuzpNbxBAAAEEEEAAAQQQQCCugGOCSm29hmi6ZmJFRYWZBj5gwACzI3VWVhbDW0egoaBST9+6davMnz9fVq5cadazVM+RI0fKxIkTpaioCFMEEEAAAQRaTEB3BV+6rkJKj8ZWV17QP1PGn+eTk7tQXdliA8ITIYAAAggggAACCCDQCgKOCSp1t2qtqHz//fflzTffTIhq+PDhsnTpUiksLEzofE5CAAEEEEAAgdYT2H84JL/9h19e3xJbXZmVKfL9i7Pkyi9TXdl6I8QzI4AAAggggAACCCDQvAKOCSqtNSqff/75hEUIKhOm4kQEEEAAAQRsI/DMOxWy+LUKOVAeW105uF+GjD8/S/p3o7rSNgNGQxBAAAEEEEAAAQQQSJGAY4LKFPWXyyCAAAIIIICAAwTKjoZkzt8D8urmypjWej3h6sqRg6iudMBQ0kQEEEAAAQQQQAABBBIWcExQGQwG5dChQ+L1eqVdu3bi8Xjq7WQoFJK9e/fKp59+KqeffrrZ0ZoDAQQQQAABBJwn8I93K+WRVwNSUhpbXfnlE7W60idf7JnhvI7RYgQQQAABBBBAAAEEEIgRcExQaU397tOnj8ybN09ycnLqHc6jR4+aTXd0sxjWqOSuRwABBBBAwNkCxypEfrPSL2s3xlZXas8mfiVLRg/2iVZaciCAAAIIIIAAAggggIBzBVwZVOru4LoreGVlJUGlc+9NWo4AAggggEAtgRc+qJQ/vhyQPZ/HVlee2TtDJgzxif7OgQACCCCAAAIIIIAAAs4UsG1QWVVVJbNmzZLbbrstaVmtqrznnnskKysr6WvwQAQQQAABBBCwj0AwJPLrv/llzfvxqyuvuSBcXam7hHMggAACCCCAAAIIIICAswRsG1Qqo07dHj9+vKxbt65Rqvn5+fL1r39dZs6cKf369WvUYzkZAQQQQAABBOwvoJvsPLy2QnYcCMY09os9wtWV55xIdaX9R5IWIoAAAggggAACCCBQI2DroDJ6oBqzRiUDjAACCCCAAALpITDrWb88/1786spx5/tMdWXbLBavTI+7gV4igAACCCCAAAIIOF3AMUHl4cOHZcmSJVJQUCAjRoxgOrfT7zzajwACCCCAQIoE1v+vSh54MSDbPoutruzfzSsThmTJoJOprkwRN5dBAAEEEEAAAQQQQKDZBBwTVDabABdGAAEEEEAAAVcIzP27X1ZuiF9dOWpQuLqyXQ7Vla4YbDqBAAIIIIAAAggg4EoBRwaVwWBQNm/eLGvXrpW33npLMjMzzcY7ubm5snr1ajnrrLOka9eurhwwOoUAAggggAAC9Qv8a2uVLFwTkI/3xVZXntTZK1cPyZIhxVRXcg8hgAACCCCAAAIIIGBHAccFlSUlJTJ9+nT54x//WO05fPhwWbp0qeTk5MgPfvADefXVV+W3v/2t6L97PFRO2PHGo00IIIAAAgg0p8D8VQFZ/nZF3KcYMTBcXdkhl9cIzTkGXBsBBBBAAAEEEEAAgcYKOCqoPHjwoEyaNEmeeOIJueCCC+RrX/uavP7666bPGlRmZ2fLnXfeKQsXLpQTTzxR/vrXv0pxcXFjTTgfAQQQQAABBFwg8P6OKrlvVUD+uye2urJ3R69cfYFPvnJKpgt6ShcQQAABBBBAAAEEEHCHgKOCyj/84Q9y/fXXyy9+8Qu59dZbzQhMmzZNtm7daoLKwsJC0WnhixcvlmuvvdaElrfffjtVle64V+kFAggggAACSQk88EJAHl8fv7ry22f7ZNRgn3RqR3VlUrg8CAEEEEAAAQQQQACBFAo4Jqg8evSoCSU3btwojz76qPTo0UOsf4sOKtXms88+kwkTJkhRUZHcd999kp+fn0IyLoUAAggggAACThP47+6g/G6VXzbtjK2u7NbeK9dc4JOvfZHqSqeNK+1FAAEEEEAAAQQQcJeAY4LK/fv3y7hx46RPnz4yb948sx5lfUFlff/urqGjNwgggAACCCDQWIE/vRyQpa9XSCgU+8hvDciUUYOypFt7qisb68r5CCCAAAIIIIAAAgikQsBxQWXPnj3l3nvvlbZt29YbVB45csRsqvPpp59WTwlPBRbXQAABBBBAAAHnC3xSEpR7nwvIfz6tiumMTgG/9sIsGX461ZXOH2l6gAACCCCAAAIIIOA0AccElceOHZMf//jHsm7duupNcuqrnHzvvfdk9OjRcvHFF8ucOXOkTZs2ThsX2osAAggggAACzSywZF2FLH4tIJWxeaV8/fRMszN4z0JvM7eCyyOAAAIIIIAAAggggIAl4JigUhu8YsUKs/akhpAzZ86UvLy8mM10tm3bJjfffLOsXLlSnnrqKbnyyisZbQQQQAABBBBAIK7AzoNBmfv3gGzYFptWdsgNV1deOoDqSm4fBBBAAAEEEEAAAQRaQsBRQWV5ebnZ7fv++++X3r17y7e//W15++23pbKy0uzyvWHDBnniiSfkwIEDctNNN8msWbMkNze3JRx5DgQQQAABBBBwsMDjb1bII68G5FiczcF1k53Rg3zStxPVlQ4eYpqOAAIIIIAAAggg4AABRwWV6llWVib33HOPzJ8/3/w53qEh5Z133ikdOnRwwBDQRAQQQAABBBCwg0BJaUhmr/TLO5/EVlfm53jkugt9csXZPjs0lTYggAACCCCAAAIIIOBKAccFlToKoVBI9u7dKy+99JK8//77ppLy1FNPleLiYhk2bJj06NFDPB527HTlHUunEEAAAQQQaGaB5W9XyB9frpByf+zW4F85Jbx2Zb8uVFc28zBweQQQQAABBBBAAIE0FHBkUJmG40SXEUAAAQQQQKAFBQ4dCcmv/+aX9R/FVlfmZIWrK0cMpLqyBYeEp0IAAQQQQAABBBBIAwGCyjQYZLqIAAIIIIAAAskJrNxQKQ+vDUjp0djqyiHFGTJ6UJac0p3qyuR0eRQCCCCAAAIIIIAAArUFbBtUHj58WJYsWSKHDh1KeswKCgpk/PjxZndwDgQQQAABBBBAIBmBI4GQ3L3CL69via2uzMwQ+d5FWTJqENWVydjyGAQQQAABBBBAAAEEogVsG1Tu379fxo0bJ88//3zSIzZ8+HBZunSpFBYWJn0NHogAAggggAACCKjA6vcr5cEXA3LgcGx15bknZ8iYwT75Us8MsBBAAAEEEEAAAQQQQCBJAUcElb1795bvfOc70qVLl0Z1k4rKRnFxMgIIIIAAAgg0IFBZJXLXCr+8+mFl3DO1ulI328lgNjj3EgIIIIAAAggggAACjRawbVCpU7/vvfdeeeihh2Tbtm2Sn58vl1xyidxwww1y4YUXSm5ubqM7ywMQQAABBBBAAIFUCLy8qVIWvhCQktLY6sqz+4arKwf0oboyFdZcAwEEEEAAAQQQQCB9BGwbVFpDUFlZKf/+97/NFO7FixfLgQMHpEOHDnLFFVfI9773PRk4cKBkZWWlz4jRUwQQQAABBBCwjcCvVvjlhQ/iV1defYFPRg/OkuxM2zSXhiCAAAIIIIAAAgggYGsB2weV0XpHjx6V9evXy6JFi2TFihUmtNRp4VdeeaWMGTNGBgwYIJmZvBuw9R1H4xBAAAEEEHCZwBtbquS+1X7Z/XlsdeUZvTJkzHk++fKJVFe6bNjpDgIIIIAAAggggEAzCDgqqIzuf3l5ubzyyivy4IMPygsvvCBlZWVSXFxsdvkeMWKE+bPXywJRzXDPcEkEEEAAAQQQiCMwe6Vfnns3fnXl2PO0utInudke7BBAAAEEEEAAAQQQQKAeAccGldH9OXjwoNkdXKeHP/vss+ZL5557rlx33XVy7bXXSnZ2NjcAAggggAACCCDQ7AJvf1Il858PyI4DwZjnOrW7V8aelyWD+1Fd2ewDwRMggAACCCCAAAIIOFLAFUFltPyHH34oM2fOlCVLlsjw4cNNeFlYWOjIwaHRCCCAAAIIIOBMgXufC8gz/6qI2/hRg3wyarBPCnKornTm6NJqBBBAAAEEEEAAgeYScEVQGa+iUsF0s5158+ZJu3btmsuP6yKAAAIIIIAAAnEF3tteJb99LiDbPoutrvxCF6+MPd8nFxSztja3DwIIIIAAAggggAACloBjg0ornPzrX/9avUalduqSSy6Ra665xlRTdurUiZFGAAEEEEAAAQRaVWDhmoA8+c/41ZUjvhyurizMo7qyVQeJJ0cAAQQQSFuB/WUh+WBnlfgyPCzPkrZ3AR23k4CjgsrS0lJ56aWX5E9/+lOtcPKCCy4wm+hcfvnl0rlzZ/F4eLFvp5uMtiCAAAIIIJDuAh/uCsrcv/vlo32x1ZV9O3ll/Hk++cqpVFem+31C/xFAAAEEmldgy56gCSU/2BGUjTuqZM+hUPUTjjvfJ9+7KKt5G8DVEUCgQQHbB5X1hZNf+tKXTDh51VVXSZ8+fdjhu8Gh5gQEEEAAAQQQaG2BP7wUkEdfj19decXZPhk9yCedCvjAtbXHiedHAAEEEHC2QLk/ZMLID3ZUyQc7w78HKo/fp7P7ZsisMW2c3XFaj4ALBGwbVB4+fFh++tOfyiOPPCJlZWWGuri42ISTI0aMMH/2er0uGAK6gAACCCCAAALpJKBVlb9Z6Zf/7o6truxZ6JXx5/vka1+kujKd7gn6igACCCCQvMCOAxpE1oSSW0tif74mcvW22R7524/bJnIq5yCAQDMK2Dao3L9/v4wbN06ef/55OfHEE+Wmm26SM844QzIzE3/h3qZNGxkwYIBkZ2c3IyGXRgABBBBAAAEEGi+w6NUKeeTVQNwHXnpmpowe7JNu7flQtvGyPAIBBBBAwI0CVUGpVSGp4WTp0Zqp243ts64Y16vQK/ohYa9Cj/nz0C8lnjc09vk4HwEEEhNwRFCZWFdiz9INdZYuXSqFhYXJXoLHIYAAAggggAACzSbw6f6g/PpZv2zaGVv90fUEj4w/P0u+fgZvmpptALgwAggggIAtBT7TDW6ipm3rLIRg8pmk5LfxSM9IGNmrY0042aMDHwja8gagUWktYNugUnf1vvXWW2X79u1JD1CvXr1k1qxZ0r59+6SvwQMRQAABBBBAAIHmFvjLGxXy8EsBCcV5Ezb89EyzdqW+seJAAAEEEEDAbQJmgxsNJXX69s4q2Ru1wU0yfe1yQrg6MlwpGa6W1D+3z2UN6GQ8eQwCLS1g26CypSF4PgQQQAABBBBAoDUF9I3Z3c/45T+fVsU0o2O+RyYMyZJvDaC6sjXHiOdGAAEEEEhe4PCxUPXGNhpKbt4dlKOB5MskszKjp25HAsmO4XDSl5F8O3kkAgi0rgBBZev68+wIIIAAAggggEAtgWVvVciDLwakIjavlEtOC69deWInqiu5bRBAAAEE7CugS5tYFZL6+7bPktvgxuphh7xwVaS1lqRVLdm5gCpJ+94FtAyB5AQIKpNz41EIIIAAAggggECzCRwsD8ldy/2yYVtsWnlCW62u9Mm3z/E12/NzYQQQQAABBBIRqIxscLMxMm37w11B0Z9hTTniBZK6vmReG0LJprjyWAScIkBQ6ZSRop0IIIAAAgggkHYCf/t3pfx+jV+OVcR2/aJTwmtXfqEr1ZVpd2PQYQQQQKAVBEpKdep2ZC3JHVXySUlQApXJN6Rttkd6R9aP1HWYw+tKhteX5EAAgfQVIKhM37Gn5wgggAACCCDgAAFd00urK9/6OLa6Mi/bIxMu8MlVA6mudMBQ0kQEEEDAMQK6y7YVSm7aVSV7Pm9alaRO0a67uY0GkjqlmwMBBBCIFiCo5H5AAAEEEEAAAQQcIPD8e5Vy3+qAlPtj3yye/4UMGT04S07tThWKA4aSJiKAAAK2ESjTDW52BGWj7rq9Mygf7QtK2dHkQ0mPR6RvUe3dtrVaUkPKbPaDs8240xAE7CxAUGnn0aFtCCCAAAIIIIBAlIBOsbtr+TFZ99/Y6spsn8jVQ7LMZjscCCCAAAII1BXYbm1ws6NKNu0Miv49mHwmKQU5HultQsmaakkNJLueQJUkdx8CCCQvQFCZvB2PRAABBBBAAAEEWkVg7cZKmf98QA7FqXo59+QMs3bl6b0yWqVtPCkCCCCAQOsKVFaJfBCpkNTfP9oblJKyJiSSItKjQ836keG1JMMBZX4OoWTrjjbPjoD7BAgq3Tem9AgBBBBAAAEE0kRA167U0LLukeEVufqCcHVlJrPB0+RuoJsIIJCOAvt0g5tIKKnTtz/dH5IjgeRDyazMyNTtOpvbaDDpJZNMx1uMPiPQ4gIElS1OzhMigAACCCCAAAKpE9Bp4L99zi8HDse+MT2nb4aMGuyTs/pQXZk6ca6EAAIItI7AZt3gRkPJHUH5396g7DgQbFJDCvM80ieynqS127YGkh3zSSSbBMuDEUCgSQIElU3i48EIIIAAAggggIA9BH79N7+s+k9sdaW2bsIQn9lspw3LV9pjsGgFAgggcBwB3cxGN7axQkldS/JgefJVkvpUGkj2NlO2PWJtbqNTuPm5wK2IAAJ2EyCotNuI0B4EEEAAAQQQQCBJgX9+VCVz/+GXktLYN7Rn9s6QUYN8MvAkqiuT5OVhCCCAQMoFtn2mgWRQPthZJVv2BOXT/UHRjdOSPdpme+TETuH1I6PXkuzWnnVAkjXlcQgg0LICBJUt682zIYAAAggggAACzS4w7x9+efbf8d/pjj3PZwLLvDZM7Wv2geAJEEAAgYhAhbXBTSSU1IByz+dNq5LsUhA9dTuy+3ZHr9mNmwMBBBBwqgBBpVNHjnYjgAACCCCAAALHEdiwrUp+s9Ivu+O8Ef5ijwyz0c7gflRXchMhgAACqRao3uBmR1D+uye8wU3p0eRDSd3E5qTOXundsWa37fCu217RzdM4EEAAATcJEFS6aTTpCwIIIIAAAgggUEfgvtUBWfZWRVyXkef6zGY7J7Sl+oYbBwEEEEhG4MNd4WnbOn1bqyR16nZVE/a4KWjrkZM6xQaSRe34Pp3M+PAYBBBwngBBpfPGjBYjgAACCCCAAAKNEti4Myi62U68HWL7d/PK6EE+uaB/ZqOuyckIIIBAOgloRaRZS3JHleju258eCMZdD7gxJj06eKWv2XXbIz07hiskdbObtlmEko1x5FwEEHCXAEGlu8aT3iCAAAIIIIAAAvUKPLQ2IH95I3515ZVf9pnAsjCfN8jcQgggkN4CWz8LysZIKPlJiVZJhuRIIPmp21mZ4anbfaqnbocDSQ0qORBAAAEEagsQVHJHIIAAAggggAACaSSgu8re/YzfTFGse5zc2WvWrrz4VKor0+iWoKsIpK2A7q6tFZIf7AzK5l1Vsn1/KG7leWOACvM8JpTU6kirQrJXRy9LbDQGkXMRQCCtBQgq03r46TwCCCCAAAIIpKvAn18JyOLX4ldXXn6WzwSWnQuorkzX+4N+I+A2gb2HdOp2OJT8ZF9Qtu8PysHy5Ksk1UenbfftFBVImqnbXvGxT5nbbh/6gwACLShAUNmC2DwVAggggAACCCBgJwGtqpy53C8f7YutrtQpihpWDv0S1ZV2GjPaggACDQts2qVTt6tEf9fNbTSU1OrJZI/c7HCVZHjqtidSKenlw5xkQXkcAgggcBwBgkpuDwQQQAABBBBAIM0FHn29Qv7wUiCuwjfPzDRrV3ZnLbU0v0voPgL2Ezh0JGQqJLVS8uN94VBy9+dNq5LsUhCZul29uU14sxsNKzkQQAABBJpfgKCy+Y15BgQQQAABBBBAwPYC+ub+ruXH5MNdsdWVGlKOGeyTb5xBdaXtB5IGIuBSga0lGkgGZeOuKrO5jYaSuhN3sofXE97g5sTqqduR3bcL2eAmWVMehwACCKRCgKAyFYpcAwEEEEAAAQQQcInAk/+skIVr4ldXDvtSppkO3rsjb+RdMtx0AwHbCfitDW52BM2yFBpI6q+q2M9QEm57QVuPnNTJa9aU1DUke3X0mN875FIlmTAiJyKAAAItJEBQ2ULQPA0CCCCAAAIIIOAUgf1lWl3pl/c+rYppsm6wM2Zwllx2FtWVThlP2omAXQX2RDa42bgjKNsPhAPJktLkqyS1nz06eE2lZO+ONWtJ6u7bWXzLsuttQLsQQACBWgIEldwQCCCAAAIIIIAAAnEFVrxTIfNXBSQUJzf46mnhtSs1EOBAAAEEGhLYpGtJ7qyS/+0Jyqcp/bbVAAAgAElEQVQHdIObkBzxJx9KavB4cszUba90OYEqyYbGgq8jgAACdhYgqLTz6NA2BBBAAAEEEECglQV0DTitrnznk9jqysI8j4w5zyffOcfXyq3k6RFAwC4Cn+sGNzvCG9yEp22HTDDZlKNjfmTqdqfI1O3C8O7b+W0IJZviymMRQAABOwoQVNpxVGgTAggggAACCCBgM4F/vFsp9z7nl4rYvFIu7B9eu7K4K9WVNhs2moNAswp8EtngZsuemg1uDpQnXyWpjdV1JMNTt2s2t9Gp2x4yyWYdSy6OAAII2EWAoNIuI0E7EEAAAQQQQAABmwscqxCzM/gbW2LTynY5Hhl7nk++ey7VlTYfRpqHQKMF/BViKiQ/2BmUbZ/VbHCjG98ke+Rme0wgqZvc9Cr0SE8TTHpFK7U5EEAAAQTSV4CgMn3Hnp4jgAACCCCAAAJJCbzwQaXM/btfNLise5z3hQwZPShLTutBdWVSuDwIgVYW2P25Tt2uki17dB3JcCip/9aUQ9eN1EDyxFpTt73Shs81msLKYxFAAAFXChBUunJY6RQCCCCAAAIIINC8AsGQyF1P++XlD2NLqtpmeWTs+T4zHZzaqOYdB66OQFMENuoGNzuqTJWkbm6joaSuS5vs4fVIuEqys1f6RCokexZ6pVt7vhMka8rjEEAAgXQTIKhMtxGnvwgggAACCCCAQAoFXv2wUmavDEh5nN17zz0pQ0YN9skZvTJS+IxcCgEEGivweXnITNvevDu8lqRVKVnVhD1uCtqGp26frFO3O4Y3t9Gp27oMBAcCCCCAAALJChBUJivH4xBAAAEEEEAAAQSqBe5+xi9r3o+trvRliow/L8sElj7ySu4YBJpd4ON9WiUZlK1Ra0nuK02+SlIb3LNDuEoyPHU7HEhqpWQGKzw0+3jyBAgggEC6CRBUptuI018EEEAAAQQQQKCZBN78X5XMetYvh47EhiJn99W1K31yVl/Symbi57JpJqBrxOq07Q93BeXTA9YGN6G41c2J0mRnRk3dLgpvbqOBZFE+VZKJGnIeAggggEDTBAgqm+bHoxFAAAEEEEAAAQTqCMz5u1/+viG2utLjERl/vk9GDcqSnCzYEEAgUYFdn4dk444q0WrJcCgZXk+yKUfH/PAGN1op2dtM3Q7vvp2TRSjZFFceiwACCCDQNAGCyqb58WgEEEAAAQQQQACBOAL/2lolOh38wOHY6kpds1I32hl4EtWV3DwI1BXQadsf7qqKrCMZMsFkvP9HjZHrWxQOJDWYNIFkR490b8+87cYYci4CCCCAQMsIEFS2jDPPggACCCCAAAIIpKXA/FUBWf52Rdy+jxkc3hk8rw0VXGl5c6R5pw/qBjemSjJcHWk2uDkQFH/8/y4JaeVmhze40V8aTmqFpAaTJ7Tl/1hCgJyEAAIIINDqAgSVrT4ENAABBBBAAAEEEHC3wPufVsnMFX6Jt6HHaT3Ca1ee9wWqK919F6R37z7aF5RNO611JMOh5O7Pm7bBTZcTwlO3T+6cIb07hgNJXVMyk/9K6X2z0XsEEEDA4QIElQ4fQJqPAAIIIIAAAgg4ReCBFwLy+Pr45WLfPddnAssTcqn8csp40s5YgaOBkHywMygf7a3Z3EZDydKjyYeSXq/IyZG1JLVS0gokO7Xj/wr3IAIIIICA+wQIKt03pvQIAQQQQAABBBCwrcDm3UG5a7lfdh2M3QikuKvXTAW/sH+mbdtPwxCwBPQe1lBSp21bm9vonyubsMeNTtG21pLs2ylcIanTt9tmE0py5yGAAAIIpIcAQWV6jDO9RAABBBBAAAEEbCXwx5cDsnRd/OrK75wTXrtSdyXmQKC1BbQWUteS1CrJ7ZHdtjWQjLeUQWPaqpWR1q7bfXTXbZ2+3YENbhpjyLkIIIAAAu4TIKh035jSIwQQQAABBBBAwBECn5SEqyu3lsSWoGlVmU4F/+ppVFc6YjBd0kjdXfuDnVWmQtJsbhOpliz3Jz91OztTqje4OalzhqmQ1ErJ9ixz4JK7hm4ggAACCKRSgKAylZpcCwEEEEAAAQQQQKDRAkvWVcifXg7EfdxlZ2XK6EFZohuHcCCQSgGtkNyyJ7zTdjiUDO++3ZRDq4CtqdsnVk/d9oqPvL0prDwWAQQQQCCNBAgq02iw6SoCCCCAAAIIIGBXgZ0HwtWV/90TGxT17hheu3LYl0h77Dp+dm7XEd3gZkdQtn8WDiWtakmtnmzK0bfIa0LJkzt7pU9ReJObLgUE6k0x5bEIIIAAAggQVHIPIIAAAggggAACCNhG4PE3K+SBF+NXV37jjEwTWPZgHT/bjJfdGrLzYFD+uztSHWlCyXC1pD/+cqgJNT8322PCSKtSslfH8AY3eW0IJRMC5CQEEEAAAQQaIUBQ2QgsTkUAAQQQQAABBBBofoGS0pCprnx/R1XMk3XvEF678ptnUl3Z/CNh32cIhcIb3Gz9LDxd2/w6EJRdB5tWJdn1BGvqdoac2DkcSOp6khwIIIAAAggg0DICBJUt48yzIIAAAggggAACCDRS4Om3K2TBqvjVlUO/pGtX+syUWw53C+w/HDJVktGb22goeehI8qFkhleqd9zWSkmdxq2BZIc8qiTdfTfROwQQQAABuwsQVNp9hGgfAggggAACCCCQxgKfHwlXV/57a2x1pa4HOGqwTy4/y5fGQu7q+v/2Bs0u8OEp2zXVkpVN2OPmhLaRKkmdvt3JK306eqVnR6/obtwcCCCAAAIIIGAvAYJKe40HrUEAAQQQQAABBBCII7ByQ6XM/bs/rs3Fp4bXrtR1BDmcIVDuD8lms5ZkzeY2+ud9pclXSWrPdUMbDSPNepJm6rZXdDo3BwIIIIAAAgg4Q4Cg0hnjRCsRQAABBBBAAIG0F9Ddm+962i/rP4qtruyY75FRg3xy5ZeprrTbjbLjQFA+MVWS4QrJ8BTukGhYmeyR7bOmbmeYgLpvUXgtyfwcQslkTXkcAggggAACdhAgqLTDKNAGBBBAAAEEEEAAgYQFVv+nUmY965dgnJzrwv6ZJrDs343qyoRBU3SijsemXVaVZO1qyaY8hYbQWh15cqRSUtcl1cpJL5lkU1h5LAIIIIAAArYUIKi05bDQKAQQQAABBBBAAIHjCVRWiVm78tXNlTGn6ZqEOhX8u+dSXdlcd9FnZSH5ZF9Qth+oCSS1WlI3vmnKcaKGkXWmbmtQyYEAAggggAAC6SFAUJke40wvEUAAAQQQQAABVwq8vKlS7n7GLxWxs8HlvH4ZZrOdL/bIcGXfW6pTH+2NbG5zoGZzGw0lj1Uk34K87KgNbjp75UTddbujV9qQLSePyiMRQAABBBBwgQBBpQsGkS4ggAACCCCAAALpLjBzhV9e/CC2ujKvjUdGD/KZwJKpwse/S3TNyHAoGapVKbnrYBO23BYxm9mYzW06ZZjfdT3Jbu2Zmp/u/2fpPwIIIIAAAvEECCpdcF+Ul5fLihUrZPHixbJu3TopKyuTAQMGyMiRI2XixIlSVFQUt5dbt26V+fPny8qVK2Xz5s0JPcYFXHQBAQQQQAABBFwq8PqWKpm5/FjcSr+BJ2WYwPKM3lRX6vDrBjfW5jZmg5tIteShI8lP3c7wSiSQrNl1u3ehVwraMnXbpf/l6BYCCCCAAAIpFyCoTDlpy15w7969MmXKFHniiSckPz9fzjzzTMnOzpYtW7bItm3b5IwzzpCFCxfK4MGDazVsw4YNMnnyZFm/fr0UFxdLz549qx8zbNgwWbBggfTr169lO8OzIYAAAggggAACKRCYvdIvz70bW12p04pHD84ygaUvMwVP5IBLVAVF/heZuq2BZHS1pK7zmeyh64CaKsnIJjcndvaaXbc1rORAAAEEEEAAAQSSFSCoTFbOBo+rrKyUn//85/KrX/1Kvv/978vMmTOrqye1ynL27NkyY8YMufzyy+Whhx6STp06mVaXlJTIpEmTZM2aNTJv3jy55pprJDMzU6Ifc8stt8isWbMkJyfHBj2lCQgggAACCCCAQOME3v64ymy2U3YstkLwrD4ZZrOds/u6q7pSN7jZbsLImmpJ3exm36HkqyRVXXfYjt51u2+RV4raUSXZuDuSsxFAAAEEEEAgEQGCykSUbHqOVkyOHTtWqqqq5LHHHpO+ffvWamlpaamptly0aJGsWrVKhg4dar6+bNkyGTFihEydOtWEkVqBaR3WY1avXi3Lly+XgQMH2rT3NAsBBBBAAAEEEGhY4N7nAvLMv2J3fcn0anWlz/zKyXJe6Lbts2AklIze4CYkh/3Jh5LZPpGTzY7b4bUk9Vfvjh5p60Cfhu8MzkAAAQQQQAABOwoQVNpxVBJs0zvvvCPTpk2T0047TebOnRu3+vHOO++UO+64Q5YsWSLjxo2TQCAg06dPN5WU0eFl9FNqsKlVlnpNvT4HAggggAACCCDgZIH3toerK/cfjg3xTu8VXrvy3JPtWV15+JhWSYbDyLrVkslHkiJF+VG7bptw0is9OjBv28n3OW1HAAEEEEDADQIElW4YxXr6oJWWP/vZz+Tuu++uDioPHjwoEyZMkO3bt8vjjz8u/fv3j3m0bsgzZMgQMz1cA02mf7v4JqFrCCCAAAIIpJHAwjUBefKfsdWVSmCqKwf5JD+n9aor9xyqqY60wkkNKOMFrI0ZthM1iIyEkRpInljklRNyW6+fjWk75yKAAAIIIIBAegkQVLp4vD/55BMZM2aM6HRu3WxHKy+t6eLa7UcffVR69+4dI6A7gI8aNUq6dOkiS5culcLCQhcr0TUEEEAAAQQQSCeBTbuCctfyY7Ln89h6xFO7e81mO+d/oXmrKyuDIjp1u3pzm+p1JYNxdyxPdHzy2nhqBZIaTvYp8oqvebuTaPM4DwEEEEAAAQQQaFCAoLJBImeeoBvj3HrrrXL//ffLbbfdZjbV0Q1zEgkhEznHmSq0GgEEEEAAAQQQCAs8/FJAHns9fnXlVQPDa1e2T0HV4cHySJXkgdrVkrsOBps0FF1PsKZuZ0TWlfRK5wKqJJuEyoMRQAABBBBAoNUFCCpbfQhS3wANKXUncP11xRVXyAMPPCCdO3c2T5RICJnIOcdrta6dyYEAAggggAACCNhdYHdZtix9t7vsK8+KaWqPdsfkK333y+ldyhLuxmdHsqSkPMtcT38vKc82fy4PJF/S6PWEpFu+X7q1OyZd9fd8v3TNPyZtMpsWdCbcKU5EAAEEEEAAAdcKnH322bbrG0Gl7YakaQ06cOCAWZdSKykvvfRSue+++2pN704khEzkHILKpo0Tj0YAAQQQQAAB+wis/qijrP5fx7gNOr/XQRNYFrSprP66v8obCSI1lMyO+nOWVAWTr2rMy6qSbvnHpGs7DSSPmVCyc57fPlC0BAEEEEAAAQRcJUBQ6arhtF9ndP1J3aX76aeflu9+97tmI5zu3bvXauiuXbvM7t966PqT3bp1i+mIFVT26NFDFi9eLO3bt7dfZ2kRAggggAACCCCQQgFdL1J3Bv/f3thKRd2M5lsDMuVT3X37QHhtyb2HmrLntkivwvBO29Gb3BTmJR9yppCCSyGAAAIIIIAAAq0mQEVlq9Gn9onfeOMNufHGG+Xdd9+VKVOmyMyZMyU/Pz/mSdj1O7XuXA0BBBBAAAEE3CXwlzcq5KG1gZR1qo1PIoFkRvj3SDiZlZmyp+BCCCCAAAIIIICAawQIKh0+lKFQSNauXSvf+973RKd9a0B5ww03SHZ2dtyeBQIBmT59uqm2XLVqlQwdOjTmPF3TcvLkyTJ37lxTocmBAAIIIIAAAgikk4BWS+rO4Bt3Nm4dyKJ8a4ObmkCyRwdvOtHRVwQQQAABBBBAoEkCBJVN4mv9B7/88styzTXXSFlZmcyfP19Gjx4tXu/xXxAvW7ZMRowYIVOnTpVZs2bVCjVLS0tNRebq1atl+fLlMnDgwNbvJC1AAAEEEEAAAQRaQeCptyrk/tXxqyt1OrhVHXlypFKyXQ5Tt1thmHhKBBBAAAEEEHCRAEGlgwezpKREJk2aJGvWrJHf//73MmbMGPF4Gn6BHP04rawcP368CSt1t/DZs2fLjBkzzHX1azk5OQ4WoukIIIAAAggggEDTBA6Uh+Sup/0mlLQCSV1XMoGXXE17Yh6NAAIIIIAAAgikoQBBpYMHXTfD0ZAxkWPJkiXVm+jo+dFrWhYXF0vPnj1ly5YtohvyDBs2TBYsWCD9+vVL5NKcgwACCCCAAAIIIIAAAggggAACCCCAQJMFCCqbTNg6F4heazKRFtQNKvUxW7duNdPFV65cKbrT94ABA2TkyJEyceJEKSoqSuSynIMAAggggAACCCCAAAIIIIAAAggggEBKBAgqU8LIRRBAAAEEEEAAAQQQQAABBBBAAAEEEECgKQIElU3R47EIIIAAAggggAACCCCAAAIIIIAAAgggkBIBgsqUMHIRBBBAAAEEEEAAAQQQQAABBBBAAAEEEGiKAEFlU/R4LAIIIIAAAggggAACCCCAAAIIIIAAAgikRICgMiWMXAQBBBBAAAEEEEAAAQQQQAABBBBAAAEEmiJAUNkUPR6LAAIIIIAAAggggAACCCCAAAIIIIAAAikRIKhMCSMXQQABBBBAAAEEEEAAAQQQQAABBBBAAIGmCBBUNkWPxyKAAAIIIIAAAggggAACCCCAAAIIIIBASgQIKlPCyEUQQAABBBBAAAEEEEAAAQQQQAABBBBAoCkCBJVN0eOxCCCAAAIIIIAAAggggAACCCCAAAIIIJASAYLKlDByEQQQQAABBBBAAAEEEEAAAQQQQAABBBBoigBBZVP0eCwCCCCAAAIIIIAAAggggAACCCCAAAIIpESAoDIljFwEAQQQQAABBBBAAAEEEEAAAQScJBA6ekRChw9LsLzM/O774hlOaj5tRcCVAgSVrhxWOoUAAggggAACCCCAAAIIIICAewXCIWOZBA8fNr+HyqP/fFiC+m/H+ZpUVdXCyRkxRvJunOZeMHqGgEMECCodMlA0EwEEEEAAAQQQQAABBBBAAAE3CISOlNeqZAwHjho2hkNHEz6aKsfa4aP5e/lhqRsypsKkzdBvSv7//SIVl+IaCCDQBAGCyibg8VAEEEAAAQQQQAABBBBAAAEE0kkgHDLWU8lYPY06XM1oTakOVzzq35snZEyFf9bgC6TgzjmpuBTXQACBJggQVDYBj4cigAACCCCAAAIIIIAAAggg4BQBExZGVSuaMLFWJWOdqkbrazYPGZPx9/iyxJObK562uZHf8+SEOQuTuRSPQQCBFAoQVKYQk0shgAACCCCAAAIIIIAAAggg0BwCNRWKcaoVI1OiTeVidCWjTqV2c8hogsa86rDRGxU61gSQueK1zrOCSes8X1ZzDBXXRACBJggQVDYBj4cigAACCCCAAAIIIIAAAggg0JBA9RqMkWrGuBvARH8tEjC6N2TMq1PNqGFiJHCsDhu10jFPasJHq/oxcp7P1xA7X0cAAQcKEFQ6cNBoMgIIIIAAAggggAACCCCAQAsIhELh9Rgjm7zUXXcxetp0+GvhCkbrl53XZExGr3q6tIaKkSrFWkFiVOWi+ffoCsdINaNWN0omIWMy/jwGgXQQIKhMh1GmjwgggAACCCCAAAIIIIBAugmEguFp0JHp0LqLdH2VjGbTl/Jyl4eMPlOhWP2rrTUlOly5WGuqtAkYa/+bBpPetnkimZnpdifRXwQQaEEBgsoWxOapEEAAAQQQQAABBBBAAAEEEhAIBmtt8lKz6UtkDcboDWBMBWOahYyR0LB6M5ioysXweozWBjGRNRzN+VrJSMiYwN3HKQgg0IoCBJWtiM9TI4AAAggggAACCCCAAAKuEwhW1VQuVm/sEg4Ya1c1WlOl0y1kzIts7lJnzcVImGhNqa67GYxkEDK67v8KHUIAgRgBgkpuCgQQQAABBBBAAAEEEEAAgbBAlYaMOg36cHhtxqhp0zVVjTU7SadfJaMVMtbeDCa8HmPsBjHWZjCSkcEdhgACCCCQgABBZQJInIIAAggggAACCCCAAAII2F6gsjJq05c6G8BY4WNko5fwpi/pVskY2Vm61tqLdXaVtjaDiVq/kZDR9nc+DUQAARcJEFS6aDDpCgIIIIAAAggggAACCDhUQENGEyZGrcEYPVW6zk7Sbg8ZdVdorwaKeZFNXXK1kjGyEUxU5WLNeoyRjV8iazOGd6LOE/F6HXpD0GwEEEAgPQUIKtNz3Ok1AggggAACCCCAAAIIpEggVFFRHTCa6dKRadNmqnRUwKjTqdOhkjEcMtYEjJ68qJAxqpqxvunSJpDUjV8IGVN0h3IZBBBAwDkCBJXOGStaigACCCCAAAIIIIAAAikWMCGjWYcxvC5jzZqM6RoyZtZULkYqGMOVjZFqRmu36ehdpa3p0tZmMISMKb5LuRwCCCCQPgIElekz1vQUAQQQQAABBBBAAAFXCYQCgdpTpU0lY/RGL+E/p08lYz0hozVlOi9XvLU2fKmZLh09hVo8HlfdJ3QGAQQQQMA5AgSVzhkrWooAAggggAACCCCAgGsEQgF/OFSsnipdN1QkZKxekzEyjbrW380u0zq9unb4SMjomv8idAQBBBBISwGCyrQcdjqNAAIIIIAAAggggEDyAiG/v6aS0Wz+UrN7dHquyRivkjFqjcbojWDMNOnI16J2ljZrMlLJmPxNySMRQAABBFwhQFDpimGkEwgggAACCCCAAAIIJCYQ8h+LTI+2Nn0hZKypVNR1GHPjr9FoTZ+uDhq1klFDx/BjOBBAAAEEEECg6QIElU035AoIIIAAAggggAACCLSIQOjYsXAlo7V7NJWMUaFiuEqxduhY9+/hakZrV2kNGE0lIwcCCCCAAAII2EKAoNIWw0AjEEAAAQQQQAABBNwuEDp2tPbGLukeMmZEpkvn1UyRrj9kjDonerdpQka3/7ehfwgggAACaSZAUJlmA053EUAAAQQQQAABBBovQMhYx8yEjFFrMObFVjKGqxvrrtMYmSptpky3bfxA8AgEEEAAAQQQcLUAQaWrh5fOIYAAAggggAACCEQLhAIBCZUdkmDpIQmVloZ/r/67/ntp9d/D54T/Taoq3QOZkRF/enSerrUYXm+x3inUVjVjDiGje24IeoIAAggggIB9BAgq7TMWtAQBBBBAAAEEEEAgUYFQKCpkLI0EilboGPV3DRpNEBn+N62MdPRRX8hoBYyRsDH+FOrIbtOEjI6+BWg8AggggAACbhYgqHTz6NI3BBBAAAEEEEDAAQKhI+W1KhnDVYyRiscyq6ox8nuZVQVZ6oCe1WlivSFjnenR1ZWN4QrHcOgYmTKdk+O8ftNiBBBAAAEEEEAgQQGCygShOA0BBBBAAAEEEEDg+AKhikDNdOpIJaM1ddr8Xit0LA3/vaxUQhUV9qeNEzJqeFjv5i/VlY1RIWQbQkb7DzQtRAABBBBAAIHWFCCobE19nhsBBBBAAAEEELCjgE6r1gCxurLRChkj1YzVoWPUGo9lZaKVkU44PPntxJvfTjztCsQb+WX+rV1B9b958vVrNed42F3aCUNLGxFAAAEEEEDA4QIElQ4fQJqPAAIIIIAAAggcTyB05Ej8SsZaIWQklNRwUqdWl5WKBIO2h/W0aVMTNuZHhYztNIis/+/i8di+bzQQAQQQQAABBBBIRwGCynQcdfqMAAIIIIAAAo4T0OnRtadPW+Fi9BqONes3Bg+HQ8eQ32//vnq94i04IU7oGKlorBs6auWj/ltWlv37RgsRQAABBBBAAAEEEhYgqEyYihMRQAABBBBAAIHUCIQ3iokznVr/3dosxnw9UuGooePhw6l58ma+iicvT7ztokJHEyoyrbqZ2bk8AggggAACCCDgCgGCSlcMI51AAAEEEEAAgdYQCB09UrM7tQkZrd2q9XcNGSN/j0ynDpWViVY6SmVlazS3Uc+p1YqeghNMpePxplF76kyzZlp1o5g5GQEEEEAAAQQQQCBKgKCS2wEBBBBAAAEE0l4gVBmZVq3horV2Y3XoWGfDmOrQsVRCx47a387jCVc4mtCxICp0ZFq1/QePFiKAAAIIIIAAAuklQFCZXuNNbxFAAAEEEHC9gJlWHT19urrSMXbDGGvjGP3dCYfuPG3WctTQkd2qnTBktBEBBBBAAAEEEECgEQIElY3A4lQEEEAAAQQQaDmB0NGj4WnVDU6nDu9SrdOqzeYxFYGWa2Syz5TpC0+prhs6slt1sqI8DgEEEEAAAQQQQMAFAgSVLhhEuoAAAggggICtBSorTeBYO3SMmk6t060P1w4bTfB4pNzW3bIap5WN1Ws5Vm8iw7RqRwwejUQAAQQQQAABBBCwlQBBpa2Gg8YggAACCCBgbwFrSnVN6Bi9pmMkbDwcrmys3rFap1UHg/bumIh42uTUVDha1Y7sVm37caOBCCCAAAIIIIAAAu4RIKh0z1jSEwQQQAABBBIW0E1grE1jzO7UWvFYdijye800at2huiZ0LJOQ/1jCz9FqJ2Zk1EyrbhfZtVqnWDOtutWGhCdGAAEEEEAAAQQQQCARAYLKRJQ4BwEEEEAAAbsKWNOqTcgYmU5thY6RNRurKxtN6FgWrnQ8XGbXHtVqlycvv/ZajpFNZDy6kUx+gZjfdeq1hpD6u/5bVpYj+kYjEUAAAQQQQAABBBBAoLYAQSV3BAIIIIAAAjYRqJ5WrUFi9ZqONVOooysboysdpbLSJj2ovxme7OzITtVRG8hEh46RkNHbLrK2o/69ba7t+0UDEUAAAQQQQAABBBBAIHUCBJWps+RKCCCAAAIIGIHwtOpwdWPt6dTWNOo6azhGplfrLte2Pzye2HUcTeCov+pUOEZVPIrHY/uu0UAEEEAAAQQQQAABBBBoXQGCytb159kRQAABBOwsUKW7VddUN4ZDR2uH6tgNY3TnamtqtYRCdu6ZaZsnNzccMOr6jdbmMfBAz+4AACAASURBVJHfmVZt++GjgQgggAACCCCAAAIIuE6AoNJ1Q0qHEEAAAQTiCeiajGan6ugp1XF2p9ag0UyxtqocAwHbg3p8vuqgsTp0jA4gmVZt+zGkgQgggAACCCCAAAIIICBCUMldgAACCCDgKIHQsWMSKjtUEzrWCRbDG8dENowxf46EjuXljuinVjha1Y3h0LGg9g7W1sYxTKt2xHjSSAQQQAABBBBAAAEEEEhcgKAycSvORAABBBBIpUBVVVTYaK3dGBUs1g0brQDycKlIVVUqW9Is1/LktK29lmPdAJLdqpvFnYsigAACCCCAAAIIIICAcwUIKp07drQcAQQQsI1A9bRqrV60qhijgkWtaqy1Y3Xk7yH/Mdv0od6GZGTWVDRa6zdGreloqh7zC4Tdqu0/lLQQAQQQQAABBBBAAAEE7C1AUGnv8aF1CCCAQIsKaHBo1nCsDhZrbxijm8XUnVpt/n64rEXbmeyTefLb1Z5GXXcDGQ0d27WT6I1k2K06WW0ehwACCCCAAAIIIIAAAgg0ToCgsnFenI0AAgg4Q0CnVesO1abCsU7YaFU96uYytSodw+dKZYXt++jJbhO7eUx06GhtJKOhY2QjGU9Wlu37RQMRQAABBBBAAAEEEEAAgXQWIKhM59Gn7wgg4AgBM61aw8bqasY406ijvmYFk6GjR+zfP6+39rTq6J2qawWPBeKx1nRsm2v/ftFCBBBAAAEEEEAAAQQQQACBRgsQVDaajAcggAACyQmE/P6adRqjplDXrN0YmVZtvhaugrS+JqFQck/ago/y5ObVv5ZjdABpdq3WNR0LhGnVLThAPBUCCCCAAAIIIIAAAgggYHMBgkqbDxDNQwAB+wsE3nojaqOYOms4Hq69m3UoELB9h3SKtMfaNKbuTtV1N5NhWrXtx5MGIoAAAggggAACCCCAAAJOESCodMpI0U4EELCtwKH/9yMJvPmaLdtndqSOt1N1vABSQ0emVdtyHGkUAggggAACCCCAAAIIIJAOAgSV6TDK9BEBBJpVoGzOXXLsH88063N42rY106o9kSnUDQaQTKtu1vHg4ggggAACCCCAAAIIIIAAAqkXIKhMvSlXRACBNBM4vHCeHH3qscR6nZkZfx3H+gJIrXxkt+rEbDkLAQQQQAABBBBAAAEEEEDA0QIElY4ePhqPAAJ2ECj/8wNS+fGWhgPI3Dw7NJc2IIAAAggggAACCCCAAAIIIGBLAYJKWw4LjUIAAQQQQAABBBBAAAEEEEAAAQQQQCC9BAgq02u86S0CCCCAAAIIIIAAAggggAACCCCAAAK2FCCotOWw0CgEEEAAAQQQQAABBBBAAAEEEEAAAQTSS4CgMr3Gm94igAACCCCAAAIIIIAAAggggAACCCBgSwGCSlsOC41CAAEEEEAAAQQQQAABBBBAAAEEEEAgvQQIKtNrvOktAggggAACCCCAAAIIIIAAAggggAACthQgqLTlsNAoBBBAAAEEEEAAAQQQQAABBBBAAAEE0kuAoDK9xpveIoAAAggggAACCCCAAAIIIIAAAgggYEsBgkpbDguNQgABBBBAAAEEEEAAAQQQQAABBBBAIL0ECCrTa7zpLQIIIIAAAggggAACCCCAAAIIIIAAArYUIKi05bDQKAQQQAABBBBAAAEEEEAAAQQQQAABBNJLgKAyvcab3iKAAAIIIIAAAggggAACCCCAAAIIIGBLAYJKWw4LjUIAAQQQQAABBBBAAAEEEEAAAQQQQCC9BAgq02u86S0CCCCAAAIIIIAAAggggAACCCCAAAK2FCCotOWw0CgEEEAAAQQQQAABBBBAAAEEEEAAAQTSS4CgMr3Gm94igAACCCCAAAIIIIAAAggggAACCCBgSwGCSlsOC41CAAEEEEAAAQQQQAABBBBAAAEEEEAgvQQIKtNrvOktAggggAACCCCAAAIIIIAAAggggAACthQgqLTlsNAoBBBAAAEEEEAAAQQQQAABBBBAAAEE0kuAoDK9xpveIoAAAggggAACCCCAAAIIIIAAAgggYEsBgkpbDguNQgABBBBAAAEEEEAAAQQQQAABBBBAIL0ECCrTa7zpLQIIIIAAAggggAACCCCAAAIIIIAAArYUIKi05bDQKAQQQAABBBBAAAEEEEAAAQQQQAABBNJLgKAyvcab3iKAAAIIIIAAAggggAACCCCAAAIIIGBLAYJKWw4LjUIAAQQQQAABBBBAAAEEEEAAAQQQQCC9BAgq02u86S0CCCCAAAIIIIAAAggggAACCCCAAAK2FCCotOWw0CgEEEAAAQQQQAABBBBAAAEEEEAAAQTSS4CgMr3Gu1Zvt27dKvPnz5eVK1fK5s2bZcCAATJy5EiZOHGiFBUVpbEMXUcAAQQQQAABBBBAAAEEEEAAAQQQaGkBgsqWFrfJ823YsEEmT54s69evl+LiYunZs6ds2bJFtm3bJsOGDZMFCxZIv379bNJamoEAAggggAACCCCAAAIIIIAAAggg4HYBgkq3j3Cc/pWUlMikSZNkzZo1Mm/ePLnmmmskMzNTysvLZfbs2TJjxgy55ZZbZNasWZKTk5OGQnQZAQQQQAABBBBAAAEEEEAAAQQQQKClBQgqW1rcBs+3bNkyGTFihEydOtWEkdnZ2dWtKi0tlSlTpsjq1atl+fLlMnDgQBu0mCYggAACCCCAAAIIIIAAAggggAACCLhdgKDS7SNcp3+BQECmT59uKilXrVolQ4cOjRFYtGiRqbKcO3euTJs2Lc2E6C4CCCCAAAIIIIAAAggggAACCCCAQGsIEFS2hnorPufBgwdlwoQJsn37dnn88celf//+Ma1Zt26dDBkyxEwP10CT6d+tOGA8NQIIIIAAAggggAACCCCAAAIIIJAmAgSVaTLQVjd1s5yxY8eavz766KPSu3fvGAHdAXzUqFHSpUsXWbp0qRQWFqaZEt1FAAEEEEAAAQQQQAABBBBAAAEEEGhpAYLKlhZv5edLJIRM5JxW7gZPjwACCCCAAAIIIIAAAggggAACCCDgMgGCSpcNaEPdSSSETOSchp6HryOAAAIIIIAAAggggAACCCCAAAIIINAYAYLKxmi54NxEQshEzjkexTnnnOMCKbqAAAIIIIAAAggggAACCCCAAAIIuFfg7bfftl3nCCptNyTN26Bdu3bJuHHjzJPo+pPdunWLeUIrqOzRo4csXrxY2rdv36hGEVQ2iouTEUAAAQQQQAABBBBAAAEEEEAAgRYXIKhscXKesK4Au35zTyCAAAIIIIAAAggggAACCCCAAAII2FGAiko7jkoztikQCMj06dNl3rx5smrVKhk6dGjMsz3wwAMyefJkmTt3rkybNq0ZW8OlEUAAAQQQQAABBBBAAAEEEEAAAQQQCAsQVKbhnbBs2TIZMWKETJ06VWbNmiXZ2dnVCqWlpTJlyhRZvXq1LF++XAYOHJiGQnQZAQQQQAABBBBAAAEEEEAAAQQQQKClBQgqW1rcBs9XUlIikyZNkjVr1pjKyvHjx5uwsry8XGbPni0zZswwX9ev5eTk2KDFNAEBBBBAAAEEEEAAAQQQQAABBBBAwO0CBJVuH+F6+vfGG2/IjTfeKO+++64UFxdLz549ZcuWLbJt2zYZNmyYLFiwQPr165emOnQbAQQQQAABBBBAAAEEEEAAAQQQQKClBQgqW1rcRs+3detWmT9/vqxcuVJ0p+8BAwbIyJEjZeLEiVJUVGSjltIUBBBAAAEEEEAAAQQQQAABBBBAAAG3CxBUun2E6R8CCCCAAAIIIIAAAggggAACCCCAAAIOECCodMAg0UQEEEAAAQQQQAABBBBAAAEEEEAAAQTcLkBQ6fYRpn8IIIAAAggggAACCCCAAAIIIIAAAgg4QICg0gGDRBMRQAABBBBAAAEEEEAAAQQQQAABBBBwuwBBpdtHmP4hgAACCCCAAAIIIIAAAggggAACCCDgAAGCSgcMEk1EAAEEEEAAAQQQQAABBBBAAAEEEEDA7QIElW4fYfqHAAIIIIAAAggggAACCCCAAAIIIICAAwQIKh0wSDQRAQSaV2Dr1q0yf/58WblypWzevFkGDBggI0eOlIkTJ0pRUVFKntzv98uzzz4rDz/8sKxbt058Pp9ccsklcuONN8pFF10kXq83Jc/DRRBAAAEEYgXee+89ueqqq2TLli318rz22mty/vnnJ823a9cuGTdunLz00kv1XmPJkiXmHA4EEEAAgcQFKisr5ec//7m88847snTpUiksLIx5cFVVlfzsZz+Tu+++u94LT5o0SebNmyc5OTmJP3kDZ+rPl9GjR8vtt99e7/d3fj6kjJsLpYkAQWWaDDTdRACB+AKvvPKK3HDDDSagLC4ult69e8u2bdvM38844wxZuHChDB48uEl85eXl5sXLvffeK/n5+XLmmWea623YsEHKysrktttuM79yc3Ob9Dw8GAEEEEAgvsAzzzwjV1xxxXF5mhpU6hvoyy67THbv3k1QyY2IAAIIpEhAQ8rf//735rXyeeedV29QeejQIbn++uvlySefbLGgUj/8uuWWW2TVqlVyvA+i+PmQopuBy6SNAEFl2gw1HUUAgboCO3fulAkTJsjbb78t999/v4wdO9ZUNmr1o77YmDZtmnz961+XBx54QNq3b58UYCgUMlWUGobqm+T77rtPunfvbq718ccfy9SpU0XD0sWLFzf4JjqpBvAgBBBAAAFTQfOjH/1IVqxYIZdffnmziFhh6Ny5c83PDw4EEEAAgaYJ6Af6v/rVr+See+4xFxo+fHi9QaUWGuhr+W7dupnX3gUFBU178uM8Wl/fv/7663LzzTfLu+++a848XlDJz4dmGwou7FIBgkqXDizdQgCBhgV06sj48eNNWDhr1izJzs6ufpC+MNIXH8uXLzefkg4aNKjhC8Y547PPPjNhqL6I0WsNHDiw1lmrV6+WYcOGyU033SRz5syRNm3aJPU8PAgBBBBAIL7AsWPH5Mc//rHo91uttDn99NObhUqnG2rFj/7MGDp0aLM8BxdFAAEE0kFAqyjXrl1rZiS99dZb0qlTJzl69OhxKyrffPNN85paKxzvvPNOycjIaBYqrZrXWVJa5KCHTiPft2/fcYNKfj40y1BwURcLEFS6eHDpGgII1C+g69g88sgj8uc//1l+8pOfmOl60Ye+GNKKGK2m1LUlL730UtEXTRomTp8+Xb7zne+Yr0WvYalTvPUxDz30kPnkV98Y79ixw6ypo8fvfve7mE93db3KIUOGyKhRo+TBBx+Udu3aMWwIIIAAAikUOHjwoPnASL9H6wdUWm1zvGPTpk1y3XXXycaNG833ZV17LPp48cUXzYdcvXr1kj/96U9yyimnSEuFoSlk4VIIIICAbQWs18e6ZJJ+mK+V8Pp7ly5d6q2o/Otf/2q+X+s0cV2L8nhHMq/pMzMzTVhqvT/48pe/bF7v67Ih+lq/vopKfj7Y9jajYTYWIKi08eDQNAQQaD0Ba1r4nj175IknnpDTTjvNNKakpMS8+Hn66aflt7/9ranG9Hg8olNA9A2wvhmOF2LG60n0tHBd/Ftf5DTXp7+tJ8kzI4AAAq0r8OGHH5oN0s4991z54Q9/aCphnnrqKdMoXZLjBz/4gamy1O/l1vGXv/zFLNmh/65vPvv06WO+pD8TdA00XbIjOsTUnw065VAP/dnw2GOPmccdOHDAbJymPyvYOK117wOeHQEEnCOgVZTPPfecXHPNNeZDIV07Xj/Ury+o1NfUM2bMML+0ql1nNOn3+vXr15vv/Xqdq6++utZ68Mm8ptegUr/H68abF198sZmNpdWbd9xxR71BJT8fnHPf0VL7CBBU2mcsaAkCCNhAQD9h/fe//y2//OUvTSWlVRmpn6Jah37Kq7u2tm3bVvTNrL6RtXb803Osfzted7TCR6s577rrLunXr191VY4NCGgCAggg4CoBDRU1JNQ3lkeOHDHfu7Ua3to4TSt2dA1LfSNrfa/XN6O33nqrLFiwwEzn1je/eugHSrpemvVv1vlWGKrrHOvPEf2lm7PpG1T9maLHL37xC3PNVO4266qBojMIIIBAPQINBZX6vV0/dFq5cqX07dtX9Huyboqp34utzSt1dpSuFa/fm1P5mr6hoJKfD9zWCDRegKCy8WY8AgEEXCpgvdDQ7ulaOBpWXnvttbXWrtSv6bRx3SxB33B+//vfN5+i6iYNWnmpm+JoiBldmRPNZb3Qshbe/uY3v2k+mdWwkgMBBBBAIPUCukzH5MmTzZtTfZP6jW98w2ycpm9gly1bZr6XBwIBUw3z1a9+tboBupurVslv377dfE3XLta/X3jhhWajBq3ssQ5rvWEr9NSp4VppEwwGRT/cmjJlilmruKGfEanvPVdEAAEEnC/QUFC5a9cu8/r7pZdeMq/NZ86cWb08ky7DpB8u6fdf/Zp+MJWbm2tQmvKa3lJtKKjk54Pz7z960PICBJUtb84zIoCADQX0TapWzOgO4KWlpaILcusbTv10VtektF7QWE23pousWbNGzj77bPPCSNfO0U156p4b3d1//etf8tOf/tS8edU3wVrRo2vc6PqVyW7YY0NOmoQAAgjYQkC/1+qbUp2KrR8ojRkzptYHSdFLcOgHU1pBGf093JoCfvLJJ5tqTF1rTNc31grN6EPP02mG3/72t836xNFV+HqeTkW86qqrzBTERYsWSdeuXW3hQyMQQAABJwg0FFTq1/VDJ/3eq5vcdO7cuVa3rCWd9HW+Lt+kS3I09TV9okElPx+ccIfRRrsJEFTabURoDwIItLqAvnHVqXoaKOqbSw0f9Q1u3fUjrSngGjbqm09rU4VEO6AbOyxcuNBUbp566qnmk14qKxPV4zwEEEAgNQLWG2B9g6tvKDWUtI7oKeD6b/GWA0mkFbpemlZj6s8N/bnCB1OJqHEOAgggEBZoKKhsyElf22uVpa4Jr8t36Gv86KMpr+kbqqhsqG38fGhIiK+nowBBZTqOOn1GAIGEBP75z3+a6hhd6+bRRx+ttaaNXmDfvn1mCskzzzyT8AY6dZ/Y7/ebT4C1olKnk+tOghwIIIAAAi0nsH//fjNlUDfK0V1ji4uLaz25bpSmU7m1yj7eLuCJtDR6p1jdIfb8889P5GGcgwACCCCQgqBSEa3v5VogoIFl9NGU1/RNDSr5+cAtjkCsAEEldwUCCCBQj4D15lU3yvnb3/5mpnhbR/SaNta/1Vd52RCw9cJJQ0qt1snKymroIXwdAQQQQCBBAZ3+retLatCoa1PWPawdWfX3ukGltU6l7hyrh1bPx6t+12qdw4cPm41y6k771sdZGz3o2pYElQkOHKchgAACEYFEKio18NOjvg3LdNkN3TStblDZ1Nf0DQWV/HzgNkag8QIElY034xEIIOACgUOHDsn//d//mc0NdKMF3bm7vjeve/fulccff1z69+9ffYo1RaRHjx5mbUvdCVYX69bQMbpSRncf/PWvfy0XXHCBeWFUd/q4XtB64aTX0F/1bcTjAna6gAACCLSogC7NMXbsWBNU1v0+bjVEP4zS9SNPOukkE0J27NjRfCl62reuc6mHfqB0yy23mCVBrDfD+vPk+uuvlyeffFJefvlls9lO3cPa6OHgwYNxqzZbFIUnQwABBBwm0FBQqd+jdZmm+l5LaxipVZR333232RxNq+itI9HX9PWRHS+o5OeDw240mmsbAYJK2wwFDUEAgZYUiH7BMmfOHPPms25AaG1+8LWvfU3+8Ic/SPv27U0TozfSsaYBWhsu6LkafBYVFZlzrTfAHTp0MJs56DTy6EM37tHdYDWsfOqpp+TKK69sSQaeCwEEEHC1gK4FrMHin//8ZzNtWwPF6O/1uvO3VrLrG1j9pW9yrQ+U6n5fV6hJkyaJbqIWPQVcf57oB1b6ZlV3ltU/R1dVajWNfoila1TG27DH1QNA5xBAAIEUCDQUVL7wwgtmGaZzzjnHfODUvXv3Ws+6adMms5mabp75xBNPyGmnndbo1/TJBJX8fEjB4HOJtBQgqEzLYafTCCCgArrzn1bR6HHffffJN77xDTMtUKcJ6guen/zkJ/Lxxx/HvCHVtSR1Xcnoqhp9M6xh50MPPVRr8x1dg/L2228XDUN1PUtdyNsKMTXw1Kqc3/zmN0mvcclIIoAAAggcX8D60Ek/MIr+Xq/fnzVw1O/RdTc0s6Z867qV0ZXyL774olmvslevXrWmgOuHUqNHjzaV9VrZo+dkZ2ebnyf6IZT+PNGjbtU9Y4cAAggg0LBAQ0Fl9Af/dV9vf/jhh/KDH/wgZoPM6CnfibymTyao1Mfw86Hh8eUMBOoKEFRyTyCAQNoKaJWLrkd28803y4EDB8wGCr179xadKqgviHQ9M90ZcPLkydXVMTqtT9e3OeGEE0yF5CmnnFLtZ70Q0bXIHnnkEbnooovM13TquFZN6ie4es0zzzzT/PuGDRvMdMRhw4bJggUL2PE7be9EOo4AAs0poFWTv//97021o37PHTBggBQWFoqGkfr9/owzzpCFCxfK4MGDTTP0gyf9MOr+++83VZLTp0+v/hmg19KqS/3ZcNNNN5kPm3Jzc0V/njz99NNm6qFes+7PE/3Zoh9yacUPy3s052hzbQQQcKNAQ0Gl9lm/p2vgqB9O6QdT+r1dl/B48803DYn+DNBf+j1bj2Re08ezTWSNSn4+uPGupE/NKUBQ2Zy6XBsBBGwvoG8u9ZNW3eBA15PUF0L6BvPSSy81UwR1XUrrTaUGjjrtb8WKFXGnEOq19Do33HCDXHHFFWYKeOfOnavf+OrjdDqKroWjh65lqVMB9VzrRZPtwWggAggg4EAB/f6sHybNnz/fTN3WMFEDy5EjR8rEiROrK931PP0QSj+gqm8K4c6dO833bq3K1wBUpxNaPye2bt1qnqPuzxP9sKpPnz4OlKPJCCCAQOsLJBJUaiv1gyZdTkkLETSI1MDykksukRtvvNEUEFgbqjXlNX1djYaCSut8fj60/n1EC5wjQFDpnLGipQgggAACCCCAAAIIIIAAAggggAACCLhWgKDStUNLxxBAAAEEEEAAAQQQQAABBBBAAAEEEHCOAEGlc8aKliKAAAIIIIAAAggggAACCCCAAAIIIOBaAYJK1w4tHUMAAQQQQAABBBBAAAEEEEAAAQQQQMA5AgSVzhkrWooAAggggAACCCCAAAIIIIAAAggggIBrBQgqXTu0dAwBBBBAAAEEEEAAAQQQQAABBBBAAAHnCBBUOmesaCkCCCCAAAIIIIAAAggggAACCCCAAAKuFSCodO3Q0jEEEEAAAQQQQAABBBBAAAEEEEAAAQScI0BQ6ZyxoqUIIIAAAggggAACCCCAAAIIIIAAAgi4VoCg0rVDS8cQQAABBBBAAAEEEEAAAQQQQAABBBBwjgBBpXPGipYigAACCCCAAAIIIIAAAggggAACCCDgWgGCStcOLR1DAAEEEEAAAQQQQAABBBBAAAEEEEDAOQIElc4ZK1qKAAIIIIAAAggggAACCCCAAAIIIICAawUIKl07tHQMAQQQQAABBBBAAAEEEEAAAQQQQAAB5wgQVDpnrGgpAggggAACCCCAAAIIIIAAAggggAACrhUgqHTt0NIxBBBAAAEEEEAAAQQQQAABBBBAAAEEnCNAUOmcsaKlCCCAAAIIIIAAAggggAACCCCAAAIIuFaAoNK1Q0vHEEAAAQQQQAABBBBAAAEEEEAAAQQQcI4AQaVzxoqWIoAAAggggAACCCCAAAIIIIAAAggg4FoBgkrXDi0dQwABBBBAAAEEEEAAAQQQQAABBBBAwDkCBJXOGStaigACCCCAAAIIIIAAAggggAACCCCAgGsFCCpdO7R0DAEEEEAAAQQQQAABBBBAAAEEEEAAAecIEFQ6Z6xoKQIIIIAAAggggAACCCCAAAIIIIAAAq4VIKh07dDSMQQQQAABBBBAAAEEEEAAAQQQQAABBJwjQFDpnLGipQgggAACCCCAAAIIIIAAAggggAACCLhWgKDStUNLxxBAAAEEEEAAAQQQQAABBBBAAAEEEHCOAEGlc8aKliKAAAIIIIAAAggggAACCCCAAAIIIOBaAYJK1w4tHUMAAQQQQAABBBBAAAEEEEAAAQQQQMA5AgSVzhkrWooAAggggAACCCCAAAIIIIAAAggggIBrBQgqXTu0dAwBBBBAAAEEEEAAAQQQQAABBBBAAAHnCBBUOmesaCkCCCCAAAIIIIAAAggggAACCCCAAAKuFSCodO3Q0jEEEEAAAQQQQAABBBBAAAEEEEAAAQScI0BQ6ZyxoqUIIIAAAggggAACCCCAAAIIIIAAAgi4VoCg0rVDS8cQQAABBBBAAAEEEEAAAQQQQAABBBBwjgBBpXPGipYigAACCCCAAAIIIIAAAggggAACCCDgWgGCStcOLR1DAAEEEEAAAQQQQAABBBBAAAEEEEDAOQIElc4ZK1qKAAIIIIAAAggggAACCCCAAAIIIICAawUIKl07tHQMAQQQQAABBBBAAAEEEEAAAQQQQAAB5wgQVDpnrGgpAggggAACCCCAAAIIIIAAAggggAACrhUgqHTt0NIxBBBAAAEEEEAAAQQQQAABBBBAAAEEnCNAUOmcsaKlCCCAAAIIIIAAAggggAACCCCAAAIIuFaAoNK1Q0vHEEAAAQQQQAABBBBAAAEEEEAAAQQQcI4AQaVzxoqWIoAAAggggAACCCCAAAIIIIAAAggg4FoBgkrXDi0dQwABBBBAAAEEmk9g3bp1MmTIEJk0aZLMmzdPcnJy4j7Zli1b5JZbbpFVq1bJhAkTZM6cOVJUVNR8DWuhK995551yxx13yJIlS2TcuHEJP6vf75dXXnlFli5dKi+99JJs27ZN8vPzZeDAgTJs2DAZPXq09OrVK+Z6ev748eMb/XwJN4wTEUAAAQQQQAABGwgQVNpgEGgCX9zdxwAAEDBJREFUAggggAACCCDgNIFEgsrNmzfLxIkTRc/9/ve/L/fcc4906NDBaV2N295kgkoNJadNmyZPP/10vQbqM3/+fBNYer3e6vMIKl1x29AJBBBAAAEEEGhAgKCSWwQBBBBAAAEEEECg0QINBZXvv/++XH/99bJ+/XqZMmWKzJw501QOuuVobFBZWlpqHBYtWiRjxoyR6dOnS//+/SUrK0uCwaDs2bNHFi9ebJzy8vJM5eRXv/pVt3DRDwQQQAABBBBAICEBgsqEmDgJAQQQQAABBBBAIFrgeEFldEh52223if7Kzc11FWBjg8p33nlHLrvsMjnrrLPk4Ycfli5dusR4hEIh+d3vfic//OEPG5xS7ypMOoMAAggggAACCEQECCq5FRBAAAEEEEAAAQQaLVBfUKmB3M033/z/27vX0D/HPw7gl1PjgQfkkFMm1iyMhTxQyNTIGhMjD8ghzDHn5Dgxh/7JMKfaRslhLC0bJpSI0WrjAYqQHEImTMqh/r2vun9999vXvr9bu/fn93/dpVb3dV/3fb2+P0/efa7rUyspb7rppnLVVVf95fmVeelnn31WtzovXbq0ZKv4+PHjy7HHHlurD8eOHbvWdzXbn1N5mKrDnBH55ZdfluOPP76+K2c/Nuc45rzHefPmlUceeaTOe8ghh5TTTz+9nHbaaX1D05wduWTJkhoiZm25Dj300FoVOnXq1DJmzJi1vqVtULlo0aJy4oknDgwgP/zwwzJjxoyy7777lrlz55Ztttmmvnf41u/vv/++no25bNmy9f52+++/f3nqqaeqa3N999131WbhwoVl5cqVZffddy9HHXVUNZ84cWLZZJNNWv89eIAAAQIECBAgsCEEBJUbQtEcBAgQIECAAIH/M4F+QeVbb71VZs6cWT755JNy3XXXlUsuuWSdgK9hSvVgzmq87LLLakOZBGkJzBKiNeHZXXfdVaZPnz4UnDVhXYK8BKE77bRT2WKLLcrOO+9cHnjggfL888/XoPKKK64o+Zb33nuvHHDAAfWVq1atKj///HMN9xKMNgFg7uWdl19+ed16ne3peWbzzTcv7777blm9enXfJkBtg8qmojLbvROe9muYs74/oeFB5Q8//FBD4M8//3ydx7KVPE2M4hq/hx56aKiBUfMbZW3xHjduXFmzZk1Zvnx5Xfvs2bPLeeedV9fvIkCAAAECBAhsbAFB5cYW9z4CBAgQIECAwCgQGB5UJghMSJkAbM6cOeX8889fb9i1YsWKWmGYK5WDxxxzTG0ek5DtlVdeKVdeeWX57bffypNPPlmr/HI1YV3+nbAvXcTzTMblrMfe+2nek/Memw7jvdvRFy9eXKZNm1bnTCXltddeW7uRD38mAeadd95Z/vOf/9Tt67NmzRpaU9ug8pdffqnB4v3331/222+/2mTouOOOK7vuuuuIQsE2zXRee+21Wj2a7eULFiwoEyZMqGtN9WqC3AS46dSef6dSNKFxwuFrrrmmBrzPPPNM7UDuIkCAAAECBAhsbAFB5cYW9z4CBAgQIECAwCgQ6A0qs/U65ypmi3WuVCcmJBy+XbpZdoLFNJNJWJYqxlQ5Dt9u3ARz119/fbnxxhvLZpttNhREHn300fW57bbbbi3J5pls837iiSfKHnvssdb9VBamWjBVgwnlcg06O/Lbb7+tAWYqFJ9++umyzz771OfaBpV5JsFn1j1//vyh70qX78mTJ9f/jjjiiLLnnnv2DS5HGlRmK3wC3ATBDz/8cO0e3lzxTgVrvj3fMbxqMlvnM37KlCnlvvvuG3Xnio6C/+0sgQABAgQIjHoBQeWo/4ktkAABAgQIECCw4QWaoHKHHXYov/76a31BzqZ84YUX6tbvBx98sHa37nfe4VdffVXDyQSWjz/+eN2CPPz6+OOPa2iWqsCEktmq3YR1qdZMBeSWW27ZN6j8q/s5qzFz3nzzzSUBaK4mvMw280svvbQv1G233VYrKlPdefLJJ//toDIPpmL0/fffr+dG5lzOVDL2XgcffHD9tpzTmWrR5hpJUNlbtXn77bfXwLgJI7PtPb/Pyy+/XJ577rly4IEHrrPWbCdPyJkO5FnrXnvtteH/cMxIgAABAgQIEFiPgKDSnwcBAgQIECBAgEBrgSaozIMJGhP0pbIyAVeqFrOluXfbdu8LsvU4277TECbNXnLO5PDr999/r9vId9ttt6FmME1Y1xs09j436H7zzc3zf/75Zw0FE0ROmjRpaJv48G9pzs3sfe/fqajsh/zjjz+WbEt/8cUXa8VmU5U6PGgcFFT+8ccfNbxNpWSC2mxZ7+203oTDqSDNGZxbbbXVOp/Te7blG2+8UZsJuQgQIECAAAECG1NAULkxtb2LAAECBAgQIDBKBJrQLyFlGtlkO3aqJ1NdmbMYs3U4ZzCmYnHHHXdca9W9Iecgjt6u1YOCyEH3hweV+dZUUeYbR3J1EVT2vjfnZSasTCOiXDkr8qCDDqr/Xl9QmTMms9U9AfGRRx7Z1zwBaKpBE/6O5BJUjkTJGAIECBAgQGBDCwgqN7So+QgQIECAAAEC/wcC/bp+N8tumrZkTL/zEHvPhWy2dY+EbFAQOej+8KCy96zM3m3dI/mWNhWVqchMB/RsiX/sscfWu6W6t8ozY7NFflBQ+VfNc3rXkQ7gp556am0eZFv3SH5hYwgQIECAAIH/hYCg8n+h7p0ECBAgQIAAgX+5wPqCyizt1VdfrV2l16xZs855lU1oljMVc1bj+PHjR6QxKIgcdH94UJmX9jaYSffvfmdq9vu4NkFlcz5kQtlFixaVE044Yb3r7Tf3X1VUfvDBB+WMM86o50o++uij5fDDD+87d7aYn3322WXZsmX1HFHbukf0J2cQAQIECBAgsJEFBJUbGdzrCBAgQIAAAQKjQWBQUNl7ZmK6cC9YsKBMmDChLj1Vfdkefs8999TO1AnQhgeE6UCdsxbz7B133FE7fA8KIgfd7xdUvvPOO/Vszb333rs27dlll13W+nma7eHZMp3mNDlbM1eboDLj582bV9eZJjlz587t20Ao4xI4ZlzW3xso9gsqv/nmm3LuueeWxYsX1zMp09E73dH7XdkenlA2a0hjoFmzZq3T9Tvbw9NMJwaZb9y4caPhT9UaCBAgQIAAgX+RgKDyX/Rj+VQCBAgQIECAwD9FYFBQme/MlucEac8++2yZPn16PTtx++23r0vI88225ltuuaWcdNJJZcyYMSWBWqoEc3bkSy+9VO6+++5y8cUX1yBzUBA56H6/oLL3TM10KZ89e3YZO3Zs/cbcS5CahjsTJ06s27abe22Dyt5QMRWkV199dZk2bVrZdttt69pS8fjmm2+WOXPm1KrHCy+8sIaFTdOb4UFlb4fvbCu/9dZb12qe0+/v5KOPPqpBZLqO33DDDWXmzJlDz3zxxRc1wExYmzAz8+X3cBEgQIAAAQIENqaAoHJjansXAQIECBAgQGCUCIwkqMxSV6xYUasQs927t5N1Asls+77gggvK6tWr6/bvNOb56aefyvLly6vS8ABuUBA56H6/oDLvSYh40UUX1UY2W2+9de2KnZAuwV6+O9+WwPKwww4b+vXaBpV5MHMlgE1wu77rzDPPrFZNqJuxw4PK2J1yyilD39uvi3fzjlSmprFRrlRqnnPOObW7eLxTNZkK11WrVpVsUU9gfO+9967TAGmU/NlaBgECBAgQIPAPFxBU/sN/IJ9HgAABAgQIEPgnCow0qEwgmZAtlXwJAVOx14Rmuffpp5/WrdBLly6t4VkqDCdPnlyr/XLe4qabbjq0/EFB5KD7fxVU5gWpnlyyZEmZP39+rfZMaDdp0qQyY8aMctZZZ60VGmb83wkq81y2xL/99ttl4cKF5fXXXy8rV66s60sYOmXKlBo+Zrt777r7BZXNWkfyt9HblCfjv/7663qeZb4h78/vkjMrs+V86tSpKilHgmoMAQIECBAg0ImAoLITVpMSIECAAAECBAgQIECAAAECBAgQINBGQFDZRstYAgQIECBAgAABAgQIECBAgAABAgQ6ERBUdsJqUgIECBAgQIAAAQIECBAgQIAAAQIE2ggIKttoGUuAAAECBAgQIECAAAECBAgQIECAQCcCgspOWE1KgAABAgQIECBAgAABAgQIECBAgEAbAUFlGy1jCRAgQIAAAQIECBAgQIAAAQIECBDoREBQ2QmrSQkQIECAAAECBAgQIECAAAECBAgQaCMgqGyjZSwBAgQIECBAgAABAgQIECBAgAABAp0ICCo7YTUpAQIECBAgQIAAAQIECBAgQIAAAQJtBASVbbSMJUCAAAECBAgQIECAAAECBAgQIECgEwFBZSesJiVAgAABAgQIECBAgAABAgQIECBAoI2AoLKNlrEECBAgQIAAAQIECBAgQIAAAQIECHQiIKjshNWkBAgQIECAAAECBAgQIECAAAECBAi0ERBUttEylgABAgQIECBAgAABAgQIECBAgACBTgQElZ2wmpQAAQIECBAgQIAAAQIECBAgQIAAgTYCgso2WsYSIECAAAECBAgQIECAAAECBAgQINCJgKCyE1aTEiBAgAABAgQIECBAgAABAgQIECDQRkBQ2UbLWAIECBAgQIAAAQIECBAgQIAAAQIEOhEQVHbCalICBAgQIECAAAECBAgQIECAAAECBNoICCrbaBlLgAABAgQIECBAgAABAgQIECBAgEAnAoLKTlhNSoAAAQIECBAgQIAAAQIECBAgQIBAGwFBZRstYwkQIECAAAECBAgQIECAAAECBAgQ6ERAUNkJq0kJECBAgAABAgQIECBAgAABAgQIEGgjIKhso2UsAQIECBAgQIAAAQIECBAgQIAAAQKdCAgqO2E1KQECBAgQIECAAAECBAgQIECAAAECbQQElW20jCVAgAABAgQIECBAgAABAgQIECBAoBMBQWUnrCYlQIAAAQIECBAgQIAAAQIECBAgQKCNgKCyjZaxBAgQIECAAAECBAgQIECAAAECBAh0IiCo7ITVpAQIECBAgAABAgQIECBAgAABAgQItBEQVLbRMpYAAQIECBAgQIAAAQIECBAgQIAAgU4EBJWdsJqUAAECBAgQIECAAAECBAgQIECAAIE2AoLKNlrGEiBAgAABAgQIECBAgAABAgQIECDQiYCgshNWkxIgQIAAAQIECBAgQIAAAQIECBAg0EZAUNlGy1gCBAgQIECAAAECBAgQIECAAAECBDoREFR2wmpSAgQIECBAgAABAgQIECBAgAABAgTaCAgq22gZS4AAAQIECBAgQIAAAQIECBAgQIBAJwKCyk5YTUqAAAECBAgQIECAAAECBAgQIECAQBsBQWUbLWMJECBAgAABAgQIECBAgAABAgQIEOhEQFDZCatJCRAgQIAAAQIECBAgQIAAAQIECBBoIyCobKNlLAECBAgQIECAAAECBAgQIECAAAECnQgIKjthNSkBAgQIECBAgAABAgQIECBAgAABAm0EBJVttIwlQIAAAQIECBAgQIAAAQIECBAgQKATgf8Cbdk5LCZURcgAAAAASUVORK5CYII="/>
          <p:cNvSpPr>
            <a:spLocks noChangeAspect="1" noChangeArrowheads="1"/>
          </p:cNvSpPr>
          <p:nvPr/>
        </p:nvSpPr>
        <p:spPr bwMode="auto">
          <a:xfrm>
            <a:off x="155574" y="-144463"/>
            <a:ext cx="304801"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ata:image/png;base64,iVBORw0KGgoAAAANSUhEUgAABSoAAALmCAYAAABFIar/AAAAAXNSR0IArs4c6QAAIABJREFUeF7s3QmUXVWZL/AvU4UggyGEOYyGSWUeZR6CLY4QCDMIYQhh6LZ9D2l8PJu227bxAT4BmdUwCDIJKLYyNDMhIBAQGYxImGcCxBBJKslb30nfepV7q5Kq5FbVHX5nLdZS6txz9v59x17r/d+39+43b968eeEiQIAAAQIECBAgQIAAAQIECBAgQIBAHwr0E1T2ob5XEyBAgAABAgQIECBAgAABAgQIECBQCAgqfQgECBAgQIAAAQIECBAgQIAAAQIECPS5gKCyz0tgAAQIECBAgAABAgQIECBAgAABAgQICCp9AwQIECBAgAABAgQIECBAgAABAgQI9LmAoLLPS2AABAgQIECAAAECBAgQIECAAAECBAgIKn0DBAgQIECAAAECBAgQIECAAAECBAj0uYCgss9LYAAECBAgQIAAAQIECBAgQIAAAQIECAgqfQMECBAgQIAAAQIECBAgQIAAAQIECPS5gKCyz0tgAAQIECBAgAABAgQIECBAgAABAgQICCp9AwQIECBAgAABAgQIECBAgAABAgQI9LmAoLLPS2AABAgQIECAAAECBAgQIECAAAECBAgIKn0DBAgQIECAAAECBAgQIECAAAECBAj0uYCgss9LYAAECBAgQIAAAQIECBAgQIAAAQIECAgqfQMECBAgQIAAAQIECBAgQIAAAQIECPS5gKCyz0tgAAQIECBAgAABAgQIECBAgAABAgQICCp9AwQIECBAgAABAgQIECBAgAABAgQI9LmAoLLPS2AABAgQIECAAAECBAgQIECAAAECBAgIKn0DBAgQIECAAAECBAgQIECAAAECBAj0uYCgss9LYAAECBAgQIAAAQIECBAgQIAAAQIECAgqfQMECBAgQIAAAQIECBAgQIAAAQIECPS5gKCyz0tgAAQIECBAgAABAgQIECBAgAABAgQICCp9AwQIECBAgAABAgQIECBAgAABAgQI9LmAoLLPS2AABAgQIECAAAECBAgQIECAAAECBAgIKn0DBAgQIECAAAECBAgQIECAAAECBAj0uYCgss9LYAAECBAgQIAAAQIECBAgQIAAAQIECAgqfQMECBAgQIAAAQIECBAgQIAAAQIECPS5gKCyz0tgAAQIECBAgAABAgQIECBAgAABAgQICCp9AwQIECBAgAABAgQIECBAgAABAgQI9LmAoLLPS2AABAgQIECAAAECBAgQIECAAAECBAgIKn0DBAgQIECAAAECBAgQIECAAAECBAj0uYCgss9LYAAECBAgQIAAAQIECBAgQIAAAQIECAgqfQMECBAgQIAAAQIECBAgQIAAAQIECPS5gKCyz0tgAAQIECBAgAABAgQIECBAgAABAgQICCp9AwQIECBAgAABAgQIECBAgAABAgQI9LmAoLLPS2AABAgQIECAAAECBAgQIECAAAECBAgIKn0DBAgQIECAAAECBAgQIECAAAECBAj0uYCgss9LYAAECBAgQIAAAQIECBAgQIAAAQIECAgqfQMECBAgQIAAAQIECBAgQIAAAQIECPS5gKCyz0tgAAQIECBAgAABAgQIECBAgAABAgQICCp9AwQIECBAgECvCDz77LMxYcKEmDNnTvG+lpaWGDt2bKyzzjq98n4vIbAwgTvuuCNuu+224pallloqjj766FhzzTWhESBAgAABAgQI9KKAoLIXsb2KAAECBAg0q8C8efPihhtuiIcffngBgm222SZGjx4d/fr1a1Ya864RAUFljRTCMAgQIECAAIGmFhBUNnX5TZ4AAQIECPSOwLvvvhsXXnhhfPDBBwu8cPnll49x48bFsGHDemcg3kKgEwFBpU+DAAECBAgQIND3AoLKvq+BERAgQIAAgYYXePTRR+Paa6+N7KxceeWV4+OPP47333+/mPeXvvSl2HnnnRvewARrW0BQWdv1MToCBAgQIECgOQQElc1RZ7MkQIAAAQJ9JjB79uz46U9/Gn/+85+LMey0004xffr0mDx5cvHf11577TjqqKOKfQFdBPpKQFDZV/LeS4AAAQIECBD4/wKCSl8DAQIECBAg0KMCr732Wlx88cXx0UcfFXtRHn744TF37ty48soriw5Lh+r0KL+Hd1FAUNlFKLcRIECAAAECBHpQQFDZg7geTYAAAQIECET85je/ibvvvrugGDp0aBx//PHRv3//uOiii+Ltt98u/r1DdXwpfS0gqOzrCng/AQIECBAgQCBCUOkrIECAAAECBHpMILsoL7nkknj11VeLd3zmM5+JQw45pAgq258C7lCdHiuBB3dRQFDZRSi3ESBAgAABAgR6UEBQ2YO4Hk2AAAECBJpd4Omnn44rrrgi5syZUyz7HjNmTGy55ZYFy7PPPhsTJkwo/pbXkhyqM2PGjHjyySfjkUceiTfffDNyX8y8PvGJT8Sqq64a22+/fWy88cYxYMCALpVkSZ931VVXxRNPPFG8q6t7cP7hD38orPLK/TqPPvroWHPNNRcYb/t7Ss+dOXNm/O53v4v8W8475zxy5MjYY489ioOLyq88yCjrkuN76aWXIueaS/DzGjRoUGRovOGGGxZmw4cP75JX3pTPeOutt2LSpEnF8/OwpFzin6H0csstF5/61KeK/UlXWWWV4lsoXfm7q6++um3P0qWXXjqOPfbYWG211br07vYduzne4447rnhfd6/eCirTO41yj9Z333237VsdMmRI8a1uscUWsemmm8bgwYO7NIX0e/nll+Ohhx6KKVOmxIcffljUIo3zW0jvrbfeuvj+u/LMaj+vS5NwEwECBAgQIEDgvwUElT4FAgQIECBAoEcEygOo8hApA7bstnzllVeK96+xxhpxzDHHRAY2Xb0ymLvnnnvirrvuagt8OvvtCiusEAcddFCstdZanT6+Ws/rraByr732Kk5TL52g3n5i5cvpMxDOJfj/9V//tUirfE4GXRlu7b///pHh4cKuadOmxU033VSEz6XQs6P7O3tm+0A7f9fV0Lq8Y3fbbbeN0aNHd/XzWeC+ng4qMyD+9a9/XYTpGeAu7ErvNMjQMoPezq6se4bbGVQu6srwe++99y62WejsmdV+3qLG5O8ECBAgQIAAgXIBQaVvggABAgQIEOgRgewWu/DCC+ODDz4ont/RPpTtu+Gy2/Gwww4rwrGuXBl0ZkhTOk28K7/JACiXnmfHYflVzef1RlC54oorFqFgOpdf5QcUZUh5/fXXx6OPPtoVpgXuWX/99eOII44oui07urIr82c/+1n89a9/7fKzsxs0D1VaZpllit/kb/NbyY7MvLrahdq+K3dJD2XqyaAyA8DsHi5tgdAVqAx1s/s4g9eOOoHfe++9IujvqP6dPT+fOWrUqKLbtn1Xa95f7ed1ZY7uIUCAAAECBAiUCwgqfRMECBAgQIBAjwjcf//9ccsttxTPzpDrqKOOivXWW2+Bd7U/ETz/0NVDdToK3jKE3HHHHYtlrrn0N0O8PKwnw9D2nX7Z2Zmdm5/85CfbxlLt5/VGUFkafHbKZfddhloZPr3++uvx3HPPFcusS+FidlHm8vBSt2N2l2ZglUu8c3lwXtlNmsvm874//elPbfcuLEDuKNzKpcZ77rlnZMCZY8vn5pLk/Bby/tK11VZbLRDCtQ+tO1v63v7jybm03+e0q+FmZx97TwWVGYBnSPmXv/yl7dX5re6+++6x2WabFd9qdlhm4Jj/m/n973/f1vHaWbCYc//lL39ZLPfOKzsks/ty1113jWHDhhXBZumZ2W382GOPtXVxdrQfbLWf1yP/B8VDCRAgQIAAgaYQEFQ2RZlNkgABAgQI9K5AhlM//elP27odO1vWXX5fVw/VKV8qvNJKKxVdfx3tqZghzJ133hm33357W/iWgU4ugy1d1X5ebwWVAwcOjEMPPXShXai5Z2H7E9YzyMqgNsPKjq6OvDpaUl0eFJY6APfZZ58Ouy/LA7vyDsjszLz00kvjb3/7WzGs8hqVjzW7FC+44ILIZed5dXW5eG8Hle0D0Hx3bj2QncOd7aP5wgsvFJ3CpQ7VdPr6179e7PFZusrnnqFzhsPlXZKl+zOovO6669r2g/3KV75ShPo99bze/b823kaAAAECBAg0koCgspGqaS4ECBAgQKBGBDJsueyyy2LWrFnFiHIvxQxSOrpyz74MUUrXogKn7H7MIPCpp54qfpLdaWPHjo0RI0Z0OvsMv37yk5/E1KlTi3tWX331IqzL31b7efn83goqM7w68sgjO12WnWPJ5d65j2XpgJX2Bxp1BlYebubhLrlkvv1VvrQ/u2UzLM5uyM6u8jBy5513LgLGvLoabpee3X5e2RWah+hkN+fiXj3RUVnumOFwfncZFi/syg7gyy+/PFpbW4vbPvOZzxT+pSXg7R27suQ99/LMEDjHk1sGZD3zsKTSVe3nLW4N/I4AAQIECBAgIKj0DRAgQIAAAQJVF2i/jHdRpziXB16LOlTnnXfeKfYzzNAlr64uF89ltdlZOXTo0KKrLZfeLrvsslHt5+WYeiuo/MIXvhC77bbbQuv3+OOPR/6TS8LzoKI8TXxRp2KXB7u5p2d29bXfp7J9wNzV/UUzjMwALseSp3rnc3fYYYe2w126sl1ATrY8XC4P8hbng+6JoDJPYr/yyivbOnkXFcKXxl0+v/IgtjzwXVRH5aI8qv28Rb3P3wkQIECAAAECnQkIKn0bBAgQIECAQFUFyrvIOgq52r+wfAnxokKvP/7xj0XYVeoQzKXPn/3sZxd7DtV+Xm8FlbnMNw+k+fSnP73Yc+/sh+VBZUf7P15zzTXF3od5Zfh7/PHHL7Dv5+IMqjy07uwU7/bhcjos6TeQY+2JoDJP+b733nsLiu52fU6ePDl+/vOftzHmcvHSd15++FAa5HeQh+RkV2lHh+8srB7Vft7i1N5vCBAgQIAAAQIpIKj0HRAgQIAAAQJVFWi/32MGKF1Zaly+R+TCOuTaB0rZIZhLabMLc3Gvaj+vt4LKrhw40x2T7HbMw4eyFhneZtdjHsiSV3lQWR5krrvuusVhSbkMeUmuDJ+vvvrqyJAur9xzNJd0l3eAZviXIeDC7unuOKodVGZXZO41mZ55td9uoCtjK+9yLN8+ofyApNIzc9/SDCvzcJ2NNtqo2Iu0s70r24+j2s/ryhzdQ4AAAQIECBAoFxBU+iYIECBAgACBqgmUL1ld3AcvrPvstttuK7rf8sqTu0844YTIQ3gW96r283IcvbH0e3GDygwZX3755XjxxReLU75fffXVmDFjRuRhN51dHQWVuedhhml5dbSH5eLWo31o3VF3bflelp11XXb3/dUOKrvSlbqwMX7wwQdx/vnnRx6ck1f7/Tzzv+f/1vLU89yrs3Sae0fPy+X6G2ywQXF4TtYxTwjv6Kr287rr734CBAgQIECAQAoIKn0HBAgQIECAQNUEyvd7XJIHd7afX/sQsBpBZbWfl3OuxaAyOySvv/76eOWVVxYabHVUs/KgsjxEq2ZQWb4MebPNNouDDjqorSuwuwe/dPUbrPWgsiPj7HjNQ6V+97vfFd2wi7qWWWaZ2HfffYtl4h11WVb7eYsaj78TIECAAAECBMoFBJW+CQIECBAgQKBqAu2X5C7pQzs7VKf9vn/VCCqr/bxaCyqz2+6uu+6K7BwtLeXuqDa5jH7VVVeNPEk89xX91a9+1dYxWR5U5inSl1xySdGNmVc1g8p8XvvDmMr3v2z/t472zlzc767WgsrspMyOygyF8ypf+l0+z2nTphWHJuUBPu2X7Zffl0vDczuGDIAXdlX7eYtbF78jQIAAAQIEmktAUNlc9TZbAgQIECDQYwLlS10zRDziiCMiu7i6cuXS02uvvTb+8pe/FLd3dqhOtfeUrPbzcuztOypzj8Dx48cv8qTtDJhyT8O8OlvW3ZV7yq1zv8d0bW1tLf6UnXQrr7xybLLJJsXp5/mfc6l9+wNYFrVsuaf2qCyNvX3XZPt9TnN5egak2RWaV1dP0e7K91ftoDID4jzxO2uWV7X3qFzYnPJ/S2+99Vbx7qx/HlLUfnl4bpUwbty4GDZsWFdoimXm1Xxel17qJgIECBAgQKApBQSVTVl2kyZAgAABAtUXeOGFF+Kyyy6LWbNmFQ/fZpttYvTo0V06yKM0mvvvvz9uueWWtsF1dKhO+9OQu3PydS5Lz5Aruwqzc3CXXXaJ9dZbrwhySqcrV+N5OfjFWU7elaCsu0FlebCXh91kN12eHr2wA1YyiGy/B2V552J5CNfVMDZtHnnkkeIgnAxH03/UqFEVIW75PpSl72Dq1Knxk5/8JPLvecBOhm0rrrhiVT7mrvh390VLcup3Ol133XVtr2x/6nd3x5HdkfmN576keXXnO+/oXdV+Xnfn434CBAgQIECgcQUElY1bWzMjQIAAAQK9KpAHe0yaNKl4Z2fdkIsaUHZ+XXjhhW3LXZdeeuk49thjY7XVVmv76RtvvBEXXXRRcQBMXl0NRDPkyw63DNnygJE8pTqDsmo/L8fUPvTK7rU88Cc7TDu7yk+IrlZHZXYeZjhbOiinfL/HzsZTbtLREuv2oXJX611+qvfCugzbP7/UAThx4sTI7QXyWtjJ8Iv6zjr6e08Ele2/uXxnVztAyw+lKj9cKg/Qyb0pc+l9dkUeeeSRizxx/fnnn28LeXMs7ZeSV/t5i+PvNwQIECBAgACBFBBU+g4IECBAgACBJRb48MMPi/CwdKDHSiutVHS7dXXZd2kA5UFW/vtdd9019t5777Yxlnfb5TuOOeaYokuysyt/M2HChPjTn/5U3NJ+fNV+Xj4/94T8z//8z+JdXQnxXnvttbj44osj937Mq1pBZfsl1Pnc8pOjO/LKGuQ+kPfcc0/bnzsKKsvHvP766xdL/TME7uzKvRMzOM0Dc/Ja2Ind7UPr7ADcb7/9im7M7KrM/37ooYcWnaHVunoiqCz/30V2nua3uqgl188++2xcfvnlbcv1c9/QDCNLtu07Nbt6+nt5ULn//vvH1ltvXfBV+3nVqonnECBAgAABAs0nIKhsvpqbMQECBAgQqLpAdmTlPoilffC6Eoh1Noinn3662Ksxu8ry6qjrLpdr/+IXv2i7J/dazKWxuRy4/Mox3XnnnXH77be3ja/8YJJqPy+DpgxGS3NYd911ixAvD6wpvzLMyvmWluXm36sVVJZ3RmZAmx2qHTnle3O8Gdhl0Nr+4J2Ogsq8N5cmP/bYY8WUMjzM5fSf//znF9jvsjTf7OpMk9IepIsK2MpD6zXXXLPYazE7aYcPHx7HHXfcIvf97M6H3hNBZb6//XPzvy/sW82/5xYK+T2Uwtw8/Obwww+PDTfcsG065dssrLPOOsX3lR3IHV0Zxmet8jvPq7xTudrP6467ewkQIECAAAEC7QUElb4HAgQIECBAYIkEypep5j6IY8eOjQxPFucqP1G6o47EfOf1118fGZCWrgxfMiTLQ2JyqWzek0Hdb3/726KTshSiZvB59NFHF/eUrmo/r3xvyHxPvjeX/mbol3PKgPLhhx+OXOKcc+7fv38xxvynWkFlebdojiPDyhxHLnvPDr18X44llynnWN57772KsmVImGY5rvZX3psdkhkglq6c5xe/+MUikMvn536XGdxmHdo/O0PN7JRd2F6Z5aF16R1LEoR39k22DxRz3LvtttsiOx87elZ+9+2X+ZcHtPmb/FZ333334uTtDI0zFE7D9P/9739f7MFZurbccsuim7T9YUf5veY2Bn/84x/b7stuzdzvMwPN0red9rn8/9Zbb207oT1/sNVWWxX7x5aeWe3nLc7/7v2GAAECBAgQIJACgkrfAQECBAgQILBEAuVLgNdYY41ieWtH3YNdfVEuPb777rvbbu9oP8IMgLLz7M9//nNXHxsZ5nz961+PVVZZpeI31X5e+WnbCxtkBmPZ5fnAAw/E+++/X7WgMt+ZPj/72c/aDjnqClY65VL6UhCWwVvus5l7RZZfubw8n1/qAOzK8zNMzqXHgwcPXujt+czcszRPnC5dSxqEd/bC8s7Hrsyjo3s6OvQma5rdpLmnZFevDHA33XTTIlDsyKmjkLgrz84gObsvy/dMrfbzujIW9xAgQIAAAQIEygUElb4JAgQIECBAYIkEygOe8mXVi/Pw8vCzo0N18rnZeZahZh6y0n6pckfvzOXXBxxwQAwdOrTTIVXzedmpmMuib7755qKrsLMr99g88MADY+WVV47zzz+/6kFlvjcDx1z6W9oDs7OxZGCahxNlZ2ruBVlavt7+8KGOfpvdgHmq9Msvv7zQcmfXaHZS7rnnngvdy7L9Q8pD6/L9Ghfn++roNz0ZVOb7Pv7442IvyNxnc1Hfan7v2fW6xRZbFJ22nV3ZCXv11VcXy+lLHcOd3ZvPyeBzn332qeiMLf2m2s+rVm08hwABAgQIEGgeAUFl89TaTAkQIECAQNUFypc4dxYodvfFHS1ZLj9Up/0zc9/CPHE8uxgzNCstnc0lsLkUN5cK51LkhS0z7qnnZUj54IMPxuOPP16MrbW1NXLfwTxQZYcddojNN9+86Jj74IMPeiyozLl1NI7899n5mmPJg1VyLKXl3dkFeMEFF8S0adMKmkWdrp5BWS61v++++4ouzgy9MpDLgCy797IrdqedduqwK3Nh30f5gUBdPTm7u99cTweVpfGkZ25Z8OSTT1Z8q9nFuv3228fGG2/c4T6fHc2p5J5h/ZQpU4rvKL+xvDJgztrmcvB87sJC+tKzq/287tbB/QQIECBAgEBzCwgqm7v+Zk+AAAECBAgQqGmB9ge95NLzPE1+Uadm1/SEDI4AAQIECBAgQKBTAUGlj4MAAQIECBAgQKBmBdov/e5or9KaHbiBESBAgAABAgQIdFtAUNltMj8gQIAAAQIECBDoDYFcJn3xxRcXS6Q7Ov29N8bgHQQIECBAgAABAr0nIKjsPWtvIkCAAAECBAgQ6KLAnDlz4vrrry/2c8yrGqfJd/HVbiNAgAABAgQIEOgjAUFlH8F7LQECBAgQIECAwP8XeOWVV+LZZ58t9p/861//WhyO9NZbbxU35CFIY8aMiS233BIZAQIECBAgQIBAAwsIKhu4uKZGgAABAgQIEKgXgQwpJ0yYENlJWX6tv/76ccQRRxSnWLsIECBAgAABAgQaV0BQ2bi1NTMCBAgQIECAQN0IvPTSS3HppZfG3/72twXGvNJKK8VRRx0VK6ywQt3MxUAJECBAgAABAgQWT0BQuXhufkWAAAECBAgQIFBFgZkzZ8aVV14ZL7zwQrS2tsayyy4bm266aey1116x1FJLVfFNHkWAAAECBAgQIFCrAoLKWq2McREgQIAAAQIECBAgQIAAAQIECBBoIgFBZRMV21QJECBAgAABAgQIECBAgAABAgQI1KqAoLJWK2NcBAgQIECAAAECBAgQIECAAAECBJpIQFDZRMU2VQIECBAgQIAAAQIECBAgQIAAAQK1KiCorNXKGBcBAgQIECBAgAABAgQIECBAgACBJhIQVDZRsU2VAAECBAgQIECAAAECBAgQIECAQK0KCCprtTLGRYAAAQIECBAgQIAAAQIECBAgQKCJBASVTVRsUyVAgAABAgQIECBAgAABAgQIECBQqwKCylqtjHERIECAAAECBAgQIECAAAECBAgQaCIBQWUTFdtUCRAgQIAAAQIECBAgQIAAAQIECNSqgKCyVitjXAQIECBAgAABAgQIECBAgAABAgSaSEBQ2UTFNlUCBAgQIECAAAECBAgQIECAAAECtSogqKzVyhgXAQIECBAgQIAAAQIECBAgQIAAgSYSEFQ2UbFNlQABAgQIECBAgAABAgQIECBAgECtCggqa7UyxkWAAAECBAgQIECAAAECBAgQIECgiQQElU1UbFMlQIAAAQIECBAgQIAAAQIECBAgUKsCgsparYxxESBAgAABAgQIECBAgAABAgQIEGgiAUFlExXbVAkQIECAAAECBAgQIECAAAECBAjUqoCgslYrY1wECBAgQIAAAQIECBAgQIAAAQIEmkhAUNlExTZVAgQIECBAgAABAgQIECBAgAABArUqIKis1coYFwECBAgQIECAAAECBAgQIECAAIEmEhBUNlGxTZUAAQIECBAgQIAAAQIECBAgQIBArQoIKmu1MsZFgAABAgQIECBAgAABAgQIECBAoIkEBJVNVGxTJUCAAAECBAgQIECAAAECBAgQIFCrAoLKWq2McREgQIAAAQIECBAgQIAAAQIECBBoIgFBZRMV21QJECBAgAABAgQIECBAgAABAgQI1KqAoLJWK2NcBAgQIECAAAECBAgQIECAAAECBJpIQFDZRMU2VQIECBAgQGC+wOTJk+PII4+Mt956K/7P//k/cdBBB6Eh0OcCzz//fIwbNy5WWmmlOO+882Lo0KF9PiYDIECAAAECBAj0poCgsje1vYsAAQIECBDoc4E5c+bE2WefHZdeemkstdRSsfXWW8dZZ50Vyy+/fJ+PzQCaW0BQ2dz1N3sCBAgQIEAgQlDpKyBAgAABAgSaSuDNN9+ME044IZZddtlYYYUV4te//nVcdtllseOOOzaVg8nWnoCgsvZqYkQECBAgQIBA7woIKnvX29sIECBAgACBPhb4zW9+E8ccc0yccsopsfnmmxf/+YADDoj/9b/+V7S0tPTx6Ly+mQUElc1cfXMnQIAAAQIEUkBQ6TsgQIAAAQIEmkbgo48+im9/+9uRYeWVV14Za621Vpx88snxxhtvxEUXXRQbbLBBpxb529/97ndxww03xCOPPFLcl8vGc3/LUaNGVYScXb1/UeFUZ3//4Q9/GD/4wQ/i+uuvj7zn3HPPLcb01a9+tegYzaXss2bNioceeihuvPHGmDhxYrzyyiuxzDLLFOMePXp0fP7zn4+ll166Ys6vvvpq8dx0euqpp2KNNdaInXbaKY466qjYaKONol+/fnGAi3p2AAAgAElEQVTbbbcV+3wedthh8c///M/FMvryK9970kknxXe+850iEM7fuToXWNS3sDC7rn5v7Z/x8ssvx09+8pO48847i2+oVOf8pjPE79+//wKv7O79ak2AAAECBAgQ6K6AoLK7Yu4nQIAAAQIE2gSmvjO3xzXWXnHBsGRJXvjcc8/FcccdF5/61KeKfSmXW265uOSSS+KMM85YaJj29ttvFx2XuUw8g75Pf/rTxTD++Mc/xl//+tc44ogjir+XQr/u3L+ocGpRQWUGjvfcc0+st956MXv27CKEPPXUU6O1tTX+9V//NSZMmNA25gwT33333SJ8zKt83PnvMtjMbtNScLXOOuvEtGnTit/k3L///e/H1772teIgogxEP/jgg7jwwguL97e//va3vxUBZoa7OYZNNtlkSUq3xL9tnfqXJX7Gwh4wcO11l/j5i/oWOnvBCy+8UATw+R188pOfjI033jhyL9bS9/mlL32p+BaGDx/e9ogMrv/hH/6hCK8/85nPxLBhw2L69Onx2GOPFXXO2h144IFt4XJ3719iDA8gQIAAAQIEmlJAUNmUZTdpAgQIECBQHYHTr/tbPDhlTnUe1sFTvrv/UvG5kQOq8vx58+a1hZIZwmSHX15PPvlkEdhlN+WPfvSj4sTl9ld2JWY4lx2XhxxySHzrW98qQp28shPztNNOK8K40unh3b1/UeHUooLKHG+Ou7THZgZUAwcOjKuvvjr+x//4HzFmzJgiRC2NOR2yIzTDyNdff724b4sttijmkx1z2QH5zDPPFEFVhqC5HD5/8+CDD8Y//uM/xpAhQwqLDHvzUKLs7Mxuzn333XcBt1IonJ15//Zv/9Zh52ZVCtvFh7y95zZdvHPxbht+x8OL98N2v1rUt9DRCzJczPpmB2x+x9/85jfbap1hctrn37L7Ne/LsLrUWZw1zRp+7nOfKwLJ9nXOUPPHP/5xrLnmmt2+f4khPIAAAQIECBBoWgFBZdOW3sQJECBAgMCSC9RTUJmhTUfLvEuhzbXXXlsEmXvvvfcCMBnaZai56qqrFoHcKqusssDfJ0+eXHRj7rbbbkWH4Z///Odu3f/SSy/FuHHjioD0vPPOi6FDhy7w/EUFlR0tvc45nXPOOXHvvffGf/zHf8Rmm222wDMzzMxl4zmf9iFjLofPIDadMvDKwLN0ZYiVJ6X/53/+Z/H3XXfdtQg8Dz300MKsPIwsBaWlAHfJv7Yle0KjBpX3339/jB07tggbs6YrrrjiAlAZpmf4nN/lT3/60+JbyA7ZE088sei6PP/889uCzfxh/rus2aRJk+Kf/umfig7d7t6/ZJXyawIECBAgQKCZBQSVzVx9cydAgAABAksoUE9BZSnQ2WeffSr2VCwdsJPdh+WBW3aj/f3f/33RgZgB3aL2Wezu/YvqoltUUJnLvDOI6u5V2uOyFFTOnDkz/vf//t9xyy23FPt3ZkC1qCuXfWegmSFY+z0+S+FvLhfvaFn4op7bE39vxKAyw+PsiMx/MpDO0LijKwP47JAtdRJnF2bWLZeK5ze9//77F8vCO/u2u3t/T9TPMwkQIECAAIHmEBBUNkedzZIAAQIECPSIQL0ElbkcO/fou+yyyzrsmsyuxvHjx0ceIlPqOiuBlQd6i4Ls7v1LGlR2tOy6fIy5X+WMGTOK/Qj/9Kc/FQFV6XCd0u9LXXPZedrVcLH9cvr2nZOlLtTdd9+9Zk5Tb8SgsrQP6BVXXBE33XRTp+Fy6eCj7AzOvSwHDRpU7Lea3bPvv/9+8bnkPpV77LFH7LXXXsUerHlP+6u79y/qfyf+ToAAAQIECBDoSEBQ6bsgQIAAAQIEFlugXoLK0n6JU6ZMWeRc84CR3ItxwID5e2N2N3js7v09FVTOnTu3OBgnw9nsJs1Df0pXHriSB/+89tprbUu/FyeozOeV9vjMpeClbtRSB1+Gvhl81cLVzEFlLtHPA5DabxOQIXMGyrmcP/dYLQWWWas8/Tu3McjDdHKP0ry6e38t1NwYCBAgQIAAgfoTEFTWX82MmAABAgQI1IxAvQSVpf0SS6cbdwSY3Wl5SvLIkSPbDhGp16AyQ6XssMtl4bnPZB60kwfmbLTRRrH22msX+23m3oSlfSrzIJzFDSpLy7wff/zxYvn3aqutViwrfu+994p3rLzyyjXxvTZzUFnqqMwtAv7n//yfbSF8qTB5WnyGlhlo5zYIWcu8OttftLv318QHYBAECBAgQIBAXQgIKuuiTAZJgAABAgRqU6AegsrSPor33XffQvdeLN2Xh8W0D2hKB8x0tkflm2++WQRzeYjJ6aefXhw2k0tqu3p/drIt7DCdUsfixhtvvMBhOwvr3Mwl3tkRlwep5H3bb7/9Ah9Q+70NS0u/s+MylwX/9re/7dQpD+fJrskMNnMZcf/+/YvnloLg3Cdxk002KU6fPvjggxfoTO3rL7gRg8qsY574fuaZZ3a6R2Vnp913Vo/sxL3hhhsiO4s7Oqip/Hfdvb+vvwPvJ0CAAAECBGpbQFBZ2/UxOgIECBAgUNMCGVS+Nm1ej41x7G4t8bmR85dgL+5VOkRnp512irPOOiuWX375Th9VCty+8IUvtN1bCgo/9alPdXjqd+73eOyxx8YBBxxQ7Mf47LPPFkFdV+/Pg0oyVHz33Xcr9obMkOnnP/95EXrm0ur2p4IvLKgsLfUt/01p4qWToB988MEFTv0uLdnu6NTv3Ocy/TIYKz8dvbR8fcstt4x11123uK+rB/Isbl27+7tpRx/Y3Z906/6hl17Trfs7unlR2wB09Juunvqd33GpJvmfv/vd7xZ7UZ522mlty7tLzy9fKp77mnbn/qWWWmqJLTyAAAECBAgQaE4BQWVz1t2sCRAgQIBAUwjMmTOnOBE5Q73vfOc7RRfgwk7tLu1l+frrrxd7O+aS6TyI5/vf/36xrPmQQw4puiWHDRtW+OVp13lSdi6bveCCC2K77bbr9v3tD0TJzsw81CeDnuxUu+uuu4ogKTskuxNUlgKvd955p+gOzUNtct4ZfObBQdmBl0vD82p/GM/LL79cnCCe88kTokePHl2EWDmWXBKcYVV2duaS8ewgLV2lw4pyr8Plllsu1lprrUWGwk3xAXZzkosTVGbQnQF5njafAXl+Q6XvMw9Gyg7Y/NuRRx5Z3JffVv77DKNziXf+PfevzC0C8srO2vx3l19+eZxxxhkxduzYePvtt7t1/8L+N9ZNErcTIECAAAECTSYgqGyygpsuAQIECBBoJoH2p3lPmDChWJa8sKv96eAZ0GSwk0FdBjX5n/Pk4zyIJsO6DEFzT8u8ci/IXCZbCnu6e392sJ144olFILneeusVh5nkf85l5UcddVRMmjQphgwZ0uWOyux+zGD1e9/7XjG+0t6c2bX51FNPFadDb7vttsXzcuwZTpauPIAnOzgzNCuNpfS7nHeGttk5WX6V9kHMf9+VULiZvsOuzrUUVD799NOL/En7gPmFF14olu1nd2/595nB45e+9KXi1Pvhw4e3PTeX+Ged8jvL722dddYpvul8d25HsN9++xUhfCn07O79i5yAGwgQIECAAAECHQgIKn0WBAgQIECAQMMK3HjjjUUIN2bMmLYTqRc12dyH8aCDDioO1cmwb4MNNih+kofGZMfgNddcUxw6koFQdjlmF9tWW23Vtl9j6fndvT9DqosvvjjuvvvuIijKbs4MS/P92f2WV1eXfue9GbrefvvtRWdcjneZZZYpAsrskvz85z8fL774YtFhuuGGG1Z0P7766qtFF17uVVgKLL/4xS/GoYceGquvvnqHhBmq5hL2vL8rofCi6tCMf1/coLL0fd58881x6623RgbfeeU3lIHjHnvsUbG8O7trsyM4txbILQAywC59I/n9jxo1aoHfdPf+ZqyfORMgQIAAAQJLLiCoXHJDTyBAgAABAgQINL1AKagcMWJEl0PhpkcDQIAAAQIECBAgsICAoNIHQYAAAQIECBAgsMQCuYdldmi2X5K8xA/1AAIECBAgQIAAgaYSEFQ2VblNlgABAgQIECBQPYHZs2fHoEGDimXkp59+esycObPDk9Gr90ZPIkCAAAECBAgQaGQBQWUjV9fcCBAgQIAAAQI9KJCnqecJ4Hnl/oZ50E6eIO3U5x5E92gCBAgQIECAQAMLCCobuLimRoAAAQIECBDoSYE8Bf1b3/pWrLLKKnHssccWB/WUTj7vyfd6NgECBAgQIECAQGMKCCobs65mRYAAAQIECBAgQIAAAQIECBAgQKCuBASVdVUugyVAgAABAgQIECBAgAABAgQIECDQmAKCysasq1kRIECAAAECBAgQIECAAAECBAgQqCsBQWVdlctgCRAgQIAAAQIECBAgQIAAAQIECDSmgKCyMetqVgQIECBAgAABAgQIECBAgAABAgTqSkBQWVflMlgCBAgQIECAAAECBAgQIECAAAECjSkgqGzMupoVAQIECBAgQIAAAQIECBAgQIAAgboSEFTWVbkMlgABAgQIECBAgAABAgQIECBAgEBjCggqG7OuZkWAAAECBAgQIECAAAECBAgQIECgrgQElXVVLoMlQIAAAQIECBAgQIAAAQIECBAg0JgCgsrGrKtZESBAgAABAgQIECBAgAABAgQIEKgrAUFlXZXLYAkQIECAAAECBAgQIECAAAECBAg0poCgsjHralYECBAgQIAAAQIECBAgQIAAAQIE6kpAUFlX5TJYAgQIECBAgAABAgQIECBAgAABAo0pIKhszLqaFQECBAgQIECAAAECBAgQIECAAIG6EhBU1lW5DJYAAQIECBAgQIAAAQIECBAgQIBAYwoIKhuzrmZFgAABAgQIECBAgAABAgQIECBAoK4EBJV1VS6DJUCAAAECBAgQIECAAAECBAgQINCYAoLKxqyrWREgQIAAAQIECBAgQIAAAQIECBCoKwFBZV2Vy2AJECBAgAABAgQIECBAgAABAgQINKaAoLIx62pWBAgQIECAAAECBAgQIECAAAECBOpKQFBZV+UyWAIECBAgQIAAAQIECBAgQIAAAQKNKSCobMy6mhUBAgQIECBAgAABAgQIECBAgACBuhIQVNZVuQyWAAECBAgQIECAAAECBAgQIECAQGMKCCobs65mRYAAAQIECBAgQIAAAQIECBAgQKCuBASVdVUugyVAgAABAgQIECBAgAABAgQIECDQmAKCysasq1kRIECAAAECBAgQIECAAAECBAgQqCsBQWVdlavjwc6dOzfuueee+NGPfhR33nlnTJ8+PfbYY48YO3ZsfO1rX4shQ4Z0+MOpU6fGueeeG7feems899xzsfnmm8eYMWOK3w0fPrwBZEyBAAECBAgQIECAAAECBAgQIECgXgQElfVSqU7G2draGmeddVaceuqpxR3bbbddEUw+8cQT8d5778Vhhx1W/L08eJw8eXKMGzcuJk2aFBtssEGMGDEipkyZEi+++GLstddecd5558XIkSPrXMfwCRAgQIAAAQIECBAgQIAAAQIE6kVAUFkvlepknNlBuc8++8TGG29cdEdutdVW0a9fv3jjjTfilFNOiSuuuCJ++MMfxsknn1z8+7zefvvtOO644+KOO+6Ic845J4444ogYOHBgzJgxI37wgx/EGWecESeeeGKceeaZnXZj1jmb4RMgQIAAAQIECBAgQIAAAQIECNSYgKCyxgrSneHMmTMnTj/99Pj3f//3uOGGG2Lfffdd4OePP/54HHDAAbH++usXgeXQoUOLv994440xevToIrzMMHLw4MFtv/vwww/jpJNOittvvz1uuumm2GabbbozJPcSIECAAAECBAgQIECAAAECBAgQWCwBQeVisdXGj2bOnBnf+MY34qKLLor7778/dthhhwUG9sorr8TBBx8cs2bNip///Oex7rrrFv85l4lnJ+Vtt90Wo0aNqpjM5ZdfXnRZnn322cXzXQQIECBAgAABAgQIECBAgAABAgR6WkBQ2dPCPfj8efPmxb/9278VXZU//vGPiz0nS8u787UPP/xwcZhOBpiXXnppLL/88jFt2rRi38qXXnoprr322thwww0rRvjAAw/EjjvuWCwPz0Czs8N4enBqHk2AAAECBAgQIECAAAECBAgQINBkAoLKOi/4M888E0ceeWSxJ2We+v13f/d3xX6Tjz32WHz729+OiRMnxsUXXxwHHnhgMdM8LCe7LPPKLsu11lqrQiBPAM8l46usskpcddVVMWzYsDpXMnwCBAgQIECAAAECBAgQIECAAIFaFxBU1nqFujC+qVOnxmmnnRZXX331AndvvfXW8f3vfz922223tk7LroSQXbmnC8NyCwECBAgQIECAAAECBAgQIECAAIEuCwgqu0xVmzdOnz69OKn7/PPPj9mzZ8dmm21WdFQ+8cQT8d5778Xhhx8e//qv/xojRowoJtCVELIr99SmhlERIECAAAECBAgQIECAAAECBAjUq4Cgsl4rFxF5mM4pp5wS5513XhxzzDHFfpXDhw8vZjRjxoy44IIL4l/+5V9i9913Lw7cWXnllXslqHz00UfrWNXQCRAgQIAAAQIECBAgQIAAAQKNL7DlllvW3CQFlTVXkq4PqHRYzhZbbFEclpN7Sra/Wltb4zvf+U5873vfK/4+duzYeO211+KQQw4pbsv9J1dbbbWKF5Y6KtdYY4244oorYujQoV0fVEQIKrvF5WYCBAgQIECAAAECBAgQIECAQK8LCCp7nbyxX5hB46GHHlqEkflP+xO/SzO//fbbY6+99opvfOMbxX6V2Wnp1O/G/i7MjgABAgQIECBAgAABAgQIECBQjwI6Kuuxav895u4ElePHj4+zzjor+vfvH6eeemqcc845cdttt8WoUaMqBHKZ+Lhx4+Lss88uAk4XAQIECBAgQIAAAQIECBAgQIAAgZ4WEFT2tHAPPj+XWH/5y1+ODTfcsFiivfrqqy/wtvZLv9uHjjfeeGOMHj06Tj755DjzzDNj8ODBbb/78MMP46STTorsxLzppptim2226cEZeDQBAgQIECBAgAABAgQIECBAgACB+QKCyjr+EsoP0znjjDNi1VVXLWaUf7vyyivjm9/8ZmyyySbFf1577bWLv7399ttx3HHHxR133FF0Vuby8Qwrc1l4niCez8m/59+GDBlSx0KGToAAAQIECBAgQIAAAQIECBAgUC8Cgsp6qVQn43zzzTeLDsjrrrsull122dhss82K0HHKlCnx4osvxgYbbBAXX3xx7Lzzzgs8YeLEiXH88cfHE088UdwzYsSItt/knpZ5kvjIkSPrXMfwCRAgQIAAAQIECBAgQIAAAQIE6kVAUFkvlVrIOLMT8uabby6Wfz/wwAMxffr02G677eKrX/1qcdL38OHDO/z11KlT49xzz41bb7018qTvzTffPMaMGbPQ3zQAlykQIECAAAECBAgQIECAAAECBAjUoICgsgaLYkgECBAgQIAAAQIECBAgQIAAAQIEmk1AUNlsFTdfAgQIECBAgAABAgQIECBAgAABAjUoIKiswaIYEgECBAgQIECAAAECBAgQIECAAIFmExBUNlvFzZcAAQIECBAgQIAAAQIECBAgQIBADQoIKmuwKIZEgAABAgQIECBAgAABAgQIECBAoNkEBJXNVnHzJUCAAAECBAgQIECAAAECBAgQIFCDAoLKGiyKIREgQIAAAQIECBAgQIAAAQIECBBoNgFBZbNV3HwJECBAgAABAgQIECBAgAABAgQI1KCAoLIGi2JIBAgQIECAAAECBAgQIECAAAECBJpNQFDZbBU3XwIECBAgQIAAAQIECBAgQIAAAQI1KCCorMGiGBIBAgQIECBAgAABAgQIECBAgACBZhMQVDZbxc2XAAECBAgQIECAAAECBAgQIECAQA0KCCprsCiGRIAAAQIECBAgQIAAAQIECBAgQKDZBASVzVZx8yVAgAABAgQIECBAgAABAgQIECBQgwKCyhosiiERIECAAAECBAgQIECAAAECBAgQaDYBQWWzVdx8CRAgQIAAAQIECBAgQIAAAQIECNSggKCyBotiSAQIECBAgAABAgQIECBAgAABAgSaTUBQ2WwVN18CBAgQIECAAAECBAgQIECAAAECNSggqKzBohgSAQIECBAgQIAAAQIECBAgQIAAgWYTEFQ2W8XNlwABAgQIECBAgAABAgQIECBAgEANCggqa7AohkSAAAECBAgQIECAAAECBAgQIECg2QQElc1WcfMlQIAAAQIECBAgQIAAAQIECBAgUIMCgsoaLIohESBAgAABAgQIECBAgAABAgQIEGg2AUFls1XcfAkQIECAAAECBAgQIECAAAECBAjUoICgsgaLYkgECBAgQIAAAQIECBAgQIAAAQIEmk1AUNlsFTdfAgQIECBAgAABAgQIECBAgAABAjUoIKiswaIYEgECBAgQIECAAAECBAgQIECAAIFmExBUNlvFzZcAAQIECBAgQIAAAQIECBAgQIBADQoIKmuwKIZEgAABAgQIECBAgAABAgQIECBAoNkEBJXNVnHzJUCAAAECBAgQIECAAAECBAgQIFCDAoLKGiyKIREgQIAAAQIECBAgQIAAAQIECBBoNgFBZbNV3HwJECBAgAABAgQIECBAgAABAgQI1KCAoLIGi2JIBAgQIECAAAECBAgQIECAAAECBJpNQFDZbBU3XwIECBAgQIAAAQIECBAgQIAAAQI1KCCorMGiGBIBAgQIECBAgAABAgQIECBAgACBZhMQVDZbxc2XAAECBAgQIECAAAECBAgQIECAQA0KCCprsCiGRIAAAQIECBAgQIAAAQIECBAgQKDZBASVzVZx8yVAgAABAgQIECBAgAABAgQIECBQgwKCyhosiiERIECAAAECBAgQIECAAAECBAgQaDYBQWWzVdx8CRAgQIAAAQIECBAgQIAAAQIECNSggKCyBotiSAQIECBAgAABAgQIECBAgAABAgSaTUBQ2WwVN18CBAgQIECAAAECBAgQIECAAAECNSggqKzBohgSAQIECBAgQIAAAQIECBAgQIAAgWYTEFQ2W8XNlwABAgQIECBAgAABAgQIECBAgEANCggqa7AohkSAAAECBAgQIECAAAECBAgQIECg2QQElc1WcfMlQIAAAQIECBAgQIAAAQIECBAgUIMCgsoaLIohESBAgAABAgQIECBAgAABAgQIEGg2AUFls1XcfAkQIECAAAECBAgQIECAAAECBAjUoICgsgaLYkgECBAgQIAAAQIECBAgQIAAAQIEmk1AUNlsFTdfAgQIECBAgAABAgQIECBAgAABAjUoIKiswaIYEgECBAgQIECAAAECBAgQIECAAIFmExBUNlvFzZcAAQIECBAgQIAAAQIECBAgQIBADQoIKmuwKIZEgAABAgQIECBAgAABAgQIECBAoNkEBJXNVnHzJUCAAAECBAgQIECAAAECBAgQIFCDAoLKGiyKIREgQIAAAQIECBAgQIAAAQIECBBoNgFBZbNV3HwJECBAgAABAgQIECBAgAABAgQI1KCAoLIGi2JIBAgQIECAAAECBAgQIECAAAECBJpNQFDZbBU3XwIECBAgQIAAAQIECBAgQIAAAQI1KCCorMGiGBIBAgQIECBAgAABAgQIECBAgACBZhMQVDZbxc2XAAECBAgQIECAAAECBAgQIECAQA0KCCprsCiGRIAAAQIECBAgQIAAAQIECBAgQKDZBASVzVZx8yVAgAABAgQIECBAgAABAgQIECBQgwKCyhosiiERIECAAAECBAgQIECAAAECBAgQaDYBQWWzVdx8CRAgQIAAAQIECBAgQIAAAQIECNSggKCyBotiSAQIECBAgAABAgQIECBAgAABAgSaTUBQ2WwVN18CBAgQIECAAAECBAgQIECAAAECNSggqKzBohgSAQIECBAgQIAAAQIECBAgQIAAgWYTEFQ2W8XNlwABAgQIECBAgAABAgQIECBAgEANCggqa7AohkSAAAECBAgQIECAAAECBAgQIECg2QQElc1WcfMlQIAAAQIECBAgQIAAAQIECBAgUIMCgsoaLIohESBAgAABAgQIECBAgAABAgQIEGg2AUFls1XcfAkQIECAAAECBAgQIECAAAECBAjUoICgsgaLYkgECBAgQIAAAQIECBAgQIAAAQIEmk1AUNlsFTdfAgQIECBAgAABAgQIECBAgAABAjUoIKiswaIYEgECBAgQIECAAAECBAgQIECAAIFmExBUNlvFzZcAAQIECBAgQIAAAQIECBAgQIBADQoIKmuwKIZEgAABAgQIECBAgAABAgQIECBAoNkEBJXNVnHzJUCAAAECBAgQIECAAAECBAgQIFCDAoLKGiyKIREgQIAAAQIECBAgQIAAAQIECBBoNgFBZbNV3HwJECBAgAABAgQIECBAgAABAgQI1KCAoLIGi2JIBAjUn8BZv/k4xmw7KEYM619/gzdiAgQIECBAgAABAgQIECBQAwKCyhoogiEQIFDfArf9oTX+41cfF5M4fs+W2G+bQfU9IaMnQIAAAQIECBAgQIAAAQJ9ICCo7AN0ryRAoHEEXn9/Xoz/6cz4cOa8tkltsfaAGD+qJdYZrruycSptJgQIECBAgAABAgQIECDQ0wKCyp4W9nwCBBpaIJd8/2Zya4dzPGa3ljhwe92VDf0BmBwBAgQIECBAgAABAgQIVE1AUFk1Sg8iQKBZBX77ZGtc//DseOGtuRUEnx0xIE4Y1RIjV9Fd2azfh3kTIECAAAECBAgQIECAQNcEBJVdc3IXAQIEFirwyntzi7DyV4913F359Z1b4rAddVf6jAgQIECAAAECBAgQIECAQGcCgkrfBgECBKoocPtTrXHDw7NjyhuV3ZUbrdY/xo8aHBuvrruyiuQeRYAAAQIECBAgQIAAAQINIiCobJBCmgYBArUjkAfsZHflTY/Y6+QAACAASURBVL+f3eGgDt1hUBy5S0vtDNhICBAgQIAAAQIECBAgQIBADQgIKmugCIZAgEBjCtz19Py9K599rbK7MvesHL9nS2yy5oDGnLxZESBAgAABAgQIECBAgACBbgoIKrsJ5nYCBAh0R+CtD+cVS8EzsOzoOnC7QXHM7roru2PqXgIECBAgQIAAAQIECBBoTAFBZWPW1awIEKgxgXufzb0rW+OpV+ZUjGzt4fO7K7dcR3dljZXNcAgQIECAAAECBAgQIECgFwUElb2I7VUECDS3wHt/nb93Zf4zp3I1eIzeZlAcv0dL9OvX3E5mT4AAAQIECBAgQIAAAQLNKSCobM66mzUBAn0o8OCf5hRh5RMvVXZXrrHC/O7KbT+lu7IPS+TVBAgQIECAAAECBAgQINAHAoLKPkD3SgIECHzw0fzuyty/8uPWSo+vbjkojt+zJQbJK30sBAgQIECAAAECBAgQINAkAoLKBin01KlT49xzz41bb701nnvuuVhrrbVi3333jeOOOy422GCDDmdZ/pvNN988xowZE2PHjo3hw4c3iIxpEKhtgUl/nt9d+djUyu7KlZfvFyeMGhw7rC+trO0qGh0BAgQIECBAgAABAgQIVENAUFkNxT5+xj333BNHHHFEvPjii0UomSFl/udSYDlhwoTYZZddFhjl5MmTY9y4cTFp0qTiNyNGjIgpU6YUv9trr73ivPPOi5EjR/bxzLyeQHMI/PVv8+KGR3Lvytb46ON5FZPee7OBxXLwIS02r2yOL8IsCRAgQIAAAQIECBAg0JwCgso6r/szzzwTRx55ZLzxxhvxgx/8IEaPHh39+/ePjz/+OK688sr4xje+Edtuu21cfvnlseqqqxazffvtt4tOyzvuuCPOOeecIuQcOHBgzJgxo3jGGWecESeeeGKceeaZMWTIkDoXMnwC9SPw+xfmFEvBH36+srty2DL9Yvyolth1o4H1MyEjJUCAAAECBAgQIECAAAEC3RAQVHYDq9ZunTNnThEqfve7342LL744jj766OjX7rjgDCtPOeWUuPnmm+O6666LrbfeupjCjTfeWASaJ598chFGDh48uG1qH374YZx00klx++23x0033RTbbLNNrU3beAg0tMDHsyOu+++TwafPrOyu3OuzA4vActmldFc29IdgcgQIECBAgAABAgQIEGhCAUFlHRf9tddei0MOOaSYwVVXXRWrrbbaImcza9asOPXUU4tOyttuuy1GjRpV8Zvsvswuy7PPPrvoyHQRIND7ApNfnL935cQpld2Vyy/dr1gKvudndFf2fmW8kQABAgQIECBAgAABAgR6SkBQ2VOyvfDchx56qNhPMjspv//970dLS8si3zpt2rQ47LDD4qWXXoprr702Ntxww4rfPPDAA7HjjjsWy8Mz0LT8e5GsbiDQIwLz5kVc89D8k8Gnzajsrtx94/ndlUM/obuyRwrgoQQIECBAgAABAgQIECDQqwKCyl7lru7LfvGLX8SBBx5YdD6OHz8+fv3rX8cFF1wQd955Z3FATi7vPuGEExbotMzDcg4++OBiID//+c+Lg3fKrzyE54ADDohVVlml6NQcNmxYdQfuaQQIdEvgDy9nd2Vr3P9ca8Xvlh48v7vyC5vqruwWqpsJECBAgAABAgQIECBAoOYEBJU1V5KuDyhDxEMPPbQ4AOfJJ5+MK664IrbbbrtYZpll2k7w3nTTTYvwcvvtty8e3JUQsiv3dH2U7iRAoFoC103Kk8FnxzvTK7srd9pw/sngKy2nu7Ja3p5DgAABAgQIECBAgAABAr0rIKjsXe+qvu3f//3f47TTTiuemUvA879vvvnmxYE6eYJ3dlpmiLnVVlsVIebqq68uqKxqBTyMQO8LPP3q3GIp+N3PVHZXtgyMGL/n4PjyFrore78y3kiAAAECBAgQIECAAAECSyogqFxSwT78fe4f+Y//+I/F8u3rr7++CCTbXzNnziwOw7nooovihhtuiH333VdQ2Yf18moC1RS48ZH5e1e+8UFld+X2IwcU3ZWrDe1fzVd6FgECBAgQIECAAAECBAgQ6FEBQWWP8vbsw0tLv/NwnPPPPz+WXXbZiheWTvD+l3/5lzj99NOjKyeFl5Z+r7HGGkUn5tChQ7s1kUcffbRb97uZAIHFE3jlw6XivqkrxOOvL1fxgH79Ir6ywZuxw1rTFu/hfkWAAAECBAgQIECAAAECDS2w5ZZb1tz8BJU1V5KuD+j2228vlnwv7HTue++9N3bZZZcoBZW9ceq3oLLrNXQngWoITHx5aNw3dWi881FLxePWX3FGfGXDN2OlT8yqxqs8gwABAgQIECBAgAABAgQaREBQ2SCFrJVp5AE6++23X6y33npF5+OKK65YMbRSR+X3vve9+Kd/+qeYNWtWnHrqqZHLxm+77bYYNWpUxW9yqfi4ceOKPS5z6biLAIHaF3j+zbnFQTu3/aFy78oc/XF7tMSYbQfV/kSMkAABAgQIECBAgAABAgSaVkBHZR2XPg/MOfHEE4v9J3OPyuyubH99+OGHcdJJJ8Uvf/nL4p899tij+PONN94Yo0ePjpNPPjnOPPPMGDx4cNvPSr/Jbs2bbropttlmmzoWMnQCzSdw6+TWIrB86Z25FZPfbK0BMX5US6y3kr0rm+/LMGMCBAgQIECAAAECBAjUvoCgsvZrtNARZldkdlWuu+66ce6558YOO+wQ/fv3L079zhO/zzjjjDj88MOLvy233Px97N5+++1iufgdd9xRdFYeeuihRVjZ/jcLW05e52SGT6DhBaa+M/9k8N9M7ri7cuyuLXHw53RXNvyHYIIECBAgQIAAAQIECBCoMwFBZZ0VrHy4ra2tMWHChGKJ9vTp02PzzTePYcOGxZQpU+LFF18sgsvLLrssNthggwV+OnHixDj++OPjiSeeKP42YsSItt9kZ+Z5550XI0eOrHMdwyfQ3AK/fbK1CCz/8lZld+Vn1pjfXbnBqrorm/srMXsCBAgQIECAAAECBAjUjoCgsnZqsdgjmTdvXuR+lRlI3nLLLUVAue222xadkgcddFARXHZ0TZ06tei0vPXWWyNP+s6Qc8yYMTF27NgYPnz4Yo/HDwkQqB2BV96bv3flrx7ruLvyiJ0GxeE7VR7CUzszMBICBAgQIECAAAECBAgQaBYBQWWzVNo8CRBoaoE7npq/d+WUNyq7K7OrMrsrs8vSRYAAAQIECBAgQIAAAQIE+kpAUNlX8t5LgACBXhZ4/f15RVh50+9nd/jm3Lcy9690ESBAgAABAgQIECBAgACBvhAQVPaFuncSIECgDwXuenp+d+Wzr1V2V663cv8Yv2dL5AnhLgIECBAgQIAAAQIECBAg0JsCgsre1PYuAgQI1IjA29PnxfWTZheBZUfXmG0HxTG7t0T/fjUyYMMgQIAAAQIECBAgQIAAgYYXEFQ2fIlNkAABAp0L3PtsngzeGk+9MqfiprVWnN9dudW6uit9QwQIECBAgAABAgQIECDQ8wKCyp439gYCBAjUtMAHH82LXzw0O254eHa0Vq4Gj322HhTH7tYSLQNrehoGR4AAAQIECBAgQIAAAQJ1LiCorPMCGj4BAgSqJfDgn+YUS8GfeKmyu3K1ofO7K7cfqbuyWt6eQ4AAAQIECBAgQIAAAQILCggqfREECBAg0CYwc9a8uPrB+XtXftxaCfPlLQbGsbu3xNItNq/02RAgQIAAAQIECBAgQIBAdQUEldX19DQCBAg0hMCk5+d3Vz72QmV35UrL9Yvxo1pipw2sBW+IYpsEAQIECBAgQIAAAQIEakRAUFkjhTAMAgQI1JrAnLkRVz4wK65/uDU++nhexfC+sOn87srlhuiurLXaGQ8BAgQIECBAgAABAgTqUUBQWY9VM2YCBAj0osDvX5hTHLTz8POV3ZVDP9EvThjVErttrLuyF0viVQQIECBAgAABAgQIEGhIAUFlQ5bVpAgQIFB9gSsfmH8y+IczK7sr9/zMwDhuj5ZY4RO6K6sv74kECBAgQIAAAQIECBBoDgFBZXPU2SwJECBQFYHJL87fu3LilMruymWXmr935V6f1V1ZFWwPIUCAAAECBAgQIECAQJMJCCqbrOCmS4AAgWoIXDNx/sng02ZUdlfuutH87so8dMdFgAABAgQIECBAgAABAgS6KiCo7KqU+wgQIEBgAYE/vJzdla1x/3OtFTJDWvrF+D1bYu/NdFf6bAgQIECAAAECBAgQIECgawKCyq45uYsAAQIEOhG4btL87sp3pld2V+64/oAYt+fgWPWTuit9QAQIECBAgAABAgQIECCwcAFBpS+EAAECBJZY4OlX5xYH7dz9TGV35cABUXRXfnXLQUv8Hg8gQIAAAQIECBAgQIAAgcYVEFQ2bm3NjAABAr0ucOMj808Gf+ODyu7KbT81II7foyVGDOvf6+PyQgIECBAgQIAAAQIECBCofQFBZe3XyAgJECBQVwJ/en1usRT8zj9WdlfmRLK7cvQ2uivrqqgGS4AAAQIECBAgQIAAgV4QEFT2ArJXECBAoBkFbnk0965sjVenza2Y/pbrDIjj92yJdYbrrmzGb8OcCRAgQIAAAQIECBAg0JGAoNJ3QYAAAQI9JvCXt+Z3V/7uyY67K4/dvSUO2E53ZY8VwIMJECBAgAABAgQIECBQRwKCyjoqlqESIECgXgVundxaBJYvvVPZXbnJmgOK5eAjV9FdWa/1NW4CBAgQIECAAAECBAhUQ0BQWQ1FzyBAgACBRQq88t7c+MVDs+M3kzvurjxyl5Y4dAfdlYuEdAMBAgQIECBAgAABAgQaVEBQ2aCFNS0CBAjUqsBvn2wtTgbPZeHl18ar94/xowbHRqvprqzV+hkXAQIECBAgQIAAAQIEekpAUNlTsp5LgAABAp0KvPnBvLh64qz41WMdd1cetuOg+PrOLQQJECBAgAABAgQIECBAoIkEBJVNVGxTJUCAQK0J3PHU/L0rp7xR2V25/irZXdkSnx0xoNaGbTwECBAgQIAAAQIECBAg0AMCgsoeQPVIAgQIEOi6wLQZ8+KqB2bHL38/u8MfHbj9oDhql5YYYDV411HdSYAAAQIECBAgQIAAgToUEFTWYdEMmQABAo0ocNfT8/eufOa1yu7KdYbP767cYm3dlY1Ye3MiQIAAAQIECBAgQIBACggqfQcECBAgUDMCMz6eF5ffN7tYDt7Rtd82g+KoXVti8MCaGbKBECBAgAABAgQIECBAgECVBASVVYL0GAIECBConsC9z2Z3ZWs89cqcioeOGNY/xu/ZEtusp7uyeuKeRIAAAQIECBAgQIAAgb4XEFT2fQ2MgAABAgQ6EJjdGvHTe2cVy8FbK1eDx9e2zO7KQfGJwf34ESBAgAABAgQIECBAgEADCAgqG6CIpkCAAIFGFnjwT3OKpeBPvFTZXbnKJ/vFCXsOjs+tr7uykb8BcyNAgAABAgQIECBAoDkEBJXNUWezJECAQN0L/OSeWUVg+XEH21d+cfOBMXbXllh+iO7Kui+0CRAgQIAAAQIECBAg0LQCgsqmLb2JEyBAoP4EJj0/p1gK/ugLld2VKy7br9i7cpeNnLRTf5U1YgIECBAgQIAAAQIECDj12zdAgAABAnUoMOG+7K5sjY8+nlcx+s9vMr+7ctgyuivrsLSGTIAAAQIECBAgQIBAEwvoqGzi4ps6AQIE6lkguypzKfjDz1d2V35y6X4xflRL7PFp3ZX1XGNjJ0CAAAECBAgQIECguQQElc1Vb7MlQIBAwwlc+cDsYjn4hzMruyszqDx6t5ZYaTndlQ1XeBMiQIAAAQIECBAgQKDhBASVDVdSEyJAgEDzCUx+cX535cQpld2Vnxg8v7vy7zbRXdl8X4YZEyBAgAABAgQIECBQTwKCynqqlrESIECAwEIFrpk4uwgsp82o7K7cecOBccxug2K1of0pEiBAgAABAgQIECBAgEANCggqa7AohkSAAAECiy/w9Ktz49qHZsd9z7VWPGTwwIjxowbHlzbXXbn4wn5JgAABAgQIECBAgACBnhEQVPaMq6cSIECAQB8LXDdp/t6Vb0+v7K783MgBcczuLbHmMN2VfVwmrydAgAABAgQIECBAgECbgKDSx0CAAAECDSvw5zfnxtUPzo67n6nsrhzQP2L8ni3xta0GNez8TYwAAQIECBAgQIAAAQL1JCCorKdqGSsBAgQILJbALx+Zv3flGx9Udlduve6AOHb3llh3Jd2Vi4XrRwQIECBAgAABAgQIEKiSgKCySpAeQ4AAAQK1LfDSO3Pjygdmx51/rOyuzJGP26Ml9t9Wd2VtV9HoCBAgQIAAAQIECBBoZAFBZSNX19wIECBAoELglseyu7I1Xn1vbsXfNl97fnfl+qvorvTpECBAgAABAgQIECBAoLcFBJW9Le59BAgQINDnAq+/Py+uuH9W/O7Jjrsrj961JQ76nO7KPi+UARAgQIAAAQIECBAg0FQCgsqmKrfJEiBAgEB7gVsntxYng7/4TmV35WdHzO+u3Hh13ZW+GgIECBAgQIAAAQIECPSGgKCyN5S9gwABAgRqVuDdv86Ln907K34zuePuyq/v3BKH7ai7smYLaGAECBAgQIAAAQIECDSMgKCyYUppIgQIECCwJAK5DDxPBv/LW5XdlRuu1j+O270lNllzwJK8wm8JECBAgAABAgQIECBAYCECgkqfBwECBAgQ+G+B6TPnxWX3zI5fPTa7Q5NDdhgUh+/UEgOtBvfNECBAgAABAgQIECBAoOoCgsqqk3ogAQIECNS7wB1Pze+unPJGZXflp1buH8ft0RJbrK27st7rbPwECBAgQIAAAQIECNSWgKCytuphNAQIECBQIwIfz4645K5Z8cvfd9xdecB287srl7J9ZY1UzDAIECBAgAABAgQIEKh3AUFlvVfQ+AkQIECgRwXuenr+yeDPvFbZXbn2iv1j3B4tsfV6uit7tAgeToAAAQIECBAgQIBAUwgIKpuizCZJgAABAksiMHdexEV3zioCy3kdPGjfrQfFETsPimUG91uS1/gtAQIECBAgQIAAAQIEmlpAUNnU5Td5AgQIEOiOwH3Ptcb1k1rjqVfmVPxs9RX6x/F7tMT2I3VXdsfUvQQIECBAgAABAgQIECgJCCp9CwQIECBAoJsCuXdlHrbTWplXxle2GBRf33lQLL+07spusrqdAAECBAgQIECAAIEmFxBUNvkHYPoECBAgsHgCk/48J34xaXY88WJlWrny8v2K7sqdNhy4eA/3KwIECBAgQIAAAQIECDShgKCyCYtuygQIECBQPYGf3DO/uzJPCS+/9t5sYHx955YYtozuyuqJexIBAgQIECBAgAABAo0qIKhs1MqaFwECBAj0msDjU+fE1RNnx6MvVHZXrrBMvxi/Z0vstrHuyl4riBcRIECAAAECBAgQIFCXAoLKuiybQRMgQIBALQpMuC9PBm+NGR9Xng0+6rMD48idWyKXhbsIECBAgAABAgQIECBAoFJAUOmrIECAAAECVRTIE8GvemB2PPx8ZXflckPmd1dmaOkiQIAAAQIECBAgQIAAgQUFBJW+CAIECBAg0AMCGVbm3pUfzqzsrsxl4EfuMihWH9q/B97skQQIECBAgAABAgQIEKhPAUFlfdbNqAkQIECgDgT+9PrcuPz+WTFxSmV35dIt/WL8qJb4wqa6K+uglIZIgAABAgQIECBAgEAvCAgqewHZKwgQIECguQWumTi/u3LajMruyh03GBhH7TIo1lpRd2VzfyVmT4AAAQIECBAgQICAoNI3QIAAAQIEekFg6ttz42f3zo77nmuteNugAVF0V35li0G9MBKvIECAAAECBAgQIECAQG0KCCprsy5GRYAAAQINKnDdpNlxw8Oz4+3pld2V231qQBy1a0ust5LuygYtv2kRIECAAAECBAgQILAQAUGlz4MAAQIECPSywKvT5sZP7p4ddz9T2V3Zr18UJ4Pvu7Xuyl4ui9cRIECAAAECBAgQINDHAoLKPi6A1xMgQIBA8wr88vfz96584/3K7sqt1pnfXbnBqrorm/cLMXMCBAgQIECAAAECzSUgqGyuepstAQIECNSYQC4Bv/SuWXHHU5XdlTnU43ZviTHb6a6ssbIZDgECBAgQIECAAAECPSAgqOwBVI8kQIAAAQLdFbjlseyubI1X35tb8dNN1xoQY3dpiU+vobuyu67uJ0CAAAECBAgQIECgfgQElfVTKyMlQIAAgQYX+OCjeXHRf82K3z3ZcXflUbu0xME7DIp+De5gegQIECBAgAABAgQINKeAoLI5627WBAgQIFDDAr+Z3FrsXfniO5XdldlVOXbXlth0zQE1PANDI0CAAAECBAgQIECAQPcFBJXdN/MLAgQIECDQ4wIzZ82LH98xKzK07Og6fKdBcfDnWmKQvLLHa+EFBAgQIECAAAECBAj0joCgsnecvYUAAQIECCyWwO1Ptca1D82Ov7xV2V2ZJ4IfvWtLbLGOtHKxcP2IAAECBAgQIECAAIGaEhBU1lQ5DIYAAQIECFQKtM6NOP+2WZEH7nR0HfS5QXHoDi2xlMPBfT4ECBAgQIAAAQIECNSxgKCyjotn6AQIECDQXAL3PNMaV0+cHVPeqOyuXHel/nHMbi2xzXq6K5vrqzBbAgQIECBAgAABAo0jIKhsnFqaCQECBAg0icB5t82KX/6+4+7K/bfN7spBscxSzgZvks/BNAkQIECAAAECBAg0jICgsmFKaSIECBAg0EwCE6fMiasemBXPvFbZXbnmsPndlZ9bX3dlM30T5kqAAAECBAgQIECg3gUElfVeQeMnQIAAgaYWuOCOWXHDw7NjXgcK+2w1KA7dcVB8cmndlU39kZg8AQIECBAgQIAAgToRqLugcu7cufHcc8/Fiy++GKNGjYoBAwbE9OnT4wc/+EGcf/75MXv27Nhvv/3ijDPOiBEjRtRJGQyTAAECBAgsvsCjL8yJy++fHU+9PKfiIat+sl8cu3tL7LzhwMV/gV8SIECAAAECBAgQIECgFwTqKqicMWNGfO973yv+Ofroo+P//t//G4MHD44zzzwzTjvttAW4vvrVr8ZFF10UK6+8ci8wegUBAgQIEOh7gUvumhXXPzw7WivzyvjS5gPjsB1bYsVldVf2faWMgAABAgQIECBAgACBjgTqKqi8+eab47DDDovVVlst/uEf/iGOPPLIeOONN+Lggw+OV199NS655JLYbLPNis7K7Ki89NJLY+zYsSpPgAABAgSaRuDJl+bEhPtmx+QXK9PK4cv1i2N3a4ndP627smk+CBMlQIAAAQIECBAgUEcCdRNUzpo1K0499dT47W9/G9dcc01ssskmBfPtt98ee+21Vxx33HFxzjnnxJAhQ+Kdd94pAs011lij6Lpceuml66gkhkqAAAECBJZc4Cf3zO+u/LiDw8H/bpOBcdhOLbHK8rorl1zaEwgQIECAAAECBAgQqJZA3QSV06ZNK8LHVVddtS18nDdvXtE5mf9ceOGFRViZ18yZM+Mb3/hGTJ06Na666qoYNmxYtbw8hwABAgQI1I3As6/NjQwscw/L8mvoJ+bvXbnXZ3VX1k1BDZQAAQIECBAgQIBAgwvUTVD57rvvxiGHHBJrr712W+fkBx98UOxV+cADD8SvfvWr2HLLLQWVDf7Bmh4BAgQIdF9gwn15MnhrzPi48mzwPT+Te1cOijVW6N/9B/sFAQIECBAgQIAAAQIEqihQN0Flnux9wgknFN2Suffk8ssvH48++mh8+ctfjk033TSuuOKKWHHFFQua119/PQ4//PAi1LT0u4pfi0cRIECAQN0K/OWtuZGH7Tz8fGV35TJL9Yvjdm+JvTfTXVm3BTZwAgQIECBAgAABAg0gUDdBZS7zzj0o//mf/znOOuus+MIXvlCc/n3BBRfEd7/73fj2t78d/fr1i48//jjOPvvs4hTwvC+XgOe/dxEgQIAAAQIRVz0wu9i78sOZld2Vu2w0MA7fcVCsPVx3pW+FAAECBAgQIECAAIHeF6iboDJppkyZUuxTOWnSpDapbbfdNn7605/GRhttFLkU/Kijjoobb7wx8t9nl+XIkSN7X9UbCRAgQIBADQu8/N7cuPjOWfHglMruyqUGRRy3R0t8ZYtBNTwDQyNAgAABAgQIECBAoBEF6iqozAK8/PLL8cMf/jDuueee2GyzzeLv//7v47Of/WxRm7/97W/xzW9+M1566aWiyzL/7iJAgAABAgQ6Frhm4uy44eHZ8d6Myu7KHdYfEIfv1BKfWll3pe+HAAECBAgQIECAAIHeEai7oHJRLB999FEstdRS0b+//4fVoqz8nQABAgQIvPnBvLjgjllx33OtFRgD+0eM26Ml9tlad6UvhQABAgQIECBAgACBnheoy6Dy1VdfjalTp8YOO+zQJjRr1qy45JJLYqWVVoq99947PvGJT/S8njcQIECAAIEGEbjxkdlx7UOz4+3pld2V26w3II7YqSU2XM3/J2CDlNs0CBAgQIAAAQIECNSkQF0FlXmgzi9+8Yvi9O/999+/OFxnyJAhBWzpVPDcl3LrrbeOH/3oR7HddtvVJLpBESBAgACBWhSYNmNenHf7rLj76cruyhxvdlfuv63uylqsnTERIECAAAECBAgQaASBugoqH3jggTjkkEOKUPJb3/pWnHTSSW1BZZ72/fDDD8e1114bEyZMiI033thhOo3whZoDAQIECPS6wK8fb42rJ86KN96v7K7cYu0B8fWdB8Wn1xjQ6+PyQgIECBAgQIAAAQIEGlugboLKOXPmxOmnnx4/+9nP4sorr4zdd9+9w8pk1+XVV18d48aNi1NOOSX+H3t3Ah5Vdf9//DuTTEJIQoQQ9lWlQW1V1CIoaq0F2lq1FcuOS7GCC7S0T/1R/deWKtVCgVpQ6tJFFm1dEKy0CihuqFRt0SpIqQrIHgFJPvkQqQAAIABJREFUCDCTZOb/fM/MTSaZCZlMJsm9d973eXhYcufOOa9zSWY+8z3n3H777eLxeNw9ivQOAQQQQACBFAuU+0Pyu+cDsub9+NWV138lS0YP9gk/YlMMz+UQQAABBBBAAAEEEEhjAccElQcPHpQJEyZIhw4d5L777pP8/Px6h+3QoUNy/fXXm68//PDDUlBQkMZDTNcRQAABBBBIXuD59yrl0dcrZMeBYMxFTu8Zrq48ozfVlckL80gEEEAAAQQQQAABBBCwBBwTVO7fv99M++7Tp0+ttSnjDeXRo0dl2rRpZsOdpUuXSmFhYVqNeGVlpdxzzz2mAvW1116rtelQNIT6zJ8/X1auXCmbN2+WAQMGyMiRI2XixIlSVFSUVmZ0FgEEEECgfoFApchvn/OLhpbxjmsvDFdX+sgruY0QQAABBBBAAAEEEECgCQKOCSqtzXJKSkrM2pMdO3ast9tafalhW15eXoPVl02ws+1DV6xYYapP1ay+oHLDhg1mevz69euluLhYevbsKVu2bJFt27bJsGHDZMGCBdKvXz/b9pGGIYAAAgi0vMDajZWy+LUK2fZZbHXlKd29ct2FWXJ2X9LKlh8ZnhEBBBBAAAEEEEAAAXcIOCao1LUndZfvH//4x2adSg3ivF5vzCik+xqVmzZtkuuuu84EkHrECyo17J00aZKsWbPGmF5zzTWSmZkp5eXlMnv2bJkxY4bccsstMmvWrOrNitxxu9MLBBBAAIFUCMz5u1/+viF+deX4832mujIni/WhU2HNNRBAAAEEEEAAAQQQSCcBxwSVOiha8acB5caNG024pn8+6aSTqsdr9+7dZsfvBx54IC13/dagUTcQeuedd6R9+/by3HPPxQ0qly1bJiNGjJCpU6eaMDI7O7vasLS01Oymvnr1alm+fLkMHDgwnf4/0FcEEEAAgQQF1v23Sv78SkA+3hdbXdmvS7i68tyTqa5MkJPTEEAAAQQQQAABBBBAQEQcFVTqiL3yyityww03mDUV6zt0KvODDz4oF154YdoMslaS6sZBWnGqfddQ94477ogJKgOBgEyfPt1UUq5atUqGDh0aY7Ro0SITBM+dO9es9cmBAAIIIIBAfQL3PheQZ/5VEffLWlmpv/LbUF3JHYQAAggggAACCCCAAAINCzguqNQu6cY6jz32mDz55JPy8ssvV/fyoosukssuu0yuvvrqtNsM5u2335arrrrKbDikU7fvvvvuuEGltXv69u3b5fHHH5f+/fvH3CXr1q2TIUOGmOnhGmjm5OQ0fCdxBgIIIIBA2gq89VGV/PHlgPx3T2x1ZZ8ir3zvoiw5/wtUV6btDULHEUAAAQQQQAABBBBIUMCRQWWCfUub0/bu3WtCRd3tW6squ3TpInfeeWfcoFI3yxk7dqyxefTRR6V3794xTlqtOmrUKHOddNw1PW1uHDqKAAIIpFhgwaqAPP12/OrKEQN9MmawT9rnUl2ZYnYuhwACCCCAAAIIIICAawQIKh0+lBpOzpkzRxYuXGjW59SqUj3qCyoTCSETOcfhbDQfAQQQQKCZBDZsq5KH1wZk067Y6soeHbS60icXnZLZTM/OZRFAAAEEEEAAAQQQQMDJArYNKoPBoBw6dMjYFhQUmN/17/rviR66K7g+Nt7u4Ilew+7n6TqTOuX79ttvN+tT6u7drR1U6mY+HAgggAAC6S3w7OZO8urWDhKKw3Ber4Nycd/9UtAm/s7h6S1H7xFAAAEEEEAAAQQQaBmBs88+u2WeqBHPYtugUteh1PUW9dDpx3ro359//vmEuzd8+HBXT122dkHv1auX2elcd/q2jtasqCSoTPgW5UQEEEDA1QLbPs+Rlf/tJFsPxq513D6nQr7er0QGdC11tQGdQwABBBBAAAEEEEDArgIElY0YGYLK42OVl5fLrbfeKmvXrpW//OUvcvrpp9d6QH1B5a5du2oFwN26dYt5Imvqd48ePWTx4sW1AtBGDCGnIoAAAgggYAQeWhuQJ/9ZIZVVsSCXnpkpY87Lkq4nsHYltwsCCCCAAAIIIIAAAukuYNuKynQfmIb6b4WJ7777bkOnmq//8pe/lJ/97GfCrt8JcXESAggggECKBf63NygL1wRE17CsexTmeWTiV7Jk+OmsXZlidi6HAAIIIIAAAggggICjBBwVVD733HPSqVMnOfPMM1297mQid9DHH38sP/3pT+Xzzz+Pe7ru7q1h5qBBg6Rdu3byrW99S6ZMmSKBQECmT58u8+bNE13fcujQoTGP12nkkydPlrlz58q0adMSaQ7nIIAAAgggkJDAI68E5PH1FXIszubgw76UKWPP80nPQm9C1+IkBBBAAAEEEEAAAQQQcJeAY4LKsrIyufnmm2X37t2yaNEi6dq1q7tGIsW9qW/qtz7NsmXLZMSIETJ16lSZNWuWZGdnVz97aWmpCTRXr14ty5cvl4EDB6a4ZVwOAQQQQCDdBbZ9FpT7VgfknU9iqysL2oarK3VKOAcCCCCAAAIIIIAAAgikl4Bjgkprzco+ffqYasCcnNiF+dNr6I7f2+MFlSUlJTJp0iRZs2aNsRw/frwJK3Xdy9mzZ8uMGTPM13HmjkIAAQQQaE6BR1+vkL+8USHl/ti9wb96aqaMPd8nfYuormzOMeDaCCCAAAIIIIAAAgjYScAxQaXf7zebx/znP/8xG7x0797dTo62a8vxgkpt7BtvvCE33nij6BqXxcXF0rNnT9FdxHXK+LBhw2TBggXSr18/2/WLBiGAAAIIuEtg9+ch+d3zfvnnR7HVlbnZHrn+Kz65/GyfuzpNbxBAAAEEEEAAAQQQQCCugGOCSm29hmi6ZmJFRYWZBj5gwACzI3VWVhbDW0egoaBST9+6davMnz9fVq5cadazVM+RI0fKxIkTpaioCFMEEEAAAQRaTEB3BV+6rkJKj8ZWV17QP1PGn+eTk7tQXdliA8ITIYAAAggggAACCCDQCgKOCSp1t2qtqHz//fflzTffTIhq+PDhsnTpUiksLEzofE5CAAEEEEAAgdYT2H84JL/9h19e3xJbXZmVKfL9i7Pkyi9TXdl6I8QzI4AAAggggAACCCDQvAKOCSqtNSqff/75hEUIKhOm4kQEEEAAAQRsI/DMOxWy+LUKOVAeW105uF+GjD8/S/p3o7rSNgNGQxBAAAEEEEAAAQQQSJGAY4LKFPWXyyCAAAIIIICAAwTKjoZkzt8D8urmypjWej3h6sqRg6iudMBQ0kQEEEAAAQQQQAABBBIWcExQGQwG5dChQ+L1eqVdu3bi8Xjq7WQoFJK9e/fKp59+KqeffrrZ0ZoDAQQQQAABBJwn8I93K+WRVwNSUhpbXfnlE7W60idf7JnhvI7RYgQQQAABBBBAAAEEEIgRcExQaU397tOnj8ybN09ycnLqHc6jR4+aTXd0sxjWqOSuRwABBBBAwNkCxypEfrPSL2s3xlZXas8mfiVLRg/2iVZaciCAAAIIIIAAAggggIBzBVwZVOru4LoreGVlJUGlc+9NWo4AAggggEAtgRc+qJQ/vhyQPZ/HVlee2TtDJgzxif7OgQACCCCAAAIIIIAAAs4UsG1QWVVVJbNmzZLbbrstaVmtqrznnnskKysr6WvwQAQQQAABBBCwj0AwJPLrv/llzfvxqyuvuSBcXam7hHMggAACCCCAAAIIIICAswRsG1Qqo07dHj9+vKxbt65Rqvn5+fL1r39dZs6cKf369WvUYzkZAQQQQAABBOwvoJvsPLy2QnYcCMY09os9wtWV55xIdaX9R5IWIoAAAggggAACCCBQI2DroDJ6oBqzRiUDjAACCCCAAALpITDrWb88/1786spx5/tMdWXbLBavTI+7gV4igAACCCCAAAIIOF3AMUHl4cOHZcmSJVJQUCAjRoxgOrfT7zzajwACCCCAQIoE1v+vSh54MSDbPoutruzfzSsThmTJoJOprkwRN5dBAAEEEEAAAQQQQKDZBBwTVDabABdGAAEEEEAAAVcIzP27X1ZuiF9dOWpQuLqyXQ7Vla4YbDqBAAIIIIAAAggg4EoBRwaVwWBQNm/eLGvXrpW33npLMjMzzcY7ubm5snr1ajnrrLOka9eurhwwOoUAAggggAAC9Qv8a2uVLFwTkI/3xVZXntTZK1cPyZIhxVRXcg8hgAACCCCAAAIIIGBHAccFlSUlJTJ9+nT54x//WO05fPhwWbp0qeTk5MgPfvADefXVV+W3v/2t6L97PFRO2PHGo00IIIAAAgg0p8D8VQFZ/nZF3KcYMTBcXdkhl9cIzTkGXBsBBBBAAAEEEEAAgcYKOCqoPHjwoEyaNEmeeOIJueCCC+RrX/uavP7666bPGlRmZ2fLnXfeKQsXLpQTTzxR/vrXv0pxcXFjTTgfAQQQQAABBFwg8P6OKrlvVUD+uye2urJ3R69cfYFPvnJKpgt6ShcQQAABBBBAAAEEEHCHgKOCyj/84Q9y/fXXyy9+8Qu59dZbzQhMmzZNtm7daoLKwsJC0WnhixcvlmuvvdaElrfffjtVle64V+kFAggggAACSQk88EJAHl8fv7ry22f7ZNRgn3RqR3VlUrg8CAEEEEAAAQQQQACBFAo4Jqg8evSoCSU3btwojz76qPTo0UOsf4sOKtXms88+kwkTJkhRUZHcd999kp+fn0IyLoUAAggggAACThP47+6g/G6VXzbtjK2u7NbeK9dc4JOvfZHqSqeNK+1FAAEEEEAAAQQQcJeAY4LK/fv3y7hx46RPnz4yb948sx5lfUFlff/urqGjNwgggAACCCDQWIE/vRyQpa9XSCgU+8hvDciUUYOypFt7qisb68r5CCCAAAIIIIAAAgikQsBxQWXPnj3l3nvvlbZt29YbVB45csRsqvPpp59WTwlPBRbXQAABBBBAAAHnC3xSEpR7nwvIfz6tiumMTgG/9sIsGX461ZXOH2l6gAACCCCAAAIIIOA0AccElceOHZMf//jHsm7duupNcuqrnHzvvfdk9OjRcvHFF8ucOXOkTZs2ThsX2osAAggggAACzSywZF2FLH4tIJWxeaV8/fRMszN4z0JvM7eCyyOAAAIIIIAAAggggIAl4JigUhu8YsUKs/akhpAzZ86UvLy8mM10tm3bJjfffLOsXLlSnnrqKbnyyisZbQQQQAABBBBAIK7AzoNBmfv3gGzYFptWdsgNV1deOoDqSm4fBBBAAAEEEEAAAQRaQsBRQWV5ebnZ7fv++++X3r17y7e//W15++23pbKy0uzyvWHDBnniiSfkwIEDctNNN8msWbMkNze3JRx5DgQQQAABBBBwsMDjb1bII68G5FiczcF1k53Rg3zStxPVlQ4eYpqOAAIIIIAAAggg4AABRwWV6llWVib33HOPzJ8/3/w53qEh5Z133ikdOnRwwBDQRAQQQAABBBCwg0BJaUhmr/TLO5/EVlfm53jkugt9csXZPjs0lTYggAACCCCAAAIIIOBKAccFlToKoVBI9u7dKy+99JK8//77ppLy1FNPleLiYhk2bJj06NFDPB527HTlHUunEEAAAQQQaGaB5W9XyB9frpByf+zW4F85Jbx2Zb8uVFc28zBweQQQQAABBBBAAIE0FHBkUJmG40SXEUAAAQQQQKAFBQ4dCcmv/+aX9R/FVlfmZIWrK0cMpLqyBYeEp0IAAQQQQAABBBBIAwGCyjQYZLqIAAIIIIAAAskJrNxQKQ+vDUjp0djqyiHFGTJ6UJac0p3qyuR0eRQCCCCAAAIIIIAAArUFbBtUHj58WJYsWSKHDh1KeswKCgpk/PjxZndwDgQQQAABBBBAIBmBI4GQ3L3CL69via2uzMwQ+d5FWTJqENWVydjyGAQQQAABBBBAAAEEogVsG1Tu379fxo0bJ88//3zSIzZ8+HBZunSpFBYWJn0NHogAAggggAACCKjA6vcr5cEXA3LgcGx15bknZ8iYwT75Us8MsBBAAAEEEEAAAQQQQCBJAUcElb1795bvfOc70qVLl0Z1k4rKRnFxMgIIIIAAAgg0IFBZJXLXCr+8+mFl3DO1ulI328lgNjj3EgIIIIAAAggggAACjRawbVCpU7/vvfdeeeihh2Tbtm2Sn58vl1xyidxwww1y4YUXSm5ubqM7ywMQQAABBBBAAIFUCLy8qVIWvhCQktLY6sqz+4arKwf0oboyFdZcAwEEEEAAAQQQQCB9BGwbVFpDUFlZKf/+97/NFO7FixfLgQMHpEOHDnLFFVfI9773PRk4cKBkZWWlz4jRUwQQQAABBBCwjcCvVvjlhQ/iV1defYFPRg/OkuxM2zSXhiCAAAIIIIAAAgggYGsB2weV0XpHjx6V9evXy6JFi2TFihUmtNRp4VdeeaWMGTNGBgwYIJmZvBuw9R1H4xBAAAEEEHCZwBtbquS+1X7Z/XlsdeUZvTJkzHk++fKJVFe6bNjpDgIIIIAAAggggEAzCDgqqIzuf3l5ubzyyivy4IMPygsvvCBlZWVSXFxsdvkeMWKE+bPXywJRzXDPcEkEEEAAAQQQiCMwe6Vfnns3fnXl2PO0utInudke7BBAAAEEEEAAAQQQQKAeAccGldH9OXjwoNkdXKeHP/vss+ZL5557rlx33XVy7bXXSnZ2NjcAAggggAACCCDQ7AJvf1Il858PyI4DwZjnOrW7V8aelyWD+1Fd2ewDwRMggAACCCCAAAIIOFLAFUFltPyHH34oM2fOlCVLlsjw4cNNeFlYWOjIwaHRCCCAAAIIIOBMgXufC8gz/6qI2/hRg3wyarBPCnKornTm6NJqBBBAAAEEEEAAgeYScEVQGa+iUsF0s5158+ZJu3btmsuP6yKAAAIIIIAAAnEF3tteJb99LiDbPoutrvxCF6+MPd8nFxSztja3DwIIIIAAAggggAACloBjg0ornPzrX/9avUalduqSSy6Ra665xlRTdurUiZFGAAEEEEAAAQRaVWDhmoA8+c/41ZUjvhyurizMo7qyVQeJJ0cAAQQQSFuB/WUh+WBnlfgyPCzPkrZ3AR23k4CjgsrS0lJ56aWX5E9/+lOtcPKCCy4wm+hcfvnl0rlzZ/F4eLFvp5uMtiCAAAIIIJDuAh/uCsrcv/vlo32x1ZV9O3ll/Hk++cqpVFem+31C/xFAAAEEmldgy56gCSU/2BGUjTuqZM+hUPUTjjvfJ9+7KKt5G8DVEUCgQQHbB5X1hZNf+tKXTDh51VVXSZ8+fdjhu8Gh5gQEEEAAAQQQaG2BP7wUkEdfj19decXZPhk9yCedCvjAtbXHiedHAAEEEHC2QLk/ZMLID3ZUyQc7w78HKo/fp7P7ZsisMW2c3XFaj4ALBGwbVB4+fFh++tOfyiOPPCJlZWWGuri42ISTI0aMMH/2er0uGAK6gAACCCCAAALpJKBVlb9Z6Zf/7o6truxZ6JXx5/vka1+kujKd7gn6igACCCCQvMCOAxpE1oSSW0tif74mcvW22R7524/bJnIq5yCAQDMK2Dao3L9/v4wbN06ef/55OfHEE+Wmm26SM844QzIzE3/h3qZNGxkwYIBkZ2c3IyGXRgABBBBAAAEEGi+w6NUKeeTVQNwHXnpmpowe7JNu7flQtvGyPAIBBBBAwI0CVUGpVSGp4WTp0Zqp243ts64Y16vQK/ohYa9Cj/nz0C8lnjc09vk4HwEEEhNwRFCZWFdiz9INdZYuXSqFhYXJXoLHIYAAAggggAACzSbw6f6g/PpZv2zaGVv90fUEj4w/P0u+fgZvmpptALgwAggggIAtBT7TDW6ipm3rLIRg8pmk5LfxSM9IGNmrY0042aMDHwja8gagUWktYNugUnf1vvXWW2X79u1JD1CvXr1k1qxZ0r59+6SvwQMRQAABBBBAAIHmFvjLGxXy8EsBCcV5Ezb89EyzdqW+seJAAAEEEEDAbQJmgxsNJXX69s4q2Ru1wU0yfe1yQrg6MlwpGa6W1D+3z2UN6GQ8eQwCLS1g26CypSF4PgQQQAABBBBAoDUF9I3Z3c/45T+fVsU0o2O+RyYMyZJvDaC6sjXHiOdGAAEEEEhe4PCxUPXGNhpKbt4dlKOB5MskszKjp25HAsmO4XDSl5F8O3kkAgi0rgBBZev68+wIIIAAAggggEAtgWVvVciDLwakIjavlEtOC69deWInqiu5bRBAAAEE7CugS5tYFZL6+7bPktvgxuphh7xwVaS1lqRVLdm5gCpJ+94FtAyB5AQIKpNz41EIIIAAAggggECzCRwsD8ldy/2yYVtsWnlCW62u9Mm3z/E12/NzYQQQQAABBBIRqIxscLMxMm37w11B0Z9hTTniBZK6vmReG0LJprjyWAScIkBQ6ZSRop0IIIAAAgggkHYCf/t3pfx+jV+OVcR2/aJTwmtXfqEr1ZVpd2PQYQQQQKAVBEpKdep2ZC3JHVXySUlQApXJN6Rttkd6R9aP1HWYw+tKhteX5EAAgfQVIKhM37Gn5wgggAACCCDgAAFd00urK9/6OLa6Mi/bIxMu8MlVA6mudMBQ0kQEEEDAMQK6y7YVSm7aVSV7Pm9alaRO0a67uY0GkjqlmwMBBBCIFiCo5H5AAAEEEEAAAQQcIPD8e5Vy3+qAlPtj3yye/4UMGT04S07tThWKA4aSJiKAAAK2ESjTDW52BGWj7rq9Mygf7QtK2dHkQ0mPR6RvUe3dtrVaUkPKbPaDs8240xAE7CxAUGnn0aFtCCCAAAIIIIBAlIBOsbtr+TFZ99/Y6spsn8jVQ7LMZjscCCCAAAII1BXYbm1ws6NKNu0Miv49mHwmKQU5HultQsmaakkNJLueQJUkdx8CCCQvQFCZvB2PRAABBBBAAAEEWkVg7cZKmf98QA7FqXo59+QMs3bl6b0yWqVtPCkCCCCAQOsKVFaJfBCpkNTfP9oblJKyJiSSItKjQ836keG1JMMBZX4OoWTrjjbPjoD7BAgq3Tem9AgBBBBAAAEE0kRA167U0LLukeEVufqCcHVlJrPB0+RuoJsIIJCOAvt0g5tIKKnTtz/dH5IjgeRDyazMyNTtOpvbaDDpJZNMx1uMPiPQ4gIElS1OzhMigAACCCCAAAKpE9Bp4L99zi8HDse+MT2nb4aMGuyTs/pQXZk6ca6EAAIItI7AZt3gRkPJHUH5396g7DgQbFJDCvM80ieynqS127YGkh3zSSSbBMuDEUCgSQIElU3i48EIIIAAAggggIA9BH79N7+s+k9sdaW2bsIQn9lspw3LV9pjsGgFAgggcBwB3cxGN7axQkldS/JgefJVkvpUGkj2NlO2PWJtbqNTuPm5wK2IAAJ2EyCotNuI0B4EEEAAAQQQQCBJgX9+VCVz/+GXktLYN7Rn9s6QUYN8MvAkqiuT5OVhCCCAQMoFtn2mgWRQPthZJVv2BOXT/UHRjdOSPdpme+TETuH1I6PXkuzWnnVAkjXlcQgg0LICBJUt682zIYAAAggggAACzS4w7x9+efbf8d/pjj3PZwLLvDZM7Wv2geAJEEAAgYhAhbXBTSSU1IByz+dNq5LsUhA9dTuy+3ZHr9mNmwMBBBBwqgBBpVNHjnYjgAACCCCAAALHEdiwrUp+s9Ivu+O8Ef5ijwyz0c7gflRXchMhgAACqRao3uBmR1D+uye8wU3p0eRDSd3E5qTOXundsWa37fCu217RzdM4EEAAATcJEFS6aTTpCwIIIIAAAgggUEfgvtUBWfZWRVyXkef6zGY7J7Sl+oYbBwEEEEhG4MNd4WnbOn1bqyR16nZVE/a4KWjrkZM6xQaSRe34Pp3M+PAYBBBwngBBpfPGjBYjgAACCCCAAAKNEti4Myi62U68HWL7d/PK6EE+uaB/ZqOuyckIIIBAOgloRaRZS3JHleju258eCMZdD7gxJj06eKWv2XXbIz07hiskdbObtlmEko1x5FwEEHCXAEGlu8aT3iCAAAIIIIAAAvUKPLQ2IH95I3515ZVf9pnAsjCfN8jcQgggkN4CWz8LysZIKPlJiVZJhuRIIPmp21mZ4anbfaqnbocDSQ0qORBAAAEEagsQVHJHIIAAAggggAACaSSgu8re/YzfTFGse5zc2WvWrrz4VKor0+iWoKsIpK2A7q6tFZIf7AzK5l1Vsn1/KG7leWOACvM8JpTU6kirQrJXRy9LbDQGkXMRQCCtBQgq03r46TwCCCCAAAIIpKvAn18JyOLX4ldXXn6WzwSWnQuorkzX+4N+I+A2gb2HdOp2OJT8ZF9Qtu8PysHy5Ksk1UenbfftFBVImqnbXvGxT5nbbh/6gwACLShAUNmC2DwVAggggAACCCBgJwGtqpy53C8f7YutrtQpihpWDv0S1ZV2GjPaggACDQts2qVTt6tEf9fNbTSU1OrJZI/c7HCVZHjqtidSKenlw5xkQXkcAgggcBwBgkpuDwQQQAABBBBAIM0FHn29Qv7wUiCuwjfPzDRrV3ZnLbU0v0voPgL2Ezh0JGQqJLVS8uN94VBy9+dNq5LsUhCZul29uU14sxsNKzkQQAABBJpfgKCy+Y15BgQQQAABBBBAwPYC+ub+ruXH5MNdsdWVGlKOGeyTb5xBdaXtB5IGIuBSga0lGkgGZeOuKrO5jYaSuhN3sofXE97g5sTqqduR3bcL2eAmWVMehwACCKRCgKAyFYpcAwEEEEAAAQQQcInAk/+skIVr4ldXDvtSppkO3rsjb+RdMtx0AwHbCfitDW52BM2yFBpI6q+q2M9QEm57QVuPnNTJa9aU1DUke3X0mN875FIlmTAiJyKAAAItJEBQ2ULQPA0CCCCAAAIIIOAUgf1lWl3pl/c+rYppsm6wM2Zwllx2FtWVThlP2omAXQX2RDa42bgjKNsPhAPJktLkqyS1nz06eE2lZO+ONWtJ6u7bWXzLsuttQLsQQACBWgIEldwQCCCAAAIIIIAAAnEFVrxTIfNXBSQUJzf46mnhtSs1EOBAAAEEGhLYpGtJ7qyS/+0Jyqcp/bbVAAAgAElEQVQHdIObkBzxJx9KavB4cszUba90OYEqyYbGgq8jgAACdhYgqLTz6NA2BBBAAAEEEECglQV0DTitrnznk9jqysI8j4w5zyffOcfXyq3k6RFAwC4Cn+sGNzvCG9yEp22HTDDZlKNjfmTqdqfI1O3C8O7b+W0IJZviymMRQAABOwoQVNpxVGgTAggggAACCCBgM4F/vFsp9z7nl4rYvFIu7B9eu7K4K9WVNhs2moNAswp8EtngZsuemg1uDpQnXyWpjdV1JMNTt2s2t9Gp2x4yyWYdSy6OAAII2EWAoNIuI0E7EEAAAQQQQAABmwscqxCzM/gbW2LTynY5Hhl7nk++ey7VlTYfRpqHQKMF/BViKiQ/2BmUbZ/VbHCjG98ke+Rme0wgqZvc9Cr0SE8TTHpFK7U5EEAAAQTSV4CgMn3Hnp4jgAACCCCAAAJJCbzwQaXM/btfNLise5z3hQwZPShLTutBdWVSuDwIgVYW2P25Tt2uki17dB3JcCip/9aUQ9eN1EDyxFpTt73Shs81msLKYxFAAAFXChBUunJY6RQCCCCAAAIIINC8AsGQyF1P++XlD2NLqtpmeWTs+T4zHZzaqOYdB66OQFMENuoGNzuqTJWkbm6joaSuS5vs4fVIuEqys1f6RCokexZ6pVt7vhMka8rjEEAAgXQTIKhMtxGnvwgggAACCCCAQAoFXv2wUmavDEh5nN17zz0pQ0YN9skZvTJS+IxcCgEEGivweXnITNvevDu8lqRVKVnVhD1uCtqGp26frFO3O4Y3t9Gp27oMBAcCCCCAAALJChBUJivH4xBAAAEEEEAAAQSqBe5+xi9r3o+trvRliow/L8sElj7ySu4YBJpd4ON9WiUZlK1Ra0nuK02+SlIb3LNDuEoyPHU7HEhqpWQGKzw0+3jyBAgggEC6CRBUptuI018EEEAAAQQQQKCZBN78X5XMetYvh47EhiJn99W1K31yVl/Symbi57JpJqBrxOq07Q93BeXTA9YGN6G41c2J0mRnRk3dLgpvbqOBZFE+VZKJGnIeAggggEDTBAgqm+bHoxFAAAEEEEAAAQTqCMz5u1/+viG2utLjERl/vk9GDcqSnCzYEEAgUYFdn4dk444q0WrJcCgZXk+yKUfH/PAGN1op2dtM3Q7vvp2TRSjZFFceiwACCCDQNAGCyqb58WgEEEAAAQQQQACBOAL/2lolOh38wOHY6kpds1I32hl4EtWV3DwI1BXQadsf7qqKrCMZMsFkvP9HjZHrWxQOJDWYNIFkR490b8+87cYYci4CCCCAQMsIEFS2jDPPggACCCCAAAIIpKXA/FUBWf52Rdy+jxkc3hk8rw0VXGl5c6R5pw/qBjemSjJcHWk2uDkQFH/8/y4JaeVmhze40V8aTmqFpAaTJ7Tl/1hCgJyEAAIIINDqAgSVrT4ENAABBBBAAAEEEHC3wPufVsnMFX6Jt6HHaT3Ca1ee9wWqK919F6R37z7aF5RNO611JMOh5O7Pm7bBTZcTwlO3T+6cIb07hgNJXVMyk/9K6X2z0XsEEEDA4QIElQ4fQJqPAAIIIIAAAgg4ReCBFwLy+Pr45WLfPddnAssTcqn8csp40s5YgaOBkHywMygf7a3Z3EZDydKjyYeSXq/IyZG1JLVS0gokO7Xj/wr3IAIIIICA+wQIKt03pvQIAQQQQAABBBCwrcDm3UG5a7lfdh2M3QikuKvXTAW/sH+mbdtPwxCwBPQe1lBSp21bm9vonyubsMeNTtG21pLs2ylcIanTt9tmE0py5yGAAAIIpIcAQWV6jDO9RAABBBBAAAEEbCXwx5cDsnRd/OrK75wTXrtSdyXmQKC1BbQWUteS1CrJ7ZHdtjWQjLeUQWPaqpWR1q7bfXTXbZ2+3YENbhpjyLkIIIAAAu4TIKh035jSIwQQQAABBBBAwBECn5SEqyu3lsSWoGlVmU4F/+ppVFc6YjBd0kjdXfuDnVWmQtJsbhOpliz3Jz91OztTqje4OalzhqmQ1ErJ9ixz4JK7hm4ggAACCKRSgKAylZpcCwEEEEAAAQQQQKDRAkvWVcifXg7EfdxlZ2XK6EFZohuHcCCQSgGtkNyyJ7zTdjiUDO++3ZRDq4CtqdsnVk/d9oqPvL0prDwWAQQQQCCNBAgq02iw6SoCCCCAAAIIIGBXgZ0HwtWV/90TGxT17hheu3LYl0h77Dp+dm7XEd3gZkdQtn8WDiWtakmtnmzK0bfIa0LJkzt7pU9ReJObLgUE6k0x5bEIIIAAAggQVHIPIIAAAggggAACCNhG4PE3K+SBF+NXV37jjEwTWPZgHT/bjJfdGrLzYFD+uztSHWlCyXC1pD/+cqgJNT8322PCSKtSslfH8AY3eW0IJRMC5CQEEEAAAQQaIUBQ2QgsTkUAAQQQQAABBBBofoGS0pCprnx/R1XMk3XvEF678ptnUl3Z/CNh32cIhcIb3Gz9LDxd2/w6EJRdB5tWJdn1BGvqdoac2DkcSOp6khwIIIAAAggg0DICBJUt48yzIIAAAggggAACCDRS4Om3K2TBqvjVlUO/pGtX+syUWw53C+w/HDJVktGb22goeehI8qFkhleqd9zWSkmdxq2BZIc8qiTdfTfROwQQQAABuwsQVNp9hGgfAggggAACCCCQxgKfHwlXV/57a2x1pa4HOGqwTy4/y5fGQu7q+v/2Bs0u8OEp2zXVkpVN2OPmhLaRKkmdvt3JK306eqVnR6/obtwcCCCAAAIIIGAvAYJKe40HrUEAAQQQQAABBBCII7ByQ6XM/bs/rs3Fp4bXrtR1BDmcIVDuD8lms5ZkzeY2+ud9pclXSWrPdUMbDSPNepJm6rZXdDo3BwIIIIAAAgg4Q4Cg0hnjRCsRQAABBBBAAIG0F9Ddm+962i/rP4qtruyY75FRg3xy5ZeprrTbjbLjQFA+MVWS4QrJ8BTukGhYmeyR7bOmbmeYgLpvUXgtyfwcQslkTXkcAggggAACdhAgqLTDKNAGBBBAAAEEEEAAgYQFVv+nUmY965dgnJzrwv6ZJrDs343qyoRBU3SijsemXVaVZO1qyaY8hYbQWh15cqRSUtcl1cpJL5lkU1h5LAIIIIAAArYUIKi05bDQKAQQQAABBBBAAIHjCVRWiVm78tXNlTGn6ZqEOhX8u+dSXdlcd9FnZSH5ZF9Qth+oCSS1WlI3vmnKcaKGkXWmbmtQyYEAAggggAAC6SFAUJke40wvEUAAAQQQQAABVwq8vKlS7n7GLxWxs8HlvH4ZZrOdL/bIcGXfW6pTH+2NbG5zoGZzGw0lj1Uk34K87KgNbjp75UTddbujV9qQLSePyiMRQAABBBBwgQBBpQsGkS4ggAACCCCAAALpLjBzhV9e/CC2ujKvjUdGD/KZwJKpwse/S3TNyHAoGapVKbnrYBO23BYxm9mYzW06ZZjfdT3Jbu2Zmp/u/2fpPwIIIIAAAvEECCpdcF+Ul5fLihUrZPHixbJu3TopKyuTAQMGyMiRI2XixIlSVFQUt5dbt26V+fPny8qVK2Xz5s0JPcYFXHQBAQQQQAABBFwq8PqWKpm5/FjcSr+BJ2WYwPKM3lRX6vDrBjfW5jZmg5tIteShI8lP3c7wSiSQrNl1u3ehVwraMnXbpf/l6BYCCCCAAAIpFyCoTDlpy15w7969MmXKFHniiSckPz9fzjzzTMnOzpYtW7bItm3b5IwzzpCFCxfK4MGDazVsw4YNMnnyZFm/fr0UFxdLz549qx8zbNgwWbBggfTr169lO8OzIYAAAggggAACKRCYvdIvz70bW12p04pHD84ygaUvMwVP5IBLVAVF/heZuq2BZHS1pK7zmeyh64CaKsnIJjcndvaaXbc1rORAAAEEEEAAAQSSFSCoTFbOBo+rrKyUn//85/KrX/1Kvv/978vMmTOrqye1ynL27NkyY8YMufzyy+Whhx6STp06mVaXlJTIpEmTZM2aNTJv3jy55pprJDMzU6Ifc8stt8isWbMkJyfHBj2lCQgggAACCCCAQOME3v64ymy2U3YstkLwrD4ZZrOds/u6q7pSN7jZbsLImmpJ3exm36HkqyRVXXfYjt51u2+RV4raUSXZuDuSsxFAAAEEEEAgEQGCykSUbHqOVkyOHTtWqqqq5LHHHpO+ffvWamlpaamptly0aJGsWrVKhg4dar6+bNkyGTFihEydOtWEkVqBaR3WY1avXi3Lly+XgQMH2rT3NAsBBBBAAAEEEGhY4N7nAvLMv2J3fcn0anWlz/zKyXJe6Lbts2AklIze4CYkh/3Jh5LZPpGTzY7b4bUk9Vfvjh5p60Cfhu8MzkAAAQQQQAABOwoQVNpxVBJs0zvvvCPTpk2T0047TebOnRu3+vHOO++UO+64Q5YsWSLjxo2TQCAg06dPN5WU0eFl9FNqsKlVlnpNvT4HAggggAACCCDgZIH3toerK/cfjg3xTu8VXrvy3JPtWV15+JhWSYbDyLrVkslHkiJF+VG7bptw0is9OjBv28n3OW1HAAEEEEDADQIElW4YxXr6oJWWP/vZz+Tuu++uDioPHjwoEyZMkO3bt8vjjz8u/fv3j3m0bsgzZMgQMz1cA02mf7v4JqFrCCCAAAIIpJHAwjUBefKfsdWVSmCqKwf5JD+n9aor9xyqqY60wkkNKOMFrI0ZthM1iIyEkRpInljklRNyW6+fjWk75yKAAAIIIIBAegkQVLp4vD/55BMZM2aM6HRu3WxHKy+t6eLa7UcffVR69+4dI6A7gI8aNUq6dOkiS5culcLCQhcr0TUEEEAAAQQQSCeBTbuCctfyY7Ln89h6xFO7e81mO+d/oXmrKyuDIjp1u3pzm+p1JYNxdyxPdHzy2nhqBZIaTvYp8oqvebuTaPM4DwEEEEAAAQQQaFCAoLJBImeeoBvj3HrrrXL//ffLbbfdZjbV0Q1zEgkhEznHmSq0GgEEEEAAAQQQCAs8/FJAHns9fnXlVQPDa1e2T0HV4cHySJXkgdrVkrsOBps0FF1PsKZuZ0TWlfRK5wKqJJuEyoMRQAABBBBAoNUFCCpbfQhS3wANKXUncP11xRVXyAMPPCCdO3c2T5RICJnIOcdrta6dyYEAAggggAACCNhdYHdZtix9t7vsK8+KaWqPdsfkK333y+ldyhLuxmdHsqSkPMtcT38vKc82fy4PJF/S6PWEpFu+X7q1OyZd9fd8v3TNPyZtMpsWdCbcKU5EAAEEEEAAAdcKnH322bbrG0Gl7YakaQ06cOCAWZdSKykvvfRSue+++2pN704khEzkHILKpo0Tj0YAAQQQQAAB+wis/qijrP5fx7gNOr/XQRNYFrSprP66v8obCSI1lMyO+nOWVAWTr2rMy6qSbvnHpGs7DSSPmVCyc57fPlC0BAEEEEAAAQRcJUBQ6arhtF9ndP1J3aX76aeflu9+97tmI5zu3bvXauiuXbvM7t966PqT3bp1i+mIFVT26NFDFi9eLO3bt7dfZ2kRAggggAACCCCQQgFdL1J3Bv/f3thKRd2M5lsDMuVT3X37QHhtyb2HmrLntkivwvBO29Gb3BTmJR9yppCCSyGAAAIIIIAAAq0mQEVlq9Gn9onfeOMNufHGG+Xdd9+VKVOmyMyZMyU/Pz/mSdj1O7XuXA0BBBBAAAEE3CXwlzcq5KG1gZR1qo1PIoFkRvj3SDiZlZmyp+BCCCCAAAIIIICAawQIKh0+lKFQSNauXSvf+973RKd9a0B5ww03SHZ2dtyeBQIBmT59uqm2XLVqlQwdOjTmPF3TcvLkyTJ37lxTocmBAAIIIIAAAgikk4BWS+rO4Bt3Nm4dyKJ8a4ObmkCyRwdvOtHRVwQQQAABBBBAoEkCBJVN4mv9B7/88styzTXXSFlZmcyfP19Gjx4tXu/xXxAvW7ZMRowYIVOnTpVZs2bVCjVLS0tNRebq1atl+fLlMnDgwNbvJC1AAAEEEEAAAQRaQeCptyrk/tXxqyt1OrhVHXlypFKyXQ5Tt1thmHhKBBBAAAEEEHCRAEGlgwezpKREJk2aJGvWrJHf//73MmbMGPF4Gn6BHP04rawcP368CSt1t/DZs2fLjBkzzHX1azk5OQ4WoukIIIAAAggggEDTBA6Uh+Sup/0mlLQCSV1XMoGXXE17Yh6NAAIIIIAAAgikoQBBpYMHXTfD0ZAxkWPJkiXVm+jo+dFrWhYXF0vPnj1ly5YtohvyDBs2TBYsWCD9+vVL5NKcgwACCCCAAAIIIIAAAggggAACCCCAQJMFCCqbTNg6F4heazKRFtQNKvUxW7duNdPFV65cKbrT94ABA2TkyJEyceJEKSoqSuSynIMAAggggAACCCCAAAIIIIAAAggggEBKBAgqU8LIRRBAAAEEEEAAAQQQQAABBBBAAAEEEECgKQIElU3R47EIIIAAAggggAACCCCAAAIIIIAAAgggkBIBgsqUMHIRBBBAAAEEEEAAAQQQQAABBBBAAAEEEGiKAEFlU/R4LAIIIIAAAggggAACCCCAAAIIIIAAAgikRICgMiWMXAQBBBBAAAEEEEAAAQQQQAABBBBAAAEEmiJAUNkUPR6LAAIIIIAAAggggAACCCCAAAIIIIAAAikRIKhMCSMXQQABBBBAAAEEEEAAAQQQQAABBBBAAIGmCBBUNkWPxyKAAAIIIIAAAggggAACCCCAAAIIIIBASgQIKlPCyEUQQAABBBBAAAEEEEAAAQQQQAABBBBAoCkCBJVN0eOxCCCAAAIIIIAAAggggAACCCCAAAIIIJASAYLKlDByEQQQQAABBBBAAAEEEEAAAQQQQAABBBBoigBBZVP0eCwCCCCAAAIIIIAAAggggAACCCCAAAIIpESAoDIljFwEAQQQQAABBBBAAAEEEEAAAQScJBA6ekRChw9LsLzM/O774hlOaj5tRcCVAgSVrhxWOoUAAggggAACCCCAAAIIIICAewXCIWOZBA8fNr+HyqP/fFiC+m/H+ZpUVdXCyRkxRvJunOZeMHqGgEMECCodMlA0EwEEEEAAAQQQQAABBBBAAAE3CISOlNeqZAwHjho2hkNHEz6aKsfa4aP5e/lhqRsypsKkzdBvSv7//SIVl+IaCCDQBAGCyibg8VAEEEAAAQQQQAABBBBAAAEE0kkgHDLWU8lYPY06XM1oTakOVzzq35snZEyFf9bgC6TgzjmpuBTXQACBJggQVDYBj4cigAACCCCAAAIIIIAAAggg4BQBExZGVSuaMLFWJWOdqkbrazYPGZPx9/iyxJObK562uZHf8+SEOQuTuRSPQQCBFAoQVKYQk0shgAACCCCAAAIIIIAAAggg0BwCNRWKcaoVI1OiTeVidCWjTqV2c8hogsa86rDRGxU61gSQueK1zrOCSes8X1ZzDBXXRACBJggQVDYBj4cigAACCCCAAAIIIIAAAggg0JBA9RqMkWrGuBvARH8tEjC6N2TMq1PNqGFiJHCsDhu10jFPasJHq/oxcp7P1xA7X0cAAQcKEFQ6cNBoMgIIIIAAAggggAACCCCAQAsIhELh9Rgjm7zUXXcxetp0+GvhCkbrl53XZExGr3q6tIaKkSrFWkFiVOWi+ffoCsdINaNWN0omIWMy/jwGgXQQIKhMh1GmjwgggAACCCCAAAIIIIBAugmEguFp0JHp0LqLdH2VjGbTl/Jyl4eMPlOhWP2rrTUlOly5WGuqtAkYa/+bBpPetnkimZnpdifRXwQQaEEBgsoWxOapEEAAAQQQQAABBBBAAAEEEhAIBmtt8lKz6UtkDcboDWBMBWOahYyR0LB6M5ioysXweozWBjGRNRzN+VrJSMiYwN3HKQgg0IoCBJWtiM9TI4AAAggggAACCCCAAAKuEwhW1VQuVm/sEg4Ya1c1WlOl0y1kzIts7lJnzcVImGhNqa67GYxkEDK67v8KHUIAgRgBgkpuCgQQQAABBBBAAAEEEEAAgbBAlYaMOg36cHhtxqhp0zVVjTU7SadfJaMVMtbeDCa8HmPsBjHWZjCSkcEdhgACCCCQgABBZQJInIIAAggggAACCCCAAAII2F6gsjJq05c6G8BY4WNko5fwpi/pVskY2Vm61tqLdXaVtjaDiVq/kZDR9nc+DUQAARcJEFS6aDDpCgIIIIAAAggggAACCDhUQENGEyZGrcEYPVW6zk7Sbg8ZdVdorwaKeZFNXXK1kjGyEUxU5WLNeoyRjV8iazOGd6LOE/F6HXpD0GwEEEAgPQUIKtNz3Ok1AggggAACCCCAAAIIpEggVFFRHTCa6dKRadNmqnRUwKjTqdOhkjEcMtYEjJ68qJAxqpqxvunSJpDUjV8IGVN0h3IZBBBAwDkCBJXOGStaigACCCCAAAIIIIAAAikWMCGjWYcxvC5jzZqM6RoyZtZULkYqGMOVjZFqRmu36ehdpa3p0tZmMISMKb5LuRwCCCCQPgIElekz1vQUAQQQQAABBBBAAAFXCYQCgdpTpU0lY/RGL+E/p08lYz0hozVlOi9XvLU2fKmZLh09hVo8HlfdJ3QGAQQQQMA5AgSVzhkrWooAAggggAACCCCAgGsEQgF/OFSsnipdN1QkZKxekzEyjbrW380u0zq9unb4SMjomv8idAQBBBBISwGCyrQcdjqNAAIIIIAAAggggEDyAiG/v6aS0Wz+UrN7dHquyRivkjFqjcbojWDMNOnI16J2ljZrMlLJmPxNySMRQAABBFwhQFDpimGkEwgggAACCCCAAAIIJCYQ8h+LTI+2Nn0hZKypVNR1GHPjr9FoTZ+uDhq1klFDx/BjOBBAAAEEEECg6QIElU035AoIIIAAAggggAACCLSIQOjYsXAlo7V7NJWMUaFiuEqxduhY9+/hakZrV2kNGE0lIwcCCCCAAAII2EKAoNIWw0AjEEAAAQQQQAABBNwuEDp2tPbGLukeMmZEpkvn1UyRrj9kjDonerdpQka3/7ehfwgggAACaSZAUJlmA053EUAAAQQQQAABBBovQMhYx8yEjFFrMObFVjKGqxvrrtMYmSptpky3bfxA8AgEEEAAAQQQcLUAQaWrh5fOIYAAAggggAACCEQLhAIBCZUdkmDpIQmVloZ/r/67/ntp9d/D54T/Taoq3QOZkRF/enSerrUYXm+x3inUVjVjDiGje24IeoIAAggggIB9BAgq7TMWtAQBBBBAAAEEEEAgUYFQKCpkLI0EilboGPV3DRpNEBn+N62MdPRRX8hoBYyRsDH+FOrIbtOEjI6+BWg8AggggAACbhYgqHTz6NI3BBBAAAEEEEDAAQKhI+W1KhnDVYyRiscyq6ox8nuZVQVZ6oCe1WlivSFjnenR1ZWN4QrHcOgYmTKdk+O8ftNiBBBAAAEEEEAgQQGCygShOA0BBBBAAAEEEEDg+AKhikDNdOpIJaM1ddr8Xit0LA3/vaxUQhUV9qeNEzJqeFjv5i/VlY1RIWQbQkb7DzQtRAABBBBAAIHWFCCobE19nhsBBBBAAAEEELCjgE6r1gCxurLRChkj1YzVoWPUGo9lZaKVkU44PPntxJvfTjztCsQb+WX+rV1B9b958vVrNed42F3aCUNLGxFAAAEEEEDA4QIElQ4fQJqPAAIIIIAAAggcTyB05Ej8SsZaIWQklNRwUqdWl5WKBIO2h/W0aVMTNuZHhYztNIis/+/i8di+bzQQAQQQQAABBBBIRwGCynQcdfqMAAIIIIAAAo4T0OnRtadPW+Fi9BqONes3Bg+HQ8eQ32//vnq94i04IU7oGKlorBs6auWj/ltWlv37RgsRQAABBBBAAAEEEhYgqEyYihMRQAABBBBAAIHUCIQ3iokznVr/3dosxnw9UuGooePhw6l58ma+iicvT7ztokJHEyoyrbqZ2bk8AggggAACCCDgCgGCSlcMI51AAAEEEEAAgdYQCB09UrM7tQkZrd2q9XcNGSN/j0ynDpWViVY6SmVlazS3Uc+p1YqeghNMpePxplF76kyzZlp1o5g5GQEEEEAAAQQQQCBKgKCS2wEBBBBAAAEE0l4gVBmZVq3horV2Y3XoWGfDmOrQsVRCx47a387jCVc4mtCxICp0ZFq1/QePFiKAAAIIIIAAAuklQFCZXuNNbxFAAAEEEHC9gJlWHT19urrSMXbDGGvjGP3dCYfuPG3WctTQkd2qnTBktBEBBBBAAAEEEECgEQIElY3A4lQEEEAAAQQQaDmB0NGj4WnVDU6nDu9SrdOqzeYxFYGWa2Syz5TpC0+prhs6slt1sqI8DgEEEEAAAQQQQMAFAgSVLhhEuoAAAggggICtBSorTeBYO3SMmk6t060P1w4bTfB4pNzW3bIap5WN1Ws5Vm8iw7RqRwwejUQAAQQQQAABBBCwlQBBpa2Gg8YggAACCCBgbwFrSnVN6Bi9pmMkbDwcrmys3rFap1UHg/bumIh42uTUVDha1Y7sVm37caOBCCCAAAIIIIAAAu4RIKh0z1jSEwQQQAABBBIW0E1grE1jzO7UWvFYdijye800at2huiZ0LJOQ/1jCz9FqJ2Zk1EyrbhfZtVqnWDOtutWGhCdGAAEEEEAAAQQQQCARAYLKRJQ4BwEEEEAAAbsKWNOqTcgYmU5thY6RNRurKxtN6FgWrnQ8XGbXHtVqlycvv/ZajpFNZDy6kUx+gZjfdeq1hpD6u/5bVpYj+kYjEUAAAQQQQAABBBBAoLYAQSV3BAIIIIAAAjYRqJ5WrUFi9ZqONVOooysboysdpbLSJj2ovxme7OzITtVRG8hEh46RkNHbLrK2o/69ba7t+0UDEUAAAQQQQAABBBBAIHUCBJWps+RKCCCAAAIIGIHwtOpwdWPt6dTWNOo6azhGplfrLte2Pzye2HUcTeCov+pUOEZVPIrHY/uu0UAEEEAAAQQQQAABBBBoXQGCytb159kRQAABBOwsUKW7VddUN4ZDR2uH6tgNY3TnamtqtYRCdu6ZaZsnNzccMOr6jdbmMfBAz+4AACAASURBVJHfmVZt++GjgQgggAACCCCAAAIIuE6AoNJ1Q0qHEEAAAQTiCeiajGan6ugp1XF2p9ag0UyxtqocAwHbg3p8vuqgsTp0jA4gmVZt+zGkgQgggAACCCCAAAIIICBCUMldgAACCCDgKIHQsWMSKjtUEzrWCRbDG8dENowxf46EjuXljuinVjha1Y3h0LGg9g7W1sYxTKt2xHjSSAQQQAABBBBAAAEEEEhcgKAycSvORAABBBBIpUBVVVTYaK3dGBUs1g0brQDycKlIVVUqW9Is1/LktK29lmPdAJLdqpvFnYsigAACCCCAAAIIIICAcwUIKp07drQcAQQQsI1A9bRqrV60qhijgkWtaqy1Y3Xk7yH/Mdv0od6GZGTWVDRa6zdGreloqh7zC4Tdqu0/lLQQAQQQQAABBBBAAAEE7C1AUGnv8aF1CCCAQIsKaHBo1nCsDhZrbxijm8XUnVpt/n64rEXbmeyTefLb1Z5GXXcDGQ0d27WT6I1k2K06WW0ehwACCCCAAAIIIIAAAgg0ToCgsnFenI0AAgg4Q0CnVesO1abCsU7YaFU96uYytSodw+dKZYXt++jJbhO7eUx06GhtJKOhY2QjGU9Wlu37RQMRQAABBBBAAAEEEEAAgXQWIKhM59Gn7wgg4AgBM61aw8bqasY406ijvmYFk6GjR+zfP6+39rTq6J2qawWPBeKx1nRsm2v/ftFCBBBAAAEEEEAAAQQQQACBRgsQVDaajAcggAACyQmE/P6adRqjplDXrN0YmVZtvhaugrS+JqFQck/ago/y5ObVv5ZjdABpdq3WNR0LhGnVLThAPBUCCCCAAAIIIIAAAgggYHMBgkqbDxDNQwAB+wsE3nojaqOYOms4Hq69m3UoELB9h3SKtMfaNKbuTtV1N5NhWrXtx5MGIoAAAggggAACCCCAAAJOESCodMpI0U4EELCtwKH/9yMJvPmaLdtndqSOt1N1vABSQ0emVdtyHGkUAggggAACCCCAAAIIIJAOAgSV6TDK9BEBBJpVoGzOXXLsH88063N42rY106o9kSnUDQaQTKtu1vHg4ggggAACCCCAAAIIIIAAAqkXIKhMvSlXRACBNBM4vHCeHH3qscR6nZkZfx3H+gJIrXxkt+rEbDkLAQQQQAABBBBAAAEEEEDA0QIElY4ePhqPAAJ2ECj/8wNS+fGWhgPI3Dw7NJc2IIAAAggggAACCCCAAAIIIGBLAYJKWw4LjUIAAQQQQAABBBBAAAEEEEAAAQQQQCC9BAgq02u86S0CCCCAAAIIIIAAAggggAACCCCAAAK2FCCotOWw0CgEEEAAAQQQQAABBBBAAAEEEEAAAQTSS4CgMr3Gm94igAACCCCAAAIIIIAAAggggAACCCBgSwGCSlsOC41CAAEEEEAAAQQQQAABBBBAAAEEEEAgvQQIKtNrvOktAggggAACCCCAAAIIIIAAAggggAACthQgqLTlsNAoBBBAAAEEEEAAAQQQQAABBBBAAAEE0kuAoDK9xpveIoAAAggggAACCCCAAAIIIIAAAgggYEsBgkpbDguNQgABBBBAAAEEEEAAAQQQQAABBBBAIL0ECCrTa7zpLQIIIIAAAggggAACCCCAAAIIIIAAArYUIKi05bDQKAQQQAABBBBAAAEEEEAAAQQQQAABBNJLgKAyvcab3iKAAAIIIIAAAggggAACCCCAAAIIIGBLAYJKWw4LjUIAAQQQQAABBBBAAAEEEEAAAQQQQCC9BAgq02u86S0CCCCAAAIIIIAAAggggAACCCCAAAK2FCCotOWw0CgEEEAAAQQQQAABBBBAAAEEEEAAAQTSS4CgMr3Gm94igAACCCCAAAIIIIAAAggggAACCCBgSwGCSlsOC41CAAEEEEAAAQQQQAABBBBAAAEEEEAgvQQIKtNrvOktAggggAACCCCAAAIIIIAAAggggAACthQgqLTlsNAoBBBAAAEEEEAAAQQQQAABBBBAAAEE0kuAoDK9xpveIoAAAggggAACCCCAAAIIIIAAAgggYEsBgkpbDguNQgABBBBAAAEEEEAAAQQQQAABBBBAIL0ECCrTa7zpLQIIIIAAAggggAACCCCAAAIIIIAAArYUIKi05bDQKAQQQAABBBBAAAEEEEAAAQQQQAABBNJLgKAyvcab3iKAAAIIIIAAAggggAACCCCAAAIIIGBLAYJKWw4LjUIAAQQQQAABBBBAAAEEEEAAAQQQQCC9BAgq02u86S0CCCCAAAIIIIAAAggggAACCCCAAAK2FCCotOWw0CgEEEAAAQQQQAABBBBAAAEEEEAAAQTSS4CgMr3Gu1Zvt27dKvPnz5eVK1fK5s2bZcCAATJy5EiZOHGiFBUVpbEMXUcAAQQQQAABBBBAAAEEEEAAAQQQaGkBgsqWFrfJ823YsEEmT54s69evl+LiYunZs6ds2bJFtm3bJsOGDZMFCxZIv379bNJamoEAAggggAACCCCAAAIIIIAAAggg4HYBgkq3j3Cc/pWUlMikSZNkzZo1Mm/ePLnmmmskMzNTysvLZfbs2TJjxgy55ZZbZNasWZKTk5OGQnQZAQQQQAABBBBAAAEEEEAAAQQQQKClBQgqW1rcBs+3bNkyGTFihEydOtWEkdnZ2dWtKi0tlSlTpsjq1atl+fLlMnDgQBu0mCYggAACCCCAAAIIIIAAAggggAACCLhdgKDS7SNcp3+BQECmT59uKilXrVolQ4cOjRFYtGiRqbKcO3euTJs2Lc2E6C4CCCCAAAIIIIAAAggggAACCCCAQGsIEFS2hnorPufBgwdlwoQJsn37dnn88celf//+Ma1Zt26dDBkyxEwP10CT6d+tOGA8NQIIIIAAAggggAACCCCAAAIIIJAmAgSVaTLQVjd1s5yxY8eavz766KPSu3fvGAHdAXzUqFHSpUsXWbp0qRQWFqaZEt1FAAEEEEAAAQQQQAABBBBAAAEEEGhpAYLKlhZv5edLJIRM5JxW7gZPjwACCCCAAAIIIIAAAggggAACCCDgMgGCSpcNaEPdSSSETOSchp6HryOAAAIIIIAAAggggAACCCCAAAIIINAYAYLKxmi54NxEQshEzjkexTnnnOMCKbqAAAIIIIAAAggggAACCCCAAAIIuFfg7bfftl3nCCptNyTN26Bdu3bJuHHjzJPo+pPdunWLeUIrqOzRo4csXrxY2rdv36hGEVQ2iouTEUAAAQQQQAABBBBAAAEEEEAAgRYXIKhscXKesK4Au35zTyCAAAIIIIAAAggggAACCCCAAAII2FGAiko7jkoztikQCMj06dNl3rx5smrVKhk6dGjMsz3wwAMyefJkmTt3rkybNq0ZW8OlEUAAAQQQQAABBBBAAAEEEEAAAQQQCAsQVKbhnbBs2TIZMWKETJ06VWbNmiXZ2dnVCqWlpTJlyhRZvXq1LF++XAYOHJiGQnQZAQQQQAABBBBAAAEEEEAAAQQQQKClBQgqW1rcBs9XUlIikyZNkjVr1pjKyvHjx5uwsry8XGbPni0zZswwX9ev5eTk2KDFNAEBBBBAAAEEEEAAAQQQQAABBBBAwO0CBJVuH+F6+vfGG2/IjTfeKO+++64UFxdLz549ZcuWLbJt2zYZNmyYLFiwQPr165emOnQbAQQQQAABBBBAAAEEEEAAAQQQQKClBQgqW1rcRs+3detWmT9/vqxcuVJ0p+8BAwbIyJEjZeLEiVJUVGSjltIUBBBAAAEEEEAAAQQQQAABBBBAAAG3CxBUun2E6R8CCCCAAAIIIIAAAggggAACCCCAAAIOECCodMAg0UQEEEAAAQQQQAABBBBAAAEEEEAAAQTcLkBQ6fYRpn8IIIAAAggggAACCCCAAAIIIIAAAgg4QICg0gGDRBMRQAABBBBAAAEEEEAAAQQQQAABBBBwuwBBpdtHmP4hgAACCCCAAAIIIIAAAggggAACCCDgAAGCSgcMEk1EAAEEEEAAAQQQQAABBBBAAAEEEEDA7QIElW4fYfqHAAIIIIAAAggggAACCCCAAAIIIICAAwQIKh0wSDQRAQSaV2Dr1q0yf/58WblypWzevFkGDBggI0eOlIkTJ0pRUVFKntzv98uzzz4rDz/8sKxbt058Pp9ccsklcuONN8pFF10kXq83Jc/DRRBAAAEEYgXee+89ueqqq2TLli318rz22mty/vnnJ823a9cuGTdunLz00kv1XmPJkiXmHA4EEEAAgcQFKisr5ec//7m88847snTpUiksLIx5cFVVlfzsZz+Tu+++u94LT5o0SebNmyc5OTmJP3kDZ+rPl9GjR8vtt99e7/d3fj6kjJsLpYkAQWWaDDTdRACB+AKvvPKK3HDDDSagLC4ult69e8u2bdvM38844wxZuHChDB48uEl85eXl5sXLvffeK/n5+XLmmWea623YsEHKysrktttuM79yc3Ob9Dw8GAEEEEAgvsAzzzwjV1xxxXF5mhpU6hvoyy67THbv3k1QyY2IAAIIpEhAQ8rf//735rXyeeedV29QeejQIbn++uvlySefbLGgUj/8uuWWW2TVqlVyvA+i+PmQopuBy6SNAEFl2gw1HUUAgboCO3fulAkTJsjbb78t999/v4wdO9ZUNmr1o77YmDZtmnz961+XBx54QNq3b58UYCgUMlWUGobqm+T77rtPunfvbq718ccfy9SpU0XD0sWLFzf4JjqpBvAgBBBAAAFTQfOjH/1IVqxYIZdffnmziFhh6Ny5c83PDw4EEEAAgaYJ6Af6v/rVr+See+4xFxo+fHi9QaUWGuhr+W7dupnX3gUFBU178uM8Wl/fv/7663LzzTfLu+++a848XlDJz4dmGwou7FIBgkqXDizdQgCBhgV06sj48eNNWDhr1izJzs6ufpC+MNIXH8uXLzefkg4aNKjhC8Y547PPPjNhqL6I0WsNHDiw1lmrV6+WYcOGyU033SRz5syRNm3aJPU8PAgBBBBAIL7AsWPH5Mc//rHo91uttDn99NObhUqnG2rFj/7MGDp0aLM8BxdFAAEE0kFAqyjXrl1rZiS99dZb0qlTJzl69OhxKyrffPNN85paKxzvvPNOycjIaBYqrZrXWVJa5KCHTiPft2/fcYNKfj40y1BwURcLEFS6eHDpGgII1C+g69g88sgj8uc//1l+8pOfmOl60Ye+GNKKGK2m1LUlL730UtEXTRomTp8+Xb7zne+Yr0WvYalTvPUxDz30kPnkV98Y79ixw6ypo8fvfve7mE93db3KIUOGyKhRo+TBBx+Udu3aMWwIIIAAAikUOHjwoPnASL9H6wdUWm1zvGPTpk1y3XXXycaNG833ZV17LPp48cUXzYdcvXr1kj/96U9yyimnSEuFoSlk4VIIIICAbQWs18e6ZJJ+mK+V8Pp7ly5d6q2o/Otf/2q+X+s0cV2L8nhHMq/pMzMzTVhqvT/48pe/bF7v67Ih+lq/vopKfj7Y9jajYTYWIKi08eDQNAQQaD0Ba1r4nj175IknnpDTTjvNNKakpMS8+Hn66aflt7/9ranG9Hg8olNA9A2wvhmOF2LG60n0tHBd/Ftf5DTXp7+tJ8kzI4AAAq0r8OGHH5oN0s4991z54Q9/aCphnnrqKdMoXZLjBz/4gamy1O/l1vGXv/zFLNmh/65vPvv06WO+pD8TdA00XbIjOsTUnw065VAP/dnw2GOPmccdOHDAbJymPyvYOK117wOeHQEEnCOgVZTPPfecXHPNNeZDIV07Xj/Ury+o1NfUM2bMML+0ql1nNOn3+vXr15vv/Xqdq6++utZ68Mm8ptegUr/H68abF198sZmNpdWbd9xxR71BJT8fnHPf0VL7CBBU2mcsaAkCCNhAQD9h/fe//y2//OUvTSWlVRmpn6Jah37Kq7u2tm3bVvTNrL6RtXb803Osfzted7TCR6s577rrLunXr191VY4NCGgCAggg4CoBDRU1JNQ3lkeOHDHfu7Ua3to4TSt2dA1LfSNrfa/XN6O33nqrLFiwwEzn1je/eugHSrpemvVv1vlWGKrrHOvPEf2lm7PpG1T9maLHL37xC3PNVO4266qBojMIIIBAPQINBZX6vV0/dFq5cqX07dtX9Huyboqp34utzSt1dpSuFa/fm1P5mr6hoJKfD9zWCDRegKCy8WY8AgEEXCpgvdDQ7ulaOBpWXnvttbXWrtSv6bRx3SxB33B+//vfN5+i6iYNWnmpm+JoiBldmRPNZb3Qshbe/uY3v2k+mdWwkgMBBBBAIPUCukzH5MmTzZtTfZP6jW98w2ycpm9gly1bZr6XBwIBUw3z1a9+tboBupurVslv377dfE3XLta/X3jhhWajBq3ssQ5rvWEr9NSp4VppEwwGRT/cmjJlilmruKGfEanvPVdEAAEEnC/QUFC5a9cu8/r7pZdeMq/NZ86cWb08ky7DpB8u6fdf/Zp+MJWbm2tQmvKa3lJtKKjk54Pz7z960PICBJUtb84zIoCADQX0TapWzOgO4KWlpaILcusbTv10VtektF7QWE23pousWbNGzj77bPPCSNfO0U156p4b3d1//etf8tOf/tS8edU3wVrRo2vc6PqVyW7YY0NOmoQAAgjYQkC/1+qbUp2KrR8ojRkzptYHSdFLcOgHU1pBGf093JoCfvLJJ5tqTF1rTNc31grN6EPP02mG3/72t836xNFV+HqeTkW86qqrzBTERYsWSdeuXW3hQyMQQAABJwg0FFTq1/VDJ/3eq5vcdO7cuVa3rCWd9HW+Lt+kS3I09TV9okElPx+ccIfRRrsJEFTabURoDwIItLqAvnHVqXoaKOqbSw0f9Q1u3fUjrSngGjbqm09rU4VEO6AbOyxcuNBUbp566qnmk14qKxPV4zwEEEAgNQLWG2B9g6tvKDWUtI7oKeD6b/GWA0mkFbpemlZj6s8N/bnCB1OJqHEOAgggEBZoKKhsyElf22uVpa4Jr8t36Gv86KMpr+kbqqhsqG38fGhIiK+nowBBZTqOOn1GAIGEBP75z3+a6hhd6+bRRx+ttaaNXmDfvn1mCskzzzyT8AY6dZ/Y7/ebT4C1olKnk+tOghwIIIAAAi0nsH//fjNlUDfK0V1ji4uLaz25bpSmU7m1yj7eLuCJtDR6p1jdIfb8889P5GGcgwACCCCQgqBSEa3v5VogoIFl9NGU1/RNDSr5+cAtjkCsAEEldwUCCCBQj4D15lU3yvnb3/5mpnhbR/SaNta/1Vd52RCw9cJJQ0qt1snKymroIXwdAQQQQCBBAZ3+retLatCoa1PWPawdWfX3ukGltU6l7hyrh1bPx6t+12qdw4cPm41y6k771sdZGz3o2pYElQkOHKchgAACEYFEKio18NOjvg3LdNkN3TStblDZ1Nf0DQWV/HzgNkag8QIElY034xEIIOACgUOHDsn//d//mc0NdKMF3bm7vjeve/fulccff1z69+9ffYo1RaRHjx5mbUvdCVYX69bQMbpSRncf/PWvfy0XXHCBeWFUd/q4XtB64aTX0F/1bcTjAna6gAACCLSogC7NMXbsWBNU1v0+bjVEP4zS9SNPOukkE0J27NjRfCl62reuc6mHfqB0yy23mCVBrDfD+vPk+uuvlyeffFJefvlls9lO3cPa6OHgwYNxqzZbFIUnQwABBBwm0FBQqd+jdZmm+l5LaxipVZR333232RxNq+itI9HX9PWRHS+o5OeDw240mmsbAYJK2wwFDUEAgZYUiH7BMmfOHPPms25AaG1+8LWvfU3+8Ic/SPv27U0TozfSsaYBWhsu6LkafBYVFZlzrTfAHTp0MJs56DTy6EM37tHdYDWsfOqpp+TKK69sSQaeCwEEEHC1gK4FrMHin//8ZzNtWwPF6O/1uvO3VrLrG1j9pW9yrQ+U6n5fV6hJkyaJbqIWPQVcf57oB1b6ZlV3ltU/R1dVajWNfoila1TG27DH1QNA5xBAAIEUCDQUVL7wwgtmGaZzzjnHfODUvXv3Ws+6adMms5mabp75xBNPyGmnndbo1/TJBJX8fEjB4HOJtBQgqEzLYafTCCCgArrzn1bR6HHffffJN77xDTMtUKcJ6guen/zkJ/Lxxx/HvCHVtSR1Xcnoqhp9M6xh50MPPVRr8x1dg/L2228XDUN1PUtdyNsKMTXw1Kqc3/zmN0mvcclIIoAAAggcX8D60Ek/MIr+Xq/fnzVw1O/RdTc0s6Z867qV0ZXyL774olmvslevXrWmgOuHUqNHjzaV9VrZo+dkZ2ebnyf6IZT+PNGjbtU9Y4cAAggg0LBAQ0Fl9Af/dV9vf/jhh/KDH/wgZoPM6CnfibymTyao1Mfw86Hh8eUMBOoKEFRyTyCAQNoKaJWLrkd28803y4EDB8wGCr179xadKqgviHQ9M90ZcPLkydXVMTqtT9e3OeGEE0yF5CmnnFLtZ70Q0bXIHnnkEbnooovM13TquFZN6ie4es0zzzzT/PuGDRvMdMRhw4bJggUL2PE7be9EOo4AAs0poFWTv//97021o37PHTBggBQWFoqGkfr9/owzzpCFCxfK4MGDTTP0gyf9MOr+++83VZLTp0+v/hmg19KqS/3ZcNNNN5kPm3Jzc0V/njz99NNm6qFes+7PE/3Zoh9yacUPy3s052hzbQQQcKNAQ0Gl9lm/p2vgqB9O6QdT+r1dl/B48803DYn+DNBf+j1bj2Re08ezTWSNSn4+uPGupE/NKUBQ2Zy6XBsBBGwvoG8u9ZNW3eBA15PUF0L6BvPSSy81UwR1XUrrTaUGjjrtb8WKFXGnEOq19Do33HCDXHHFFWYKeOfOnavf+OrjdDqKroWjh65lqVMB9VzrRZPtwWggAggg4EAB/f6sHybNnz/fTN3WMFEDy5EjR8rEiROrK931PP0QSj+gqm8K4c6dO833bq3K1wBUpxNaPye2bt1qnqPuzxP9sKpPnz4OlKPJCCCAQOsLJBJUaiv1gyZdTkkLETSI1MDykksukRtvvNEUEFgbqjXlNX1djYaCSut8fj60/n1EC5wjQFDpnLGipQgggAACCCCAAAIIIIAAAggggAACCLhWgKDStUNLxxBAAAEEEEAAAQQQQAABBBBAAAEEEHCOAEGlc8aKliKAAAIIIIAAAggggAACCCCAAAIIIOBaAYJK1w4tHUMAAQQQQAABBBBAAAEEEEAAAQQQQMA5AgSVzhkrWooAAggggAACCCCAAAIIIIAAAggggIBrBQgqXTu0dAwBBBBAAAEEEEAAAQQQQAABBBBAAAHnCBBUOmesaCkCCCCAAAIIIIAAAggggAACCCCAAAKuFSCodO3Q0jEEEEAAAQQQQAABBBBAAAEEEEAAAQScI0BQ6ZyxoqUIIIAAAggggAACCCCAAAIIIIAAAgi4VoCg0rVDS8cQQAABBBBAAAEEEEAAAQQQQAABBBBwjgBBpXPGipYigAACCCCAAAIIIIAAAggggAACCCDgWgGCStcOLR1DAAEEEEAAAQQQQAABBBBAAAEEEEDAOQIElc4ZK1qKAAIIIIAAAggggAACCCCAAAIIIICAawUIKl07tHQMAQQQQAABBBBAAAEEEEAAAQQQQAAB5wgQVDpnrGgpAggggAACCCCAAAIIIIAAAggggAACrhUgqHTt0NIxBBBAAAEEEEAAAQQQQAABBBBAAAEEnCNAUOmcsaKlCCCAAAIIIIAAAggggAACCCCAAAIIuFaAoNK1Q0vHEEAAAQQQQAABBBBAAAEEEEAAAQQQcI4AQaVzxoqWIoAAAggggAACCCCAAAIIIIAAAggg4FoBgkrXDi0dQwABBBBAAAEEEEAAAQQQQAABBBBAwDkCBJXOGStaigACCCCAAAIIIIAAAggggAACCCCAgGsFCCpdO7R0DAEEEEAAAQQQQAABBBBAAAEEEEAAAecIEFQ6Z6xoKQIIIIAAAggggAACCCCAAAIIIIAAAq4VIKh07dDSMQQQQAABBBBAAAEEEEAAAQQQQAABBJwjQFDpnLGipQgggAACCCCAAAIIIIAAAggggAACCLhWgKDStUNLxxBAAAEEEEAAAQQQQAABBBBAAAEEEHCOAEGlc8aKliKAAAIIIIAAAggggAACCCCAAAIIIOBaAYJK1w4tHUMAAQQQQAABBBBAAAEEEEAAAQQQQMA5AgSVzhkrWooAAggggAACCCCAAAIIIIAAAggggIBrBQgqXTu0dAwBBBBAAAEEEEAAAQQQQAABBBBAAAHnCBBUOmesaCkCCCCAAAIIIIAAAggggAACCCCAAAKuFSCodO3Q0jEEEEAAAQQQQAABBBBAAAEEEEAAAQScI0BQ6ZyxoqUIIIAAAggggAACCCCAAAIIIIAAAgi4VoCg0rVDS8cQQAABBBBAAAEEEEAAAQQQQAABBBBwjgBBpXPGipYigAACCCCAAAIIIIAAAggggAACCCDgWgGCStcOLR1DAAEEEEAAAQQQQAABBBBAAAEEEEDAOQIElc4ZK1qKAAIIIIAAAggggAACCCCAAAIIIICAawUIKl07tHQMAQQQQAABBBBAAAEEEEAAAQQQQAAB5wgQVDpnrGgpAggggAACCCCAAAIIIIAAAggggAACrhUgqHTt0NIxBBBAAAEEEEAAAQQQQAABBBBAAAEEnCNAUOmcsaKlCCCAAAIIIIAAAggggAACCCCAAAIIuFaAoNK1Q0vHEEAAAQQQQAABBBBAAAEEEEAAAQQQcI4AQaVzxoqWIoAAAggggAACCCCAAAIIIIAAAggg4FoBgkrXDi0dQwABBBBAAAEEmk9g3bp1MmTIEJk0aZLMmzdPcnJy4j7Zli1b5JZbbpFVq1bJhAkTZM6cOVJUVNR8DWuhK995551yxx13yJIlS2TcuHEJP6vf75dXXnlFli5dKi+99JJs27ZN8vPzZeDAgTJs2DAZPXq09OrVK+Z6ev748eMb/XwJN4wTEUAAAQQQQAABGwgQVNpgEGgCX9zdxwAAEDBJREFUAggggAACCCDgNIFEgsrNmzfLxIkTRc/9/ve/L/fcc4906NDBaV2N295kgkoNJadNmyZPP/10vQbqM3/+fBNYer3e6vMIKl1x29AJBBBAAAEEEGhAgKCSWwQBBBBAAAEEEECg0QINBZXvv/++XH/99bJ+/XqZMmWKzJw501QOuuVobFBZWlpqHBYtWiRjxoyR6dOnS//+/SUrK0uCwaDs2bNHFi9ebJzy8vJM5eRXv/pVt3DRDwQQQAABBBBAICEBgsqEmDgJAQQQQAABBBBAIFrgeEFldEh52223if7Kzc11FWBjg8p33nlHLrvsMjnrrLPk4Ycfli5dusR4hEIh+d3vfic//OEPG5xS7ypMOoMAAggggAACCEQECCq5FRBAAAEEEEAAAQQaLVBfUKmB3M033/z/27vX0D/HPw7gl1PjgQfkkFMm1iyMhTxQyNTIGhMjD8ghzDHn5Dgxh/7JMKfaRslhLC0bJpSI0WrjAYqQHEImTMqh/r2vun9999vXvr9bu/fn93/dpVb3dV/3fb2+P0/efa7rUyspb7rppnLVVVf95fmVeelnn31WtzovXbq0ZKv4+PHjy7HHHlurD8eOHbvWdzXbn1N5mKrDnBH55ZdfluOPP76+K2c/Nuc45rzHefPmlUceeaTOe8ghh5TTTz+9nHbaaX1D05wduWTJkhoiZm25Dj300FoVOnXq1DJmzJi1vqVtULlo0aJy4oknDgwgP/zwwzJjxoyy7777lrlz55Ztttmmvnf41u/vv/++no25bNmy9f52+++/f3nqqaeqa3N999131WbhwoVl5cqVZffddy9HHXVUNZ84cWLZZJNNWv89eIAAAQIECBAgsCEEBJUbQtEcBAgQIECAAIH/M4F+QeVbb71VZs6cWT755JNy3XXXlUsuuWSdgK9hSvVgzmq87LLLakOZBGkJzBKiNeHZXXfdVaZPnz4UnDVhXYK8BKE77bRT2WKLLcrOO+9cHnjggfL888/XoPKKK64o+Zb33nuvHHDAAfWVq1atKj///HMN9xKMNgFg7uWdl19+ed16ne3peWbzzTcv7777blm9enXfJkBtg8qmojLbvROe9muYs74/oeFB5Q8//FBD4M8//3ydx7KVPE2M4hq/hx56aKiBUfMbZW3xHjduXFmzZk1Zvnx5Xfvs2bPLeeedV9fvIkCAAAECBAhsbAFB5cYW9z4CBAgQIECAwCgQGB5UJghMSJkAbM6cOeX8889fb9i1YsWKWmGYK5WDxxxzTG0ek5DtlVdeKVdeeWX57bffypNPPlmr/HI1YV3+nbAvXcTzTMblrMfe+2nek/Memw7jvdvRFy9eXKZNm1bnTCXltddeW7uRD38mAeadd95Z/vOf/9Tt67NmzRpaU9ug8pdffqnB4v3331/222+/2mTouOOOK7vuuuuIQsE2zXRee+21Wj2a7eULFiwoEyZMqGtN9WqC3AS46dSef6dSNKFxwuFrrrmmBrzPPPNM7UDuIkCAAAECBAhsbAFB5cYW9z4CBAgQIECAwCgQ6A0qs/U65ypmi3WuVCcmJBy+XbpZdoLFNJNJWJYqxlQ5Dt9u3ARz119/fbnxxhvLZpttNhREHn300fW57bbbbi3J5pls837iiSfKHnvssdb9VBamWjBVgwnlcg06O/Lbb7+tAWYqFJ9++umyzz771OfaBpV5JsFn1j1//vyh70qX78mTJ9f/jjjiiLLnnnv2DS5HGlRmK3wC3ATBDz/8cO0e3lzxTgVrvj3fMbxqMlvnM37KlCnlvvvuG3Xnio6C/+0sgQABAgQIjHoBQeWo/4ktkAABAgQIECCw4QWaoHKHHXYov/76a31BzqZ84YUX6tbvBx98sHa37nfe4VdffVXDyQSWjz/+eN2CPPz6+OOPa2iWqsCEktmq3YR1qdZMBeSWW27ZN6j8q/s5qzFz3nzzzSUBaK4mvMw280svvbQv1G233VYrKlPdefLJJ//toDIPpmL0/fffr+dG5lzOVDL2XgcffHD9tpzTmWrR5hpJUNlbtXn77bfXwLgJI7PtPb/Pyy+/XJ577rly4IEHrrPWbCdPyJkO5FnrXnvtteH/cMxIgAABAgQIEFiPgKDSnwcBAgQIECBAgEBrgSaozIMJGhP0pbIyAVeqFrOluXfbdu8LsvU4277TECbNXnLO5PDr999/r9vId9ttt6FmME1Y1xs09j436H7zzc3zf/75Zw0FE0ROmjRpaJv48G9pzs3sfe/fqajsh/zjjz+WbEt/8cUXa8VmU5U6PGgcFFT+8ccfNbxNpWSC2mxZ7+203oTDqSDNGZxbbbXVOp/Te7blG2+8UZsJuQgQIECAAAECG1NAULkxtb2LAAECBAgQIDBKBJrQLyFlGtlkO3aqJ1NdmbMYs3U4ZzCmYnHHHXdca9W9Iecgjt6u1YOCyEH3hweV+dZUUeYbR3J1EVT2vjfnZSasTCOiXDkr8qCDDqr/Xl9QmTMms9U9AfGRRx7Z1zwBaKpBE/6O5BJUjkTJGAIECBAgQGBDCwgqN7So+QgQIECAAAEC/wcC/bp+N8tumrZkTL/zEHvPhWy2dY+EbFAQOej+8KCy96zM3m3dI/mWNhWVqchMB/RsiX/sscfWu6W6t8ozY7NFflBQ+VfNc3rXkQ7gp556am0eZFv3SH5hYwgQIECAAIH/hYCg8n+h7p0ECBAgQIAAgX+5wPqCyizt1VdfrV2l16xZs855lU1oljMVc1bj+PHjR6QxKIgcdH94UJmX9jaYSffvfmdq9vu4NkFlcz5kQtlFixaVE044Yb3r7Tf3X1VUfvDBB+WMM86o50o++uij5fDDD+87d7aYn3322WXZsmX1HFHbukf0J2cQAQIECBAgsJEFBJUbGdzrCBAgQIAAAQKjQWBQUNl7ZmK6cC9YsKBMmDChLj1Vfdkefs8999TO1AnQhgeE6UCdsxbz7B133FE7fA8KIgfd7xdUvvPOO/Vszb333rs27dlll13W+nma7eHZMp3mNDlbM1eboDLj582bV9eZJjlz587t20Ao4xI4ZlzW3xso9gsqv/nmm3LuueeWxYsX1zMp09E73dH7XdkenlA2a0hjoFmzZq3T9Tvbw9NMJwaZb9y4caPhT9UaCBAgQIAAgX+RgKDyX/Rj+VQCBAgQIECAwD9FYFBQme/MlucEac8++2yZPn16PTtx++23r0vI88225ltuuaWcdNJJZcyYMSWBWqoEc3bkSy+9VO6+++5y8cUX1yBzUBA56H6/oLL3TM10KZ89e3YZO3Zs/cbcS5CahjsTJ06s27abe22Dyt5QMRWkV199dZk2bVrZdttt69pS8fjmm2+WOXPm1KrHCy+8sIaFTdOb4UFlb4fvbCu/9dZb12qe0+/v5KOPPqpBZLqO33DDDWXmzJlDz3zxxRc1wExYmzAz8+X3cBEgQIAAAQIENqaAoHJjansXAQIECBAgQGCUCIwkqMxSV6xYUasQs927t5N1Asls+77gggvK6tWr6/bvNOb56aefyvLly6vS8ABuUBA56H6/oDLvSYh40UUX1UY2W2+9de2KnZAuwV6+O9+WwPKwww4b+vXaBpV5MHMlgE1wu77rzDPPrFZNqJuxw4PK2J1yyilD39uvi3fzjlSmprFRrlRqnnPOObW7eLxTNZkK11WrVpVsUU9gfO+9967TAGmU/NlaBgECBAgQIPAPFxBU/sN/IJ9HgAABAgQIEPgnCow0qEwgmZAtlXwJAVOx14Rmuffpp5/WrdBLly6t4VkqDCdPnlyr/XLe4qabbjq0/EFB5KD7fxVU5gWpnlyyZEmZP39+rfZMaDdp0qQyY8aMctZZZ60VGmb83wkq81y2xL/99ttl4cKF5fXXXy8rV66s60sYOmXKlBo+Zrt777r7BZXNWkfyt9HblCfjv/7663qeZb4h78/vkjMrs+V86tSpKilHgmoMAQIECBAg0ImAoLITVpMSIECAAAECBAgQIECAAAECBAgQINBGQFDZRstYAgQIECBAgAABAgQIECBAgAABAgQ6ERBUdsJqUgIECBAgQIAAAQIECBAgQIAAAQIE2ggIKttoGUuAAAECBAgQIECAAAECBAgQIECAQCcCgspOWE1KgAABAgQIECBAgAABAgQIECBAgEAbAUFlGy1jCRAgQIAAAQIECBAgQIAAAQIECBDoREBQ2QmrSQkQIECAAAECBAgQIECAAAECBAgQaCMgqGyjZSwBAgQIECBAgAABAgQIECBAgAABAp0ICCo7YTUpAQIECBAgQIAAAQIECBAgQIAAAQJtBASVbbSMJUCAAAECBAgQIECAAAECBAgQIECgEwFBZSesJiVAgAABAgQIECBAgAABAgQIECBAoI2AoLKNlrEECBAgQIAAAQIECBAgQIAAAQIECHQiIKjshNWkBAgQIECAAAECBAgQIECAAAECBAi0ERBUttEylgABAgQIECBAgAABAgQIECBAgACBTgQElZ2wmpQAAQIECBAgQIAAAQIECBAgQIAAgTYCgso2WsYSIECAAAECBAgQIECAAAECBAgQINCJgKCyE1aTEiBAgAABAgQIECBAgAABAgQIECDQRkBQ2UbLWAIECBAgQIAAAQIECBAgQIAAAQIEOhEQVHbCalICBAgQIECAAAECBAgQIECAAAECBNoICCrbaBlLgAABAgQIECBAgAABAgQIECBAgEAnAoLKTlhNSoAAAQIECBAgQIAAAQIECBAgQIBAGwFBZRstYwkQIECAAAECBAgQIECAAAECBAgQ6ERAUNkJq0kJECBAgAABAgQIECBAgAABAgQIEGgjIKhso2UsAQIECBAgQIAAAQIECBAgQIAAAQKdCAgqO2E1KQECBAgQIECAAAECBAgQIECAAAECbQQElW20jCVAgAABAgQIECBAgAABAgQIECBAoBMBQWUnrCYlQIAAAQIECBAgQIAAAQIECBAgQKCNgKCyjZaxBAgQIECAAAECBAgQIECAAAECBAh0IiCo7ITVpAQIECBAgAABAgQIECBAgAABAgQItBEQVLbRMpYAAQIECBAgQIAAAQIECBAgQIAAgU4EBJWdsJqUAAECBAgQIECAAAECBAgQIECAAIE2AoLKNlrGEiBAgAABAgQIECBAgAABAgQIECDQiYCgshNWkxIgQIAAAQIECBAgQIAAAQIECBAg0EZAUNlGy1gCBAgQIECAAAECBAgQIECAAAECBDoREFR2wmpSAgQIECBAgAABAgQIECBAgAABAgTaCAgq22gZS4AAAQIECBAgQIAAAQIECBAgQIBAJwKCyk5YTUqAAAECBAgQIECAAAECBAgQIECAQBsBQWUbLWMJECBAgAABAgQIECBAgAABAgQIEOhEQFDZCatJCRAgQIAAAQIECBAgQIAAAQIECBBoIyCobKNlLAECBAgQIECAAAECBAgQIECAAAECnQgIKjthNSkBAgQIECBAgAABAgQIECBAgAABAm0EBJVttIwlQIAAAQIECBAgQIAAAQIECBAgQKATgf8Cbdk5LCZURcgAAAAASUVORK5CYII="/>
          <p:cNvSpPr>
            <a:spLocks noChangeAspect="1" noChangeArrowheads="1"/>
          </p:cNvSpPr>
          <p:nvPr/>
        </p:nvSpPr>
        <p:spPr bwMode="auto">
          <a:xfrm>
            <a:off x="155574" y="-144463"/>
            <a:ext cx="304801"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2" name="Picture 8"/>
          <p:cNvPicPr>
            <a:picLocks noChangeAspect="1" noChangeArrowheads="1"/>
          </p:cNvPicPr>
          <p:nvPr/>
        </p:nvPicPr>
        <p:blipFill>
          <a:blip r:embed="rId2" cstate="print"/>
          <a:srcRect/>
          <a:stretch>
            <a:fillRect/>
          </a:stretch>
        </p:blipFill>
        <p:spPr bwMode="auto">
          <a:xfrm>
            <a:off x="2710037" y="1412776"/>
            <a:ext cx="7103376" cy="4536504"/>
          </a:xfrm>
          <a:prstGeom prst="rect">
            <a:avLst/>
          </a:prstGeom>
          <a:noFill/>
          <a:ln w="9525">
            <a:noFill/>
            <a:miter lim="800000"/>
            <a:headEnd/>
            <a:tailEnd/>
          </a:ln>
          <a:effectLst/>
        </p:spPr>
      </p:pic>
    </p:spTree>
    <p:extLst>
      <p:ext uri="{BB962C8B-B14F-4D97-AF65-F5344CB8AC3E}">
        <p14:creationId xmlns:p14="http://schemas.microsoft.com/office/powerpoint/2010/main" xmlns="" val="46502144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Existing </a:t>
            </a:r>
            <a:r>
              <a:rPr lang="en-IN" dirty="0" err="1" smtClean="0"/>
              <a:t>Sytem</a:t>
            </a:r>
            <a:r>
              <a:rPr lang="en-IN" dirty="0" smtClean="0"/>
              <a:t> Drawbacks</a:t>
            </a:r>
            <a:endParaRPr lang="en-US" dirty="0"/>
          </a:p>
        </p:txBody>
      </p:sp>
      <p:sp>
        <p:nvSpPr>
          <p:cNvPr id="3" name="Content Placeholder 2"/>
          <p:cNvSpPr>
            <a:spLocks noGrp="1"/>
          </p:cNvSpPr>
          <p:nvPr>
            <p:ph sz="quarter" idx="1"/>
          </p:nvPr>
        </p:nvSpPr>
        <p:spPr/>
        <p:txBody>
          <a:bodyPr/>
          <a:lstStyle/>
          <a:p>
            <a:pPr marL="0" indent="0">
              <a:buFont typeface="Courier New" pitchFamily="49" charset="0"/>
              <a:buChar char="o"/>
              <a:defRPr/>
            </a:pPr>
            <a:r>
              <a:rPr lang="en-US" dirty="0" smtClean="0">
                <a:solidFill>
                  <a:schemeClr val="tx1">
                    <a:alpha val="60000"/>
                  </a:schemeClr>
                </a:solidFill>
                <a:latin typeface="Times New Roman" panose="02020603050405020304" pitchFamily="18" charset="0"/>
                <a:cs typeface="Times New Roman" panose="02020603050405020304" pitchFamily="18" charset="0"/>
                <a:sym typeface="+mn-ea"/>
              </a:rPr>
              <a:t>   Difficulties to obtain better performance</a:t>
            </a:r>
          </a:p>
          <a:p>
            <a:pPr marL="0" indent="0">
              <a:buFont typeface="Courier New" pitchFamily="49" charset="0"/>
              <a:buChar char="o"/>
              <a:defRPr/>
            </a:pPr>
            <a:r>
              <a:rPr lang="en-US" dirty="0" smtClean="0">
                <a:solidFill>
                  <a:schemeClr val="tx1">
                    <a:alpha val="60000"/>
                  </a:schemeClr>
                </a:solidFill>
                <a:latin typeface="Times New Roman" panose="02020603050405020304" pitchFamily="18" charset="0"/>
                <a:cs typeface="Times New Roman" panose="02020603050405020304" pitchFamily="18" charset="0"/>
                <a:sym typeface="+mn-ea"/>
              </a:rPr>
              <a:t>   Inaccurate estimations of the missing pixels</a:t>
            </a:r>
          </a:p>
          <a:p>
            <a:pPr marL="0" indent="0">
              <a:buFont typeface="Courier New" pitchFamily="49" charset="0"/>
              <a:buChar char="o"/>
              <a:defRPr/>
            </a:pPr>
            <a:r>
              <a:rPr lang="en-US" dirty="0" smtClean="0">
                <a:solidFill>
                  <a:schemeClr val="tx1">
                    <a:alpha val="60000"/>
                  </a:schemeClr>
                </a:solidFill>
                <a:latin typeface="Times New Roman" panose="02020603050405020304" pitchFamily="18" charset="0"/>
                <a:cs typeface="Times New Roman" panose="02020603050405020304" pitchFamily="18" charset="0"/>
                <a:sym typeface="+mn-ea"/>
              </a:rPr>
              <a:t>   High prediction complexity for large datasets</a:t>
            </a:r>
          </a:p>
          <a:p>
            <a:pPr marL="0" indent="0">
              <a:buNone/>
              <a:defRPr/>
            </a:pPr>
            <a:endParaRPr lang="en-IN" dirty="0" smtClean="0">
              <a:solidFill>
                <a:schemeClr val="tx1">
                  <a:alpha val="60000"/>
                </a:schemeClr>
              </a:solidFill>
            </a:endParaRPr>
          </a:p>
          <a:p>
            <a:pPr>
              <a:buFont typeface="Courier New" pitchFamily="49" charset="0"/>
              <a:buChar char="o"/>
            </a:pPr>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Proposed System</a:t>
            </a:r>
            <a:endParaRPr lang="en-US" dirty="0"/>
          </a:p>
        </p:txBody>
      </p:sp>
      <p:sp>
        <p:nvSpPr>
          <p:cNvPr id="3" name="Content Placeholder 2"/>
          <p:cNvSpPr>
            <a:spLocks noGrp="1"/>
          </p:cNvSpPr>
          <p:nvPr>
            <p:ph sz="quarter" idx="1"/>
          </p:nvPr>
        </p:nvSpPr>
        <p:spPr/>
        <p:txBody>
          <a:bodyPr>
            <a:normAutofit/>
          </a:bodyPr>
          <a:lstStyle/>
          <a:p>
            <a:r>
              <a:rPr lang="en-US" dirty="0" smtClean="0"/>
              <a:t>So, we propose a semantic neural approach for face photo recognition from sketch, which incorporates a self-interest process into the residual block, utilizing the connection between functions to selectively decorate. </a:t>
            </a:r>
          </a:p>
          <a:p>
            <a:r>
              <a:rPr lang="en-US" dirty="0" smtClean="0"/>
              <a:t>Simultaneously, residual researching can prevent the distinctive features' attributes from being lost. </a:t>
            </a:r>
            <a:endParaRPr lang="en-US" dirty="0" smtClean="0"/>
          </a:p>
          <a:p>
            <a:pPr>
              <a:buNone/>
            </a:pPr>
            <a:r>
              <a:rPr lang="en-US" dirty="0" smtClean="0"/>
              <a:t> </a:t>
            </a:r>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MILESTONE 1</a:t>
            </a:r>
          </a:p>
        </p:txBody>
      </p:sp>
      <p:sp>
        <p:nvSpPr>
          <p:cNvPr id="14" name="Content Placeholder 13"/>
          <p:cNvSpPr>
            <a:spLocks noGrp="1"/>
          </p:cNvSpPr>
          <p:nvPr>
            <p:ph sz="quarter" idx="1"/>
          </p:nvPr>
        </p:nvSpPr>
        <p:spPr/>
        <p:txBody>
          <a:bodyPr/>
          <a:lstStyle/>
          <a:p>
            <a:r>
              <a:rPr lang="en-US" dirty="0"/>
              <a:t>Collection of Datasets</a:t>
            </a:r>
          </a:p>
          <a:p>
            <a:r>
              <a:rPr lang="en-US" dirty="0"/>
              <a:t>Images are preprocessed</a:t>
            </a:r>
          </a:p>
          <a:p>
            <a:r>
              <a:rPr lang="en-US" dirty="0"/>
              <a:t>Read and plotted the images and sketches</a:t>
            </a:r>
          </a:p>
          <a:p>
            <a:pPr marL="0" indent="0">
              <a:buNone/>
            </a:pPr>
            <a:endParaRPr lang="en-US" dirty="0"/>
          </a:p>
        </p:txBody>
      </p:sp>
    </p:spTree>
    <p:extLst>
      <p:ext uri="{BB962C8B-B14F-4D97-AF65-F5344CB8AC3E}">
        <p14:creationId xmlns:p14="http://schemas.microsoft.com/office/powerpoint/2010/main" xmlns="" val="212853603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a:t>
            </a:r>
            <a:endParaRPr lang="en-US" dirty="0"/>
          </a:p>
        </p:txBody>
      </p:sp>
      <p:pic>
        <p:nvPicPr>
          <p:cNvPr id="1026" name="Picture 2"/>
          <p:cNvPicPr>
            <a:picLocks noGrp="1" noChangeAspect="1" noChangeArrowheads="1"/>
          </p:cNvPicPr>
          <p:nvPr>
            <p:ph sz="quarter" idx="1"/>
          </p:nvPr>
        </p:nvPicPr>
        <p:blipFill>
          <a:blip r:embed="rId2" cstate="print"/>
          <a:stretch>
            <a:fillRect/>
          </a:stretch>
        </p:blipFill>
        <p:spPr bwMode="auto">
          <a:xfrm>
            <a:off x="3618747" y="1600200"/>
            <a:ext cx="5264069" cy="4495800"/>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MILESTONE 2</a:t>
            </a:r>
          </a:p>
        </p:txBody>
      </p:sp>
      <p:sp>
        <p:nvSpPr>
          <p:cNvPr id="14" name="Content Placeholder 13"/>
          <p:cNvSpPr>
            <a:spLocks noGrp="1"/>
          </p:cNvSpPr>
          <p:nvPr>
            <p:ph sz="quarter" idx="1"/>
          </p:nvPr>
        </p:nvSpPr>
        <p:spPr/>
        <p:txBody>
          <a:bodyPr/>
          <a:lstStyle/>
          <a:p>
            <a:r>
              <a:rPr lang="en-US" dirty="0"/>
              <a:t> preprocessed the data by splitting as  a training and validation set</a:t>
            </a:r>
          </a:p>
          <a:p>
            <a:r>
              <a:rPr lang="en-US" dirty="0"/>
              <a:t>A CNN Model is created</a:t>
            </a:r>
          </a:p>
          <a:p>
            <a:r>
              <a:rPr lang="en-US" dirty="0">
                <a:latin typeface="Times New Roman" panose="02020603050405020304" pitchFamily="18" charset="0"/>
                <a:cs typeface="Times New Roman" panose="02020603050405020304" pitchFamily="18" charset="0"/>
              </a:rPr>
              <a:t>Compiling the model: The code compiles the model by specifying the loss function, optimizer, and evaluation metric(s) to use during training.</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xmlns="" val="140069965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CONVOLUTIONAL NEURAL NETWORK</a:t>
            </a:r>
            <a:endParaRPr lang="en-US" dirty="0"/>
          </a:p>
        </p:txBody>
      </p:sp>
      <p:pic>
        <p:nvPicPr>
          <p:cNvPr id="4" name="Content Placeholder 6">
            <a:extLst>
              <a:ext uri="{FF2B5EF4-FFF2-40B4-BE49-F238E27FC236}">
                <a16:creationId xmlns:a16="http://schemas.microsoft.com/office/drawing/2014/main" xmlns="" id="{D30AE049-042D-2011-7E82-0EDF9F12F2AE}"/>
              </a:ext>
            </a:extLst>
          </p:cNvPr>
          <p:cNvPicPr>
            <a:picLocks noGrp="1" noChangeAspect="1"/>
          </p:cNvPicPr>
          <p:nvPr>
            <p:ph sz="quarter" idx="1"/>
          </p:nvPr>
        </p:nvPicPr>
        <p:blipFill>
          <a:blip r:embed="rId2" cstate="print"/>
          <a:stretch>
            <a:fillRect/>
          </a:stretch>
        </p:blipFill>
        <p:spPr>
          <a:xfrm>
            <a:off x="1557910" y="2420888"/>
            <a:ext cx="9051747" cy="3168352"/>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Hyper Parameters used in this model</a:t>
            </a:r>
          </a:p>
        </p:txBody>
      </p:sp>
      <p:sp>
        <p:nvSpPr>
          <p:cNvPr id="14" name="Content Placeholder 13"/>
          <p:cNvSpPr>
            <a:spLocks noGrp="1"/>
          </p:cNvSpPr>
          <p:nvPr>
            <p:ph sz="quarter" idx="1"/>
          </p:nvPr>
        </p:nvSpPr>
        <p:spPr/>
        <p:txBody>
          <a:bodyPr>
            <a:normAutofit/>
          </a:bodyPr>
          <a:lstStyle/>
          <a:p>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filters</a:t>
            </a:r>
            <a:r>
              <a:rPr lang="en-US" dirty="0" err="1">
                <a:latin typeface="Times New Roman" panose="02020603050405020304" pitchFamily="18" charset="0"/>
                <a:cs typeface="Times New Roman" panose="02020603050405020304" pitchFamily="18" charset="0"/>
              </a:rPr>
              <a:t>:The</a:t>
            </a:r>
            <a:r>
              <a:rPr lang="en-US" dirty="0">
                <a:latin typeface="Times New Roman" panose="02020603050405020304" pitchFamily="18" charset="0"/>
                <a:cs typeface="Times New Roman" panose="02020603050405020304" pitchFamily="18" charset="0"/>
              </a:rPr>
              <a:t> encoder has 16 filters in the first convolutional layer and the decoder has 512 filters in the first convolutional layer.</a:t>
            </a:r>
          </a:p>
          <a:p>
            <a:r>
              <a:rPr lang="en-US" b="1" dirty="0" err="1">
                <a:latin typeface="Times New Roman" panose="02020603050405020304" pitchFamily="18" charset="0"/>
                <a:cs typeface="Times New Roman" panose="02020603050405020304" pitchFamily="18" charset="0"/>
              </a:rPr>
              <a:t>kernel_size</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The kernel size is set to (3, 3) for all convolutional layers.</a:t>
            </a:r>
          </a:p>
          <a:p>
            <a:r>
              <a:rPr lang="en-US" b="1" dirty="0" err="1">
                <a:latin typeface="Times New Roman" panose="02020603050405020304" pitchFamily="18" charset="0"/>
                <a:cs typeface="Times New Roman" panose="02020603050405020304" pitchFamily="18" charset="0"/>
              </a:rPr>
              <a:t>activation</a:t>
            </a:r>
            <a:r>
              <a:rPr lang="en-US" dirty="0" err="1">
                <a:latin typeface="Times New Roman" panose="02020603050405020304" pitchFamily="18" charset="0"/>
                <a:cs typeface="Times New Roman" panose="02020603050405020304" pitchFamily="18" charset="0"/>
              </a:rPr>
              <a:t>:The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ReLU</a:t>
            </a:r>
            <a:r>
              <a:rPr lang="en-US" dirty="0">
                <a:latin typeface="Times New Roman" panose="02020603050405020304" pitchFamily="18" charset="0"/>
                <a:cs typeface="Times New Roman" panose="02020603050405020304" pitchFamily="18" charset="0"/>
              </a:rPr>
              <a:t> activation function is used for all convolutional layers.</a:t>
            </a:r>
          </a:p>
          <a:p>
            <a:r>
              <a:rPr lang="en-US" b="1" dirty="0">
                <a:latin typeface="Times New Roman" panose="02020603050405020304" pitchFamily="18" charset="0"/>
                <a:cs typeface="Times New Roman" panose="02020603050405020304" pitchFamily="18" charset="0"/>
              </a:rPr>
              <a:t>Padding: </a:t>
            </a:r>
            <a:r>
              <a:rPr lang="en-US" dirty="0">
                <a:latin typeface="Times New Roman" panose="02020603050405020304" pitchFamily="18" charset="0"/>
                <a:cs typeface="Times New Roman" panose="02020603050405020304" pitchFamily="18" charset="0"/>
              </a:rPr>
              <a:t>The padding is set to 'same' for all convolutional layers.</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34866714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832</TotalTime>
  <Words>544</Words>
  <Application>Microsoft Office PowerPoint</Application>
  <PresentationFormat>Custom</PresentationFormat>
  <Paragraphs>53</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Median</vt:lpstr>
      <vt:lpstr>   SEMANTIC NEURAL MODEL APPROACH FOR FACE RECOGNITION FROM SKETCH  </vt:lpstr>
      <vt:lpstr>Introduction</vt:lpstr>
      <vt:lpstr>Existing Sytem Drawbacks</vt:lpstr>
      <vt:lpstr>Proposed System</vt:lpstr>
      <vt:lpstr>MILESTONE 1</vt:lpstr>
      <vt:lpstr>Result</vt:lpstr>
      <vt:lpstr>MILESTONE 2</vt:lpstr>
      <vt:lpstr>CONVOLUTIONAL NEURAL NETWORK</vt:lpstr>
      <vt:lpstr>Hyper Parameters used in this model</vt:lpstr>
      <vt:lpstr>Hyper Parameters</vt:lpstr>
      <vt:lpstr>Slide 11</vt:lpstr>
      <vt:lpstr> Milestone 3</vt:lpstr>
      <vt:lpstr>Slide 13</vt:lpstr>
      <vt:lpstr>Slide 14</vt:lpstr>
      <vt:lpstr> Milestone 4</vt:lpstr>
      <vt:lpstr>Performance Metrics</vt:lpstr>
      <vt:lpstr>Result</vt:lpstr>
      <vt:lpstr>Result</vt:lpstr>
      <vt:lpstr>Slide 19</vt:lpstr>
      <vt:lpstr>Slide 20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SEMANTIC NEURAL MODEL APPROACH FOR FACE RECOGNITION FROM SKETCH</dc:title>
  <dc:creator>Navuluri, Chandana</dc:creator>
  <cp:lastModifiedBy>Chandana</cp:lastModifiedBy>
  <cp:revision>9</cp:revision>
  <dcterms:created xsi:type="dcterms:W3CDTF">2023-04-06T15:25:58Z</dcterms:created>
  <dcterms:modified xsi:type="dcterms:W3CDTF">2023-04-27T22:06:35Z</dcterms:modified>
</cp:coreProperties>
</file>