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272" r:id="rId5"/>
    <p:sldId id="273" r:id="rId6"/>
    <p:sldId id="259" r:id="rId7"/>
    <p:sldId id="283" r:id="rId8"/>
    <p:sldId id="312" r:id="rId9"/>
    <p:sldId id="313" r:id="rId10"/>
    <p:sldId id="314" r:id="rId11"/>
    <p:sldId id="262" r:id="rId12"/>
    <p:sldId id="284" r:id="rId13"/>
    <p:sldId id="285" r:id="rId14"/>
    <p:sldId id="287" r:id="rId15"/>
    <p:sldId id="288" r:id="rId16"/>
    <p:sldId id="289" r:id="rId17"/>
    <p:sldId id="290" r:id="rId18"/>
    <p:sldId id="291" r:id="rId19"/>
    <p:sldId id="292" r:id="rId20"/>
    <p:sldId id="294" r:id="rId21"/>
    <p:sldId id="295" r:id="rId22"/>
    <p:sldId id="296" r:id="rId23"/>
    <p:sldId id="297" r:id="rId24"/>
    <p:sldId id="298" r:id="rId25"/>
    <p:sldId id="299" r:id="rId26"/>
    <p:sldId id="301" r:id="rId27"/>
    <p:sldId id="300" r:id="rId28"/>
    <p:sldId id="302" r:id="rId29"/>
    <p:sldId id="309" r:id="rId30"/>
    <p:sldId id="310" r:id="rId31"/>
    <p:sldId id="311" r:id="rId32"/>
    <p:sldId id="303" r:id="rId33"/>
    <p:sldId id="304" r:id="rId34"/>
    <p:sldId id="305" r:id="rId35"/>
    <p:sldId id="306" r:id="rId36"/>
    <p:sldId id="307" r:id="rId37"/>
    <p:sldId id="308" r:id="rId38"/>
    <p:sldId id="263" r:id="rId39"/>
    <p:sldId id="266"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5" d="100"/>
          <a:sy n="85" d="100"/>
        </p:scale>
        <p:origin x="59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36</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Book Recommendation </a:t>
            </a:r>
            <a:br>
              <a:rPr lang="en-US" dirty="0"/>
            </a:br>
            <a:r>
              <a:rPr lang="en-US" dirty="0"/>
              <a:t>System</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4046737" y="3509963"/>
            <a:ext cx="4401323" cy="2834777"/>
          </a:xfrm>
        </p:spPr>
        <p:txBody>
          <a:bodyPr>
            <a:normAutofit fontScale="62500" lnSpcReduction="20000"/>
          </a:bodyPr>
          <a:lstStyle/>
          <a:p>
            <a:r>
              <a:rPr lang="en-IN" sz="6300" b="1" dirty="0"/>
              <a:t>Team 5 : </a:t>
            </a:r>
          </a:p>
          <a:p>
            <a:endParaRPr lang="en-IN" sz="4800" b="1" dirty="0"/>
          </a:p>
          <a:p>
            <a:r>
              <a:rPr lang="en-US" sz="4000" b="1" dirty="0"/>
              <a:t>Team Members</a:t>
            </a:r>
          </a:p>
          <a:p>
            <a:r>
              <a:rPr lang="en-US" sz="4000" dirty="0"/>
              <a:t> Tapas Kumar Dash</a:t>
            </a:r>
          </a:p>
          <a:p>
            <a:r>
              <a:rPr lang="en-US" sz="4000" dirty="0"/>
              <a:t>Dausabgari Shaik Salman Basha</a:t>
            </a:r>
          </a:p>
          <a:p>
            <a:r>
              <a:rPr lang="en-IN" sz="4000" dirty="0"/>
              <a:t>Chandana Patro</a:t>
            </a:r>
          </a:p>
          <a:p>
            <a:endParaRPr lang="en-US" sz="4800" b="1"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Book_df</a:t>
            </a:r>
            <a:r>
              <a:rPr lang="en-US" sz="4000" dirty="0"/>
              <a:t> (Book-Title)</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384215" cy="636711"/>
          </a:xfrm>
        </p:spPr>
        <p:txBody>
          <a:bodyPr/>
          <a:lstStyle/>
          <a:p>
            <a:r>
              <a:rPr lang="en-US" dirty="0"/>
              <a:t>Selected Poems rated highest among the book title in our given dataset.</a:t>
            </a:r>
            <a:endParaRPr lang="en-IN" dirty="0"/>
          </a:p>
        </p:txBody>
      </p:sp>
      <p:pic>
        <p:nvPicPr>
          <p:cNvPr id="7" name="Picture 6">
            <a:extLst>
              <a:ext uri="{FF2B5EF4-FFF2-40B4-BE49-F238E27FC236}">
                <a16:creationId xmlns:a16="http://schemas.microsoft.com/office/drawing/2014/main" id="{816B025A-EFFC-B589-2C0A-8BEF6DD12FD8}"/>
              </a:ext>
            </a:extLst>
          </p:cNvPr>
          <p:cNvPicPr>
            <a:picLocks noChangeAspect="1"/>
          </p:cNvPicPr>
          <p:nvPr/>
        </p:nvPicPr>
        <p:blipFill>
          <a:blip r:embed="rId2"/>
          <a:stretch>
            <a:fillRect/>
          </a:stretch>
        </p:blipFill>
        <p:spPr>
          <a:xfrm>
            <a:off x="643449" y="2250744"/>
            <a:ext cx="8886643" cy="3877056"/>
          </a:xfrm>
          <a:prstGeom prst="rect">
            <a:avLst/>
          </a:prstGeom>
        </p:spPr>
      </p:pic>
    </p:spTree>
    <p:extLst>
      <p:ext uri="{BB962C8B-B14F-4D97-AF65-F5344CB8AC3E}">
        <p14:creationId xmlns:p14="http://schemas.microsoft.com/office/powerpoint/2010/main" val="295587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47195" y="692599"/>
            <a:ext cx="10223473" cy="377729"/>
          </a:xfrm>
        </p:spPr>
        <p:txBody>
          <a:bodyPr/>
          <a:lstStyle/>
          <a:p>
            <a:r>
              <a:rPr lang="en-US" sz="3200" dirty="0"/>
              <a:t>Observations from </a:t>
            </a:r>
            <a:r>
              <a:rPr lang="en-US" sz="3200" dirty="0" err="1"/>
              <a:t>Book_df</a:t>
            </a:r>
            <a:r>
              <a:rPr lang="en-US" sz="3200" dirty="0"/>
              <a:t> (Year-of-Publication)</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334888"/>
            <a:ext cx="10384215" cy="636711"/>
          </a:xfrm>
        </p:spPr>
        <p:txBody>
          <a:bodyPr>
            <a:normAutofit/>
          </a:bodyPr>
          <a:lstStyle/>
          <a:p>
            <a:r>
              <a:rPr lang="en-US" dirty="0"/>
              <a:t>2002 is rated highest year-of-publication in our given dataset.</a:t>
            </a:r>
            <a:endParaRPr lang="en-IN" dirty="0"/>
          </a:p>
        </p:txBody>
      </p:sp>
      <p:pic>
        <p:nvPicPr>
          <p:cNvPr id="9" name="Picture 8">
            <a:extLst>
              <a:ext uri="{FF2B5EF4-FFF2-40B4-BE49-F238E27FC236}">
                <a16:creationId xmlns:a16="http://schemas.microsoft.com/office/drawing/2014/main" id="{47DCFF72-AB8A-0F04-A74F-993C9CD1DE5A}"/>
              </a:ext>
            </a:extLst>
          </p:cNvPr>
          <p:cNvPicPr>
            <a:picLocks noChangeAspect="1"/>
          </p:cNvPicPr>
          <p:nvPr/>
        </p:nvPicPr>
        <p:blipFill>
          <a:blip r:embed="rId2"/>
          <a:stretch>
            <a:fillRect/>
          </a:stretch>
        </p:blipFill>
        <p:spPr>
          <a:xfrm>
            <a:off x="807684" y="1971599"/>
            <a:ext cx="8234867" cy="4073065"/>
          </a:xfrm>
          <a:prstGeom prst="rect">
            <a:avLst/>
          </a:prstGeom>
        </p:spPr>
      </p:pic>
    </p:spTree>
    <p:extLst>
      <p:ext uri="{BB962C8B-B14F-4D97-AF65-F5344CB8AC3E}">
        <p14:creationId xmlns:p14="http://schemas.microsoft.com/office/powerpoint/2010/main" val="429384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Book_df</a:t>
            </a:r>
            <a:r>
              <a:rPr lang="en-US" sz="4000" dirty="0"/>
              <a:t> (Top most book read)</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384215" cy="636711"/>
          </a:xfrm>
        </p:spPr>
        <p:txBody>
          <a:bodyPr>
            <a:normAutofit/>
          </a:bodyPr>
          <a:lstStyle/>
          <a:p>
            <a:r>
              <a:rPr lang="en-US" dirty="0"/>
              <a:t>Wild Animus rated as top most read books in our given dataset.</a:t>
            </a:r>
            <a:endParaRPr lang="en-IN" dirty="0"/>
          </a:p>
        </p:txBody>
      </p:sp>
      <p:pic>
        <p:nvPicPr>
          <p:cNvPr id="9" name="Picture 8">
            <a:extLst>
              <a:ext uri="{FF2B5EF4-FFF2-40B4-BE49-F238E27FC236}">
                <a16:creationId xmlns:a16="http://schemas.microsoft.com/office/drawing/2014/main" id="{8A27D208-F380-0523-3DDE-91F0C08C8399}"/>
              </a:ext>
            </a:extLst>
          </p:cNvPr>
          <p:cNvPicPr>
            <a:picLocks noChangeAspect="1"/>
          </p:cNvPicPr>
          <p:nvPr/>
        </p:nvPicPr>
        <p:blipFill>
          <a:blip r:embed="rId2"/>
          <a:stretch>
            <a:fillRect/>
          </a:stretch>
        </p:blipFill>
        <p:spPr>
          <a:xfrm>
            <a:off x="859536" y="2127183"/>
            <a:ext cx="7370064" cy="3968954"/>
          </a:xfrm>
          <a:prstGeom prst="rect">
            <a:avLst/>
          </a:prstGeom>
        </p:spPr>
      </p:pic>
    </p:spTree>
    <p:extLst>
      <p:ext uri="{BB962C8B-B14F-4D97-AF65-F5344CB8AC3E}">
        <p14:creationId xmlns:p14="http://schemas.microsoft.com/office/powerpoint/2010/main" val="201507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Book_df</a:t>
            </a:r>
            <a:endParaRPr lang="en-US" sz="4000"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384215" cy="636711"/>
          </a:xfrm>
        </p:spPr>
        <p:txBody>
          <a:bodyPr>
            <a:normAutofit fontScale="85000" lnSpcReduction="20000"/>
          </a:bodyPr>
          <a:lstStyle/>
          <a:p>
            <a:r>
              <a:rPr lang="en-US" dirty="0"/>
              <a:t>Display the top 10 books with the highest average ratings among the most read books.</a:t>
            </a:r>
            <a:endParaRPr lang="en-IN" dirty="0"/>
          </a:p>
        </p:txBody>
      </p:sp>
      <p:pic>
        <p:nvPicPr>
          <p:cNvPr id="9" name="Picture 8">
            <a:extLst>
              <a:ext uri="{FF2B5EF4-FFF2-40B4-BE49-F238E27FC236}">
                <a16:creationId xmlns:a16="http://schemas.microsoft.com/office/drawing/2014/main" id="{E9A844F5-C57F-FA1B-BD40-AAD05ADA88F5}"/>
              </a:ext>
            </a:extLst>
          </p:cNvPr>
          <p:cNvPicPr>
            <a:picLocks noChangeAspect="1"/>
          </p:cNvPicPr>
          <p:nvPr/>
        </p:nvPicPr>
        <p:blipFill>
          <a:blip r:embed="rId2"/>
          <a:stretch>
            <a:fillRect/>
          </a:stretch>
        </p:blipFill>
        <p:spPr>
          <a:xfrm>
            <a:off x="859536" y="2127183"/>
            <a:ext cx="8804228" cy="4026107"/>
          </a:xfrm>
          <a:prstGeom prst="rect">
            <a:avLst/>
          </a:prstGeom>
        </p:spPr>
      </p:pic>
    </p:spTree>
    <p:extLst>
      <p:ext uri="{BB962C8B-B14F-4D97-AF65-F5344CB8AC3E}">
        <p14:creationId xmlns:p14="http://schemas.microsoft.com/office/powerpoint/2010/main" val="17127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Book_df</a:t>
            </a:r>
            <a:endParaRPr lang="en-US" sz="4000"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384215" cy="636711"/>
          </a:xfrm>
        </p:spPr>
        <p:txBody>
          <a:bodyPr>
            <a:normAutofit/>
          </a:bodyPr>
          <a:lstStyle/>
          <a:p>
            <a:r>
              <a:rPr lang="en-US" dirty="0"/>
              <a:t>No of readers from each country (Top 5)'</a:t>
            </a:r>
            <a:endParaRPr lang="en-IN" dirty="0"/>
          </a:p>
        </p:txBody>
      </p:sp>
      <p:pic>
        <p:nvPicPr>
          <p:cNvPr id="7" name="Picture 6">
            <a:extLst>
              <a:ext uri="{FF2B5EF4-FFF2-40B4-BE49-F238E27FC236}">
                <a16:creationId xmlns:a16="http://schemas.microsoft.com/office/drawing/2014/main" id="{8CC38C06-0854-FBBF-D438-DDD38FE969D9}"/>
              </a:ext>
            </a:extLst>
          </p:cNvPr>
          <p:cNvPicPr>
            <a:picLocks noChangeAspect="1"/>
          </p:cNvPicPr>
          <p:nvPr/>
        </p:nvPicPr>
        <p:blipFill>
          <a:blip r:embed="rId2"/>
          <a:stretch>
            <a:fillRect/>
          </a:stretch>
        </p:blipFill>
        <p:spPr>
          <a:xfrm>
            <a:off x="749326" y="2084125"/>
            <a:ext cx="8423550" cy="4239668"/>
          </a:xfrm>
          <a:prstGeom prst="rect">
            <a:avLst/>
          </a:prstGeom>
        </p:spPr>
      </p:pic>
    </p:spTree>
    <p:extLst>
      <p:ext uri="{BB962C8B-B14F-4D97-AF65-F5344CB8AC3E}">
        <p14:creationId xmlns:p14="http://schemas.microsoft.com/office/powerpoint/2010/main" val="392640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User_df</a:t>
            </a:r>
            <a:endParaRPr lang="en-US" sz="4000"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384215" cy="636711"/>
          </a:xfrm>
        </p:spPr>
        <p:txBody>
          <a:bodyPr>
            <a:normAutofit/>
          </a:bodyPr>
          <a:lstStyle/>
          <a:p>
            <a:r>
              <a:rPr lang="en-US" dirty="0"/>
              <a:t>Top 10 User’s from users Dataframe.</a:t>
            </a:r>
            <a:endParaRPr lang="en-IN" dirty="0"/>
          </a:p>
        </p:txBody>
      </p:sp>
      <p:pic>
        <p:nvPicPr>
          <p:cNvPr id="9" name="Picture 8">
            <a:extLst>
              <a:ext uri="{FF2B5EF4-FFF2-40B4-BE49-F238E27FC236}">
                <a16:creationId xmlns:a16="http://schemas.microsoft.com/office/drawing/2014/main" id="{77AEA6E2-483B-65EC-D5BD-893A1A32053E}"/>
              </a:ext>
            </a:extLst>
          </p:cNvPr>
          <p:cNvPicPr>
            <a:picLocks noChangeAspect="1"/>
          </p:cNvPicPr>
          <p:nvPr/>
        </p:nvPicPr>
        <p:blipFill>
          <a:blip r:embed="rId2"/>
          <a:stretch>
            <a:fillRect/>
          </a:stretch>
        </p:blipFill>
        <p:spPr>
          <a:xfrm>
            <a:off x="859536" y="2039176"/>
            <a:ext cx="8441800" cy="4034365"/>
          </a:xfrm>
          <a:prstGeom prst="rect">
            <a:avLst/>
          </a:prstGeom>
        </p:spPr>
      </p:pic>
    </p:spTree>
    <p:extLst>
      <p:ext uri="{BB962C8B-B14F-4D97-AF65-F5344CB8AC3E}">
        <p14:creationId xmlns:p14="http://schemas.microsoft.com/office/powerpoint/2010/main" val="247030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User_df</a:t>
            </a:r>
            <a:endParaRPr lang="en-US" sz="4000"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384215" cy="636711"/>
          </a:xfrm>
        </p:spPr>
        <p:txBody>
          <a:bodyPr>
            <a:normAutofit/>
          </a:bodyPr>
          <a:lstStyle/>
          <a:p>
            <a:r>
              <a:rPr lang="en-US" dirty="0"/>
              <a:t>Top 10 Locations from users Dataframe.</a:t>
            </a:r>
            <a:endParaRPr lang="en-IN" dirty="0"/>
          </a:p>
        </p:txBody>
      </p:sp>
      <p:pic>
        <p:nvPicPr>
          <p:cNvPr id="7" name="Picture 6">
            <a:extLst>
              <a:ext uri="{FF2B5EF4-FFF2-40B4-BE49-F238E27FC236}">
                <a16:creationId xmlns:a16="http://schemas.microsoft.com/office/drawing/2014/main" id="{8517A13B-6402-0FDD-1C7B-BEEE389A3AAA}"/>
              </a:ext>
            </a:extLst>
          </p:cNvPr>
          <p:cNvPicPr>
            <a:picLocks noChangeAspect="1"/>
          </p:cNvPicPr>
          <p:nvPr/>
        </p:nvPicPr>
        <p:blipFill>
          <a:blip r:embed="rId2"/>
          <a:stretch>
            <a:fillRect/>
          </a:stretch>
        </p:blipFill>
        <p:spPr>
          <a:xfrm>
            <a:off x="859536" y="2015468"/>
            <a:ext cx="9316575" cy="3917482"/>
          </a:xfrm>
          <a:prstGeom prst="rect">
            <a:avLst/>
          </a:prstGeom>
        </p:spPr>
      </p:pic>
    </p:spTree>
    <p:extLst>
      <p:ext uri="{BB962C8B-B14F-4D97-AF65-F5344CB8AC3E}">
        <p14:creationId xmlns:p14="http://schemas.microsoft.com/office/powerpoint/2010/main" val="541202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User_df</a:t>
            </a:r>
            <a:endParaRPr lang="en-US" sz="4000"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50" y="1490472"/>
            <a:ext cx="5102832" cy="2609890"/>
          </a:xfrm>
        </p:spPr>
        <p:txBody>
          <a:bodyPr>
            <a:normAutofit/>
          </a:bodyPr>
          <a:lstStyle/>
          <a:p>
            <a:pPr marL="0" indent="0">
              <a:buNone/>
            </a:pPr>
            <a:r>
              <a:rPr lang="en-US" dirty="0"/>
              <a:t>● The Age range distribution is right skewed.</a:t>
            </a:r>
          </a:p>
          <a:p>
            <a:pPr marL="0" indent="0">
              <a:buNone/>
            </a:pPr>
            <a:r>
              <a:rPr lang="en-US" dirty="0"/>
              <a:t>● Most active readers lie in age group 20- 40</a:t>
            </a:r>
            <a:endParaRPr lang="en-IN" dirty="0"/>
          </a:p>
        </p:txBody>
      </p:sp>
      <p:pic>
        <p:nvPicPr>
          <p:cNvPr id="15" name="Picture 14">
            <a:extLst>
              <a:ext uri="{FF2B5EF4-FFF2-40B4-BE49-F238E27FC236}">
                <a16:creationId xmlns:a16="http://schemas.microsoft.com/office/drawing/2014/main" id="{A0A8D10B-3315-DD5F-475C-3ECC63A1DEBC}"/>
              </a:ext>
            </a:extLst>
          </p:cNvPr>
          <p:cNvPicPr>
            <a:picLocks noChangeAspect="1"/>
          </p:cNvPicPr>
          <p:nvPr/>
        </p:nvPicPr>
        <p:blipFill>
          <a:blip r:embed="rId2"/>
          <a:stretch>
            <a:fillRect/>
          </a:stretch>
        </p:blipFill>
        <p:spPr>
          <a:xfrm>
            <a:off x="6096000" y="1490472"/>
            <a:ext cx="5313403" cy="4030466"/>
          </a:xfrm>
          <a:prstGeom prst="rect">
            <a:avLst/>
          </a:prstGeom>
        </p:spPr>
      </p:pic>
    </p:spTree>
    <p:extLst>
      <p:ext uri="{BB962C8B-B14F-4D97-AF65-F5344CB8AC3E}">
        <p14:creationId xmlns:p14="http://schemas.microsoft.com/office/powerpoint/2010/main" val="50912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IN" sz="4000" dirty="0"/>
              <a:t>Imputing missing values</a:t>
            </a:r>
            <a:endParaRPr lang="en-US" sz="4000"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18</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50" y="1490472"/>
            <a:ext cx="5102832" cy="2609890"/>
          </a:xfrm>
        </p:spPr>
        <p:txBody>
          <a:bodyPr>
            <a:normAutofit/>
          </a:bodyPr>
          <a:lstStyle/>
          <a:p>
            <a:pPr marL="0" indent="0">
              <a:buNone/>
            </a:pPr>
            <a:r>
              <a:rPr lang="en-US" dirty="0"/>
              <a:t>● Outliers in Age column </a:t>
            </a:r>
          </a:p>
          <a:p>
            <a:pPr marL="0" indent="0">
              <a:buNone/>
            </a:pPr>
            <a:r>
              <a:rPr lang="en-US" dirty="0"/>
              <a:t>● Age has positive Skewness (right tail) so we can use median to fill Nan values,</a:t>
            </a:r>
            <a:endParaRPr lang="en-IN" dirty="0"/>
          </a:p>
        </p:txBody>
      </p:sp>
      <p:pic>
        <p:nvPicPr>
          <p:cNvPr id="7" name="Picture 6">
            <a:extLst>
              <a:ext uri="{FF2B5EF4-FFF2-40B4-BE49-F238E27FC236}">
                <a16:creationId xmlns:a16="http://schemas.microsoft.com/office/drawing/2014/main" id="{73967FCB-4D90-8C7B-DC04-60F974B9813B}"/>
              </a:ext>
            </a:extLst>
          </p:cNvPr>
          <p:cNvPicPr>
            <a:picLocks noChangeAspect="1"/>
          </p:cNvPicPr>
          <p:nvPr/>
        </p:nvPicPr>
        <p:blipFill>
          <a:blip r:embed="rId2"/>
          <a:stretch>
            <a:fillRect/>
          </a:stretch>
        </p:blipFill>
        <p:spPr>
          <a:xfrm>
            <a:off x="6445720" y="1490472"/>
            <a:ext cx="5204204" cy="3736046"/>
          </a:xfrm>
          <a:prstGeom prst="rect">
            <a:avLst/>
          </a:prstGeom>
        </p:spPr>
      </p:pic>
    </p:spTree>
    <p:extLst>
      <p:ext uri="{BB962C8B-B14F-4D97-AF65-F5344CB8AC3E}">
        <p14:creationId xmlns:p14="http://schemas.microsoft.com/office/powerpoint/2010/main" val="410673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27946" y="677512"/>
            <a:ext cx="9597832" cy="588210"/>
          </a:xfrm>
        </p:spPr>
        <p:txBody>
          <a:bodyPr/>
          <a:lstStyle/>
          <a:p>
            <a:r>
              <a:rPr lang="en-IN" sz="4000" dirty="0"/>
              <a:t>Ratings Distribution</a:t>
            </a:r>
            <a:endParaRPr lang="en-IN" sz="4000" b="0" dirty="0">
              <a:solidFill>
                <a:srgbClr val="000000"/>
              </a:solidFill>
              <a:effectLst/>
              <a:latin typeface="Courier New" panose="02070309020205020404" pitchFamily="49" charset="0"/>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11" name="Picture 10">
            <a:extLst>
              <a:ext uri="{FF2B5EF4-FFF2-40B4-BE49-F238E27FC236}">
                <a16:creationId xmlns:a16="http://schemas.microsoft.com/office/drawing/2014/main" id="{BDC65214-D4C0-4170-0E92-B7A7434A4C16}"/>
              </a:ext>
            </a:extLst>
          </p:cNvPr>
          <p:cNvPicPr>
            <a:picLocks noChangeAspect="1"/>
          </p:cNvPicPr>
          <p:nvPr/>
        </p:nvPicPr>
        <p:blipFill>
          <a:blip r:embed="rId2"/>
          <a:stretch>
            <a:fillRect/>
          </a:stretch>
        </p:blipFill>
        <p:spPr>
          <a:xfrm>
            <a:off x="950944" y="1580122"/>
            <a:ext cx="5779283" cy="4012156"/>
          </a:xfrm>
          <a:prstGeom prst="rect">
            <a:avLst/>
          </a:prstGeom>
        </p:spPr>
      </p:pic>
    </p:spTree>
    <p:extLst>
      <p:ext uri="{BB962C8B-B14F-4D97-AF65-F5344CB8AC3E}">
        <p14:creationId xmlns:p14="http://schemas.microsoft.com/office/powerpoint/2010/main" val="398590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sp>
        <p:nvSpPr>
          <p:cNvPr id="7" name="TextBox 6">
            <a:extLst>
              <a:ext uri="{FF2B5EF4-FFF2-40B4-BE49-F238E27FC236}">
                <a16:creationId xmlns:a16="http://schemas.microsoft.com/office/drawing/2014/main" id="{7C63C949-26DE-A076-10CB-9E76803F0C10}"/>
              </a:ext>
            </a:extLst>
          </p:cNvPr>
          <p:cNvSpPr txBox="1"/>
          <p:nvPr/>
        </p:nvSpPr>
        <p:spPr>
          <a:xfrm>
            <a:off x="7526957" y="1207251"/>
            <a:ext cx="4312118" cy="4401205"/>
          </a:xfrm>
          <a:prstGeom prst="rect">
            <a:avLst/>
          </a:prstGeom>
          <a:noFill/>
        </p:spPr>
        <p:txBody>
          <a:bodyPr wrap="square">
            <a:spAutoFit/>
          </a:bodyPr>
          <a:lstStyle/>
          <a:p>
            <a:r>
              <a:rPr lang="en-IN" sz="2800" dirty="0"/>
              <a:t>● Problem statement </a:t>
            </a:r>
          </a:p>
          <a:p>
            <a:r>
              <a:rPr lang="en-IN" sz="2800" dirty="0"/>
              <a:t>● Data Summary </a:t>
            </a:r>
          </a:p>
          <a:p>
            <a:r>
              <a:rPr lang="en-IN" sz="2800" dirty="0"/>
              <a:t>● Analysis of different    datasets </a:t>
            </a:r>
          </a:p>
          <a:p>
            <a:r>
              <a:rPr lang="en-IN" sz="2800" dirty="0"/>
              <a:t>● Outlier treatment</a:t>
            </a:r>
          </a:p>
          <a:p>
            <a:r>
              <a:rPr lang="en-IN" sz="2800" dirty="0"/>
              <a:t>● Imputing missing values </a:t>
            </a:r>
          </a:p>
          <a:p>
            <a:r>
              <a:rPr lang="en-IN" sz="2800" dirty="0"/>
              <a:t>● Different Recommendation Model </a:t>
            </a:r>
          </a:p>
          <a:p>
            <a:r>
              <a:rPr lang="en-IN" sz="2800" dirty="0"/>
              <a:t>● Challenges </a:t>
            </a:r>
          </a:p>
          <a:p>
            <a:r>
              <a:rPr lang="en-IN" sz="2800" dirty="0"/>
              <a:t>● Conclusion </a:t>
            </a:r>
          </a:p>
        </p:txBody>
      </p:sp>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AE7B-66CA-C3E8-6A7A-4F9B4A61A6AA}"/>
              </a:ext>
            </a:extLst>
          </p:cNvPr>
          <p:cNvSpPr>
            <a:spLocks noGrp="1"/>
          </p:cNvSpPr>
          <p:nvPr>
            <p:ph type="title"/>
          </p:nvPr>
        </p:nvSpPr>
        <p:spPr/>
        <p:txBody>
          <a:bodyPr/>
          <a:lstStyle/>
          <a:p>
            <a:r>
              <a:rPr lang="en-IN" dirty="0"/>
              <a:t>Different Models</a:t>
            </a:r>
          </a:p>
        </p:txBody>
      </p:sp>
      <p:sp>
        <p:nvSpPr>
          <p:cNvPr id="3" name="Content Placeholder 2">
            <a:extLst>
              <a:ext uri="{FF2B5EF4-FFF2-40B4-BE49-F238E27FC236}">
                <a16:creationId xmlns:a16="http://schemas.microsoft.com/office/drawing/2014/main" id="{FBAE6362-886A-D60C-B2F6-87F90A99D7C3}"/>
              </a:ext>
            </a:extLst>
          </p:cNvPr>
          <p:cNvSpPr>
            <a:spLocks noGrp="1"/>
          </p:cNvSpPr>
          <p:nvPr>
            <p:ph idx="1"/>
          </p:nvPr>
        </p:nvSpPr>
        <p:spPr>
          <a:xfrm>
            <a:off x="576072" y="1901952"/>
            <a:ext cx="9363456" cy="4251960"/>
          </a:xfrm>
        </p:spPr>
        <p:txBody>
          <a:bodyPr/>
          <a:lstStyle/>
          <a:p>
            <a:pPr marL="0" indent="0">
              <a:buNone/>
            </a:pPr>
            <a:r>
              <a:rPr lang="en-US" dirty="0"/>
              <a:t>1.) Popularity Based Recommendation Book weighted average      formula:</a:t>
            </a:r>
          </a:p>
          <a:p>
            <a:pPr marL="0" indent="0">
              <a:buNone/>
            </a:pPr>
            <a:endParaRPr lang="en-US" dirty="0"/>
          </a:p>
          <a:p>
            <a:pPr marL="0" indent="0">
              <a:buNone/>
            </a:pPr>
            <a:r>
              <a:rPr lang="en-US" dirty="0"/>
              <a:t> Weighted Rating(WR)=[</a:t>
            </a:r>
            <a:r>
              <a:rPr lang="en-US" dirty="0" err="1"/>
              <a:t>vR</a:t>
            </a:r>
            <a:r>
              <a:rPr lang="en-US" dirty="0"/>
              <a:t>/(</a:t>
            </a:r>
            <a:r>
              <a:rPr lang="en-US" dirty="0" err="1"/>
              <a:t>v+m</a:t>
            </a:r>
            <a:r>
              <a:rPr lang="en-US" dirty="0"/>
              <a:t>)]+[</a:t>
            </a:r>
            <a:r>
              <a:rPr lang="en-US" dirty="0" err="1"/>
              <a:t>mC</a:t>
            </a:r>
            <a:r>
              <a:rPr lang="en-US" dirty="0"/>
              <a:t>/(</a:t>
            </a:r>
            <a:r>
              <a:rPr lang="en-US" dirty="0" err="1"/>
              <a:t>v+m</a:t>
            </a:r>
            <a:r>
              <a:rPr lang="en-US" dirty="0"/>
              <a:t>)] </a:t>
            </a:r>
          </a:p>
          <a:p>
            <a:pPr marL="0" indent="0">
              <a:buNone/>
            </a:pPr>
            <a:r>
              <a:rPr lang="en-US" dirty="0"/>
              <a:t>Where, v is the number of votes for the books;  </a:t>
            </a:r>
          </a:p>
          <a:p>
            <a:pPr marL="0" indent="0">
              <a:buNone/>
            </a:pPr>
            <a:r>
              <a:rPr lang="en-US" dirty="0"/>
              <a:t>            m is the minimum votes required to be listed in the chart;                          R is the average rating of the book;</a:t>
            </a:r>
          </a:p>
          <a:p>
            <a:pPr marL="0" indent="0">
              <a:buNone/>
            </a:pPr>
            <a:r>
              <a:rPr lang="en-US" dirty="0"/>
              <a:t>           C is the mean vote across the whole report</a:t>
            </a:r>
            <a:endParaRPr lang="en-IN" dirty="0"/>
          </a:p>
        </p:txBody>
      </p:sp>
      <p:sp>
        <p:nvSpPr>
          <p:cNvPr id="4" name="Date Placeholder 3">
            <a:extLst>
              <a:ext uri="{FF2B5EF4-FFF2-40B4-BE49-F238E27FC236}">
                <a16:creationId xmlns:a16="http://schemas.microsoft.com/office/drawing/2014/main" id="{94604413-AB5A-DA84-15E6-849B505B4E4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CF82A98-B852-393B-95C7-A4A8164EA1A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42CC729-8E57-32FE-73DF-23BEBE99CF51}"/>
              </a:ext>
            </a:extLst>
          </p:cNvPr>
          <p:cNvSpPr>
            <a:spLocks noGrp="1"/>
          </p:cNvSpPr>
          <p:nvPr>
            <p:ph type="sldNum" sz="quarter" idx="12"/>
          </p:nvPr>
        </p:nvSpPr>
        <p:spPr/>
        <p:txBody>
          <a:bodyPr/>
          <a:lstStyle/>
          <a:p>
            <a:fld id="{58FB4751-880F-D840-AAA9-3A15815CC996}" type="slidenum">
              <a:rPr lang="en-US" smtClean="0"/>
              <a:t>20</a:t>
            </a:fld>
            <a:endParaRPr lang="en-US" dirty="0"/>
          </a:p>
        </p:txBody>
      </p:sp>
    </p:spTree>
    <p:extLst>
      <p:ext uri="{BB962C8B-B14F-4D97-AF65-F5344CB8AC3E}">
        <p14:creationId xmlns:p14="http://schemas.microsoft.com/office/powerpoint/2010/main" val="204214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Popularity Based Recommendation</a:t>
            </a:r>
            <a:endParaRPr lang="en-IN" dirty="0"/>
          </a:p>
        </p:txBody>
      </p:sp>
      <p:pic>
        <p:nvPicPr>
          <p:cNvPr id="8" name="Content Placeholder 7">
            <a:extLst>
              <a:ext uri="{FF2B5EF4-FFF2-40B4-BE49-F238E27FC236}">
                <a16:creationId xmlns:a16="http://schemas.microsoft.com/office/drawing/2014/main" id="{F523839B-B2D8-41C7-934D-6033BA4A094D}"/>
              </a:ext>
            </a:extLst>
          </p:cNvPr>
          <p:cNvPicPr>
            <a:picLocks noGrp="1" noChangeAspect="1"/>
          </p:cNvPicPr>
          <p:nvPr>
            <p:ph idx="1"/>
          </p:nvPr>
        </p:nvPicPr>
        <p:blipFill>
          <a:blip r:embed="rId2"/>
          <a:stretch>
            <a:fillRect/>
          </a:stretch>
        </p:blipFill>
        <p:spPr>
          <a:xfrm>
            <a:off x="593591" y="1633360"/>
            <a:ext cx="4829620" cy="3859778"/>
          </a:xfrm>
        </p:spPr>
      </p:pic>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10" name="Picture 9">
            <a:extLst>
              <a:ext uri="{FF2B5EF4-FFF2-40B4-BE49-F238E27FC236}">
                <a16:creationId xmlns:a16="http://schemas.microsoft.com/office/drawing/2014/main" id="{BB4E3CD1-96FA-E374-4EE0-9320BC919DC8}"/>
              </a:ext>
            </a:extLst>
          </p:cNvPr>
          <p:cNvPicPr>
            <a:picLocks noChangeAspect="1"/>
          </p:cNvPicPr>
          <p:nvPr/>
        </p:nvPicPr>
        <p:blipFill>
          <a:blip r:embed="rId3"/>
          <a:stretch>
            <a:fillRect/>
          </a:stretch>
        </p:blipFill>
        <p:spPr>
          <a:xfrm>
            <a:off x="5747900" y="1633360"/>
            <a:ext cx="5724977" cy="3859778"/>
          </a:xfrm>
          <a:prstGeom prst="rect">
            <a:avLst/>
          </a:prstGeom>
        </p:spPr>
      </p:pic>
    </p:spTree>
    <p:extLst>
      <p:ext uri="{BB962C8B-B14F-4D97-AF65-F5344CB8AC3E}">
        <p14:creationId xmlns:p14="http://schemas.microsoft.com/office/powerpoint/2010/main" val="2055435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Matrix table</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22</a:t>
            </a:fld>
            <a:endParaRPr lang="en-US" dirty="0"/>
          </a:p>
        </p:txBody>
      </p:sp>
      <p:pic>
        <p:nvPicPr>
          <p:cNvPr id="11" name="Content Placeholder 10">
            <a:extLst>
              <a:ext uri="{FF2B5EF4-FFF2-40B4-BE49-F238E27FC236}">
                <a16:creationId xmlns:a16="http://schemas.microsoft.com/office/drawing/2014/main" id="{07E2C521-231C-9FDF-EA7F-8F6DB8605307}"/>
              </a:ext>
            </a:extLst>
          </p:cNvPr>
          <p:cNvPicPr>
            <a:picLocks noGrp="1" noChangeAspect="1"/>
          </p:cNvPicPr>
          <p:nvPr>
            <p:ph idx="1"/>
          </p:nvPr>
        </p:nvPicPr>
        <p:blipFill>
          <a:blip r:embed="rId2"/>
          <a:stretch>
            <a:fillRect/>
          </a:stretch>
        </p:blipFill>
        <p:spPr>
          <a:xfrm>
            <a:off x="688703" y="1588168"/>
            <a:ext cx="10066990" cy="3599849"/>
          </a:xfrm>
        </p:spPr>
      </p:pic>
    </p:spTree>
    <p:extLst>
      <p:ext uri="{BB962C8B-B14F-4D97-AF65-F5344CB8AC3E}">
        <p14:creationId xmlns:p14="http://schemas.microsoft.com/office/powerpoint/2010/main" val="147101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a:xfrm>
            <a:off x="779647" y="1049154"/>
            <a:ext cx="10462661" cy="731520"/>
          </a:xfrm>
        </p:spPr>
        <p:txBody>
          <a:bodyPr/>
          <a:lstStyle/>
          <a:p>
            <a:r>
              <a:rPr lang="en-US" dirty="0"/>
              <a:t>Item-Based collaborative system </a:t>
            </a:r>
            <a:br>
              <a:rPr lang="en-IN" b="0" i="0" dirty="0">
                <a:solidFill>
                  <a:srgbClr val="212121"/>
                </a:solidFill>
                <a:effectLst/>
                <a:latin typeface="Roboto" panose="02000000000000000000" pitchFamily="2" charset="0"/>
              </a:rPr>
            </a:br>
            <a:r>
              <a:rPr lang="en-US" dirty="0"/>
              <a:t> </a:t>
            </a:r>
            <a:endParaRPr lang="en-IN" b="0" i="0" dirty="0">
              <a:solidFill>
                <a:srgbClr val="212121"/>
              </a:solidFill>
              <a:effectLst/>
              <a:latin typeface="Roboto" panose="02000000000000000000" pitchFamily="2" charset="0"/>
            </a:endParaRPr>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23</a:t>
            </a:fld>
            <a:endParaRPr lang="en-US" dirty="0"/>
          </a:p>
        </p:txBody>
      </p:sp>
      <p:pic>
        <p:nvPicPr>
          <p:cNvPr id="7" name="Picture 6">
            <a:extLst>
              <a:ext uri="{FF2B5EF4-FFF2-40B4-BE49-F238E27FC236}">
                <a16:creationId xmlns:a16="http://schemas.microsoft.com/office/drawing/2014/main" id="{1BCD3BE0-BFEE-0BC7-2F04-C41F76A122ED}"/>
              </a:ext>
            </a:extLst>
          </p:cNvPr>
          <p:cNvPicPr>
            <a:picLocks noChangeAspect="1"/>
          </p:cNvPicPr>
          <p:nvPr/>
        </p:nvPicPr>
        <p:blipFill>
          <a:blip r:embed="rId2"/>
          <a:stretch>
            <a:fillRect/>
          </a:stretch>
        </p:blipFill>
        <p:spPr>
          <a:xfrm>
            <a:off x="5120639" y="1780674"/>
            <a:ext cx="6381549" cy="3080084"/>
          </a:xfrm>
          <a:prstGeom prst="rect">
            <a:avLst/>
          </a:prstGeom>
        </p:spPr>
      </p:pic>
      <p:sp>
        <p:nvSpPr>
          <p:cNvPr id="13" name="TextBox 12">
            <a:extLst>
              <a:ext uri="{FF2B5EF4-FFF2-40B4-BE49-F238E27FC236}">
                <a16:creationId xmlns:a16="http://schemas.microsoft.com/office/drawing/2014/main" id="{42E11307-C779-0350-6CB1-FEEC0C56D576}"/>
              </a:ext>
            </a:extLst>
          </p:cNvPr>
          <p:cNvSpPr txBox="1"/>
          <p:nvPr/>
        </p:nvSpPr>
        <p:spPr>
          <a:xfrm>
            <a:off x="779647" y="1659369"/>
            <a:ext cx="4081112" cy="3108543"/>
          </a:xfrm>
          <a:prstGeom prst="rect">
            <a:avLst/>
          </a:prstGeom>
          <a:noFill/>
        </p:spPr>
        <p:txBody>
          <a:bodyPr wrap="square">
            <a:spAutoFit/>
          </a:bodyPr>
          <a:lstStyle/>
          <a:p>
            <a:r>
              <a:rPr lang="en-US" sz="2800" b="0" i="0" dirty="0">
                <a:solidFill>
                  <a:srgbClr val="0F172A"/>
                </a:solidFill>
                <a:effectLst/>
                <a:latin typeface="Hanken Grotesk"/>
              </a:rPr>
              <a:t>It works by analyzing the behavior and preferences of similar users and providing recommendations based on their past interactions with items.</a:t>
            </a:r>
            <a:endParaRPr lang="en-IN" sz="2800" dirty="0"/>
          </a:p>
        </p:txBody>
      </p:sp>
    </p:spTree>
    <p:extLst>
      <p:ext uri="{BB962C8B-B14F-4D97-AF65-F5344CB8AC3E}">
        <p14:creationId xmlns:p14="http://schemas.microsoft.com/office/powerpoint/2010/main" val="165683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User-Based collaborative system</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24</a:t>
            </a:fld>
            <a:endParaRPr lang="en-US" dirty="0"/>
          </a:p>
        </p:txBody>
      </p:sp>
      <p:pic>
        <p:nvPicPr>
          <p:cNvPr id="11" name="Content Placeholder 10">
            <a:extLst>
              <a:ext uri="{FF2B5EF4-FFF2-40B4-BE49-F238E27FC236}">
                <a16:creationId xmlns:a16="http://schemas.microsoft.com/office/drawing/2014/main" id="{B62E513B-7A89-1745-CE27-1E91E6D79B14}"/>
              </a:ext>
            </a:extLst>
          </p:cNvPr>
          <p:cNvPicPr>
            <a:picLocks noGrp="1" noChangeAspect="1"/>
          </p:cNvPicPr>
          <p:nvPr>
            <p:ph idx="1"/>
          </p:nvPr>
        </p:nvPicPr>
        <p:blipFill>
          <a:blip r:embed="rId2"/>
          <a:stretch>
            <a:fillRect/>
          </a:stretch>
        </p:blipFill>
        <p:spPr>
          <a:xfrm>
            <a:off x="6394062" y="1622693"/>
            <a:ext cx="4328481" cy="4229468"/>
          </a:xfrm>
        </p:spPr>
      </p:pic>
      <p:sp>
        <p:nvSpPr>
          <p:cNvPr id="13" name="TextBox 12">
            <a:extLst>
              <a:ext uri="{FF2B5EF4-FFF2-40B4-BE49-F238E27FC236}">
                <a16:creationId xmlns:a16="http://schemas.microsoft.com/office/drawing/2014/main" id="{6F7E5C95-2DD7-C24E-6120-19C52E2819A7}"/>
              </a:ext>
            </a:extLst>
          </p:cNvPr>
          <p:cNvSpPr txBox="1"/>
          <p:nvPr/>
        </p:nvSpPr>
        <p:spPr>
          <a:xfrm>
            <a:off x="789272" y="1824334"/>
            <a:ext cx="5534526" cy="1815882"/>
          </a:xfrm>
          <a:prstGeom prst="rect">
            <a:avLst/>
          </a:prstGeom>
          <a:noFill/>
        </p:spPr>
        <p:txBody>
          <a:bodyPr wrap="square">
            <a:spAutoFit/>
          </a:bodyPr>
          <a:lstStyle/>
          <a:p>
            <a:r>
              <a:rPr lang="en-US" sz="2800" b="0" i="0" dirty="0">
                <a:solidFill>
                  <a:srgbClr val="0F172A"/>
                </a:solidFill>
                <a:effectLst/>
                <a:latin typeface="Hanken Grotesk"/>
              </a:rPr>
              <a:t>The idea is to leverage the similarity in user behavior to find similar users and recommend items that similar users have liked.</a:t>
            </a:r>
            <a:endParaRPr lang="en-IN" sz="2800" dirty="0"/>
          </a:p>
        </p:txBody>
      </p:sp>
    </p:spTree>
    <p:extLst>
      <p:ext uri="{BB962C8B-B14F-4D97-AF65-F5344CB8AC3E}">
        <p14:creationId xmlns:p14="http://schemas.microsoft.com/office/powerpoint/2010/main" val="3584617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Evaluation</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25</a:t>
            </a:fld>
            <a:endParaRPr lang="en-US" dirty="0"/>
          </a:p>
        </p:txBody>
      </p:sp>
      <p:pic>
        <p:nvPicPr>
          <p:cNvPr id="9" name="Content Placeholder 8">
            <a:extLst>
              <a:ext uri="{FF2B5EF4-FFF2-40B4-BE49-F238E27FC236}">
                <a16:creationId xmlns:a16="http://schemas.microsoft.com/office/drawing/2014/main" id="{9E3D0757-2755-7D5E-9C79-F73E77D4824E}"/>
              </a:ext>
            </a:extLst>
          </p:cNvPr>
          <p:cNvPicPr>
            <a:picLocks noGrp="1" noChangeAspect="1"/>
          </p:cNvPicPr>
          <p:nvPr>
            <p:ph idx="1"/>
          </p:nvPr>
        </p:nvPicPr>
        <p:blipFill>
          <a:blip r:embed="rId2"/>
          <a:stretch>
            <a:fillRect/>
          </a:stretch>
        </p:blipFill>
        <p:spPr>
          <a:xfrm>
            <a:off x="723081" y="1606456"/>
            <a:ext cx="6941942" cy="4293830"/>
          </a:xfrm>
        </p:spPr>
      </p:pic>
    </p:spTree>
    <p:extLst>
      <p:ext uri="{BB962C8B-B14F-4D97-AF65-F5344CB8AC3E}">
        <p14:creationId xmlns:p14="http://schemas.microsoft.com/office/powerpoint/2010/main" val="220244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Deployment</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26</a:t>
            </a:fld>
            <a:endParaRPr lang="en-US" dirty="0"/>
          </a:p>
        </p:txBody>
      </p:sp>
      <p:sp>
        <p:nvSpPr>
          <p:cNvPr id="7" name="Content Placeholder 6">
            <a:extLst>
              <a:ext uri="{FF2B5EF4-FFF2-40B4-BE49-F238E27FC236}">
                <a16:creationId xmlns:a16="http://schemas.microsoft.com/office/drawing/2014/main" id="{0AF9B6B5-97B1-E4C6-4B8E-9EA1D5FFB344}"/>
              </a:ext>
            </a:extLst>
          </p:cNvPr>
          <p:cNvSpPr>
            <a:spLocks noGrp="1"/>
          </p:cNvSpPr>
          <p:nvPr>
            <p:ph idx="1"/>
          </p:nvPr>
        </p:nvSpPr>
        <p:spPr/>
        <p:txBody>
          <a:bodyPr>
            <a:normAutofit/>
          </a:bodyPr>
          <a:lstStyle/>
          <a:p>
            <a:pPr>
              <a:lnSpc>
                <a:spcPct val="100000"/>
              </a:lnSpc>
              <a:spcBef>
                <a:spcPts val="900"/>
              </a:spcBef>
              <a:buSzPts val="2000"/>
            </a:pPr>
            <a:r>
              <a:rPr lang="en-US" sz="2000" dirty="0"/>
              <a:t>Deployment refers to the process of installing, configuring, and making available an application, system, or service in a production environment.</a:t>
            </a:r>
          </a:p>
          <a:p>
            <a:pPr>
              <a:lnSpc>
                <a:spcPct val="100000"/>
              </a:lnSpc>
              <a:spcBef>
                <a:spcPts val="900"/>
              </a:spcBef>
              <a:buSzPts val="2000"/>
            </a:pPr>
            <a:r>
              <a:rPr lang="en-US" sz="2000" dirty="0"/>
              <a:t> It typically involves the use of specialized tools and techniques to ensure that the deployment is done smoothly, efficiently, and with minimal disruption to users.</a:t>
            </a:r>
          </a:p>
          <a:p>
            <a:pPr marL="182880" lvl="0" indent="-182880" algn="l" rtl="0">
              <a:lnSpc>
                <a:spcPct val="100000"/>
              </a:lnSpc>
              <a:spcBef>
                <a:spcPts val="900"/>
              </a:spcBef>
              <a:spcAft>
                <a:spcPts val="0"/>
              </a:spcAft>
              <a:buSzPts val="2000"/>
              <a:buChar char="◦"/>
            </a:pPr>
            <a:r>
              <a:rPr lang="en-US" sz="2000" dirty="0"/>
              <a:t>In Python , we can achieve the same by using different frameworks </a:t>
            </a:r>
            <a:endParaRPr lang="en-US" sz="1400" dirty="0"/>
          </a:p>
          <a:p>
            <a:pPr marL="0" lvl="0" indent="0" algn="l" rtl="0">
              <a:lnSpc>
                <a:spcPct val="100000"/>
              </a:lnSpc>
              <a:spcBef>
                <a:spcPts val="900"/>
              </a:spcBef>
              <a:spcAft>
                <a:spcPts val="0"/>
              </a:spcAft>
              <a:buSzPts val="2000"/>
              <a:buNone/>
            </a:pPr>
            <a:r>
              <a:rPr lang="en-US" sz="2000" dirty="0"/>
              <a:t>Django</a:t>
            </a:r>
            <a:endParaRPr lang="en-US" sz="1400" dirty="0"/>
          </a:p>
          <a:p>
            <a:pPr marL="0" lvl="0" indent="0" algn="l" rtl="0">
              <a:lnSpc>
                <a:spcPct val="100000"/>
              </a:lnSpc>
              <a:spcBef>
                <a:spcPts val="900"/>
              </a:spcBef>
              <a:spcAft>
                <a:spcPts val="0"/>
              </a:spcAft>
              <a:buSzPts val="2000"/>
              <a:buNone/>
            </a:pPr>
            <a:r>
              <a:rPr lang="en-US" sz="2000" dirty="0"/>
              <a:t>Flask</a:t>
            </a:r>
            <a:endParaRPr lang="en-US" sz="1400" dirty="0"/>
          </a:p>
          <a:p>
            <a:pPr marL="0" lvl="0" indent="0" algn="l" rtl="0">
              <a:lnSpc>
                <a:spcPct val="100000"/>
              </a:lnSpc>
              <a:spcBef>
                <a:spcPts val="900"/>
              </a:spcBef>
              <a:spcAft>
                <a:spcPts val="0"/>
              </a:spcAft>
              <a:buSzPts val="2000"/>
              <a:buNone/>
            </a:pPr>
            <a:r>
              <a:rPr lang="en-US" sz="2000" dirty="0" err="1"/>
              <a:t>Streamlit</a:t>
            </a:r>
            <a:endParaRPr lang="en-US" sz="2000" dirty="0"/>
          </a:p>
          <a:p>
            <a:endParaRPr lang="en-IN" sz="20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17193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08BA-30C8-F599-6EC9-EBB77D9137E6}"/>
              </a:ext>
            </a:extLst>
          </p:cNvPr>
          <p:cNvSpPr>
            <a:spLocks noGrp="1"/>
          </p:cNvSpPr>
          <p:nvPr>
            <p:ph type="ctrTitle"/>
          </p:nvPr>
        </p:nvSpPr>
        <p:spPr>
          <a:xfrm>
            <a:off x="385011" y="1799923"/>
            <a:ext cx="11078677" cy="1710039"/>
          </a:xfrm>
        </p:spPr>
        <p:txBody>
          <a:bodyPr/>
          <a:lstStyle/>
          <a:p>
            <a:r>
              <a:rPr lang="en-US" dirty="0"/>
              <a:t>Deployment using </a:t>
            </a:r>
            <a:r>
              <a:rPr lang="en-US" dirty="0" err="1"/>
              <a:t>Streamlit</a:t>
            </a:r>
            <a:r>
              <a:rPr lang="en-US" dirty="0"/>
              <a:t> in Python</a:t>
            </a:r>
            <a:endParaRPr lang="en-IN" dirty="0"/>
          </a:p>
        </p:txBody>
      </p:sp>
    </p:spTree>
    <p:extLst>
      <p:ext uri="{BB962C8B-B14F-4D97-AF65-F5344CB8AC3E}">
        <p14:creationId xmlns:p14="http://schemas.microsoft.com/office/powerpoint/2010/main" val="822040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1DFD-41C5-048C-018F-79FEEB8DAF6D}"/>
              </a:ext>
            </a:extLst>
          </p:cNvPr>
          <p:cNvSpPr>
            <a:spLocks noGrp="1"/>
          </p:cNvSpPr>
          <p:nvPr>
            <p:ph type="ctrTitle"/>
          </p:nvPr>
        </p:nvSpPr>
        <p:spPr>
          <a:xfrm>
            <a:off x="1215991" y="731519"/>
            <a:ext cx="9144000" cy="1007395"/>
          </a:xfrm>
        </p:spPr>
        <p:txBody>
          <a:bodyPr/>
          <a:lstStyle/>
          <a:p>
            <a:r>
              <a:rPr lang="en-US" dirty="0"/>
              <a:t>Reasons to use </a:t>
            </a:r>
            <a:r>
              <a:rPr lang="en-US" dirty="0" err="1"/>
              <a:t>Streamlit</a:t>
            </a:r>
            <a:endParaRPr lang="en-IN" dirty="0"/>
          </a:p>
        </p:txBody>
      </p:sp>
      <p:sp>
        <p:nvSpPr>
          <p:cNvPr id="3" name="Subtitle 2">
            <a:extLst>
              <a:ext uri="{FF2B5EF4-FFF2-40B4-BE49-F238E27FC236}">
                <a16:creationId xmlns:a16="http://schemas.microsoft.com/office/drawing/2014/main" id="{7A71C67E-AB88-23DA-9F9E-E4E264629056}"/>
              </a:ext>
            </a:extLst>
          </p:cNvPr>
          <p:cNvSpPr>
            <a:spLocks noGrp="1"/>
          </p:cNvSpPr>
          <p:nvPr>
            <p:ph type="subTitle" idx="1"/>
          </p:nvPr>
        </p:nvSpPr>
        <p:spPr>
          <a:xfrm>
            <a:off x="1437372" y="2090872"/>
            <a:ext cx="9144000" cy="1655762"/>
          </a:xfrm>
        </p:spPr>
        <p:txBody>
          <a:bodyPr>
            <a:normAutofit fontScale="85000" lnSpcReduction="10000"/>
          </a:bodyPr>
          <a:lstStyle/>
          <a:p>
            <a:pPr marL="182880" lvl="0" indent="-182880" algn="l" rtl="0">
              <a:lnSpc>
                <a:spcPct val="100000"/>
              </a:lnSpc>
              <a:spcBef>
                <a:spcPts val="0"/>
              </a:spcBef>
              <a:spcAft>
                <a:spcPts val="0"/>
              </a:spcAft>
              <a:buSzPts val="1700"/>
              <a:buChar char="◦"/>
            </a:pPr>
            <a:r>
              <a:rPr lang="en-US" b="1" dirty="0"/>
              <a:t>Build an app in few lines of code and with simple API</a:t>
            </a:r>
          </a:p>
          <a:p>
            <a:pPr marL="182880" lvl="0" indent="-182880" algn="l" rtl="0">
              <a:lnSpc>
                <a:spcPct val="100000"/>
              </a:lnSpc>
              <a:spcBef>
                <a:spcPts val="900"/>
              </a:spcBef>
              <a:spcAft>
                <a:spcPts val="0"/>
              </a:spcAft>
              <a:buSzPts val="1700"/>
              <a:buChar char="◦"/>
            </a:pPr>
            <a:r>
              <a:rPr lang="en-US" b="1" dirty="0"/>
              <a:t>It doesn’t require any web development knowledge</a:t>
            </a:r>
          </a:p>
          <a:p>
            <a:pPr marL="182880" lvl="0" indent="-182880" algn="l" rtl="0">
              <a:lnSpc>
                <a:spcPct val="100000"/>
              </a:lnSpc>
              <a:spcBef>
                <a:spcPts val="900"/>
              </a:spcBef>
              <a:spcAft>
                <a:spcPts val="0"/>
              </a:spcAft>
              <a:buSzPts val="1700"/>
              <a:buChar char="◦"/>
            </a:pPr>
            <a:r>
              <a:rPr lang="en-US" b="1" dirty="0"/>
              <a:t>Deploy the code instantly and see the changes simultaneously by saving the source code</a:t>
            </a:r>
          </a:p>
          <a:p>
            <a:pPr marL="182880" lvl="0" indent="-182880" algn="l" rtl="0">
              <a:lnSpc>
                <a:spcPct val="100000"/>
              </a:lnSpc>
              <a:spcBef>
                <a:spcPts val="900"/>
              </a:spcBef>
              <a:spcAft>
                <a:spcPts val="0"/>
              </a:spcAft>
              <a:buSzPts val="1700"/>
              <a:buChar char="◦"/>
            </a:pPr>
            <a:r>
              <a:rPr lang="en-US" b="1" dirty="0"/>
              <a:t>It’s a open source framework </a:t>
            </a:r>
          </a:p>
          <a:p>
            <a:endParaRPr lang="en-IN" dirty="0"/>
          </a:p>
        </p:txBody>
      </p:sp>
    </p:spTree>
    <p:extLst>
      <p:ext uri="{BB962C8B-B14F-4D97-AF65-F5344CB8AC3E}">
        <p14:creationId xmlns:p14="http://schemas.microsoft.com/office/powerpoint/2010/main" val="3012917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Deployment Process – Deploy 1</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29</a:t>
            </a:fld>
            <a:endParaRPr lang="en-US" dirty="0"/>
          </a:p>
        </p:txBody>
      </p:sp>
      <p:sp>
        <p:nvSpPr>
          <p:cNvPr id="7" name="Content Placeholder 6">
            <a:extLst>
              <a:ext uri="{FF2B5EF4-FFF2-40B4-BE49-F238E27FC236}">
                <a16:creationId xmlns:a16="http://schemas.microsoft.com/office/drawing/2014/main" id="{0AF9B6B5-97B1-E4C6-4B8E-9EA1D5FFB344}"/>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1B2C13D6-4A55-F7E1-6DBD-53ACAF0D8A5B}"/>
              </a:ext>
            </a:extLst>
          </p:cNvPr>
          <p:cNvPicPr>
            <a:picLocks noChangeAspect="1"/>
          </p:cNvPicPr>
          <p:nvPr/>
        </p:nvPicPr>
        <p:blipFill>
          <a:blip r:embed="rId2"/>
          <a:stretch>
            <a:fillRect/>
          </a:stretch>
        </p:blipFill>
        <p:spPr>
          <a:xfrm>
            <a:off x="576072" y="1844593"/>
            <a:ext cx="7620392" cy="3168813"/>
          </a:xfrm>
          <a:prstGeom prst="rect">
            <a:avLst/>
          </a:prstGeom>
        </p:spPr>
      </p:pic>
    </p:spTree>
    <p:extLst>
      <p:ext uri="{BB962C8B-B14F-4D97-AF65-F5344CB8AC3E}">
        <p14:creationId xmlns:p14="http://schemas.microsoft.com/office/powerpoint/2010/main" val="329501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dirty="0"/>
              <a:t>Problem Statement</a:t>
            </a:r>
            <a:endParaRPr lang="en-US" b="1"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833326" cy="4070729"/>
          </a:xfrm>
        </p:spPr>
        <p:txBody>
          <a:bodyPr/>
          <a:lstStyle/>
          <a:p>
            <a:r>
              <a:rPr lang="en-US" dirty="0"/>
              <a:t>During the last few decades, with the rise of </a:t>
            </a:r>
            <a:r>
              <a:rPr lang="en-US" dirty="0" err="1"/>
              <a:t>Youtube</a:t>
            </a:r>
            <a:r>
              <a:rPr lang="en-US" dirty="0"/>
              <a:t>, Amazon, Netflix, and many other such web services, recommender systems have become much more important in our lives in terms of providing highly personalized and relevant content. </a:t>
            </a:r>
          </a:p>
          <a:p>
            <a:endParaRPr lang="en-US" dirty="0"/>
          </a:p>
          <a:p>
            <a:r>
              <a:rPr lang="en-US" b="1" dirty="0"/>
              <a:t>The main objective is to create a recommendation system to recommend relevant books to users based on popularity and user interests. </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a:extLst>
              <a:ext uri="{FF2B5EF4-FFF2-40B4-BE49-F238E27FC236}">
                <a16:creationId xmlns:a16="http://schemas.microsoft.com/office/drawing/2014/main" id="{5DC67F54-9FB6-EDA5-EE4A-A14D9A6FF600}"/>
              </a:ext>
            </a:extLst>
          </p:cNvPr>
          <p:cNvPicPr>
            <a:picLocks noGrp="1" noChangeAspect="1"/>
          </p:cNvPicPr>
          <p:nvPr>
            <p:ph type="pic" idx="1"/>
          </p:nvPr>
        </p:nvPicPr>
        <p:blipFill>
          <a:blip r:embed="rId2"/>
          <a:srcRect l="19506" r="19506"/>
          <a:stretch/>
        </p:blipFill>
        <p:spPr/>
      </p:pic>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Deployment Process – Deploy 2</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30</a:t>
            </a:fld>
            <a:endParaRPr lang="en-US" dirty="0"/>
          </a:p>
        </p:txBody>
      </p:sp>
      <p:pic>
        <p:nvPicPr>
          <p:cNvPr id="9" name="Content Placeholder 8">
            <a:extLst>
              <a:ext uri="{FF2B5EF4-FFF2-40B4-BE49-F238E27FC236}">
                <a16:creationId xmlns:a16="http://schemas.microsoft.com/office/drawing/2014/main" id="{11B5B538-EA57-972F-B7C7-E9543E364C3F}"/>
              </a:ext>
            </a:extLst>
          </p:cNvPr>
          <p:cNvPicPr>
            <a:picLocks noGrp="1" noChangeAspect="1"/>
          </p:cNvPicPr>
          <p:nvPr>
            <p:ph idx="1"/>
          </p:nvPr>
        </p:nvPicPr>
        <p:blipFill>
          <a:blip r:embed="rId2"/>
          <a:stretch>
            <a:fillRect/>
          </a:stretch>
        </p:blipFill>
        <p:spPr>
          <a:xfrm>
            <a:off x="763912" y="1635033"/>
            <a:ext cx="7563239" cy="3587934"/>
          </a:xfrm>
        </p:spPr>
      </p:pic>
    </p:spTree>
    <p:extLst>
      <p:ext uri="{BB962C8B-B14F-4D97-AF65-F5344CB8AC3E}">
        <p14:creationId xmlns:p14="http://schemas.microsoft.com/office/powerpoint/2010/main" val="3861675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Deployment Process – Deploy 3</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31</a:t>
            </a:fld>
            <a:endParaRPr lang="en-US" dirty="0"/>
          </a:p>
        </p:txBody>
      </p:sp>
      <p:pic>
        <p:nvPicPr>
          <p:cNvPr id="7" name="Picture 6">
            <a:extLst>
              <a:ext uri="{FF2B5EF4-FFF2-40B4-BE49-F238E27FC236}">
                <a16:creationId xmlns:a16="http://schemas.microsoft.com/office/drawing/2014/main" id="{8DB94D21-DA6E-8E3D-F07F-7DF6B2645E9E}"/>
              </a:ext>
            </a:extLst>
          </p:cNvPr>
          <p:cNvPicPr>
            <a:picLocks noChangeAspect="1"/>
          </p:cNvPicPr>
          <p:nvPr/>
        </p:nvPicPr>
        <p:blipFill>
          <a:blip r:embed="rId2"/>
          <a:stretch>
            <a:fillRect/>
          </a:stretch>
        </p:blipFill>
        <p:spPr>
          <a:xfrm>
            <a:off x="859536" y="1615365"/>
            <a:ext cx="7588640" cy="2895749"/>
          </a:xfrm>
          <a:prstGeom prst="rect">
            <a:avLst/>
          </a:prstGeom>
        </p:spPr>
      </p:pic>
    </p:spTree>
    <p:extLst>
      <p:ext uri="{BB962C8B-B14F-4D97-AF65-F5344CB8AC3E}">
        <p14:creationId xmlns:p14="http://schemas.microsoft.com/office/powerpoint/2010/main" val="374234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Deployment Process – Deploy 4</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32</a:t>
            </a:fld>
            <a:endParaRPr lang="en-US" dirty="0"/>
          </a:p>
        </p:txBody>
      </p:sp>
      <p:pic>
        <p:nvPicPr>
          <p:cNvPr id="9" name="Content Placeholder 8">
            <a:extLst>
              <a:ext uri="{FF2B5EF4-FFF2-40B4-BE49-F238E27FC236}">
                <a16:creationId xmlns:a16="http://schemas.microsoft.com/office/drawing/2014/main" id="{DBD71C03-CC1D-7F47-6842-7F6BF3FD815D}"/>
              </a:ext>
            </a:extLst>
          </p:cNvPr>
          <p:cNvPicPr>
            <a:picLocks noGrp="1" noChangeAspect="1"/>
          </p:cNvPicPr>
          <p:nvPr>
            <p:ph idx="1"/>
          </p:nvPr>
        </p:nvPicPr>
        <p:blipFill>
          <a:blip r:embed="rId2"/>
          <a:stretch>
            <a:fillRect/>
          </a:stretch>
        </p:blipFill>
        <p:spPr>
          <a:xfrm>
            <a:off x="779588" y="1733463"/>
            <a:ext cx="7493385" cy="3391074"/>
          </a:xfrm>
        </p:spPr>
      </p:pic>
    </p:spTree>
    <p:extLst>
      <p:ext uri="{BB962C8B-B14F-4D97-AF65-F5344CB8AC3E}">
        <p14:creationId xmlns:p14="http://schemas.microsoft.com/office/powerpoint/2010/main" val="1424720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Deployment Process – Deploy 5</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33</a:t>
            </a:fld>
            <a:endParaRPr lang="en-US" dirty="0"/>
          </a:p>
        </p:txBody>
      </p:sp>
      <p:pic>
        <p:nvPicPr>
          <p:cNvPr id="7" name="Picture 6">
            <a:extLst>
              <a:ext uri="{FF2B5EF4-FFF2-40B4-BE49-F238E27FC236}">
                <a16:creationId xmlns:a16="http://schemas.microsoft.com/office/drawing/2014/main" id="{92272E78-11F6-2DE7-FA18-3A523016BF8F}"/>
              </a:ext>
            </a:extLst>
          </p:cNvPr>
          <p:cNvPicPr>
            <a:picLocks noChangeAspect="1"/>
          </p:cNvPicPr>
          <p:nvPr/>
        </p:nvPicPr>
        <p:blipFill>
          <a:blip r:embed="rId2"/>
          <a:stretch>
            <a:fillRect/>
          </a:stretch>
        </p:blipFill>
        <p:spPr>
          <a:xfrm>
            <a:off x="576072" y="1537981"/>
            <a:ext cx="9158899" cy="3534474"/>
          </a:xfrm>
          <a:prstGeom prst="rect">
            <a:avLst/>
          </a:prstGeom>
        </p:spPr>
      </p:pic>
    </p:spTree>
    <p:extLst>
      <p:ext uri="{BB962C8B-B14F-4D97-AF65-F5344CB8AC3E}">
        <p14:creationId xmlns:p14="http://schemas.microsoft.com/office/powerpoint/2010/main" val="1339153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1AD3-7AEA-C073-839B-A4ADCD8E7C4F}"/>
              </a:ext>
            </a:extLst>
          </p:cNvPr>
          <p:cNvSpPr>
            <a:spLocks noGrp="1"/>
          </p:cNvSpPr>
          <p:nvPr>
            <p:ph type="title"/>
          </p:nvPr>
        </p:nvSpPr>
        <p:spPr/>
        <p:txBody>
          <a:bodyPr/>
          <a:lstStyle/>
          <a:p>
            <a:r>
              <a:rPr lang="en-US" dirty="0"/>
              <a:t>Deployment Process – Deploy 6</a:t>
            </a:r>
            <a:endParaRPr lang="en-IN" dirty="0"/>
          </a:p>
        </p:txBody>
      </p:sp>
      <p:sp>
        <p:nvSpPr>
          <p:cNvPr id="4" name="Date Placeholder 3">
            <a:extLst>
              <a:ext uri="{FF2B5EF4-FFF2-40B4-BE49-F238E27FC236}">
                <a16:creationId xmlns:a16="http://schemas.microsoft.com/office/drawing/2014/main" id="{5651BDB2-8E6F-D459-E86A-D460B0CCF8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DF492E-7F2B-6E90-7122-EF0915E735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9376551-D353-C2D8-6340-9F74A2EF0E76}"/>
              </a:ext>
            </a:extLst>
          </p:cNvPr>
          <p:cNvSpPr>
            <a:spLocks noGrp="1"/>
          </p:cNvSpPr>
          <p:nvPr>
            <p:ph type="sldNum" sz="quarter" idx="12"/>
          </p:nvPr>
        </p:nvSpPr>
        <p:spPr/>
        <p:txBody>
          <a:bodyPr/>
          <a:lstStyle/>
          <a:p>
            <a:fld id="{58FB4751-880F-D840-AAA9-3A15815CC996}" type="slidenum">
              <a:rPr lang="en-US" smtClean="0"/>
              <a:t>34</a:t>
            </a:fld>
            <a:endParaRPr lang="en-US" dirty="0"/>
          </a:p>
        </p:txBody>
      </p:sp>
      <p:pic>
        <p:nvPicPr>
          <p:cNvPr id="7" name="Picture 6">
            <a:extLst>
              <a:ext uri="{FF2B5EF4-FFF2-40B4-BE49-F238E27FC236}">
                <a16:creationId xmlns:a16="http://schemas.microsoft.com/office/drawing/2014/main" id="{7F3B35F3-1D33-DD6F-6798-33F8268FA901}"/>
              </a:ext>
            </a:extLst>
          </p:cNvPr>
          <p:cNvPicPr>
            <a:picLocks noChangeAspect="1"/>
          </p:cNvPicPr>
          <p:nvPr/>
        </p:nvPicPr>
        <p:blipFill>
          <a:blip r:embed="rId2"/>
          <a:stretch>
            <a:fillRect/>
          </a:stretch>
        </p:blipFill>
        <p:spPr>
          <a:xfrm>
            <a:off x="859536" y="1586589"/>
            <a:ext cx="7793576" cy="3331920"/>
          </a:xfrm>
          <a:prstGeom prst="rect">
            <a:avLst/>
          </a:prstGeom>
        </p:spPr>
      </p:pic>
    </p:spTree>
    <p:extLst>
      <p:ext uri="{BB962C8B-B14F-4D97-AF65-F5344CB8AC3E}">
        <p14:creationId xmlns:p14="http://schemas.microsoft.com/office/powerpoint/2010/main" val="1757096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512064" y="1044067"/>
            <a:ext cx="10515600" cy="466344"/>
          </a:xfrm>
        </p:spPr>
        <p:txBody>
          <a:bodyPr/>
          <a:lstStyle/>
          <a:p>
            <a:r>
              <a:rPr lang="en-IN" dirty="0"/>
              <a:t>Conclusion</a:t>
            </a:r>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281187" y="1854501"/>
            <a:ext cx="7786839" cy="4199789"/>
          </a:xfrm>
        </p:spPr>
        <p:txBody>
          <a:bodyPr>
            <a:normAutofit fontScale="70000" lnSpcReduction="20000"/>
          </a:bodyPr>
          <a:lstStyle/>
          <a:p>
            <a:r>
              <a:rPr lang="en-US" b="1" dirty="0"/>
              <a:t>● In EDA, the Top-10 most rated books were essentially novels. Books like The Lovely Bone and The Secret Life of Bees were very well perceived. </a:t>
            </a:r>
          </a:p>
          <a:p>
            <a:endParaRPr lang="en-US" b="1" dirty="0"/>
          </a:p>
          <a:p>
            <a:r>
              <a:rPr lang="en-US" b="1" dirty="0"/>
              <a:t>● Majority of the readers were of the age bracket 20-35 and most of them came from North American and European countries namely USA, Canada, UK, Germany and Spain. </a:t>
            </a:r>
          </a:p>
          <a:p>
            <a:endParaRPr lang="en-US" b="1" dirty="0"/>
          </a:p>
          <a:p>
            <a:endParaRPr lang="en-US" b="1" dirty="0"/>
          </a:p>
          <a:p>
            <a:r>
              <a:rPr lang="en-US" b="1" dirty="0"/>
              <a:t>● If we look at the ratings distribution, most of the books have high ratings with maximum books being rated 8. Ratings below 5 are few in number. </a:t>
            </a:r>
          </a:p>
          <a:p>
            <a:endParaRPr lang="en-US" b="1" dirty="0"/>
          </a:p>
          <a:p>
            <a:r>
              <a:rPr lang="en-US" b="1" dirty="0"/>
              <a:t>● Author with the most books was Agatha Christie, William Shakespeare and Stephen King. </a:t>
            </a:r>
          </a:p>
          <a:p>
            <a:endParaRPr lang="en-US" b="1" dirty="0"/>
          </a:p>
          <a:p>
            <a:r>
              <a:rPr lang="en-US" dirty="0"/>
              <a:t> </a:t>
            </a:r>
            <a:r>
              <a:rPr lang="en-US" b="1" dirty="0"/>
              <a:t>A recommendation system helps an organization to create loyal customers. The recommendation system today are very powerful that they can handle the new customer too who has visited the site for the first time. They recommend the products which are currently trending or highly rated and they can also recommend the products which bring maximum profit to the company.</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35</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IN" dirty="0"/>
              <a:t>Challenges</a:t>
            </a:r>
            <a:endParaRPr lang="en-US"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36</a:t>
            </a:fld>
            <a:endParaRPr lang="en-US" dirty="0"/>
          </a:p>
        </p:txBody>
      </p:sp>
      <p:sp>
        <p:nvSpPr>
          <p:cNvPr id="5" name="Content Placeholder 4">
            <a:extLst>
              <a:ext uri="{FF2B5EF4-FFF2-40B4-BE49-F238E27FC236}">
                <a16:creationId xmlns:a16="http://schemas.microsoft.com/office/drawing/2014/main" id="{8E77516A-6823-0A57-13FF-B1D9F10E936A}"/>
              </a:ext>
            </a:extLst>
          </p:cNvPr>
          <p:cNvSpPr>
            <a:spLocks noGrp="1"/>
          </p:cNvSpPr>
          <p:nvPr>
            <p:ph idx="1"/>
          </p:nvPr>
        </p:nvSpPr>
        <p:spPr/>
        <p:txBody>
          <a:bodyPr/>
          <a:lstStyle/>
          <a:p>
            <a:r>
              <a:rPr lang="en-US" dirty="0"/>
              <a:t>Understanding the metric for evaluation was a challenge as well. </a:t>
            </a:r>
          </a:p>
          <a:p>
            <a:r>
              <a:rPr lang="en-US" dirty="0"/>
              <a:t>Decision making on missing value imputations and outlier treatment was quite challenging as well.</a:t>
            </a:r>
          </a:p>
          <a:p>
            <a:r>
              <a:rPr lang="en-US" dirty="0"/>
              <a:t>Since the data consisted of text data, data cleaning was a major challenge in features like Location etc.</a:t>
            </a:r>
            <a:endParaRPr lang="en-IN" dirty="0"/>
          </a:p>
        </p:txBody>
      </p:sp>
    </p:spTree>
    <p:extLst>
      <p:ext uri="{BB962C8B-B14F-4D97-AF65-F5344CB8AC3E}">
        <p14:creationId xmlns:p14="http://schemas.microsoft.com/office/powerpoint/2010/main" val="1234133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79819" y="253730"/>
            <a:ext cx="6325242" cy="585869"/>
          </a:xfrm>
        </p:spPr>
        <p:txBody>
          <a:bodyPr/>
          <a:lstStyle/>
          <a:p>
            <a:r>
              <a:rPr lang="en-IN" dirty="0"/>
              <a:t>Data Summary</a:t>
            </a:r>
            <a:endParaRPr lang="en-US" b="1"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479818" y="745957"/>
            <a:ext cx="6325241" cy="5385335"/>
          </a:xfrm>
        </p:spPr>
        <p:txBody>
          <a:bodyPr>
            <a:normAutofit/>
          </a:bodyPr>
          <a:lstStyle/>
          <a:p>
            <a:r>
              <a:rPr lang="en-IN" dirty="0"/>
              <a:t>The dataset is comprised of three csv files:: </a:t>
            </a:r>
            <a:r>
              <a:rPr lang="en-IN" dirty="0" err="1"/>
              <a:t>User_df</a:t>
            </a:r>
            <a:r>
              <a:rPr lang="en-IN" dirty="0"/>
              <a:t>, </a:t>
            </a:r>
            <a:r>
              <a:rPr lang="en-IN" dirty="0" err="1"/>
              <a:t>Books_df</a:t>
            </a:r>
            <a:r>
              <a:rPr lang="en-IN" dirty="0"/>
              <a:t>, </a:t>
            </a:r>
            <a:r>
              <a:rPr lang="en-IN" dirty="0" err="1"/>
              <a:t>Ratings_df</a:t>
            </a:r>
            <a:r>
              <a:rPr lang="en-IN" dirty="0"/>
              <a:t> </a:t>
            </a:r>
          </a:p>
          <a:p>
            <a:endParaRPr lang="en-IN" dirty="0"/>
          </a:p>
          <a:p>
            <a:r>
              <a:rPr lang="en-IN" b="1" dirty="0" err="1"/>
              <a:t>Users_dataset</a:t>
            </a:r>
            <a:r>
              <a:rPr lang="en-IN" b="1" dirty="0"/>
              <a:t>. </a:t>
            </a:r>
          </a:p>
          <a:p>
            <a:r>
              <a:rPr lang="en-IN" dirty="0"/>
              <a:t>● User-ID (unique for each user) </a:t>
            </a:r>
          </a:p>
          <a:p>
            <a:r>
              <a:rPr lang="en-IN" dirty="0"/>
              <a:t>● Location (contains city, state and country separated by commas) </a:t>
            </a:r>
          </a:p>
          <a:p>
            <a:r>
              <a:rPr lang="en-IN" dirty="0"/>
              <a:t>● Age Shape of Dataset - (278858, 3)</a:t>
            </a:r>
          </a:p>
          <a:p>
            <a:endParaRPr lang="en-IN" dirty="0"/>
          </a:p>
          <a:p>
            <a:r>
              <a:rPr lang="en-IN" dirty="0"/>
              <a:t> </a:t>
            </a:r>
            <a:r>
              <a:rPr lang="en-IN" b="1" dirty="0" err="1"/>
              <a:t>Books_dataset</a:t>
            </a:r>
            <a:r>
              <a:rPr lang="en-IN" b="1" dirty="0"/>
              <a:t>. </a:t>
            </a:r>
          </a:p>
          <a:p>
            <a:r>
              <a:rPr lang="en-IN" dirty="0"/>
              <a:t>● ISBN (unique for each book)          ● Book-Title </a:t>
            </a:r>
          </a:p>
          <a:p>
            <a:r>
              <a:rPr lang="en-IN" dirty="0"/>
              <a:t>● Book-Author                                ● Year-Of-Publication </a:t>
            </a:r>
          </a:p>
          <a:p>
            <a:r>
              <a:rPr lang="en-IN" dirty="0"/>
              <a:t>● Publisher                                      </a:t>
            </a:r>
            <a:r>
              <a:rPr lang="en-US" dirty="0"/>
              <a:t>● Image-URL-S </a:t>
            </a:r>
          </a:p>
          <a:p>
            <a:r>
              <a:rPr lang="en-US" dirty="0"/>
              <a:t>● Image-URL-M                               ● Image-URL-L</a:t>
            </a:r>
          </a:p>
          <a:p>
            <a:r>
              <a:rPr lang="en-US" dirty="0"/>
              <a:t>● Shape of Dataset - </a:t>
            </a:r>
            <a:r>
              <a:rPr lang="en-IN" dirty="0"/>
              <a:t>(271360, 8) </a:t>
            </a:r>
          </a:p>
          <a:p>
            <a:endParaRPr lang="en-IN" dirty="0"/>
          </a:p>
          <a:p>
            <a:r>
              <a:rPr lang="en-IN" b="1" dirty="0" err="1"/>
              <a:t>Ratings_dataset</a:t>
            </a:r>
            <a:r>
              <a:rPr lang="en-IN" dirty="0"/>
              <a:t>.</a:t>
            </a:r>
          </a:p>
          <a:p>
            <a:r>
              <a:rPr lang="en-IN" dirty="0"/>
              <a:t>● User-ID                                      </a:t>
            </a:r>
            <a:r>
              <a:rPr lang="en-US" dirty="0"/>
              <a:t>● Book-Rating </a:t>
            </a:r>
          </a:p>
          <a:p>
            <a:r>
              <a:rPr lang="en-US" dirty="0"/>
              <a:t>● Shape of Dataset - (1149780, 3)    </a:t>
            </a:r>
            <a:r>
              <a:rPr lang="en-IN" dirty="0"/>
              <a:t>● ISBN</a:t>
            </a: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pic>
        <p:nvPicPr>
          <p:cNvPr id="8" name="Picture Placeholder 7">
            <a:extLst>
              <a:ext uri="{FF2B5EF4-FFF2-40B4-BE49-F238E27FC236}">
                <a16:creationId xmlns:a16="http://schemas.microsoft.com/office/drawing/2014/main" id="{5DC67F54-9FB6-EDA5-EE4A-A14D9A6FF600}"/>
              </a:ext>
            </a:extLst>
          </p:cNvPr>
          <p:cNvPicPr>
            <a:picLocks noGrp="1" noChangeAspect="1"/>
          </p:cNvPicPr>
          <p:nvPr>
            <p:ph type="pic" idx="1"/>
          </p:nvPr>
        </p:nvPicPr>
        <p:blipFill>
          <a:blip r:embed="rId2"/>
          <a:srcRect l="19506" r="19506"/>
          <a:stretch/>
        </p:blipFill>
        <p:spPr/>
      </p:pic>
    </p:spTree>
    <p:extLst>
      <p:ext uri="{BB962C8B-B14F-4D97-AF65-F5344CB8AC3E}">
        <p14:creationId xmlns:p14="http://schemas.microsoft.com/office/powerpoint/2010/main" val="152672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b="0" dirty="0">
                <a:solidFill>
                  <a:srgbClr val="000000"/>
                </a:solidFill>
                <a:effectLst/>
                <a:latin typeface="Courier New" panose="02070309020205020404" pitchFamily="49" charset="0"/>
              </a:rPr>
              <a:t>books.info()</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pic>
        <p:nvPicPr>
          <p:cNvPr id="8" name="Picture Placeholder 7">
            <a:extLst>
              <a:ext uri="{FF2B5EF4-FFF2-40B4-BE49-F238E27FC236}">
                <a16:creationId xmlns:a16="http://schemas.microsoft.com/office/drawing/2014/main" id="{5DC67F54-9FB6-EDA5-EE4A-A14D9A6FF600}"/>
              </a:ext>
            </a:extLst>
          </p:cNvPr>
          <p:cNvPicPr>
            <a:picLocks noGrp="1" noChangeAspect="1"/>
          </p:cNvPicPr>
          <p:nvPr>
            <p:ph type="pic" idx="1"/>
          </p:nvPr>
        </p:nvPicPr>
        <p:blipFill>
          <a:blip r:embed="rId2"/>
          <a:srcRect l="19506" r="19506"/>
          <a:stretch/>
        </p:blipFill>
        <p:spPr/>
      </p:pic>
      <p:pic>
        <p:nvPicPr>
          <p:cNvPr id="6" name="Picture 5">
            <a:extLst>
              <a:ext uri="{FF2B5EF4-FFF2-40B4-BE49-F238E27FC236}">
                <a16:creationId xmlns:a16="http://schemas.microsoft.com/office/drawing/2014/main" id="{69A0A6D2-9766-FCE6-581D-2DDA09931A9A}"/>
              </a:ext>
            </a:extLst>
          </p:cNvPr>
          <p:cNvPicPr>
            <a:picLocks noChangeAspect="1"/>
          </p:cNvPicPr>
          <p:nvPr/>
        </p:nvPicPr>
        <p:blipFill>
          <a:blip r:embed="rId3"/>
          <a:stretch>
            <a:fillRect/>
          </a:stretch>
        </p:blipFill>
        <p:spPr>
          <a:xfrm>
            <a:off x="629010" y="1584658"/>
            <a:ext cx="6163070" cy="3872866"/>
          </a:xfrm>
          <a:prstGeom prst="rect">
            <a:avLst/>
          </a:prstGeom>
        </p:spPr>
      </p:pic>
    </p:spTree>
    <p:extLst>
      <p:ext uri="{BB962C8B-B14F-4D97-AF65-F5344CB8AC3E}">
        <p14:creationId xmlns:p14="http://schemas.microsoft.com/office/powerpoint/2010/main" val="44951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b="0" dirty="0">
                <a:solidFill>
                  <a:srgbClr val="000000"/>
                </a:solidFill>
                <a:effectLst/>
                <a:latin typeface="Courier New" panose="02070309020205020404" pitchFamily="49" charset="0"/>
              </a:rPr>
              <a:t>users.info()</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pic>
        <p:nvPicPr>
          <p:cNvPr id="8" name="Picture Placeholder 7">
            <a:extLst>
              <a:ext uri="{FF2B5EF4-FFF2-40B4-BE49-F238E27FC236}">
                <a16:creationId xmlns:a16="http://schemas.microsoft.com/office/drawing/2014/main" id="{5DC67F54-9FB6-EDA5-EE4A-A14D9A6FF600}"/>
              </a:ext>
            </a:extLst>
          </p:cNvPr>
          <p:cNvPicPr>
            <a:picLocks noGrp="1" noChangeAspect="1"/>
          </p:cNvPicPr>
          <p:nvPr>
            <p:ph type="pic" idx="1"/>
          </p:nvPr>
        </p:nvPicPr>
        <p:blipFill>
          <a:blip r:embed="rId2"/>
          <a:srcRect l="19506" r="19506"/>
          <a:stretch/>
        </p:blipFill>
        <p:spPr/>
      </p:pic>
      <p:pic>
        <p:nvPicPr>
          <p:cNvPr id="9" name="Picture 8">
            <a:extLst>
              <a:ext uri="{FF2B5EF4-FFF2-40B4-BE49-F238E27FC236}">
                <a16:creationId xmlns:a16="http://schemas.microsoft.com/office/drawing/2014/main" id="{C4BCB747-60F4-77A9-387A-AD1FB6215C58}"/>
              </a:ext>
            </a:extLst>
          </p:cNvPr>
          <p:cNvPicPr>
            <a:picLocks noChangeAspect="1"/>
          </p:cNvPicPr>
          <p:nvPr/>
        </p:nvPicPr>
        <p:blipFill>
          <a:blip r:embed="rId3"/>
          <a:stretch>
            <a:fillRect/>
          </a:stretch>
        </p:blipFill>
        <p:spPr>
          <a:xfrm>
            <a:off x="747399" y="1577410"/>
            <a:ext cx="6014201" cy="2888712"/>
          </a:xfrm>
          <a:prstGeom prst="rect">
            <a:avLst/>
          </a:prstGeom>
        </p:spPr>
      </p:pic>
    </p:spTree>
    <p:extLst>
      <p:ext uri="{BB962C8B-B14F-4D97-AF65-F5344CB8AC3E}">
        <p14:creationId xmlns:p14="http://schemas.microsoft.com/office/powerpoint/2010/main" val="159264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b="0" dirty="0">
                <a:solidFill>
                  <a:srgbClr val="000000"/>
                </a:solidFill>
                <a:effectLst/>
                <a:latin typeface="Courier New" panose="02070309020205020404" pitchFamily="49" charset="0"/>
              </a:rPr>
              <a:t>ratings.info()</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7</a:t>
            </a:fld>
            <a:endParaRPr lang="en-US" dirty="0"/>
          </a:p>
        </p:txBody>
      </p:sp>
      <p:pic>
        <p:nvPicPr>
          <p:cNvPr id="8" name="Picture Placeholder 7">
            <a:extLst>
              <a:ext uri="{FF2B5EF4-FFF2-40B4-BE49-F238E27FC236}">
                <a16:creationId xmlns:a16="http://schemas.microsoft.com/office/drawing/2014/main" id="{5DC67F54-9FB6-EDA5-EE4A-A14D9A6FF600}"/>
              </a:ext>
            </a:extLst>
          </p:cNvPr>
          <p:cNvPicPr>
            <a:picLocks noGrp="1" noChangeAspect="1"/>
          </p:cNvPicPr>
          <p:nvPr>
            <p:ph type="pic" idx="1"/>
          </p:nvPr>
        </p:nvPicPr>
        <p:blipFill>
          <a:blip r:embed="rId2"/>
          <a:srcRect l="19506" r="19506"/>
          <a:stretch/>
        </p:blipFill>
        <p:spPr/>
      </p:pic>
      <p:pic>
        <p:nvPicPr>
          <p:cNvPr id="9" name="Picture 8">
            <a:extLst>
              <a:ext uri="{FF2B5EF4-FFF2-40B4-BE49-F238E27FC236}">
                <a16:creationId xmlns:a16="http://schemas.microsoft.com/office/drawing/2014/main" id="{23CFE871-1816-B307-5101-EB6AD2FACFE0}"/>
              </a:ext>
            </a:extLst>
          </p:cNvPr>
          <p:cNvPicPr>
            <a:picLocks noChangeAspect="1"/>
          </p:cNvPicPr>
          <p:nvPr/>
        </p:nvPicPr>
        <p:blipFill>
          <a:blip r:embed="rId3"/>
          <a:stretch>
            <a:fillRect/>
          </a:stretch>
        </p:blipFill>
        <p:spPr>
          <a:xfrm>
            <a:off x="742528" y="1496834"/>
            <a:ext cx="5917907" cy="3075166"/>
          </a:xfrm>
          <a:prstGeom prst="rect">
            <a:avLst/>
          </a:prstGeom>
        </p:spPr>
      </p:pic>
    </p:spTree>
    <p:extLst>
      <p:ext uri="{BB962C8B-B14F-4D97-AF65-F5344CB8AC3E}">
        <p14:creationId xmlns:p14="http://schemas.microsoft.com/office/powerpoint/2010/main" val="315010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Book_df</a:t>
            </a:r>
            <a:r>
              <a:rPr lang="en-US" sz="4000" dirty="0"/>
              <a:t> (Authors)</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521856" cy="3877056"/>
          </a:xfrm>
        </p:spPr>
        <p:txBody>
          <a:bodyPr/>
          <a:lstStyle/>
          <a:p>
            <a:r>
              <a:rPr lang="en-US" dirty="0"/>
              <a:t>Agatha Christie wrote highest number of books in our given dataset </a:t>
            </a:r>
            <a:endParaRPr lang="en-IN" dirty="0"/>
          </a:p>
        </p:txBody>
      </p:sp>
      <p:pic>
        <p:nvPicPr>
          <p:cNvPr id="10" name="Picture 9">
            <a:extLst>
              <a:ext uri="{FF2B5EF4-FFF2-40B4-BE49-F238E27FC236}">
                <a16:creationId xmlns:a16="http://schemas.microsoft.com/office/drawing/2014/main" id="{82DA3ADC-6F5D-69BD-38D9-AA50D06F7436}"/>
              </a:ext>
            </a:extLst>
          </p:cNvPr>
          <p:cNvPicPr>
            <a:picLocks noChangeAspect="1"/>
          </p:cNvPicPr>
          <p:nvPr/>
        </p:nvPicPr>
        <p:blipFill>
          <a:blip r:embed="rId2"/>
          <a:stretch>
            <a:fillRect/>
          </a:stretch>
        </p:blipFill>
        <p:spPr>
          <a:xfrm>
            <a:off x="1026695" y="2179097"/>
            <a:ext cx="9091931" cy="3974815"/>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10223473" cy="377729"/>
          </a:xfrm>
        </p:spPr>
        <p:txBody>
          <a:bodyPr/>
          <a:lstStyle/>
          <a:p>
            <a:r>
              <a:rPr lang="en-US" sz="4000" dirty="0"/>
              <a:t>Observations from </a:t>
            </a:r>
            <a:r>
              <a:rPr lang="en-US" sz="4000" dirty="0" err="1"/>
              <a:t>Book_df</a:t>
            </a:r>
            <a:r>
              <a:rPr lang="en-US" sz="4000" dirty="0"/>
              <a:t> (Publishers)</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Content Placeholder 4">
            <a:extLst>
              <a:ext uri="{FF2B5EF4-FFF2-40B4-BE49-F238E27FC236}">
                <a16:creationId xmlns:a16="http://schemas.microsoft.com/office/drawing/2014/main" id="{E394D78B-4A94-41F0-8C64-B8E4E1C2FCAE}"/>
              </a:ext>
            </a:extLst>
          </p:cNvPr>
          <p:cNvSpPr>
            <a:spLocks noGrp="1"/>
          </p:cNvSpPr>
          <p:nvPr>
            <p:ph idx="1"/>
          </p:nvPr>
        </p:nvSpPr>
        <p:spPr>
          <a:xfrm>
            <a:off x="643449" y="1490472"/>
            <a:ext cx="10521856" cy="3877056"/>
          </a:xfrm>
        </p:spPr>
        <p:txBody>
          <a:bodyPr/>
          <a:lstStyle/>
          <a:p>
            <a:r>
              <a:rPr lang="en-US" dirty="0"/>
              <a:t>Harlequin published highest number of books in our given dataset</a:t>
            </a:r>
            <a:endParaRPr lang="en-IN" dirty="0"/>
          </a:p>
        </p:txBody>
      </p:sp>
      <p:pic>
        <p:nvPicPr>
          <p:cNvPr id="7" name="Picture 6">
            <a:extLst>
              <a:ext uri="{FF2B5EF4-FFF2-40B4-BE49-F238E27FC236}">
                <a16:creationId xmlns:a16="http://schemas.microsoft.com/office/drawing/2014/main" id="{DA1D9C0C-EFFC-4AFC-6069-56A30F87D678}"/>
              </a:ext>
            </a:extLst>
          </p:cNvPr>
          <p:cNvPicPr>
            <a:picLocks noChangeAspect="1"/>
          </p:cNvPicPr>
          <p:nvPr/>
        </p:nvPicPr>
        <p:blipFill>
          <a:blip r:embed="rId2"/>
          <a:stretch>
            <a:fillRect/>
          </a:stretch>
        </p:blipFill>
        <p:spPr>
          <a:xfrm>
            <a:off x="859535" y="2179096"/>
            <a:ext cx="10303943" cy="3974815"/>
          </a:xfrm>
          <a:prstGeom prst="rect">
            <a:avLst/>
          </a:prstGeom>
        </p:spPr>
      </p:pic>
    </p:spTree>
    <p:extLst>
      <p:ext uri="{BB962C8B-B14F-4D97-AF65-F5344CB8AC3E}">
        <p14:creationId xmlns:p14="http://schemas.microsoft.com/office/powerpoint/2010/main" val="175152737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{D42055D6-FDAC-439F-B7A3-24FA4C064375}tf11964407_win32</Template>
  <TotalTime>340</TotalTime>
  <Words>1086</Words>
  <Application>Microsoft Office PowerPoint</Application>
  <PresentationFormat>Widescreen</PresentationFormat>
  <Paragraphs>213</Paragraphs>
  <Slides>37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Microsoft JhengHei Light</vt:lpstr>
      <vt:lpstr>Arial</vt:lpstr>
      <vt:lpstr>Calibri</vt:lpstr>
      <vt:lpstr>Courier New</vt:lpstr>
      <vt:lpstr>Gill Sans Nova</vt:lpstr>
      <vt:lpstr>Gill Sans Nova Light</vt:lpstr>
      <vt:lpstr>Hanken Grotesk</vt:lpstr>
      <vt:lpstr>Roboto</vt:lpstr>
      <vt:lpstr>Sagona Book</vt:lpstr>
      <vt:lpstr>Office Theme</vt:lpstr>
      <vt:lpstr>Book Recommendation  System</vt:lpstr>
      <vt:lpstr>agenda</vt:lpstr>
      <vt:lpstr>Problem Statement</vt:lpstr>
      <vt:lpstr>Data Summary</vt:lpstr>
      <vt:lpstr>books.info()</vt:lpstr>
      <vt:lpstr>users.info()</vt:lpstr>
      <vt:lpstr>ratings.info()</vt:lpstr>
      <vt:lpstr>Observations from Book_df (Authors)</vt:lpstr>
      <vt:lpstr>Observations from Book_df (Publishers)</vt:lpstr>
      <vt:lpstr>Observations from Book_df (Book-Title)</vt:lpstr>
      <vt:lpstr>Observations from Book_df (Year-of-Publication)</vt:lpstr>
      <vt:lpstr>Observations from Book_df (Top most book read)</vt:lpstr>
      <vt:lpstr>Observations from Book_df</vt:lpstr>
      <vt:lpstr>Observations from Book_df</vt:lpstr>
      <vt:lpstr>Observations from User_df</vt:lpstr>
      <vt:lpstr>Observations from User_df</vt:lpstr>
      <vt:lpstr>Observations from User_df</vt:lpstr>
      <vt:lpstr>Imputing missing values</vt:lpstr>
      <vt:lpstr>Ratings Distribution</vt:lpstr>
      <vt:lpstr>Different Models</vt:lpstr>
      <vt:lpstr>Popularity Based Recommendation</vt:lpstr>
      <vt:lpstr>Matrix table</vt:lpstr>
      <vt:lpstr>Item-Based collaborative system   </vt:lpstr>
      <vt:lpstr>User-Based collaborative system</vt:lpstr>
      <vt:lpstr>Evaluation</vt:lpstr>
      <vt:lpstr>Deployment</vt:lpstr>
      <vt:lpstr>Deployment using Streamlit in Python</vt:lpstr>
      <vt:lpstr>Reasons to use Streamlit</vt:lpstr>
      <vt:lpstr>Deployment Process – Deploy 1</vt:lpstr>
      <vt:lpstr>Deployment Process – Deploy 2</vt:lpstr>
      <vt:lpstr>Deployment Process – Deploy 3</vt:lpstr>
      <vt:lpstr>Deployment Process – Deploy 4</vt:lpstr>
      <vt:lpstr>Deployment Process – Deploy 5</vt:lpstr>
      <vt:lpstr>Deployment Process – Deploy 6</vt:lpstr>
      <vt:lpstr>Conclusion</vt:lpstr>
      <vt:lpstr>Challenges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Tulasi Patro</dc:creator>
  <cp:lastModifiedBy>Dausabgari Shaik Salman Basha</cp:lastModifiedBy>
  <cp:revision>10</cp:revision>
  <dcterms:created xsi:type="dcterms:W3CDTF">2024-01-03T15:08:02Z</dcterms:created>
  <dcterms:modified xsi:type="dcterms:W3CDTF">2024-01-05T08:29:13Z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