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3"/>
    <p:sldId id="16140622" r:id="rId4"/>
    <p:sldId id="262" r:id="rId5"/>
    <p:sldId id="265" r:id="rId6"/>
    <p:sldId id="266" r:id="rId7"/>
    <p:sldId id="267" r:id="rId8"/>
    <p:sldId id="16140624" r:id="rId9"/>
    <p:sldId id="16140625" r:id="rId10"/>
    <p:sldId id="16140626" r:id="rId11"/>
    <p:sldId id="16140627" r:id="rId12"/>
    <p:sldId id="16140628" r:id="rId13"/>
    <p:sldId id="16140629" r:id="rId14"/>
    <p:sldId id="16140630" r:id="rId15"/>
    <p:sldId id="268" r:id="rId16"/>
    <p:sldId id="16140623" r:id="rId17"/>
    <p:sldId id="269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5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ustomXml" Target="../customXml/item3.xml"/><Relationship Id="rId25" Type="http://schemas.openxmlformats.org/officeDocument/2006/relationships/customXml" Target="../customXml/item2.xml"/><Relationship Id="rId24" Type="http://schemas.openxmlformats.org/officeDocument/2006/relationships/customXml" Target="../customXml/item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ChandanaS7/Employee-salary-prediction.git" TargetMode="Externa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Machine Learning</a:t>
            </a:r>
            <a:endParaRPr lang="en-US" alt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4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1. </a:t>
            </a:r>
            <a:r>
              <a:rPr lang="en-US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Chandana S – </a:t>
            </a:r>
            <a:r>
              <a:rPr lang="en-IN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Manipal University Jaipur</a:t>
            </a:r>
            <a:r>
              <a:rPr lang="en-US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– Department of </a:t>
            </a:r>
            <a:r>
              <a:rPr lang="en-IN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Computer science</a:t>
            </a:r>
            <a:endParaRPr lang="en-IN" alt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52475"/>
            <a:ext cx="5661025" cy="4554220"/>
          </a:xfrm>
          <a:prstGeom prst="rect">
            <a:avLst/>
          </a:prstGeom>
        </p:spPr>
      </p:pic>
      <p:pic>
        <p:nvPicPr>
          <p:cNvPr id="7" name="Picture 6" descr="E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25" y="752475"/>
            <a:ext cx="6024245" cy="4330065"/>
          </a:xfrm>
          <a:prstGeom prst="rect">
            <a:avLst/>
          </a:prstGeom>
        </p:spPr>
      </p:pic>
      <p:pic>
        <p:nvPicPr>
          <p:cNvPr id="8" name="Picture 7" descr="E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35" y="5577205"/>
            <a:ext cx="6228080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6470" y="685800"/>
            <a:ext cx="10257790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3545" y="651510"/>
            <a:ext cx="11228705" cy="56311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0290" y="748030"/>
            <a:ext cx="6568440" cy="1524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5025" y="3429000"/>
            <a:ext cx="85458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>
                <a:solidFill>
                  <a:schemeClr val="accent1">
                    <a:lumMod val="75000"/>
                  </a:schemeClr>
                </a:solidFill>
                <a:latin typeface="Franklin Gothic Book" panose="020B0503020102020204" charset="0"/>
                <a:cs typeface="Franklin Gothic Book" panose="020B0503020102020204" charset="0"/>
              </a:rPr>
              <a:t>Github link -</a:t>
            </a:r>
            <a:r>
              <a:rPr lang="en-IN" altLang="en-US" sz="3200">
                <a:latin typeface="Franklin Gothic Book" panose="020B0503020102020204" charset="0"/>
                <a:cs typeface="Franklin Gothic Book" panose="020B0503020102020204" charset="0"/>
              </a:rPr>
              <a:t> </a:t>
            </a:r>
            <a:r>
              <a:rPr lang="en-IN" altLang="en-US" sz="3200">
                <a:latin typeface="Franklin Gothic Book" panose="020B0503020102020204" charset="0"/>
                <a:cs typeface="Franklin Gothic Book" panose="020B0503020102020204" charset="0"/>
                <a:hlinkClick r:id="rId2" tooltip="" action="ppaction://hlinkfile">
                  <a:extLst>
                    <a:ext uri="{DAF060AB-1E55-43B9-8AAB-6FB025537F2F}">
                      <wpsdc:hlinkClr xmlns:wpsdc="http://www.wps.cn/officeDocument/2017/drawingmlCustomData" val="75B6E5"/>
                      <wpsdc:folHlinkClr xmlns:wpsdc="http://www.wps.cn/officeDocument/2017/drawingmlCustomData" val="B26B02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https://github.com/ChandanaS7/Employee-salary-prediction.git</a:t>
            </a:r>
            <a:endParaRPr lang="en-IN" altLang="en-US" sz="3200">
              <a:latin typeface="Franklin Gothic Book" panose="020B0503020102020204" charset="0"/>
              <a:cs typeface="Franklin Gothic Book" panose="020B05030201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231900"/>
            <a:ext cx="11029315" cy="4743450"/>
          </a:xfrm>
        </p:spPr>
        <p:txBody>
          <a:bodyPr>
            <a:noAutofit/>
          </a:bodyPr>
          <a:lstStyle/>
          <a:p>
            <a:pPr marL="305435" indent="-305435"/>
            <a:endParaRPr lang="en-US" altLang="en-US" sz="2300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/>
            <a:r>
              <a:rPr lang="en-US" altLang="en-US" sz="2300" dirty="0">
                <a:latin typeface="Franklin Gothic Book" panose="020B0503020102020204" charset="0"/>
                <a:cs typeface="Franklin Gothic Book" panose="020B0503020102020204" charset="0"/>
              </a:rPr>
              <a:t>The machine learning models were effective in predicting employee salaries.</a:t>
            </a:r>
            <a:endParaRPr lang="en-US" altLang="en-US" sz="2300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/>
            <a:r>
              <a:rPr lang="en-US" altLang="en-US" sz="2300" dirty="0">
                <a:latin typeface="Franklin Gothic Book" panose="020B0503020102020204" charset="0"/>
                <a:cs typeface="Franklin Gothic Book" panose="020B0503020102020204" charset="0"/>
              </a:rPr>
              <a:t>Among the models, Random Forest showed the best performance with the highest R² score and lower error rates.</a:t>
            </a:r>
            <a:endParaRPr lang="en-US" altLang="en-US" sz="2300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/>
            <a:r>
              <a:rPr lang="en-US" altLang="en-US" sz="2300" dirty="0">
                <a:latin typeface="Franklin Gothic Book" panose="020B0503020102020204" charset="0"/>
                <a:cs typeface="Franklin Gothic Book" panose="020B0503020102020204" charset="0"/>
              </a:rPr>
              <a:t>This project highlights how machine learning can support fair and data-driven decision-making in HR.</a:t>
            </a:r>
            <a:endParaRPr lang="en-US" altLang="en-US" sz="2300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/>
            <a:r>
              <a:rPr lang="en-US" altLang="en-US" sz="2300" dirty="0">
                <a:latin typeface="Franklin Gothic Book" panose="020B0503020102020204" charset="0"/>
                <a:cs typeface="Franklin Gothic Book" panose="020B0503020102020204" charset="0"/>
              </a:rPr>
              <a:t>Challenges included handling non-numeric data and ensuring models were not overfitting.</a:t>
            </a:r>
            <a:endParaRPr lang="en-US" altLang="en-US" sz="2300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/>
            <a:r>
              <a:rPr lang="en-US" altLang="en-US" sz="2300" dirty="0">
                <a:latin typeface="Franklin Gothic Book" panose="020B0503020102020204" charset="0"/>
                <a:cs typeface="Franklin Gothic Book" panose="020B0503020102020204" charset="0"/>
              </a:rPr>
              <a:t>Future improvements could involve using more features like role, department, and performance scores.</a:t>
            </a:r>
            <a:endParaRPr lang="en-US" altLang="en-US" sz="2300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/>
            <a:endParaRPr lang="en-US" altLang="en-US" sz="2300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/>
            <a:endParaRPr lang="en-US" altLang="en-US" sz="1300" dirty="0">
              <a:latin typeface="Franklin Gothic Book" panose="020B0503020102020204" charset="0"/>
              <a:cs typeface="Franklin Gothic Book" panose="020B05030201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altLang="en-US" sz="2800" b="1" dirty="0">
                <a:ea typeface="+mn-lt"/>
                <a:cs typeface="+mn-lt"/>
              </a:rPr>
              <a:t>Add more features such as education, skills, department, certifications</a:t>
            </a:r>
            <a:endParaRPr lang="en-US" altLang="en-US" sz="2800" b="1" dirty="0">
              <a:ea typeface="+mn-lt"/>
              <a:cs typeface="+mn-lt"/>
            </a:endParaRPr>
          </a:p>
          <a:p>
            <a:pPr marL="305435" indent="-305435"/>
            <a:endParaRPr lang="en-US" altLang="en-US" sz="2800" b="1" dirty="0">
              <a:ea typeface="+mn-lt"/>
              <a:cs typeface="+mn-lt"/>
            </a:endParaRPr>
          </a:p>
          <a:p>
            <a:pPr marL="305435" indent="-305435"/>
            <a:r>
              <a:rPr lang="en-US" altLang="en-US" sz="2800" b="1" dirty="0">
                <a:ea typeface="+mn-lt"/>
                <a:cs typeface="+mn-lt"/>
              </a:rPr>
              <a:t>Deploy the model as a web app using Flask or Streamlit</a:t>
            </a:r>
            <a:endParaRPr lang="en-US" altLang="en-US" sz="2800" b="1" dirty="0">
              <a:ea typeface="+mn-lt"/>
              <a:cs typeface="+mn-lt"/>
            </a:endParaRPr>
          </a:p>
          <a:p>
            <a:pPr marL="305435" indent="-305435"/>
            <a:endParaRPr lang="en-US" altLang="en-US" sz="2800" b="1" dirty="0">
              <a:ea typeface="+mn-lt"/>
              <a:cs typeface="+mn-lt"/>
            </a:endParaRPr>
          </a:p>
          <a:p>
            <a:pPr marL="305435" indent="-305435"/>
            <a:r>
              <a:rPr lang="en-US" altLang="en-US" sz="2800" b="1" dirty="0">
                <a:ea typeface="+mn-lt"/>
                <a:cs typeface="+mn-lt"/>
              </a:rPr>
              <a:t>Use deep learning techniques for higher accuracy</a:t>
            </a:r>
            <a:endParaRPr lang="en-US" altLang="en-US" sz="2800" b="1" dirty="0">
              <a:ea typeface="+mn-lt"/>
              <a:cs typeface="+mn-lt"/>
            </a:endParaRPr>
          </a:p>
          <a:p>
            <a:pPr marL="305435" indent="-305435"/>
            <a:endParaRPr lang="en-US" altLang="en-US" sz="2800" b="1" dirty="0">
              <a:ea typeface="+mn-lt"/>
              <a:cs typeface="+mn-lt"/>
            </a:endParaRPr>
          </a:p>
          <a:p>
            <a:pPr marL="305435" indent="-305435"/>
            <a:r>
              <a:rPr lang="en-US" altLang="en-US" sz="2800" b="1" dirty="0">
                <a:ea typeface="+mn-lt"/>
                <a:cs typeface="+mn-lt"/>
              </a:rPr>
              <a:t>Integrate with company HR databases for real-time predictions</a:t>
            </a:r>
            <a:r>
              <a:rPr lang="en-US" sz="2800" b="1" dirty="0">
                <a:ea typeface="+mn-lt"/>
                <a:cs typeface="+mn-lt"/>
              </a:rPr>
              <a:t> </a:t>
            </a:r>
            <a:endParaRPr lang="en-US" sz="2800" b="1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altLang="en-US" sz="2400" dirty="0"/>
              <a:t>https://scikit-learn.org</a:t>
            </a:r>
            <a:endParaRPr lang="en-US" altLang="en-US" sz="2400" dirty="0"/>
          </a:p>
          <a:p>
            <a:pPr marL="305435" indent="-305435"/>
            <a:endParaRPr lang="en-US" altLang="en-US" sz="2400" dirty="0"/>
          </a:p>
          <a:p>
            <a:pPr marL="305435" indent="-305435"/>
            <a:r>
              <a:rPr lang="en-US" altLang="en-US" sz="2400" dirty="0"/>
              <a:t>https://pandas.pydata.org</a:t>
            </a:r>
            <a:endParaRPr lang="en-US" altLang="en-US" sz="2400" dirty="0"/>
          </a:p>
          <a:p>
            <a:pPr marL="305435" indent="-305435"/>
            <a:endParaRPr lang="en-US" altLang="en-US" sz="2400" dirty="0"/>
          </a:p>
          <a:p>
            <a:pPr marL="305435" indent="-305435"/>
            <a:r>
              <a:rPr lang="en-US" altLang="en-US" sz="2400" dirty="0"/>
              <a:t>https://matplotlib.org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305435" indent="-305435"/>
            <a:r>
              <a:rPr lang="en-US" altLang="en-US" sz="2400" dirty="0"/>
              <a:t>Dataset from Kaggle/UCI repository</a:t>
            </a:r>
            <a:endParaRPr lang="en-US" altLang="en-US" sz="2400" dirty="0"/>
          </a:p>
          <a:p>
            <a:pPr marL="305435" indent="-305435"/>
            <a:endParaRPr lang="en-US" altLang="en-US" sz="2400" dirty="0"/>
          </a:p>
          <a:p>
            <a:pPr marL="305435" indent="-305435"/>
            <a:r>
              <a:rPr lang="en-US" altLang="en-US" sz="2400" dirty="0"/>
              <a:t>Stack Overflow and Medium articles on model tuning and salary prediction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(Should not include solution)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 panose="020B0604020202020204"/>
                <a:ea typeface="+mn-lt"/>
                <a:cs typeface="+mn-lt"/>
              </a:rPr>
              <a:t>(Technology Used) 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Scope(</a:t>
            </a:r>
            <a:r>
              <a:rPr lang="en-US" sz="2000" b="1" dirty="0" err="1">
                <a:latin typeface="Arial" panose="020B0604020202020204"/>
                <a:ea typeface="+mn-lt"/>
                <a:cs typeface="Arial" panose="020B0604020202020204"/>
              </a:rPr>
              <a:t>Optonal</a:t>
            </a: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)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 descr="E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1280" y="3429000"/>
            <a:ext cx="4156075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0000"/>
          </a:bodyPr>
          <a:lstStyle/>
          <a:p>
            <a:pPr marL="305435" indent="-305435"/>
            <a:r>
              <a:rPr lang="en-US" altLang="en-US" sz="2800" b="1" dirty="0"/>
              <a:t>In today's fast-paced corporate world, predicting employee salaries accurately is crucial for budgeting, HR planning, and ensuring fair compensation.</a:t>
            </a:r>
            <a:endParaRPr lang="en-US" altLang="en-US" sz="2800" b="1" dirty="0"/>
          </a:p>
          <a:p>
            <a:pPr marL="305435" indent="-305435"/>
            <a:r>
              <a:rPr lang="en-US" altLang="en-US" sz="2800" b="1" dirty="0"/>
              <a:t>Manual estimation often leads to inconsistencies and bias.</a:t>
            </a:r>
            <a:endParaRPr lang="en-US" altLang="en-US" sz="2800" b="1" dirty="0"/>
          </a:p>
          <a:p>
            <a:pPr marL="305435" indent="-305435"/>
            <a:r>
              <a:rPr lang="en-US" altLang="en-US" sz="2800" b="1" dirty="0"/>
              <a:t>There’s a need for a data-driven solution that can use key employee attributes to predict salaries.</a:t>
            </a:r>
            <a:endParaRPr lang="en-US" altLang="en-US" sz="2800" b="1" dirty="0"/>
          </a:p>
          <a:p>
            <a:pPr marL="305435" indent="-305435"/>
            <a:r>
              <a:rPr lang="en-US" altLang="en-US" sz="2800" b="1" dirty="0"/>
              <a:t>This project aims to explore machine learning algorithms to create an accurate salary prediction model.</a:t>
            </a:r>
            <a:endParaRPr lang="en-US" altLang="en-US" sz="2800" b="1" dirty="0"/>
          </a:p>
          <a:p>
            <a:pPr marL="305435" indent="-305435"/>
            <a:r>
              <a:rPr lang="en-US" altLang="en-US" sz="2800" b="1" dirty="0"/>
              <a:t>By automating predictions, organizations can improve decision-making and ensure transparency in compensation.</a:t>
            </a:r>
            <a:endParaRPr lang="en-US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lstStyle/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</a:pPr>
            <a:r>
              <a:rPr lang="en-US" altLang="en-US" sz="6400" b="1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System Requirements:</a:t>
            </a:r>
            <a:endParaRPr lang="en-US" altLang="en-US" sz="6400" b="1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0" indent="0"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None/>
            </a:pPr>
            <a:endParaRPr lang="en-US" altLang="en-US" sz="6400" b="1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Laptop Configuration: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Processor: Intel Core i5 / i7 or AMD Ryzen 5 / 7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RAM: Minimum 8 GB (Recommended: 16 GB)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Storage: Minimum 256 GB SSD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OS: Windows 10 / 11 or Ubuntu 20.04+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Software: Anaconda Navigator / Jupyter Notebook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Clr>
                <a:srgbClr val="75B6E5"/>
              </a:buClr>
              <a:buFont typeface="Wingdings" panose="05000000000000000000" charset="0"/>
              <a:buChar char="Ø"/>
            </a:pPr>
            <a:endParaRPr lang="en-US" altLang="en-US" sz="6400" b="1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</a:pPr>
            <a:r>
              <a:rPr lang="en-US" altLang="en-US" sz="6400" b="1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Python Libraries Used:</a:t>
            </a:r>
            <a:endParaRPr lang="en-US" altLang="en-US" sz="6400" b="1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endParaRPr lang="en-US" altLang="en-US" sz="6400" b="1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pandas – Data manipulation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numpy – Numerical computing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matplotlib &amp; seaborn – Data visualization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scikit-learn – Machine learning algorithms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joblib – Model serialization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0" indent="0"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None/>
            </a:pP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</a:pPr>
            <a:r>
              <a:rPr lang="en-US" altLang="en-US" sz="6400" b="1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Dataset</a:t>
            </a:r>
            <a:r>
              <a:rPr lang="en-IN" altLang="en-US" sz="6400" b="1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:</a:t>
            </a:r>
            <a:endParaRPr lang="en-US" altLang="en-US" sz="6400" b="1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endParaRPr lang="en-US" altLang="en-US" sz="6400" b="1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Source: Local CSV file – salary_prediction_data.csv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>
              <a:lnSpc>
                <a:spcPct val="50000"/>
              </a:lnSpc>
              <a:spcBef>
                <a:spcPts val="20"/>
              </a:spcBef>
              <a:spcAft>
                <a:spcPts val="100"/>
              </a:spcAft>
              <a:buFont typeface="Wingdings" panose="05000000000000000000" charset="0"/>
              <a:buChar char="Ø"/>
            </a:pPr>
            <a:r>
              <a:rPr lang="en-US" altLang="en-US" sz="6400" dirty="0">
                <a:solidFill>
                  <a:srgbClr val="0F0F0F"/>
                </a:solidFill>
                <a:latin typeface="Franklin Gothic Book" panose="020B0503020102020204" charset="0"/>
                <a:cs typeface="Franklin Gothic Book" panose="020B0503020102020204" charset="0"/>
              </a:rPr>
              <a:t>Format: Tabular, numeric + categorical fields</a:t>
            </a:r>
            <a:endParaRPr lang="en-US" altLang="en-US" sz="6400" dirty="0">
              <a:solidFill>
                <a:srgbClr val="0F0F0F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312545"/>
            <a:ext cx="11029315" cy="4947285"/>
          </a:xfrm>
        </p:spPr>
        <p:txBody>
          <a:bodyPr>
            <a:normAutofit fontScale="25000"/>
          </a:bodyPr>
          <a:lstStyle/>
          <a:p>
            <a:pPr marL="305435" indent="-305435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</a:pPr>
            <a:r>
              <a:rPr lang="en-US" alt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Step-by-Step Procedure:</a:t>
            </a: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</a:pP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AutoNum type="arabicPeriod"/>
            </a:pPr>
            <a:r>
              <a:rPr lang="en-US" alt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Import libraries and load dataset</a:t>
            </a: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AutoNum type="arabicPeriod"/>
            </a:pP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AutoNum type="arabicPeriod"/>
            </a:pPr>
            <a:r>
              <a:rPr lang="en-US" alt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Exploratory Data Analysis (EDA): histograms, scatter plots, boxplots, heatmaps</a:t>
            </a: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AutoNum type="arabicPeriod"/>
            </a:pP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AutoNum type="arabicPeriod"/>
            </a:pPr>
            <a:r>
              <a:rPr lang="en-US" alt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Data Preprocessing: handle missing values, encode categorical variables, standardize features</a:t>
            </a: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AutoNum type="arabicPeriod"/>
            </a:pP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AutoNum type="arabicPeriod"/>
            </a:pPr>
            <a:r>
              <a:rPr lang="en-US" alt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Model Building:</a:t>
            </a: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0" indent="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None/>
            </a:pP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</a:pPr>
            <a:r>
              <a:rPr lang="en-US" alt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Linear Regression</a:t>
            </a: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</a:pP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</a:pPr>
            <a:r>
              <a:rPr lang="en-US" alt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Decision Tree Regressor</a:t>
            </a: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</a:pP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</a:pPr>
            <a:r>
              <a:rPr lang="en-US" alt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Random Forest Regressor</a:t>
            </a: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05435" indent="-305435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</a:pP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Font typeface="+mj-lt"/>
              <a:buAutoNum type="arabicPeriod" startAt="5"/>
            </a:pPr>
            <a:r>
              <a:rPr lang="en-US" alt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Model Evaluation: R², MAE, RMSE</a:t>
            </a: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Font typeface="+mj-lt"/>
              <a:buAutoNum type="arabicPeriod" startAt="5"/>
            </a:pP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Font typeface="+mj-lt"/>
              <a:buAutoNum type="arabicPeriod" startAt="5"/>
            </a:pPr>
            <a:r>
              <a:rPr lang="en-US" alt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Visualization: Regression lines, Decision Tree plot, comparison graphs</a:t>
            </a: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Font typeface="+mj-lt"/>
              <a:buAutoNum type="arabicPeriod" startAt="5"/>
            </a:pP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Font typeface="+mj-lt"/>
              <a:buAutoNum type="arabicPeriod" startAt="5"/>
            </a:pPr>
            <a:r>
              <a:rPr lang="en-US" alt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Deployment: Save model using joblib for future use</a:t>
            </a: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Font typeface="+mj-lt"/>
              <a:buAutoNum type="arabicPeriod" startAt="5"/>
            </a:pPr>
            <a:endParaRPr lang="en-US" alt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342900" indent="-342900">
              <a:lnSpc>
                <a:spcPct val="80000"/>
              </a:lnSpc>
              <a:spcBef>
                <a:spcPts val="20"/>
              </a:spcBef>
              <a:spcAft>
                <a:spcPts val="100"/>
              </a:spcAft>
              <a:buFont typeface="+mj-lt"/>
              <a:buAutoNum type="arabicPeriod" startAt="5"/>
            </a:pPr>
            <a:r>
              <a:rPr lang="en-US" sz="6400" b="1" dirty="0">
                <a:latin typeface="Franklin Gothic Book" panose="020B0503020102020204" charset="0"/>
                <a:cs typeface="Franklin Gothic Book" panose="020B0503020102020204" charset="0"/>
              </a:rPr>
              <a:t>Describe step by step procedure to complete your project </a:t>
            </a:r>
            <a:endParaRPr lang="en-US" sz="6400" b="1" dirty="0">
              <a:latin typeface="Franklin Gothic Book" panose="020B0503020102020204" charset="0"/>
              <a:cs typeface="Franklin Gothic Book" panose="020B05030201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8" name="Content Placeholder 7" descr="E1"/>
          <p:cNvPicPr>
            <a:picLocks noChangeAspect="1"/>
          </p:cNvPicPr>
          <p:nvPr>
            <p:ph idx="1"/>
          </p:nvPr>
        </p:nvPicPr>
        <p:blipFill>
          <a:blip r:embed="rId1"/>
          <a:srcRect r="14141"/>
          <a:stretch>
            <a:fillRect/>
          </a:stretch>
        </p:blipFill>
        <p:spPr>
          <a:xfrm>
            <a:off x="352425" y="1232535"/>
            <a:ext cx="5615305" cy="2196465"/>
          </a:xfrm>
          <a:prstGeom prst="rect">
            <a:avLst/>
          </a:prstGeom>
        </p:spPr>
      </p:pic>
      <p:pic>
        <p:nvPicPr>
          <p:cNvPr id="9" name="Picture 8" descr="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30" y="1024890"/>
            <a:ext cx="5570220" cy="4808220"/>
          </a:xfrm>
          <a:prstGeom prst="rect">
            <a:avLst/>
          </a:prstGeom>
        </p:spPr>
      </p:pic>
      <p:pic>
        <p:nvPicPr>
          <p:cNvPr id="10" name="Picture 9" descr="E3"/>
          <p:cNvPicPr>
            <a:picLocks noChangeAspect="1"/>
          </p:cNvPicPr>
          <p:nvPr/>
        </p:nvPicPr>
        <p:blipFill>
          <a:blip r:embed="rId3"/>
          <a:srcRect r="34850"/>
          <a:stretch>
            <a:fillRect/>
          </a:stretch>
        </p:blipFill>
        <p:spPr>
          <a:xfrm>
            <a:off x="352425" y="3743960"/>
            <a:ext cx="5400040" cy="2963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4"/>
          <p:cNvPicPr>
            <a:picLocks noChangeAspect="1"/>
          </p:cNvPicPr>
          <p:nvPr>
            <p:ph idx="1"/>
          </p:nvPr>
        </p:nvPicPr>
        <p:blipFill>
          <a:blip r:embed="rId1"/>
          <a:srcRect l="2461" r="23353"/>
          <a:stretch>
            <a:fillRect/>
          </a:stretch>
        </p:blipFill>
        <p:spPr>
          <a:xfrm>
            <a:off x="184150" y="619125"/>
            <a:ext cx="4428490" cy="2809875"/>
          </a:xfrm>
          <a:prstGeom prst="rect">
            <a:avLst/>
          </a:prstGeom>
        </p:spPr>
      </p:pic>
      <p:pic>
        <p:nvPicPr>
          <p:cNvPr id="5" name="Picture 4" descr="E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855" y="619125"/>
            <a:ext cx="6886575" cy="3226435"/>
          </a:xfrm>
          <a:prstGeom prst="rect">
            <a:avLst/>
          </a:prstGeom>
        </p:spPr>
      </p:pic>
      <p:pic>
        <p:nvPicPr>
          <p:cNvPr id="7" name="Picture 6" descr="E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" y="3429635"/>
            <a:ext cx="5177790" cy="3121025"/>
          </a:xfrm>
          <a:prstGeom prst="rect">
            <a:avLst/>
          </a:prstGeom>
        </p:spPr>
      </p:pic>
      <p:pic>
        <p:nvPicPr>
          <p:cNvPr id="8" name="Picture 7" descr="E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230" y="3630295"/>
            <a:ext cx="617220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310" y="914400"/>
            <a:ext cx="5901690" cy="5153660"/>
          </a:xfrm>
          <a:prstGeom prst="rect">
            <a:avLst/>
          </a:prstGeom>
        </p:spPr>
      </p:pic>
      <p:pic>
        <p:nvPicPr>
          <p:cNvPr id="5" name="Picture 4" descr="E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40" y="824865"/>
            <a:ext cx="5643880" cy="5173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4010" y="977900"/>
            <a:ext cx="3215640" cy="975360"/>
          </a:xfrm>
          <a:prstGeom prst="rect">
            <a:avLst/>
          </a:prstGeom>
        </p:spPr>
      </p:pic>
      <p:pic>
        <p:nvPicPr>
          <p:cNvPr id="5" name="Picture 4" descr="E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85" y="881380"/>
            <a:ext cx="7593965" cy="5346700"/>
          </a:xfrm>
          <a:prstGeom prst="rect">
            <a:avLst/>
          </a:prstGeom>
        </p:spPr>
      </p:pic>
      <p:pic>
        <p:nvPicPr>
          <p:cNvPr id="6" name="Picture 5" descr="E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" y="2475230"/>
            <a:ext cx="4088130" cy="3652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6E816721-11E4-4989-8472-AB5A7EC2040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2979</Words>
  <Application>WPS Presentation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Microsoft YaHei</vt:lpstr>
      <vt:lpstr>Arial Unicode MS</vt:lpstr>
      <vt:lpstr>Franklin Gothic Demi</vt:lpstr>
      <vt:lpstr>Franklin Gothic Book</vt:lpstr>
      <vt:lpstr>Wingdings</vt:lpstr>
      <vt:lpstr>Arial Black</vt:lpstr>
      <vt:lpstr>Calibri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Chandana S</cp:lastModifiedBy>
  <cp:revision>43</cp:revision>
  <dcterms:created xsi:type="dcterms:W3CDTF">2021-05-26T16:50:00Z</dcterms:created>
  <dcterms:modified xsi:type="dcterms:W3CDTF">2025-07-20T10:55:47Z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851BF06AF18448E49FEDECCBBB687214_13</vt:lpwstr>
  </property>
  <property fmtid="{D5CDD505-2E9C-101B-9397-08002B2CF9AE}" pid="4" name="KSOProductBuildVer">
    <vt:lpwstr>1033-12.2.0.21931</vt:lpwstr>
  </property>
</Properties>
</file>