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8FA493-5153-4DF3-BB3D-30BA2FE44A8F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1B9F-6E80-4012-A9C0-870BDB71C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967" y="1355383"/>
            <a:ext cx="9907515" cy="1050416"/>
          </a:xfrm>
        </p:spPr>
        <p:txBody>
          <a:bodyPr>
            <a:normAutofit/>
          </a:bodyPr>
          <a:lstStyle/>
          <a:p>
            <a:r>
              <a:rPr lang="en-US" sz="6000" b="1" u="sng" dirty="0"/>
              <a:t>CASE STUDY </a:t>
            </a:r>
            <a:endParaRPr lang="en-IN" sz="60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AD64A-B0AD-4558-BAF1-78D02675F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652" y="2495446"/>
            <a:ext cx="10965347" cy="337402"/>
          </a:xfrm>
        </p:spPr>
        <p:txBody>
          <a:bodyPr/>
          <a:lstStyle/>
          <a:p>
            <a:r>
              <a:rPr lang="en-US" b="1" spc="600" dirty="0">
                <a:solidFill>
                  <a:schemeClr val="accent5">
                    <a:lumMod val="75000"/>
                  </a:schemeClr>
                </a:solidFill>
              </a:rPr>
              <a:t>#GROUP 7</a:t>
            </a:r>
            <a:endParaRPr lang="en-IN" b="1" spc="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DEB48-6343-48FF-B8F4-CE67B0227E79}"/>
              </a:ext>
            </a:extLst>
          </p:cNvPr>
          <p:cNvSpPr txBox="1"/>
          <p:nvPr/>
        </p:nvSpPr>
        <p:spPr>
          <a:xfrm>
            <a:off x="927089" y="3630706"/>
            <a:ext cx="51689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COUNTRY </a:t>
            </a:r>
          </a:p>
          <a:p>
            <a:r>
              <a:rPr lang="en-US" sz="6600" b="1" spc="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LEADER</a:t>
            </a:r>
            <a:endParaRPr lang="en-IN" sz="6600" b="1" spc="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1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46C3-C1FE-4251-98E0-91BF3E6F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nkGothic Md BT" panose="020B0807020203060204" pitchFamily="34" charset="0"/>
              </a:rPr>
              <a:t># GROUP MEMBERS</a:t>
            </a:r>
            <a:endParaRPr lang="en-IN" sz="6000" dirty="0">
              <a:solidFill>
                <a:schemeClr val="accent6">
                  <a:lumMod val="20000"/>
                  <a:lumOff val="80000"/>
                </a:schemeClr>
              </a:solidFill>
              <a:latin typeface="BankGothic Md BT" panose="020B080702020306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60AF-EAC3-4958-AA2B-890B5CBD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latin typeface="Arial Rounded MT Bold" panose="020F0704030504030204" pitchFamily="34" charset="0"/>
              </a:rPr>
              <a:t>M1 :-  Pavan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latin typeface="Arial Rounded MT Bold" panose="020F0704030504030204" pitchFamily="34" charset="0"/>
              </a:rPr>
              <a:t>M2 :-  Sameer Shaik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latin typeface="Arial Rounded MT Bold" panose="020F0704030504030204" pitchFamily="34" charset="0"/>
              </a:rPr>
              <a:t>M3 :-  Yogesh Patel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latin typeface="Arial Rounded MT Bold" panose="020F0704030504030204" pitchFamily="34" charset="0"/>
              </a:rPr>
              <a:t>M4 :-  Chandana </a:t>
            </a:r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latin typeface="Arial Rounded MT Bold" panose="020F0704030504030204" pitchFamily="34" charset="0"/>
              </a:rPr>
              <a:t>Sathwika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highlight>
                <a:srgbClr val="C0C0C0"/>
              </a:highlight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latin typeface="Arial Rounded MT Bold" panose="020F0704030504030204" pitchFamily="34" charset="0"/>
              </a:rPr>
              <a:t>M5 :-  Michael </a:t>
            </a:r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latin typeface="Arial Rounded MT Bold" panose="020F0704030504030204" pitchFamily="34" charset="0"/>
              </a:rPr>
              <a:t>Yali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highlight>
                <a:srgbClr val="C0C0C0"/>
              </a:highligh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4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0A6B-C2FF-4F13-862A-CFEB5355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42682"/>
            <a:ext cx="11029616" cy="708242"/>
          </a:xfrm>
        </p:spPr>
        <p:txBody>
          <a:bodyPr>
            <a:normAutofit/>
          </a:bodyPr>
          <a:lstStyle/>
          <a:p>
            <a:r>
              <a:rPr lang="en-US" sz="4000" dirty="0"/>
              <a:t>INTRODUCTION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2177-440B-47FA-809C-1A0C08CF3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37" y="2270143"/>
            <a:ext cx="11225326" cy="3745175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The Constitution of a certain country states that the leader is the person with the name containing the greatest number of different alphabet letters. (The country uses the uppercase English alphabet from A - Z.) For example, the name GOOGLE has four different alphabet letters: E, G, L, and O. The name TCS has three different letters. If the country only consists of these 2 persons, GOOGLE would be the leader. If there is a tie, the person whose name comes earliest in alphabetical order is the leader.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Given a list of names of the citizens of the country, can you determine who the leader is ?</a:t>
            </a:r>
            <a:endParaRPr lang="en-IN" b="1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91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8F55-292F-4626-B956-6413611A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301"/>
            <a:ext cx="11029616" cy="1013800"/>
          </a:xfrm>
        </p:spPr>
        <p:txBody>
          <a:bodyPr>
            <a:normAutofit/>
          </a:bodyPr>
          <a:lstStyle/>
          <a:p>
            <a:r>
              <a:rPr lang="en-US" sz="4000" dirty="0"/>
              <a:t>ALGORITHM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DA24-E944-4EF4-B711-34C6E94E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04" y="2079812"/>
            <a:ext cx="11029615" cy="4352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1. START</a:t>
            </a:r>
          </a:p>
          <a:p>
            <a:pPr marL="0" indent="0">
              <a:buNone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2. ENTER THE COUNTRY LEADER NAMES</a:t>
            </a:r>
          </a:p>
          <a:p>
            <a:pPr marL="0" indent="0">
              <a:buNone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3. ADD THE NAMES INTO AN ARRAY LIST</a:t>
            </a:r>
          </a:p>
          <a:p>
            <a:pPr marL="0" indent="0">
              <a:buNone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4. FIND LEADER(NAMES) IS CALLED</a:t>
            </a:r>
          </a:p>
          <a:p>
            <a:pPr marL="0" indent="0">
              <a:buNone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5. LEADER IS DECLARED AS A STRING AND ASSIGNED AS NULL.</a:t>
            </a:r>
          </a:p>
          <a:p>
            <a:pPr marL="0" indent="0">
              <a:buNone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6. REMOVE ALL WHITE SPACES USING REPLACE ALL</a:t>
            </a:r>
          </a:p>
          <a:p>
            <a:pPr marL="0" indent="0">
              <a:buNone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7. MAP THE CHARACTERS USING HASHMAP</a:t>
            </a:r>
          </a:p>
          <a:p>
            <a:pPr marL="0" indent="0">
              <a:buNone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8. COUNT THE DIFFERENT CHARACTERS IN THE INPUT NAME</a:t>
            </a:r>
          </a:p>
          <a:p>
            <a:pPr marL="0" indent="0">
              <a:buNone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9. COMPARE THE COUNT OF DIFFERENT CHARACTERS OF BOTH NAMES AND PRINT THE LEADER NAME.</a:t>
            </a:r>
          </a:p>
          <a:p>
            <a:pPr marL="0" indent="0">
              <a:buNone/>
            </a:pPr>
            <a:r>
              <a:rPr lang="en-US" dirty="0">
                <a:latin typeface="Artifakt Element Book" panose="020B0503050000020004" pitchFamily="34" charset="0"/>
                <a:ea typeface="Artifakt Element Book" panose="020B0503050000020004" pitchFamily="34" charset="0"/>
              </a:rPr>
              <a:t>10. STOP</a:t>
            </a:r>
            <a:endParaRPr lang="en-IN" dirty="0">
              <a:latin typeface="Artifakt Element Book" panose="020B0503050000020004" pitchFamily="34" charset="0"/>
              <a:ea typeface="Artifakt Element Book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45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2F79-B622-49A2-826A-59300645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46800"/>
            <a:ext cx="11029616" cy="716755"/>
          </a:xfrm>
        </p:spPr>
        <p:txBody>
          <a:bodyPr>
            <a:normAutofit/>
          </a:bodyPr>
          <a:lstStyle/>
          <a:p>
            <a:r>
              <a:rPr lang="en-US" sz="4000" dirty="0"/>
              <a:t>INPUT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E8270-B767-44A2-AABF-E986D34EB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141" y="1665390"/>
            <a:ext cx="2404055" cy="4345810"/>
          </a:xfrm>
        </p:spPr>
        <p:txBody>
          <a:bodyPr/>
          <a:lstStyle/>
          <a:p>
            <a:pPr marL="0" indent="0">
              <a:buNone/>
            </a:pPr>
            <a:r>
              <a:rPr lang="en-US" spc="300" dirty="0">
                <a:latin typeface="Bahnschrift SemiBold SemiConden" panose="020B0502040204020203" pitchFamily="34" charset="0"/>
              </a:rPr>
              <a:t>2</a:t>
            </a:r>
          </a:p>
          <a:p>
            <a:pPr marL="0" indent="0">
              <a:buNone/>
            </a:pPr>
            <a:r>
              <a:rPr lang="en-US" spc="300" dirty="0">
                <a:latin typeface="Bahnschrift SemiBold SemiConden" panose="020B0502040204020203" pitchFamily="34" charset="0"/>
              </a:rPr>
              <a:t>2</a:t>
            </a:r>
          </a:p>
          <a:p>
            <a:pPr marL="0" indent="0">
              <a:buNone/>
            </a:pPr>
            <a:r>
              <a:rPr lang="en-US" spc="300" dirty="0">
                <a:latin typeface="Bahnschrift SemiBold SemiConden" panose="020B0502040204020203" pitchFamily="34" charset="0"/>
              </a:rPr>
              <a:t>PYTHON</a:t>
            </a:r>
            <a:br>
              <a:rPr lang="en-US" spc="300" dirty="0">
                <a:latin typeface="Bahnschrift SemiBold SemiConden" panose="020B0502040204020203" pitchFamily="34" charset="0"/>
              </a:rPr>
            </a:br>
            <a:r>
              <a:rPr lang="en-US" spc="300" dirty="0">
                <a:latin typeface="Bahnschrift SemiBold SemiConden" panose="020B0502040204020203" pitchFamily="34" charset="0"/>
              </a:rPr>
              <a:t>JAVA</a:t>
            </a:r>
          </a:p>
          <a:p>
            <a:pPr marL="0" indent="0">
              <a:buNone/>
            </a:pPr>
            <a:br>
              <a:rPr lang="en-US" spc="300" dirty="0">
                <a:latin typeface="Bahnschrift SemiBold SemiConden" panose="020B0502040204020203" pitchFamily="34" charset="0"/>
              </a:rPr>
            </a:br>
            <a:r>
              <a:rPr lang="en-US" spc="300" dirty="0">
                <a:latin typeface="Bahnschrift SemiBold SemiConden" panose="020B0502040204020203" pitchFamily="34" charset="0"/>
              </a:rPr>
              <a:t>2</a:t>
            </a:r>
          </a:p>
          <a:p>
            <a:pPr marL="0" indent="0">
              <a:buNone/>
            </a:pPr>
            <a:r>
              <a:rPr lang="en-US" spc="300" dirty="0">
                <a:latin typeface="Bahnschrift SemiBold SemiConden" panose="020B0502040204020203" pitchFamily="34" charset="0"/>
              </a:rPr>
              <a:t>SAMEER</a:t>
            </a:r>
            <a:br>
              <a:rPr lang="en-US" spc="300" dirty="0">
                <a:latin typeface="Bahnschrift SemiBold SemiConden" panose="020B0502040204020203" pitchFamily="34" charset="0"/>
              </a:rPr>
            </a:br>
            <a:r>
              <a:rPr lang="en-US" spc="300" dirty="0">
                <a:latin typeface="Bahnschrift SemiBold SemiConden" panose="020B0502040204020203" pitchFamily="34" charset="0"/>
              </a:rPr>
              <a:t>MICHAEL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9D5CC6-5A93-4A58-9688-87D6F31D6830}"/>
              </a:ext>
            </a:extLst>
          </p:cNvPr>
          <p:cNvCxnSpPr>
            <a:cxnSpLocks/>
          </p:cNvCxnSpPr>
          <p:nvPr/>
        </p:nvCxnSpPr>
        <p:spPr>
          <a:xfrm>
            <a:off x="785926" y="2445829"/>
            <a:ext cx="4368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6C90E1-FC92-45AA-BEB5-7A306FA80886}"/>
              </a:ext>
            </a:extLst>
          </p:cNvPr>
          <p:cNvCxnSpPr>
            <a:cxnSpLocks/>
          </p:cNvCxnSpPr>
          <p:nvPr/>
        </p:nvCxnSpPr>
        <p:spPr>
          <a:xfrm>
            <a:off x="848678" y="2805549"/>
            <a:ext cx="2979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4DCD4C-47BF-4BEA-8476-AE7AADD1C8D0}"/>
              </a:ext>
            </a:extLst>
          </p:cNvPr>
          <p:cNvCxnSpPr>
            <a:cxnSpLocks/>
          </p:cNvCxnSpPr>
          <p:nvPr/>
        </p:nvCxnSpPr>
        <p:spPr>
          <a:xfrm flipV="1">
            <a:off x="1994646" y="3362246"/>
            <a:ext cx="4607860" cy="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E69A88-081B-4AFE-A8F7-23D6442DBD7F}"/>
              </a:ext>
            </a:extLst>
          </p:cNvPr>
          <p:cNvSpPr txBox="1"/>
          <p:nvPr/>
        </p:nvSpPr>
        <p:spPr>
          <a:xfrm>
            <a:off x="5244353" y="2214282"/>
            <a:ext cx="4368780" cy="36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TEST CASES  YOU WANT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92EC91-1587-4F41-ACF0-2133890FA255}"/>
              </a:ext>
            </a:extLst>
          </p:cNvPr>
          <p:cNvSpPr txBox="1"/>
          <p:nvPr/>
        </p:nvSpPr>
        <p:spPr>
          <a:xfrm>
            <a:off x="3917576" y="2620883"/>
            <a:ext cx="510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Entries in First Case</a:t>
            </a:r>
            <a:endParaRPr lang="en-IN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62D102F-8AC7-4A26-A960-27FEEB4207FA}"/>
              </a:ext>
            </a:extLst>
          </p:cNvPr>
          <p:cNvSpPr/>
          <p:nvPr/>
        </p:nvSpPr>
        <p:spPr>
          <a:xfrm>
            <a:off x="1612889" y="3176276"/>
            <a:ext cx="161365" cy="339928"/>
          </a:xfrm>
          <a:prstGeom prst="rightBrace">
            <a:avLst>
              <a:gd name="adj1" fmla="val 8333"/>
              <a:gd name="adj2" fmla="val 552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45B412-0070-4C5A-B5A4-F6AC10311730}"/>
              </a:ext>
            </a:extLst>
          </p:cNvPr>
          <p:cNvSpPr txBox="1"/>
          <p:nvPr/>
        </p:nvSpPr>
        <p:spPr>
          <a:xfrm>
            <a:off x="6822898" y="315926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Citizen Names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405585-D13B-412C-A4AB-AF2CB2863AAF}"/>
              </a:ext>
            </a:extLst>
          </p:cNvPr>
          <p:cNvCxnSpPr>
            <a:cxnSpLocks/>
          </p:cNvCxnSpPr>
          <p:nvPr/>
        </p:nvCxnSpPr>
        <p:spPr>
          <a:xfrm>
            <a:off x="848677" y="4141290"/>
            <a:ext cx="2979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15FC2D-BFCF-43C8-A49B-0866B29A8B97}"/>
              </a:ext>
            </a:extLst>
          </p:cNvPr>
          <p:cNvSpPr txBox="1"/>
          <p:nvPr/>
        </p:nvSpPr>
        <p:spPr>
          <a:xfrm>
            <a:off x="4052047" y="3961860"/>
            <a:ext cx="510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Entries in Second Case</a:t>
            </a:r>
            <a:endParaRPr lang="en-IN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E18C7E99-8D54-4BCC-B2CD-1A5AAE2DBFEF}"/>
              </a:ext>
            </a:extLst>
          </p:cNvPr>
          <p:cNvSpPr/>
          <p:nvPr/>
        </p:nvSpPr>
        <p:spPr>
          <a:xfrm>
            <a:off x="1612889" y="4548019"/>
            <a:ext cx="161365" cy="339928"/>
          </a:xfrm>
          <a:prstGeom prst="rightBrace">
            <a:avLst>
              <a:gd name="adj1" fmla="val 8333"/>
              <a:gd name="adj2" fmla="val 552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824013-0D75-44BE-B970-C5E921DE6B76}"/>
              </a:ext>
            </a:extLst>
          </p:cNvPr>
          <p:cNvCxnSpPr>
            <a:cxnSpLocks/>
          </p:cNvCxnSpPr>
          <p:nvPr/>
        </p:nvCxnSpPr>
        <p:spPr>
          <a:xfrm flipV="1">
            <a:off x="2058155" y="4701664"/>
            <a:ext cx="4607860" cy="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ADC122-54C9-4A52-B34E-9497EFB450A8}"/>
              </a:ext>
            </a:extLst>
          </p:cNvPr>
          <p:cNvSpPr txBox="1"/>
          <p:nvPr/>
        </p:nvSpPr>
        <p:spPr>
          <a:xfrm>
            <a:off x="6822898" y="450024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Citizen Names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04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7C97-2704-4556-9A71-F69F0D32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874" y="806823"/>
            <a:ext cx="2968832" cy="720874"/>
          </a:xfrm>
        </p:spPr>
        <p:txBody>
          <a:bodyPr>
            <a:normAutofit/>
          </a:bodyPr>
          <a:lstStyle/>
          <a:p>
            <a:r>
              <a:rPr lang="en-US" sz="4000" dirty="0"/>
              <a:t>PROGRAM</a:t>
            </a:r>
            <a:endParaRPr lang="en-IN" sz="4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29AD530-D594-491F-A5C6-C0C12281DAC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30306" y="1958379"/>
            <a:ext cx="3917576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com.company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java.io.*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.*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CountryLeader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Scanner in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BufferedReader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InputStreamReader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(System.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in.nextInt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in.nextLine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&lt;= 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++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in.nextInt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in.nextLine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List&lt;String&gt; names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&lt;String&gt;()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&lt; 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++j)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names.add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in.nextLine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"Case #"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":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findLeader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(names))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4F03DD4-2631-4781-99F0-67E6005CE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1649" y="1958379"/>
            <a:ext cx="4966446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public static 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String </a:t>
            </a:r>
            <a:r>
              <a:rPr lang="en-US" altLang="en-US" sz="1100" dirty="0" err="1">
                <a:solidFill>
                  <a:srgbClr val="FFC66D"/>
                </a:solidFill>
                <a:latin typeface="JetBrains Mono"/>
              </a:rPr>
              <a:t>findLeader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(List&lt;String&gt; names) {</a:t>
            </a:r>
            <a:br>
              <a:rPr lang="en-US" altLang="en-US" sz="11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        String leader = </a:t>
            </a:r>
            <a:r>
              <a:rPr lang="en-US" altLang="en-US" sz="1100" dirty="0">
                <a:solidFill>
                  <a:srgbClr val="6A8759"/>
                </a:solidFill>
                <a:latin typeface="JetBrains Mono"/>
              </a:rPr>
              <a:t>""</a:t>
            </a: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1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        int </a:t>
            </a:r>
            <a:r>
              <a:rPr lang="en-US" altLang="en-US" sz="1100" dirty="0" err="1">
                <a:solidFill>
                  <a:srgbClr val="A9B7C6"/>
                </a:solidFill>
                <a:latin typeface="JetBrains Mono"/>
              </a:rPr>
              <a:t>maxCount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en-US" altLang="en-US" sz="1100" dirty="0">
                <a:solidFill>
                  <a:srgbClr val="6897BB"/>
                </a:solidFill>
                <a:latin typeface="JetBrains Mono"/>
              </a:rPr>
              <a:t>0</a:t>
            </a: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100" dirty="0">
                <a:solidFill>
                  <a:srgbClr val="CC7832"/>
                </a:solidFill>
                <a:latin typeface="JetBrains Mono"/>
              </a:rPr>
            </a:br>
            <a:br>
              <a:rPr lang="en-US" altLang="en-US" sz="11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        for 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(String name : names) {</a:t>
            </a:r>
            <a:br>
              <a:rPr lang="en-US" altLang="en-US" sz="11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            String current = </a:t>
            </a:r>
            <a:r>
              <a:rPr lang="en-US" altLang="en-US" sz="1100" dirty="0" err="1">
                <a:solidFill>
                  <a:srgbClr val="A9B7C6"/>
                </a:solidFill>
                <a:latin typeface="JetBrains Mono"/>
              </a:rPr>
              <a:t>name.replaceAll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100" dirty="0">
                <a:solidFill>
                  <a:srgbClr val="6A8759"/>
                </a:solidFill>
                <a:latin typeface="JetBrains Mono"/>
              </a:rPr>
              <a:t>" "</a:t>
            </a: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,</a:t>
            </a:r>
            <a:r>
              <a:rPr lang="en-US" altLang="en-US" sz="1100" dirty="0">
                <a:solidFill>
                  <a:srgbClr val="6A8759"/>
                </a:solidFill>
                <a:latin typeface="JetBrains Mono"/>
              </a:rPr>
              <a:t>""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;;</a:t>
            </a:r>
            <a:br>
              <a:rPr lang="en-US" altLang="en-US" sz="11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            char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[] </a:t>
            </a:r>
            <a:r>
              <a:rPr lang="en-US" altLang="en-US" sz="1100" dirty="0" err="1">
                <a:solidFill>
                  <a:srgbClr val="A9B7C6"/>
                </a:solidFill>
                <a:latin typeface="JetBrains Mono"/>
              </a:rPr>
              <a:t>charArr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en-US" altLang="en-US" sz="1100" dirty="0" err="1">
                <a:solidFill>
                  <a:srgbClr val="A9B7C6"/>
                </a:solidFill>
                <a:latin typeface="JetBrains Mono"/>
              </a:rPr>
              <a:t>current.toCharArray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()</a:t>
            </a: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1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            int 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counter = </a:t>
            </a:r>
            <a:r>
              <a:rPr lang="en-US" altLang="en-US" sz="1100" dirty="0">
                <a:solidFill>
                  <a:srgbClr val="6897BB"/>
                </a:solidFill>
                <a:latin typeface="JetBrains Mono"/>
              </a:rPr>
              <a:t>0</a:t>
            </a: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1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            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Map&lt;Character</a:t>
            </a: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Boolean&gt; </a:t>
            </a:r>
            <a:r>
              <a:rPr lang="en-US" altLang="en-US" sz="1100" dirty="0" err="1">
                <a:solidFill>
                  <a:srgbClr val="A9B7C6"/>
                </a:solidFill>
                <a:latin typeface="JetBrains Mono"/>
              </a:rPr>
              <a:t>charMap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new 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HashMap&lt;Character</a:t>
            </a: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Boolean&gt;()</a:t>
            </a: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100" dirty="0">
                <a:solidFill>
                  <a:srgbClr val="CC7832"/>
                </a:solidFill>
                <a:latin typeface="JetBrains Mono"/>
              </a:rPr>
            </a:br>
            <a:br>
              <a:rPr lang="en-US" altLang="en-US" sz="11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            for 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(Character </a:t>
            </a:r>
            <a:r>
              <a:rPr lang="en-US" altLang="en-US" sz="1100" dirty="0" err="1">
                <a:solidFill>
                  <a:srgbClr val="A9B7C6"/>
                </a:solidFill>
                <a:latin typeface="JetBrains Mono"/>
              </a:rPr>
              <a:t>ch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 : </a:t>
            </a:r>
            <a:r>
              <a:rPr lang="en-US" altLang="en-US" sz="1100" dirty="0" err="1">
                <a:solidFill>
                  <a:srgbClr val="A9B7C6"/>
                </a:solidFill>
                <a:latin typeface="JetBrains Mono"/>
              </a:rPr>
              <a:t>charArr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) {</a:t>
            </a:r>
            <a:br>
              <a:rPr lang="en-US" altLang="en-US" sz="11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                </a:t>
            </a: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if 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100" dirty="0" err="1">
                <a:solidFill>
                  <a:srgbClr val="A9B7C6"/>
                </a:solidFill>
                <a:latin typeface="JetBrains Mono"/>
              </a:rPr>
              <a:t>charMap.containsKey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100" dirty="0" err="1">
                <a:solidFill>
                  <a:srgbClr val="A9B7C6"/>
                </a:solidFill>
                <a:latin typeface="JetBrains Mono"/>
              </a:rPr>
              <a:t>ch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))  {</a:t>
            </a:r>
            <a:br>
              <a:rPr lang="en-US" altLang="en-US" sz="11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                    </a:t>
            </a: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continue;</a:t>
            </a:r>
            <a:br>
              <a:rPr lang="en-US" altLang="en-US" sz="11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                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} </a:t>
            </a: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else 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en-US" altLang="en-US" sz="11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                    </a:t>
            </a:r>
            <a:r>
              <a:rPr lang="en-US" altLang="en-US" sz="1100" dirty="0" err="1">
                <a:solidFill>
                  <a:srgbClr val="A9B7C6"/>
                </a:solidFill>
                <a:latin typeface="JetBrains Mono"/>
              </a:rPr>
              <a:t>charMap.put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100" dirty="0" err="1">
                <a:solidFill>
                  <a:srgbClr val="A9B7C6"/>
                </a:solidFill>
                <a:latin typeface="JetBrains Mono"/>
              </a:rPr>
              <a:t>ch</a:t>
            </a: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, true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1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                    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counter++</a:t>
            </a: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1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                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en-US" altLang="en-US" sz="11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            }</a:t>
            </a:r>
            <a:br>
              <a:rPr lang="en-US" altLang="en-US" sz="1100" dirty="0">
                <a:solidFill>
                  <a:srgbClr val="A9B7C6"/>
                </a:solidFill>
                <a:latin typeface="JetBrains Mono"/>
              </a:rPr>
            </a:br>
            <a:br>
              <a:rPr lang="en-US" altLang="en-US" sz="11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if 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100" dirty="0" err="1">
                <a:solidFill>
                  <a:srgbClr val="A9B7C6"/>
                </a:solidFill>
                <a:latin typeface="JetBrains Mono"/>
              </a:rPr>
              <a:t>maxCount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 &lt; counter) {</a:t>
            </a:r>
            <a:br>
              <a:rPr lang="en-US" altLang="en-US" sz="11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                leader = name</a:t>
            </a: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1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                </a:t>
            </a:r>
            <a:r>
              <a:rPr lang="en-US" altLang="en-US" sz="1100" dirty="0" err="1">
                <a:solidFill>
                  <a:srgbClr val="A9B7C6"/>
                </a:solidFill>
                <a:latin typeface="JetBrains Mono"/>
              </a:rPr>
              <a:t>maxCount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 = counter</a:t>
            </a: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1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            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en-US" altLang="en-US" sz="11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        }</a:t>
            </a:r>
            <a:br>
              <a:rPr lang="en-US" altLang="en-US" sz="1100" dirty="0">
                <a:solidFill>
                  <a:srgbClr val="A9B7C6"/>
                </a:solidFill>
                <a:latin typeface="JetBrains Mono"/>
              </a:rPr>
            </a:br>
            <a:br>
              <a:rPr lang="en-US" altLang="en-US" sz="11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return 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leader</a:t>
            </a: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1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1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en-US" altLang="en-US" sz="11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100" dirty="0">
                <a:solidFill>
                  <a:srgbClr val="A9B7C6"/>
                </a:solidFill>
                <a:latin typeface="JetBrains Mono"/>
              </a:rPr>
              <a:t>}</a:t>
            </a: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5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888D-B1C2-4003-B3A4-F0C03EB5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45" y="846800"/>
            <a:ext cx="2395090" cy="716755"/>
          </a:xfrm>
        </p:spPr>
        <p:txBody>
          <a:bodyPr>
            <a:normAutofit/>
          </a:bodyPr>
          <a:lstStyle/>
          <a:p>
            <a:r>
              <a:rPr lang="en-US" sz="4000" dirty="0"/>
              <a:t>OUTPUT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9585E-D418-4619-9357-C906F8B7CD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4"/>
          <a:stretch/>
        </p:blipFill>
        <p:spPr>
          <a:xfrm>
            <a:off x="445987" y="2269595"/>
            <a:ext cx="11300026" cy="411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7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086335CF-A59D-4CA7-8860-C89C9DF99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111" y="2099920"/>
            <a:ext cx="7803778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spc="300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3600" b="0" i="1" u="none" strike="noStrike" cap="none" spc="300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3600" b="0" i="0" u="none" strike="noStrike" cap="none" spc="300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3600" b="0" i="0" u="none" strike="noStrike" cap="none" spc="300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3600" b="0" i="0" u="none" strike="noStrike" cap="none" spc="300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“THANK YOU"</a:t>
            </a:r>
            <a:r>
              <a:rPr kumimoji="0" lang="en-US" altLang="en-US" sz="3600" b="0" i="0" u="none" strike="noStrike" cap="none" spc="300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3600" b="0" i="0" u="none" strike="noStrike" cap="none" spc="300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600" b="0" i="0" u="none" strike="noStrike" cap="none" spc="300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phic 8" descr="Return">
            <a:extLst>
              <a:ext uri="{FF2B5EF4-FFF2-40B4-BE49-F238E27FC236}">
                <a16:creationId xmlns:a16="http://schemas.microsoft.com/office/drawing/2014/main" id="{E95DA69A-4FC7-4132-B445-E79363775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436594" y="2763370"/>
            <a:ext cx="1376082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2748C5-A15C-4765-8784-72A291DA6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835" y="3123390"/>
            <a:ext cx="4170663" cy="98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495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131</TotalTime>
  <Words>636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Rounded MT Bold</vt:lpstr>
      <vt:lpstr>Artifakt Element</vt:lpstr>
      <vt:lpstr>Artifakt Element Book</vt:lpstr>
      <vt:lpstr>Bahnschrift SemiBold SemiConden</vt:lpstr>
      <vt:lpstr>BankGothic Md BT</vt:lpstr>
      <vt:lpstr>Britannic Bold</vt:lpstr>
      <vt:lpstr>Gill Sans MT</vt:lpstr>
      <vt:lpstr>JetBrains Mono</vt:lpstr>
      <vt:lpstr>Wingdings 2</vt:lpstr>
      <vt:lpstr>Dividend</vt:lpstr>
      <vt:lpstr>CASE STUDY </vt:lpstr>
      <vt:lpstr># GROUP MEMBERS</vt:lpstr>
      <vt:lpstr>INTRODUCTION </vt:lpstr>
      <vt:lpstr>ALGORITHM</vt:lpstr>
      <vt:lpstr>INPUT</vt:lpstr>
      <vt:lpstr>PROGRAM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</dc:title>
  <dc:creator>Yogesh Patel</dc:creator>
  <cp:lastModifiedBy>Yogesh Patel</cp:lastModifiedBy>
  <cp:revision>2</cp:revision>
  <dcterms:created xsi:type="dcterms:W3CDTF">2021-10-14T09:26:05Z</dcterms:created>
  <dcterms:modified xsi:type="dcterms:W3CDTF">2021-10-14T11:44:11Z</dcterms:modified>
</cp:coreProperties>
</file>