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74" r:id="rId6"/>
    <p:sldId id="272" r:id="rId7"/>
    <p:sldId id="278" r:id="rId8"/>
    <p:sldId id="275" r:id="rId9"/>
    <p:sldId id="258" r:id="rId10"/>
    <p:sldId id="260" r:id="rId11"/>
    <p:sldId id="262" r:id="rId12"/>
    <p:sldId id="264" r:id="rId13"/>
    <p:sldId id="280" r:id="rId14"/>
    <p:sldId id="27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495DD-5FB5-4683-A8F0-5AC32AA0BC4E}" v="8" dt="2023-04-15T09:53:16.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84" d="100"/>
          <a:sy n="8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4/14/2023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3872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212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044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4/14/2023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1656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41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648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319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7438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4/14/2023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5222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4/14/2023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159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4/14/2023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120634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378A26C-0D84-0161-63A6-84D916A99FAF}"/>
              </a:ext>
            </a:extLst>
          </p:cNvPr>
          <p:cNvPicPr>
            <a:picLocks noChangeAspect="1"/>
          </p:cNvPicPr>
          <p:nvPr/>
        </p:nvPicPr>
        <p:blipFill rotWithShape="1">
          <a:blip r:embed="rId2">
            <a:alphaModFix amt="90000"/>
          </a:blip>
          <a:srcRect b="6250"/>
          <a:stretch/>
        </p:blipFill>
        <p:spPr>
          <a:xfrm>
            <a:off x="1" y="10"/>
            <a:ext cx="12191999" cy="6857989"/>
          </a:xfrm>
          <a:prstGeom prst="rect">
            <a:avLst/>
          </a:prstGeom>
        </p:spPr>
      </p:pic>
      <p:sp>
        <p:nvSpPr>
          <p:cNvPr id="39" name="Rectangle 3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7BBFEB0-288A-97CE-BEC7-43E6CE24B643}"/>
              </a:ext>
            </a:extLst>
          </p:cNvPr>
          <p:cNvSpPr>
            <a:spLocks noGrp="1"/>
          </p:cNvSpPr>
          <p:nvPr>
            <p:ph type="ctrTitle"/>
          </p:nvPr>
        </p:nvSpPr>
        <p:spPr>
          <a:xfrm>
            <a:off x="1629103" y="2244830"/>
            <a:ext cx="8933796" cy="2437232"/>
          </a:xfrm>
        </p:spPr>
        <p:txBody>
          <a:bodyPr>
            <a:normAutofit/>
          </a:bodyPr>
          <a:lstStyle/>
          <a:p>
            <a:r>
              <a:rPr lang="en-US" sz="5800"/>
              <a:t>BUILD AN E-COMMERCE WEBSITE USING AWS SERVICES</a:t>
            </a:r>
          </a:p>
        </p:txBody>
      </p:sp>
      <p:sp>
        <p:nvSpPr>
          <p:cNvPr id="3" name="Subtitle 2">
            <a:extLst>
              <a:ext uri="{FF2B5EF4-FFF2-40B4-BE49-F238E27FC236}">
                <a16:creationId xmlns:a16="http://schemas.microsoft.com/office/drawing/2014/main" id="{FCEB7D83-1031-C4E8-7376-BB246310F495}"/>
              </a:ext>
            </a:extLst>
          </p:cNvPr>
          <p:cNvSpPr>
            <a:spLocks noGrp="1"/>
          </p:cNvSpPr>
          <p:nvPr>
            <p:ph type="subTitle" idx="1"/>
          </p:nvPr>
        </p:nvSpPr>
        <p:spPr>
          <a:xfrm>
            <a:off x="1629101" y="4682062"/>
            <a:ext cx="8936846" cy="457201"/>
          </a:xfrm>
        </p:spPr>
        <p:txBody>
          <a:bodyPr>
            <a:normAutofit/>
          </a:bodyPr>
          <a:lstStyle/>
          <a:p>
            <a:pPr>
              <a:spcAft>
                <a:spcPts val="600"/>
              </a:spcAft>
            </a:pPr>
            <a:r>
              <a:rPr lang="en-US" dirty="0"/>
              <a:t>AWS LAMBDA,AWS S3,AWS ROUTE 53</a:t>
            </a:r>
            <a:endParaRPr lang="en-US"/>
          </a:p>
        </p:txBody>
      </p:sp>
      <p:sp>
        <p:nvSpPr>
          <p:cNvPr id="43" name="Rectangle 4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4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7C568CB-0108-2C91-6D25-B36F430B0CAF}"/>
              </a:ext>
            </a:extLst>
          </p:cNvPr>
          <p:cNvSpPr txBox="1"/>
          <p:nvPr/>
        </p:nvSpPr>
        <p:spPr>
          <a:xfrm>
            <a:off x="9858738" y="5590270"/>
            <a:ext cx="2581154" cy="1077218"/>
          </a:xfrm>
          <a:prstGeom prst="rect">
            <a:avLst/>
          </a:prstGeom>
          <a:noFill/>
        </p:spPr>
        <p:txBody>
          <a:bodyPr wrap="square" rtlCol="0">
            <a:spAutoFit/>
          </a:bodyPr>
          <a:lstStyle/>
          <a:p>
            <a:pPr>
              <a:spcAft>
                <a:spcPts val="600"/>
              </a:spcAft>
            </a:pPr>
            <a:r>
              <a:rPr lang="en-US" dirty="0">
                <a:solidFill>
                  <a:schemeClr val="bg2"/>
                </a:solidFill>
              </a:rPr>
              <a:t>Chandana Siram</a:t>
            </a:r>
          </a:p>
          <a:p>
            <a:pPr>
              <a:spcAft>
                <a:spcPts val="600"/>
              </a:spcAft>
            </a:pPr>
            <a:r>
              <a:rPr lang="en-US" dirty="0">
                <a:solidFill>
                  <a:schemeClr val="bg2"/>
                </a:solidFill>
              </a:rPr>
              <a:t>2000039020</a:t>
            </a:r>
          </a:p>
          <a:p>
            <a:pPr>
              <a:spcAft>
                <a:spcPts val="600"/>
              </a:spcAft>
            </a:pPr>
            <a:r>
              <a:rPr lang="en-US" dirty="0">
                <a:solidFill>
                  <a:schemeClr val="bg2"/>
                </a:solidFill>
              </a:rPr>
              <a:t>Sec:14</a:t>
            </a:r>
          </a:p>
        </p:txBody>
      </p:sp>
    </p:spTree>
    <p:extLst>
      <p:ext uri="{BB962C8B-B14F-4D97-AF65-F5344CB8AC3E}">
        <p14:creationId xmlns:p14="http://schemas.microsoft.com/office/powerpoint/2010/main" val="1531976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CF45-672E-62DA-ECF8-CFE49B1B0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76EAAC-07DB-3D3E-10AC-C8013258865E}"/>
              </a:ext>
            </a:extLst>
          </p:cNvPr>
          <p:cNvSpPr>
            <a:spLocks noGrp="1"/>
          </p:cNvSpPr>
          <p:nvPr>
            <p:ph idx="1"/>
          </p:nvPr>
        </p:nvSpPr>
        <p:spPr/>
        <p:txBody>
          <a:bodyPr/>
          <a:lstStyle/>
          <a:p>
            <a:endParaRPr lang="en-US" dirty="0"/>
          </a:p>
        </p:txBody>
      </p:sp>
      <p:pic>
        <p:nvPicPr>
          <p:cNvPr id="4" name="Content Placeholder 4" descr="Graphical user interface, website&#10;&#10;Description automatically generated">
            <a:extLst>
              <a:ext uri="{FF2B5EF4-FFF2-40B4-BE49-F238E27FC236}">
                <a16:creationId xmlns:a16="http://schemas.microsoft.com/office/drawing/2014/main" id="{4775EC28-0D48-BD0D-FA28-1B3B0E29D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46" y="619331"/>
            <a:ext cx="4873635" cy="2729236"/>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4462B5A3-3D9B-72CD-B029-14B4A8126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172" y="3348567"/>
            <a:ext cx="4927636" cy="2771795"/>
          </a:xfrm>
          <a:prstGeom prst="rect">
            <a:avLst/>
          </a:prstGeom>
        </p:spPr>
      </p:pic>
    </p:spTree>
    <p:extLst>
      <p:ext uri="{BB962C8B-B14F-4D97-AF65-F5344CB8AC3E}">
        <p14:creationId xmlns:p14="http://schemas.microsoft.com/office/powerpoint/2010/main" val="359808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0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6" name="Rectangle 10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8" name="Rectangle 10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0" name="Group 10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1" name="Straight Connector 11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 website&#10;&#10;Description automatically generated">
            <a:extLst>
              <a:ext uri="{FF2B5EF4-FFF2-40B4-BE49-F238E27FC236}">
                <a16:creationId xmlns:a16="http://schemas.microsoft.com/office/drawing/2014/main" id="{E107AC54-7D5F-2C4D-633E-768A9896D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173" y="907513"/>
            <a:ext cx="5130796" cy="2591052"/>
          </a:xfrm>
          <a:prstGeom prst="rect">
            <a:avLst/>
          </a:prstGeom>
        </p:spPr>
      </p:pic>
      <p:pic>
        <p:nvPicPr>
          <p:cNvPr id="3" name="Content Placeholder 4" descr="Graphical user interface&#10;&#10;Description automatically generated">
            <a:extLst>
              <a:ext uri="{FF2B5EF4-FFF2-40B4-BE49-F238E27FC236}">
                <a16:creationId xmlns:a16="http://schemas.microsoft.com/office/drawing/2014/main" id="{8EF1AAAF-7275-75D7-0852-999824DA597A}"/>
              </a:ext>
            </a:extLst>
          </p:cNvPr>
          <p:cNvPicPr>
            <a:picLocks noChangeAspect="1"/>
          </p:cNvPicPr>
          <p:nvPr/>
        </p:nvPicPr>
        <p:blipFill rotWithShape="1">
          <a:blip r:embed="rId3">
            <a:extLst>
              <a:ext uri="{28A0092B-C50C-407E-A947-70E740481C1C}">
                <a14:useLocalDpi xmlns:a14="http://schemas.microsoft.com/office/drawing/2010/main" val="0"/>
              </a:ext>
            </a:extLst>
          </a:blip>
          <a:srcRect l="-1978" r="-3162" b="-5995"/>
          <a:stretch/>
        </p:blipFill>
        <p:spPr>
          <a:xfrm>
            <a:off x="826800" y="926003"/>
            <a:ext cx="5130799" cy="2599191"/>
          </a:xfrm>
          <a:prstGeom prst="rect">
            <a:avLst/>
          </a:prstGeom>
        </p:spPr>
      </p:pic>
      <p:sp>
        <p:nvSpPr>
          <p:cNvPr id="117" name="Rectangle 11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121" name="Rectangle 1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AE1870F-8EA6-7F99-EFD5-EAFA8B17E8F5}"/>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OUTPUT</a:t>
            </a:r>
          </a:p>
        </p:txBody>
      </p:sp>
      <p:cxnSp>
        <p:nvCxnSpPr>
          <p:cNvPr id="123" name="Straight Connector 122">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2949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B580286C-A06C-8A16-84CB-F4CCCC7CA290}"/>
              </a:ext>
            </a:extLst>
          </p:cNvPr>
          <p:cNvPicPr>
            <a:picLocks noChangeAspect="1"/>
          </p:cNvPicPr>
          <p:nvPr/>
        </p:nvPicPr>
        <p:blipFill rotWithShape="1">
          <a:blip r:embed="rId2">
            <a:alphaModFix amt="45000"/>
          </a:blip>
          <a:srcRect t="11833" b="1316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53A16B0-E41F-8984-6579-140CE6C066C6}"/>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a:t>THANKYOU</a:t>
            </a:r>
            <a:br>
              <a:rPr lang="en-US" sz="6800" cap="all" spc="-100"/>
            </a:br>
            <a:endParaRPr lang="en-US" sz="6800" cap="all" spc="-100"/>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8628749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7"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B49FCD9-D81C-8B21-791B-90B8E77B47F8}"/>
              </a:ext>
            </a:extLst>
          </p:cNvPr>
          <p:cNvSpPr>
            <a:spLocks noGrp="1"/>
          </p:cNvSpPr>
          <p:nvPr>
            <p:ph type="title"/>
          </p:nvPr>
        </p:nvSpPr>
        <p:spPr>
          <a:xfrm>
            <a:off x="1192625" y="1420706"/>
            <a:ext cx="3466540" cy="4016587"/>
          </a:xfrm>
        </p:spPr>
        <p:txBody>
          <a:bodyPr>
            <a:normAutofit/>
          </a:bodyPr>
          <a:lstStyle/>
          <a:p>
            <a:r>
              <a:rPr lang="en-US" sz="3200" dirty="0"/>
              <a:t>E-COMMERCE</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017E4A-67D3-258B-08AC-CD8776C6486C}"/>
              </a:ext>
            </a:extLst>
          </p:cNvPr>
          <p:cNvSpPr>
            <a:spLocks noGrp="1"/>
          </p:cNvSpPr>
          <p:nvPr>
            <p:ph idx="1"/>
          </p:nvPr>
        </p:nvSpPr>
        <p:spPr>
          <a:xfrm>
            <a:off x="5236723" y="1420706"/>
            <a:ext cx="5514758" cy="4016587"/>
          </a:xfrm>
        </p:spPr>
        <p:txBody>
          <a:bodyPr anchor="ctr">
            <a:normAutofit/>
          </a:bodyPr>
          <a:lstStyle/>
          <a:p>
            <a:pPr fontAlgn="auto"/>
            <a:r>
              <a:rPr lang="en-US" b="0" i="0" dirty="0">
                <a:solidFill>
                  <a:schemeClr val="tx1">
                    <a:lumMod val="75000"/>
                    <a:lumOff val="25000"/>
                  </a:schemeClr>
                </a:solidFill>
                <a:effectLst/>
                <a:latin typeface="-apple-system"/>
              </a:rPr>
              <a:t>Ecommerce analytics is the process of collecting data from all of the sources that affect a certain shop. Analysts can then utilize this information to deduce changes in customer behavior and online shopping patterns.</a:t>
            </a:r>
          </a:p>
          <a:p>
            <a:pPr fontAlgn="auto"/>
            <a:r>
              <a:rPr lang="en-US" b="0" i="0" dirty="0">
                <a:solidFill>
                  <a:schemeClr val="tx1">
                    <a:lumMod val="75000"/>
                    <a:lumOff val="25000"/>
                  </a:schemeClr>
                </a:solidFill>
                <a:effectLst/>
                <a:latin typeface="-apple-system"/>
              </a:rPr>
              <a:t>For most applications, websites can run with only client side code and be comprised of only HTML, CSS and JavaScript. Such websites are usually defined as static websites. With no server side code to run or maintain there is no point in using conventional web servers.</a:t>
            </a:r>
          </a:p>
          <a:p>
            <a:pPr fontAlgn="auto"/>
            <a:r>
              <a:rPr lang="en-US" b="0" i="0" dirty="0">
                <a:solidFill>
                  <a:schemeClr val="tx1">
                    <a:lumMod val="75000"/>
                    <a:lumOff val="25000"/>
                  </a:schemeClr>
                </a:solidFill>
                <a:effectLst/>
                <a:latin typeface="-apple-system"/>
              </a:rPr>
              <a:t>Amazon Web Services (AWS) offers multiple options for hosting static or dynamic websites. For static content, the simplest and most affordable option is the Amazon Simple Storage Service (S3).</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50044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0" name="Rectangle 3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2" name="Rectangle 4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4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5" name="Straight Connector 4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3" name="Rectangle 52">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52201B8-E834-1237-3347-98450C6CD12D}"/>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5100" cap="all" spc="-100"/>
              <a:t>Architecture DIAGRAM</a:t>
            </a:r>
          </a:p>
        </p:txBody>
      </p:sp>
      <p:sp>
        <p:nvSpPr>
          <p:cNvPr id="55" name="Rectangle 54">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56">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diagram, Teams&#10;&#10;Description automatically generated">
            <a:extLst>
              <a:ext uri="{FF2B5EF4-FFF2-40B4-BE49-F238E27FC236}">
                <a16:creationId xmlns:a16="http://schemas.microsoft.com/office/drawing/2014/main" id="{CB10BC99-ECFF-AA63-0459-B1465FC7E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670" y="1395172"/>
            <a:ext cx="6425243" cy="2216708"/>
          </a:xfrm>
          <a:prstGeom prst="rect">
            <a:avLst/>
          </a:prstGeom>
        </p:spPr>
      </p:pic>
    </p:spTree>
    <p:extLst>
      <p:ext uri="{BB962C8B-B14F-4D97-AF65-F5344CB8AC3E}">
        <p14:creationId xmlns:p14="http://schemas.microsoft.com/office/powerpoint/2010/main" val="35393879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7BCEBAE-3B5B-7C85-3749-EE2D592F078F}"/>
              </a:ext>
            </a:extLst>
          </p:cNvPr>
          <p:cNvSpPr>
            <a:spLocks noGrp="1"/>
          </p:cNvSpPr>
          <p:nvPr>
            <p:ph type="title"/>
          </p:nvPr>
        </p:nvSpPr>
        <p:spPr>
          <a:xfrm>
            <a:off x="1192625" y="1420706"/>
            <a:ext cx="3466540" cy="4016587"/>
          </a:xfrm>
        </p:spPr>
        <p:txBody>
          <a:bodyPr>
            <a:normAutofit/>
          </a:bodyPr>
          <a:lstStyle/>
          <a:p>
            <a:pPr algn="ctr"/>
            <a:r>
              <a:rPr lang="en-US" sz="3600" dirty="0"/>
              <a:t>Aws Services Used</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20413A0A-3B19-73AB-ECC9-9F7703CE59F4}"/>
              </a:ext>
            </a:extLst>
          </p:cNvPr>
          <p:cNvSpPr>
            <a:spLocks noGrp="1"/>
          </p:cNvSpPr>
          <p:nvPr>
            <p:ph idx="1"/>
          </p:nvPr>
        </p:nvSpPr>
        <p:spPr>
          <a:xfrm>
            <a:off x="5236723" y="1420706"/>
            <a:ext cx="5514758" cy="4016587"/>
          </a:xfrm>
        </p:spPr>
        <p:txBody>
          <a:bodyPr anchor="ctr">
            <a:normAutofit/>
          </a:bodyPr>
          <a:lstStyle/>
          <a:p>
            <a:r>
              <a:rPr lang="en-US" b="1" i="0" dirty="0">
                <a:solidFill>
                  <a:schemeClr val="tx1">
                    <a:lumMod val="75000"/>
                    <a:lumOff val="25000"/>
                  </a:schemeClr>
                </a:solidFill>
                <a:effectLst/>
                <a:latin typeface="-apple-system"/>
              </a:rPr>
              <a:t>Amazon s3</a:t>
            </a:r>
            <a:r>
              <a:rPr lang="en-US" b="0" i="0" dirty="0">
                <a:solidFill>
                  <a:schemeClr val="tx1">
                    <a:lumMod val="75000"/>
                    <a:lumOff val="25000"/>
                  </a:schemeClr>
                </a:solidFill>
                <a:effectLst/>
                <a:latin typeface="-apple-system"/>
              </a:rPr>
              <a:t>: Amazon S3 is an object storage service that provides manufacturing scalability, data availability, security, and performance. Users may save and retrieve any quantity of data using Amazon S3 at any time and from any location.</a:t>
            </a:r>
            <a:endParaRPr lang="en-US" dirty="0">
              <a:solidFill>
                <a:schemeClr val="tx1">
                  <a:lumMod val="75000"/>
                  <a:lumOff val="25000"/>
                </a:schemeClr>
              </a:solidFill>
            </a:endParaRPr>
          </a:p>
          <a:p>
            <a:r>
              <a:rPr lang="en-US" b="1" dirty="0">
                <a:solidFill>
                  <a:schemeClr val="tx1">
                    <a:lumMod val="75000"/>
                    <a:lumOff val="25000"/>
                  </a:schemeClr>
                </a:solidFill>
              </a:rPr>
              <a:t>Amazon route 53</a:t>
            </a:r>
            <a:r>
              <a:rPr lang="en-US" dirty="0">
                <a:solidFill>
                  <a:schemeClr val="tx1">
                    <a:lumMod val="75000"/>
                    <a:lumOff val="25000"/>
                  </a:schemeClr>
                </a:solidFill>
              </a:rPr>
              <a:t>:</a:t>
            </a:r>
            <a:r>
              <a:rPr lang="en-US" b="0" i="0" dirty="0">
                <a:solidFill>
                  <a:schemeClr val="tx1">
                    <a:lumMod val="75000"/>
                    <a:lumOff val="25000"/>
                  </a:schemeClr>
                </a:solidFill>
                <a:effectLst/>
                <a:latin typeface="-apple-system"/>
              </a:rPr>
              <a:t> Amazon Route 53 is a highly available and scalable </a:t>
            </a:r>
            <a:r>
              <a:rPr lang="en-US" dirty="0">
                <a:solidFill>
                  <a:schemeClr val="tx1">
                    <a:lumMod val="75000"/>
                    <a:lumOff val="25000"/>
                  </a:schemeClr>
                </a:solidFill>
                <a:latin typeface="-apple-system"/>
              </a:rPr>
              <a:t>Domain Name </a:t>
            </a:r>
            <a:r>
              <a:rPr lang="en-US" dirty="0" err="1">
                <a:solidFill>
                  <a:schemeClr val="tx1">
                    <a:lumMod val="75000"/>
                    <a:lumOff val="25000"/>
                  </a:schemeClr>
                </a:solidFill>
                <a:latin typeface="-apple-system"/>
              </a:rPr>
              <a:t>SysteM</a:t>
            </a:r>
            <a:r>
              <a:rPr lang="en-US" b="0" i="0" dirty="0">
                <a:solidFill>
                  <a:schemeClr val="tx1">
                    <a:lumMod val="75000"/>
                    <a:lumOff val="25000"/>
                  </a:schemeClr>
                </a:solidFill>
                <a:effectLst/>
                <a:latin typeface="-apple-system"/>
              </a:rPr>
              <a:t>  web service. Route 53 connects user requests to internet applications running on AWS or on-premises.</a:t>
            </a:r>
            <a:endParaRPr lang="en-US" dirty="0">
              <a:solidFill>
                <a:schemeClr val="tx1">
                  <a:lumMod val="75000"/>
                  <a:lumOff val="25000"/>
                </a:schemeClr>
              </a:solidFill>
            </a:endParaRPr>
          </a:p>
          <a:p>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361589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5" name="Rectangle 4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7" name="Rectangle 4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9" name="Group 4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0" name="Straight Connector 4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62" name="Rectangle 6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032510D7-9306-CB20-6B37-CF74CEDFED89}"/>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Create S3 bucket:</a:t>
            </a:r>
          </a:p>
        </p:txBody>
      </p:sp>
      <p:sp>
        <p:nvSpPr>
          <p:cNvPr id="64" name="Rectangle 63">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6" name="Straight Connector 65">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Content Placeholder 4" descr="Graphical user interface, text, website&#10;&#10;Description automatically generated">
            <a:extLst>
              <a:ext uri="{FF2B5EF4-FFF2-40B4-BE49-F238E27FC236}">
                <a16:creationId xmlns:a16="http://schemas.microsoft.com/office/drawing/2014/main" id="{A6E063A5-2EB8-486E-35E0-EA17DA7B4C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6570" y="1683058"/>
            <a:ext cx="6202238" cy="3488758"/>
          </a:xfrm>
          <a:prstGeom prst="rect">
            <a:avLst/>
          </a:prstGeom>
        </p:spPr>
      </p:pic>
    </p:spTree>
    <p:extLst>
      <p:ext uri="{BB962C8B-B14F-4D97-AF65-F5344CB8AC3E}">
        <p14:creationId xmlns:p14="http://schemas.microsoft.com/office/powerpoint/2010/main" val="1499124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4A7A5B0-A86B-4B2D-B579-7DD94059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6" name="Rectangle 35">
            <a:extLst>
              <a:ext uri="{FF2B5EF4-FFF2-40B4-BE49-F238E27FC236}">
                <a16:creationId xmlns:a16="http://schemas.microsoft.com/office/drawing/2014/main" id="{D92E8A20-C7E5-410C-8629-67A146626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Content Placeholder 4" descr="Graphical user interface, text&#10;&#10;Description automatically generated">
            <a:extLst>
              <a:ext uri="{FF2B5EF4-FFF2-40B4-BE49-F238E27FC236}">
                <a16:creationId xmlns:a16="http://schemas.microsoft.com/office/drawing/2014/main" id="{14461646-265C-028B-8E78-1C3F9ADE0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04" y="1043703"/>
            <a:ext cx="5291667" cy="2897187"/>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A8DC8B72-13DF-98C8-34FC-335A25A9CE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80819" y="2991012"/>
            <a:ext cx="5291665" cy="2950102"/>
          </a:xfrm>
          <a:prstGeom prst="rect">
            <a:avLst/>
          </a:prstGeom>
        </p:spPr>
      </p:pic>
    </p:spTree>
    <p:extLst>
      <p:ext uri="{BB962C8B-B14F-4D97-AF65-F5344CB8AC3E}">
        <p14:creationId xmlns:p14="http://schemas.microsoft.com/office/powerpoint/2010/main" val="10020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4A7A5B0-A86B-4B2D-B579-7DD94059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7" name="Rectangle 26">
            <a:extLst>
              <a:ext uri="{FF2B5EF4-FFF2-40B4-BE49-F238E27FC236}">
                <a16:creationId xmlns:a16="http://schemas.microsoft.com/office/drawing/2014/main" id="{D92E8A20-C7E5-410C-8629-67A146626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Content Placeholder 4" descr="Graphical user interface, text&#10;&#10;Description automatically generated">
            <a:extLst>
              <a:ext uri="{FF2B5EF4-FFF2-40B4-BE49-F238E27FC236}">
                <a16:creationId xmlns:a16="http://schemas.microsoft.com/office/drawing/2014/main" id="{9F9CEE33-3F41-8621-B65B-E2203E8E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25958"/>
            <a:ext cx="5291667" cy="2976562"/>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E515F00C-B9F6-6C49-EA10-F42BDD76CA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7228" y="3078143"/>
            <a:ext cx="5291665" cy="2976561"/>
          </a:xfrm>
          <a:prstGeom prst="rect">
            <a:avLst/>
          </a:prstGeom>
        </p:spPr>
      </p:pic>
    </p:spTree>
    <p:extLst>
      <p:ext uri="{BB962C8B-B14F-4D97-AF65-F5344CB8AC3E}">
        <p14:creationId xmlns:p14="http://schemas.microsoft.com/office/powerpoint/2010/main" val="254860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4A7A5B0-A86B-4B2D-B579-7DD94059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8" name="Rectangle 37">
            <a:extLst>
              <a:ext uri="{FF2B5EF4-FFF2-40B4-BE49-F238E27FC236}">
                <a16:creationId xmlns:a16="http://schemas.microsoft.com/office/drawing/2014/main" id="{D92E8A20-C7E5-410C-8629-67A146626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6" name="Content Placeholder 4" descr="Graphical user interface&#10;&#10;Description automatically generated">
            <a:extLst>
              <a:ext uri="{FF2B5EF4-FFF2-40B4-BE49-F238E27FC236}">
                <a16:creationId xmlns:a16="http://schemas.microsoft.com/office/drawing/2014/main" id="{0C515B71-3B82-A2BE-A1EF-E1643F914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44679"/>
            <a:ext cx="5291667" cy="2804583"/>
          </a:xfrm>
          <a:prstGeom prst="rect">
            <a:avLst/>
          </a:prstGeom>
        </p:spPr>
      </p:pic>
      <p:pic>
        <p:nvPicPr>
          <p:cNvPr id="5" name="Content Placeholder 4" descr="Graphical user interface, text, application&#10;&#10;Description automatically generated">
            <a:extLst>
              <a:ext uri="{FF2B5EF4-FFF2-40B4-BE49-F238E27FC236}">
                <a16:creationId xmlns:a16="http://schemas.microsoft.com/office/drawing/2014/main" id="{DF306C92-D374-A128-4A8E-E7FCACC434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6868" y="3109519"/>
            <a:ext cx="5291665" cy="3003020"/>
          </a:xfrm>
          <a:prstGeom prst="rect">
            <a:avLst/>
          </a:prstGeom>
        </p:spPr>
      </p:pic>
    </p:spTree>
    <p:extLst>
      <p:ext uri="{BB962C8B-B14F-4D97-AF65-F5344CB8AC3E}">
        <p14:creationId xmlns:p14="http://schemas.microsoft.com/office/powerpoint/2010/main" val="16877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4">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3" name="Rectangle 3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Content Placeholder 4" descr="Graphical user interface, text, website&#10;&#10;Description automatically generated">
            <a:extLst>
              <a:ext uri="{FF2B5EF4-FFF2-40B4-BE49-F238E27FC236}">
                <a16:creationId xmlns:a16="http://schemas.microsoft.com/office/drawing/2014/main" id="{066EFFDC-0EC1-CCD7-9E8D-BE34FF6BB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01" y="1434693"/>
            <a:ext cx="7237877" cy="4017021"/>
          </a:xfrm>
          <a:prstGeom prst="rect">
            <a:avLst/>
          </a:prstGeom>
        </p:spPr>
      </p:pic>
      <p:sp>
        <p:nvSpPr>
          <p:cNvPr id="44" name="Rectangle 38">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240D8-AEBE-B777-6C19-625C4E6A07FF}"/>
              </a:ext>
            </a:extLst>
          </p:cNvPr>
          <p:cNvSpPr>
            <a:spLocks noGrp="1"/>
          </p:cNvSpPr>
          <p:nvPr>
            <p:ph type="title"/>
          </p:nvPr>
        </p:nvSpPr>
        <p:spPr>
          <a:xfrm>
            <a:off x="9321801" y="612843"/>
            <a:ext cx="2312480" cy="1499738"/>
          </a:xfrm>
        </p:spPr>
        <p:txBody>
          <a:bodyPr anchor="b">
            <a:normAutofit/>
          </a:bodyPr>
          <a:lstStyle/>
          <a:p>
            <a:pPr fontAlgn="auto"/>
            <a:r>
              <a:rPr lang="en-US" sz="2800" b="0" i="0" dirty="0">
                <a:effectLst/>
                <a:latin typeface="-apple-system"/>
              </a:rPr>
              <a:t> Host a website in Amazon S3</a:t>
            </a:r>
          </a:p>
        </p:txBody>
      </p:sp>
      <p:sp>
        <p:nvSpPr>
          <p:cNvPr id="29" name="Content Placeholder 8">
            <a:extLst>
              <a:ext uri="{FF2B5EF4-FFF2-40B4-BE49-F238E27FC236}">
                <a16:creationId xmlns:a16="http://schemas.microsoft.com/office/drawing/2014/main" id="{B3C4E6A3-DDFB-A5D9-2064-64CC5AF4C702}"/>
              </a:ext>
            </a:extLst>
          </p:cNvPr>
          <p:cNvSpPr>
            <a:spLocks noGrp="1"/>
          </p:cNvSpPr>
          <p:nvPr>
            <p:ph idx="1"/>
          </p:nvPr>
        </p:nvSpPr>
        <p:spPr>
          <a:xfrm>
            <a:off x="9321801" y="2149813"/>
            <a:ext cx="2312479" cy="3854197"/>
          </a:xfrm>
        </p:spPr>
        <p:txBody>
          <a:bodyPr>
            <a:normAutofit/>
          </a:bodyPr>
          <a:lstStyle/>
          <a:p>
            <a:pPr fontAlgn="auto"/>
            <a:r>
              <a:rPr lang="en-US" sz="1800" b="0" i="0" dirty="0">
                <a:solidFill>
                  <a:schemeClr val="tx1">
                    <a:lumMod val="85000"/>
                    <a:lumOff val="15000"/>
                  </a:schemeClr>
                </a:solidFill>
                <a:effectLst/>
                <a:latin typeface="-apple-system"/>
              </a:rPr>
              <a:t>  S3 Providing a simple interface to store and retrieve data in a highly scalable and reliable way. Not only this, but storing data in Amazon S3 is a viable and affordable solution.</a:t>
            </a:r>
          </a:p>
          <a:p>
            <a:endParaRPr lang="en-US" sz="1800" dirty="0">
              <a:solidFill>
                <a:schemeClr val="tx1">
                  <a:lumMod val="85000"/>
                  <a:lumOff val="15000"/>
                </a:schemeClr>
              </a:solidFill>
            </a:endParaRPr>
          </a:p>
        </p:txBody>
      </p:sp>
    </p:spTree>
    <p:extLst>
      <p:ext uri="{BB962C8B-B14F-4D97-AF65-F5344CB8AC3E}">
        <p14:creationId xmlns:p14="http://schemas.microsoft.com/office/powerpoint/2010/main" val="317376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13B38"/>
      </a:dk2>
      <a:lt2>
        <a:srgbClr val="E8E6E2"/>
      </a:lt2>
      <a:accent1>
        <a:srgbClr val="6E90EE"/>
      </a:accent1>
      <a:accent2>
        <a:srgbClr val="34AEE8"/>
      </a:accent2>
      <a:accent3>
        <a:srgbClr val="37B4A8"/>
      </a:accent3>
      <a:accent4>
        <a:srgbClr val="32B773"/>
      </a:accent4>
      <a:accent5>
        <a:srgbClr val="2DBB37"/>
      </a:accent5>
      <a:accent6>
        <a:srgbClr val="65B53A"/>
      </a:accent6>
      <a:hlink>
        <a:srgbClr val="918157"/>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FB9CC2A289C4489637B2916A15F512" ma:contentTypeVersion="2" ma:contentTypeDescription="Create a new document." ma:contentTypeScope="" ma:versionID="7d777c809566a207b1c6bdadb81b41d2">
  <xsd:schema xmlns:xsd="http://www.w3.org/2001/XMLSchema" xmlns:xs="http://www.w3.org/2001/XMLSchema" xmlns:p="http://schemas.microsoft.com/office/2006/metadata/properties" xmlns:ns3="9d2576ef-2706-4f9f-97c4-4d36ebaf3c6f" targetNamespace="http://schemas.microsoft.com/office/2006/metadata/properties" ma:root="true" ma:fieldsID="504a5f4bb6888d8e70bf7889e85094c6" ns3:_="">
    <xsd:import namespace="9d2576ef-2706-4f9f-97c4-4d36ebaf3c6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2576ef-2706-4f9f-97c4-4d36ebaf3c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533D21-1F49-4508-99B7-CAE265B667BC}">
  <ds:schemaRefs>
    <ds:schemaRef ds:uri="http://schemas.microsoft.com/sharepoint/v3/contenttype/forms"/>
  </ds:schemaRefs>
</ds:datastoreItem>
</file>

<file path=customXml/itemProps2.xml><?xml version="1.0" encoding="utf-8"?>
<ds:datastoreItem xmlns:ds="http://schemas.openxmlformats.org/officeDocument/2006/customXml" ds:itemID="{D6504260-BDFD-44D0-BDB0-C51455E7F4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2576ef-2706-4f9f-97c4-4d36ebaf3c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10C98C-E392-4131-A329-164F2F82997E}">
  <ds:schemaRefs>
    <ds:schemaRef ds:uri="9d2576ef-2706-4f9f-97c4-4d36ebaf3c6f"/>
    <ds:schemaRef ds:uri="http://www.w3.org/XML/1998/namespace"/>
    <ds:schemaRef ds:uri="http://schemas.microsoft.com/office/infopath/2007/PartnerControl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Template>
  <TotalTime>1000</TotalTime>
  <Words>276</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Century Schoolbook</vt:lpstr>
      <vt:lpstr>Franklin Gothic Book</vt:lpstr>
      <vt:lpstr>Garamond</vt:lpstr>
      <vt:lpstr>SavonVTI</vt:lpstr>
      <vt:lpstr>BUILD AN E-COMMERCE WEBSITE USING AWS SERVICES</vt:lpstr>
      <vt:lpstr>E-COMMERCE</vt:lpstr>
      <vt:lpstr>Architecture DIAGRAM</vt:lpstr>
      <vt:lpstr>Aws Services Used</vt:lpstr>
      <vt:lpstr>Create S3 bucket:</vt:lpstr>
      <vt:lpstr>PowerPoint Presentation</vt:lpstr>
      <vt:lpstr>PowerPoint Presentation</vt:lpstr>
      <vt:lpstr>PowerPoint Presentation</vt:lpstr>
      <vt:lpstr> Host a website in Amazon S3</vt:lpstr>
      <vt:lpstr>PowerPoint Presentation</vt:lpstr>
      <vt:lpstr>OUTPUT</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E-COMMERCE WEBSITE USING AWS SERVICES</dc:title>
  <dc:creator>S.CHANDANA</dc:creator>
  <cp:lastModifiedBy>S.CHANDANA</cp:lastModifiedBy>
  <cp:revision>1</cp:revision>
  <dcterms:created xsi:type="dcterms:W3CDTF">2023-04-14T17:57:37Z</dcterms:created>
  <dcterms:modified xsi:type="dcterms:W3CDTF">2023-04-15T10:37:46Z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0x010100C4FB9CC2A289C4489637B2916A15F512</vt:lpwstr>
  </property>
</Properties>
</file>