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1"/>
  </p:notesMasterIdLst>
  <p:sldIdLst>
    <p:sldId id="286" r:id="rId2"/>
    <p:sldId id="287" r:id="rId3"/>
    <p:sldId id="288" r:id="rId4"/>
    <p:sldId id="294" r:id="rId5"/>
    <p:sldId id="299" r:id="rId6"/>
    <p:sldId id="289" r:id="rId7"/>
    <p:sldId id="290" r:id="rId8"/>
    <p:sldId id="295" r:id="rId9"/>
    <p:sldId id="296" r:id="rId10"/>
    <p:sldId id="297" r:id="rId11"/>
    <p:sldId id="307" r:id="rId12"/>
    <p:sldId id="301" r:id="rId13"/>
    <p:sldId id="302" r:id="rId14"/>
    <p:sldId id="303" r:id="rId15"/>
    <p:sldId id="304" r:id="rId16"/>
    <p:sldId id="305" r:id="rId17"/>
    <p:sldId id="298" r:id="rId18"/>
    <p:sldId id="300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1" autoAdjust="0"/>
    <p:restoredTop sz="94660"/>
  </p:normalViewPr>
  <p:slideViewPr>
    <p:cSldViewPr>
      <p:cViewPr>
        <p:scale>
          <a:sx n="87" d="100"/>
          <a:sy n="87" d="100"/>
        </p:scale>
        <p:origin x="41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81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0FCA2-EA55-47E9-8BAB-8B1784A7A5EF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81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8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8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20B26-C2AA-413B-A461-77BAA6E947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9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20B26-C2AA-413B-A461-77BAA6E947EC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48601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4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5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6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7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12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48796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97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8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9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0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1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2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803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4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80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48806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0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80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8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11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4869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92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3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4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5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6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98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00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5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4867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7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6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7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8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9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80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8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48682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048683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48689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48711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12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3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4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5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6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18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4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8"/>
          <p:cNvCxnSpPr>
            <a:cxnSpLocks/>
          </p:cNvCxnSpPr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9"/>
          <p:cNvCxnSpPr>
            <a:cxnSpLocks/>
          </p:cNvCxnSpPr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9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79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9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20"/>
          <p:cNvCxnSpPr>
            <a:cxnSpLocks/>
          </p:cNvCxnSpPr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21"/>
          <p:cNvCxnSpPr>
            <a:cxnSpLocks/>
          </p:cNvCxnSpPr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48644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45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6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7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8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9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51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3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48654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8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48726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27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8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9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0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1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2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33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3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7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0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0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1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66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7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9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4874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4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4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5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6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7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8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49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0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5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7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7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48769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70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1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2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3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4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5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76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7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7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48779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781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8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48576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CC9EF114-B238-4227-9679-0C81B508B69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048589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0EF933-CD2E-461B-B99E-9799D88EB6D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D:\announcement-ppt-background-3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492946" cy="6858000"/>
          </a:xfrm>
          <a:prstGeom prst="rect">
            <a:avLst/>
          </a:prstGeom>
          <a:noFill/>
        </p:spPr>
      </p:pic>
      <p:sp>
        <p:nvSpPr>
          <p:cNvPr id="1048614" name="TextBox 3"/>
          <p:cNvSpPr txBox="1"/>
          <p:nvPr/>
        </p:nvSpPr>
        <p:spPr>
          <a:xfrm>
            <a:off x="1447800" y="3048000"/>
            <a:ext cx="36359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Computer </a:t>
            </a:r>
          </a:p>
          <a:p>
            <a:r>
              <a:rPr lang="en-US" sz="4400" dirty="0"/>
              <a:t>Vision based</a:t>
            </a:r>
          </a:p>
          <a:p>
            <a:r>
              <a:rPr lang="en-US" sz="4400"/>
              <a:t> Mouse</a:t>
            </a:r>
            <a:endParaRPr lang="en-US" sz="4400" dirty="0"/>
          </a:p>
        </p:txBody>
      </p:sp>
      <p:sp>
        <p:nvSpPr>
          <p:cNvPr id="1048615" name="TextBox 4"/>
          <p:cNvSpPr txBox="1"/>
          <p:nvPr/>
        </p:nvSpPr>
        <p:spPr>
          <a:xfrm>
            <a:off x="6096000" y="4495800"/>
            <a:ext cx="2037080" cy="1526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2"/>
                </a:solidFill>
              </a:rPr>
              <a:t>Submitted by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	16501A0537</a:t>
            </a:r>
          </a:p>
          <a:p>
            <a:r>
              <a:rPr lang="en-US" dirty="0">
                <a:solidFill>
                  <a:schemeClr val="bg2"/>
                </a:solidFill>
              </a:rPr>
              <a:t>	16501A0520</a:t>
            </a:r>
          </a:p>
          <a:p>
            <a:r>
              <a:rPr lang="en-US" dirty="0">
                <a:solidFill>
                  <a:schemeClr val="bg2"/>
                </a:solidFill>
              </a:rPr>
              <a:t>	17505A0504</a:t>
            </a:r>
          </a:p>
          <a:p>
            <a:r>
              <a:rPr lang="en-US" dirty="0">
                <a:solidFill>
                  <a:schemeClr val="bg2"/>
                </a:solidFill>
              </a:rPr>
              <a:t>	16501A0536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intel\Downloads\no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8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D851-CF1F-4015-8E6D-95AB9061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DA81-AC5E-4CC9-9B8E-79CC6168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81200"/>
            <a:ext cx="41148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chooseAction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(['move', 'false'])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[0]!=-1 and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[0]!=-1: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distance(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yp,rc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)&lt;50 and distance(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yp,bc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)&lt;50 and distance(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rc,bc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)&lt;50 :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out[0] = 'drag'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out[1] = 'true'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out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rc,bc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)&lt;40: 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out[0] = 'right'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out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yp,rc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)&lt;40:	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out[0] = 'left'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out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86CA5-842C-41E7-ACD5-8F3495E2BA92}"/>
              </a:ext>
            </a:extLst>
          </p:cNvPr>
          <p:cNvSpPr txBox="1"/>
          <p:nvPr/>
        </p:nvSpPr>
        <p:spPr>
          <a:xfrm>
            <a:off x="4343400" y="2239076"/>
            <a:ext cx="42915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yp,rc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)&gt;40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[1]&gt;120: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out[0] = 'down'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out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[1]&gt;110: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out[0] = 'up'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out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out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out[0] = -1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out 	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58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9DCA-65C8-4794-A7C0-674B859A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AC202-356B-443E-A336-03F8933ED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28600"/>
            <a:ext cx="9040305" cy="6858000"/>
          </a:xfrm>
        </p:spPr>
      </p:pic>
    </p:spTree>
    <p:extLst>
      <p:ext uri="{BB962C8B-B14F-4D97-AF65-F5344CB8AC3E}">
        <p14:creationId xmlns:p14="http://schemas.microsoft.com/office/powerpoint/2010/main" val="320346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1B0D-D1FB-47B1-8631-8DB31B6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885E0-18DF-49C6-A751-B0E67D57F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2" y="152400"/>
            <a:ext cx="8883175" cy="6553200"/>
          </a:xfrm>
        </p:spPr>
      </p:pic>
    </p:spTree>
    <p:extLst>
      <p:ext uri="{BB962C8B-B14F-4D97-AF65-F5344CB8AC3E}">
        <p14:creationId xmlns:p14="http://schemas.microsoft.com/office/powerpoint/2010/main" val="220348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DEB2-3076-41DC-B787-EC3EFF33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F0E9B-E890-44F7-841A-5C01F828E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38" y="59856"/>
            <a:ext cx="9144001" cy="6801075"/>
          </a:xfrm>
        </p:spPr>
      </p:pic>
    </p:spTree>
    <p:extLst>
      <p:ext uri="{BB962C8B-B14F-4D97-AF65-F5344CB8AC3E}">
        <p14:creationId xmlns:p14="http://schemas.microsoft.com/office/powerpoint/2010/main" val="104532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BAFD-EE2B-47FC-BF61-93F500B3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61FF5-3F01-4E06-B1BA-3795CD8C3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8991600" cy="6553200"/>
          </a:xfrm>
        </p:spPr>
      </p:pic>
    </p:spTree>
    <p:extLst>
      <p:ext uri="{BB962C8B-B14F-4D97-AF65-F5344CB8AC3E}">
        <p14:creationId xmlns:p14="http://schemas.microsoft.com/office/powerpoint/2010/main" val="53751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11EE-E29A-4703-8F1C-939F0755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6A75E-8C92-42DA-8CA1-E7990AB91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8991600" cy="6781800"/>
          </a:xfrm>
        </p:spPr>
      </p:pic>
    </p:spTree>
    <p:extLst>
      <p:ext uri="{BB962C8B-B14F-4D97-AF65-F5344CB8AC3E}">
        <p14:creationId xmlns:p14="http://schemas.microsoft.com/office/powerpoint/2010/main" val="249737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2489200"/>
            <a:ext cx="8305800" cy="4292600"/>
          </a:xfrm>
        </p:spPr>
        <p:txBody>
          <a:bodyPr>
            <a:noAutofit/>
          </a:bodyPr>
          <a:lstStyle/>
          <a:p>
            <a:pPr marL="12700" marR="429895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are </a:t>
            </a:r>
            <a:r>
              <a:rPr lang="en-US" sz="20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to control the mouse cursor </a:t>
            </a:r>
            <a:r>
              <a:rPr lang="en-US" sz="20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sz="2000" spc="-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camera. This </a:t>
            </a:r>
            <a:r>
              <a:rPr lang="en-US" sz="20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computer vision algorithms and can do all  mouse</a:t>
            </a:r>
            <a:r>
              <a:rPr lang="en-US" sz="2000" spc="-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62230">
              <a:lnSpc>
                <a:spcPct val="100000"/>
              </a:lnSpc>
              <a:spcBef>
                <a:spcPts val="550"/>
              </a:spcBef>
            </a:pP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difficult to get </a:t>
            </a:r>
            <a:r>
              <a:rPr lang="en-US" sz="20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stable results because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variety of  </a:t>
            </a:r>
            <a:r>
              <a:rPr lang="en-US" sz="20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lighting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skin colors of human</a:t>
            </a:r>
            <a:r>
              <a:rPr lang="en-US" sz="2000" spc="-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races.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464820">
              <a:lnSpc>
                <a:spcPts val="2630"/>
              </a:lnSpc>
              <a:spcBef>
                <a:spcPts val="645"/>
              </a:spcBef>
            </a:pP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could be </a:t>
            </a:r>
            <a:r>
              <a:rPr lang="en-US" sz="20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presentations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 work  </a:t>
            </a:r>
            <a:r>
              <a:rPr lang="en-US" sz="20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space.</a:t>
            </a:r>
          </a:p>
          <a:p>
            <a:pPr marL="12700" marR="464820">
              <a:lnSpc>
                <a:spcPts val="2630"/>
              </a:lnSpc>
              <a:spcBef>
                <a:spcPts val="645"/>
              </a:spcBef>
            </a:pPr>
            <a:r>
              <a:rPr lang="en-US" sz="2000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Various application programs can be written exclusively for this technology to create a wide range of applications with minimum requirements of resources.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0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2489200"/>
            <a:ext cx="8839200" cy="35306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future, we are going to  add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 such as enlarging and shrinking</a:t>
            </a:r>
            <a:r>
              <a:rPr lang="en-US" spc="-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windows,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closing window, etc. by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palm and multiple</a:t>
            </a:r>
            <a:r>
              <a:rPr lang="en-US" spc="-9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fingers.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also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browser or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spc="-6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drives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(C: /D:/E: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etc)with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help of </a:t>
            </a:r>
            <a:r>
              <a:rPr lang="en-US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 gestures instead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 moving the</a:t>
            </a:r>
            <a:r>
              <a:rPr lang="en-US" spc="-3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cursor.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going to  add implement this for robots also. Then we can control robots by our gestures.</a:t>
            </a:r>
          </a:p>
        </p:txBody>
      </p:sp>
    </p:spTree>
    <p:extLst>
      <p:ext uri="{BB962C8B-B14F-4D97-AF65-F5344CB8AC3E}">
        <p14:creationId xmlns:p14="http://schemas.microsoft.com/office/powerpoint/2010/main" val="361450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97156" name="Picture 2" descr="C:\Users\intel\Videos\science-idea-wallpap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9220200" cy="6934199"/>
          </a:xfrm>
          <a:prstGeom prst="rect">
            <a:avLst/>
          </a:prstGeom>
          <a:noFill/>
        </p:spPr>
      </p:pic>
      <p:sp>
        <p:nvSpPr>
          <p:cNvPr id="1048630" name="TextBox 3"/>
          <p:cNvSpPr txBox="1"/>
          <p:nvPr/>
        </p:nvSpPr>
        <p:spPr>
          <a:xfrm>
            <a:off x="947057" y="2699658"/>
            <a:ext cx="4157980" cy="751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THANKING YOU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C:\Users\intel\Videos\341_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48200" cy="6858000"/>
          </a:xfrm>
          <a:prstGeom prst="rect">
            <a:avLst/>
          </a:prstGeom>
          <a:noFill/>
        </p:spPr>
      </p:pic>
      <p:sp>
        <p:nvSpPr>
          <p:cNvPr id="1048596" name="TextBox 3"/>
          <p:cNvSpPr txBox="1"/>
          <p:nvPr/>
        </p:nvSpPr>
        <p:spPr>
          <a:xfrm>
            <a:off x="5638800" y="838200"/>
            <a:ext cx="1630680" cy="586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1048597" name="TextBox 4"/>
          <p:cNvSpPr txBox="1"/>
          <p:nvPr/>
        </p:nvSpPr>
        <p:spPr>
          <a:xfrm>
            <a:off x="4953000" y="2286000"/>
            <a:ext cx="429155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700" b="1" dirty="0"/>
              <a:t>Abstract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700" b="1" dirty="0"/>
              <a:t>Introduction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700" b="1" dirty="0"/>
              <a:t>Design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700" b="1" dirty="0"/>
              <a:t>Implementation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700" b="1" dirty="0"/>
              <a:t>Code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700" b="1" dirty="0"/>
              <a:t>Conclusion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700" b="1" dirty="0"/>
              <a:t>Future enhancements</a:t>
            </a:r>
          </a:p>
          <a:p>
            <a:endParaRPr lang="en-US" sz="2500" b="1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4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8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48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48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48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3"/>
          <p:cNvSpPr txBox="1"/>
          <p:nvPr/>
        </p:nvSpPr>
        <p:spPr>
          <a:xfrm>
            <a:off x="3276600" y="990600"/>
            <a:ext cx="2710180" cy="688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" sz="4000" b="1" i="0" dirty="0">
                <a:solidFill>
                  <a:schemeClr val="bg2"/>
                </a:solidFill>
              </a:rPr>
              <a:t>ABSTRACT</a:t>
            </a:r>
            <a:endParaRPr lang="zh-CN" altLang="en-US" i="0"/>
          </a:p>
        </p:txBody>
      </p:sp>
      <p:sp>
        <p:nvSpPr>
          <p:cNvPr id="2" name="TextBox 1"/>
          <p:cNvSpPr txBox="1"/>
          <p:nvPr/>
        </p:nvSpPr>
        <p:spPr>
          <a:xfrm>
            <a:off x="304800" y="2667000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As technology continues to develop , people have smaller and smaller electronic devices.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problem statement for this project is to improve the human computer interaction and in particular vision based and object recognition. The aim is to control all operations of a mouse without the actual use of mouse.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basic functions of a mouse i.e. left click, right click and double click using hand gestures are performed in this project.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goal is to manage computers and other devices with gestures rather than pointing and clicking a mouse or touching a display directly.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77559" cy="3530600"/>
          </a:xfrm>
        </p:spPr>
        <p:txBody>
          <a:bodyPr/>
          <a:lstStyle/>
          <a:p>
            <a:r>
              <a:rPr lang="en-US" dirty="0"/>
              <a:t> To design virtual mouse which detects  hand gestures patterns instead of physical mouse.</a:t>
            </a:r>
          </a:p>
          <a:p>
            <a:r>
              <a:rPr lang="en-US" dirty="0"/>
              <a:t>Basically we use colored tips for detection which are captured by webcam</a:t>
            </a:r>
          </a:p>
          <a:p>
            <a:r>
              <a:rPr lang="en-US" dirty="0"/>
              <a:t>Here, the colored fingertip acts as an object  which the web cam senses</a:t>
            </a:r>
          </a:p>
          <a:p>
            <a:r>
              <a:rPr lang="en-US" dirty="0"/>
              <a:t>The camera is positioned such that it recognizes the  moment of finger tips and performs the operations of mouse</a:t>
            </a:r>
          </a:p>
          <a:p>
            <a:r>
              <a:rPr lang="en-IN" dirty="0"/>
              <a:t>The application has been designed to be cost effective and uses low cost input tools like webcam for capturing hand as input.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7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:\Users\library\Desktop\Capt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783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extBox 3"/>
          <p:cNvSpPr txBox="1"/>
          <p:nvPr/>
        </p:nvSpPr>
        <p:spPr>
          <a:xfrm>
            <a:off x="914400" y="811016"/>
            <a:ext cx="1859280" cy="688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pic>
        <p:nvPicPr>
          <p:cNvPr id="7" name="Picture 6" descr="C:\Users\library\Desktop\Capture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8920" cy="684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extBox 3"/>
          <p:cNvSpPr txBox="1"/>
          <p:nvPr/>
        </p:nvSpPr>
        <p:spPr>
          <a:xfrm>
            <a:off x="1600200" y="570914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Capture Video from Camera</a:t>
            </a:r>
            <a:endParaRPr lang="en-US" sz="3600" dirty="0"/>
          </a:p>
        </p:txBody>
      </p:sp>
      <p:sp>
        <p:nvSpPr>
          <p:cNvPr id="1048623" name="TextBox 4"/>
          <p:cNvSpPr txBox="1"/>
          <p:nvPr/>
        </p:nvSpPr>
        <p:spPr>
          <a:xfrm>
            <a:off x="208280" y="1447800"/>
            <a:ext cx="69545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Goal one 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cv2.VideoCapture()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a. Capturing real time video using Web-Camera.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	b. Flipping of each image frame.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	c. Conversion of each frame to a grey scale image.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4" name="TextBox 5"/>
          <p:cNvSpPr txBox="1"/>
          <p:nvPr/>
        </p:nvSpPr>
        <p:spPr>
          <a:xfrm>
            <a:off x="182880" y="2895600"/>
            <a:ext cx="8635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# All packages needed for the program are imported ahead</a:t>
            </a:r>
            <a:endParaRPr lang="en-US" sz="1200" dirty="0"/>
          </a:p>
          <a:p>
            <a:r>
              <a:rPr lang="en-IN" sz="1200" dirty="0"/>
              <a:t> </a:t>
            </a:r>
            <a:endParaRPr lang="en-US" sz="1200" dirty="0"/>
          </a:p>
          <a:p>
            <a:r>
              <a:rPr lang="en-IN" sz="1200" dirty="0"/>
              <a:t>import cv2</a:t>
            </a:r>
            <a:endParaRPr lang="en-US" sz="1200" dirty="0"/>
          </a:p>
          <a:p>
            <a:r>
              <a:rPr lang="en-IN" sz="1200" dirty="0"/>
              <a:t>cap = cv2.VideoCapture(0)</a:t>
            </a:r>
            <a:endParaRPr lang="en-US" sz="1200" dirty="0"/>
          </a:p>
          <a:p>
            <a:r>
              <a:rPr lang="en-IN" sz="1200" dirty="0"/>
              <a:t>while(1):</a:t>
            </a:r>
            <a:endParaRPr lang="en-US" sz="1200" dirty="0"/>
          </a:p>
          <a:p>
            <a:r>
              <a:rPr lang="en-IN" sz="1200" dirty="0"/>
              <a:t>    </a:t>
            </a:r>
            <a:endParaRPr lang="en-US" sz="1200" dirty="0"/>
          </a:p>
          <a:p>
            <a:r>
              <a:rPr lang="en-IN" sz="1200" dirty="0"/>
              <a:t>     # Capture frame-by-frame</a:t>
            </a:r>
            <a:endParaRPr lang="en-US" sz="1200" dirty="0"/>
          </a:p>
          <a:p>
            <a:r>
              <a:rPr lang="en-IN" sz="1200" dirty="0"/>
              <a:t>    _, frameinv = cap.read()</a:t>
            </a:r>
            <a:endParaRPr lang="en-US" sz="1200" dirty="0"/>
          </a:p>
          <a:p>
            <a:r>
              <a:rPr lang="en-IN" sz="1200" dirty="0"/>
              <a:t> </a:t>
            </a:r>
            <a:endParaRPr lang="en-US" sz="1200" dirty="0"/>
          </a:p>
          <a:p>
            <a:r>
              <a:rPr lang="en-IN" sz="1200" dirty="0"/>
              <a:t>    # flip horizontally to get mirror image in camera</a:t>
            </a:r>
            <a:endParaRPr lang="en-US" sz="1200" dirty="0"/>
          </a:p>
          <a:p>
            <a:r>
              <a:rPr lang="en-IN" sz="1200" dirty="0"/>
              <a:t>    frame = cv2.flip( frameinv, 1)</a:t>
            </a:r>
            <a:endParaRPr lang="en-US" sz="1200" dirty="0"/>
          </a:p>
          <a:p>
            <a:r>
              <a:rPr lang="en-IN" sz="1200" dirty="0"/>
              <a:t>     # Our operations on the frame come here</a:t>
            </a:r>
            <a:endParaRPr lang="en-US" sz="1200" dirty="0"/>
          </a:p>
          <a:p>
            <a:r>
              <a:rPr lang="en-IN" sz="1200" dirty="0"/>
              <a:t>    hsv = cv2.cvtColor( frame, cv2.COLOR_BGR2HSV)</a:t>
            </a:r>
            <a:endParaRPr lang="en-US" sz="1200" dirty="0"/>
          </a:p>
          <a:p>
            <a:r>
              <a:rPr lang="en-IN" sz="1200" dirty="0"/>
              <a:t>        </a:t>
            </a:r>
            <a:endParaRPr lang="en-US" sz="1200" dirty="0"/>
          </a:p>
          <a:p>
            <a:r>
              <a:rPr lang="en-IN" sz="1200" dirty="0"/>
              <a:t>     # Display the resulting frame</a:t>
            </a:r>
            <a:endParaRPr lang="en-US" sz="1200" dirty="0"/>
          </a:p>
          <a:p>
            <a:r>
              <a:rPr lang="en-IN" sz="1200" dirty="0"/>
              <a:t>    cv2.imshow('Frame', hsv)</a:t>
            </a:r>
            <a:endParaRPr lang="en-US" sz="1200" dirty="0"/>
          </a:p>
          <a:p>
            <a:r>
              <a:rPr lang="en-IN" sz="1200" dirty="0"/>
              <a:t> </a:t>
            </a:r>
            <a:r>
              <a:rPr lang="en-IN" sz="1200" dirty="0" err="1"/>
              <a:t>cap.release</a:t>
            </a:r>
            <a:r>
              <a:rPr lang="en-IN" sz="1200" dirty="0"/>
              <a:t>()</a:t>
            </a:r>
            <a:endParaRPr lang="en-US" sz="1200" dirty="0"/>
          </a:p>
          <a:p>
            <a:r>
              <a:rPr lang="en-IN" sz="1200" dirty="0"/>
              <a:t>cv2.destroyAllWindows()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4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4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4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48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48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48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48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48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48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48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48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48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48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48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48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750"/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750"/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750"/>
                                        <p:tgtEl>
                                          <p:spTgt spid="1048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750"/>
                                        <p:tgtEl>
                                          <p:spTgt spid="1048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750"/>
                                        <p:tgtEl>
                                          <p:spTgt spid="1048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750"/>
                                        <p:tgtEl>
                                          <p:spTgt spid="1048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750"/>
                                        <p:tgtEl>
                                          <p:spTgt spid="10486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750"/>
                                        <p:tgtEl>
                                          <p:spTgt spid="10486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750"/>
                                        <p:tgtEl>
                                          <p:spTgt spid="10486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750"/>
                                        <p:tgtEl>
                                          <p:spTgt spid="10486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750"/>
                                        <p:tgtEl>
                                          <p:spTgt spid="10486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750"/>
                                        <p:tgtEl>
                                          <p:spTgt spid="10486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750"/>
                                        <p:tgtEl>
                                          <p:spTgt spid="10486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750"/>
                                        <p:tgtEl>
                                          <p:spTgt spid="10486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750"/>
                                        <p:tgtEl>
                                          <p:spTgt spid="10486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750"/>
                                        <p:tgtEl>
                                          <p:spTgt spid="10486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750"/>
                                        <p:tgtEl>
                                          <p:spTgt spid="10486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750"/>
                                        <p:tgtEl>
                                          <p:spTgt spid="10486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6346078" cy="711359"/>
          </a:xfrm>
        </p:spPr>
        <p:txBody>
          <a:bodyPr/>
          <a:lstStyle/>
          <a:p>
            <a:r>
              <a:rPr lang="en-IN" sz="3600" b="1" dirty="0"/>
              <a:t>Colour Ranges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95400"/>
            <a:ext cx="4495799" cy="55626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Goal two 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calibrateColor()</a:t>
            </a:r>
            <a:endParaRPr lang="en-US" dirty="0"/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import cv2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import numpy as np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# Create a black image, a window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kernel = np.zeros((300,512,3), np.uint8)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name = 'Calibrate'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cv2.namedWindow(name)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# create trackbars for color change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cv2.createTrackbar('Hue', name, 0, 255, nothing)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cv2.createTrackbar('Sat', name, 0, 255, nothing)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cv2.createTrackbar('Val', name, 0, 255, nothing)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3668" y="1348800"/>
            <a:ext cx="441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# create switch for ON/OFF functionality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switch = '0 : OFF \n 1 : ON'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cv2.createTrackbar(switch, name,0,1,nothing)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while(1):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cv2.imshow(name,kernel)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k = cv2.waitKey(1) &amp; 0xFF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break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# get current positions of four trackbars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hue = cv2.getTrackbarPos('Hue', name)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sat = cv2.getTrackbarPos('Sat', name)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val = cv2.getTrackbarPos('Val', name)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s = cv2.getTrackbarPos(switch,name)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if s == 0: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kernel[:] = 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else: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kernel[:] = [hue,sat,val]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cv2.destroyAllWindows()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9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Remove Noise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 cv2.inRange function is used to filter out a particular color from the frame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# The result then undergoes morphosis i.e. erosion and dilation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# Resultant frame is returned as mask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def makeMask(hsv_frame, color_Range):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mask = cv2.inRange( hsv_frame, color_Range[0], color_Range[1])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# Morphosis next ...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eroded = cv2.erode( mask, kernel, iterations=1)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dilated = cv2.dilate( eroded, kernel, iterations=1)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return dilated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6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1127</Words>
  <Application>Microsoft Office PowerPoint</Application>
  <PresentationFormat>On-screen Show (4:3)</PresentationFormat>
  <Paragraphs>137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Colour Ranges</vt:lpstr>
      <vt:lpstr>Remove Noise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KATRAGADDA PRUDHVI</cp:lastModifiedBy>
  <cp:revision>24</cp:revision>
  <dcterms:created xsi:type="dcterms:W3CDTF">2019-08-05T19:47:30Z</dcterms:created>
  <dcterms:modified xsi:type="dcterms:W3CDTF">2020-02-12T09:53:09Z</dcterms:modified>
</cp:coreProperties>
</file>