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1"/>
  </p:sldMasterIdLst>
  <p:notesMasterIdLst>
    <p:notesMasterId r:id="rId15"/>
  </p:notesMasterIdLst>
  <p:handoutMasterIdLst>
    <p:handoutMasterId r:id="rId16"/>
  </p:handoutMasterIdLst>
  <p:sldIdLst>
    <p:sldId id="257" r:id="rId2"/>
    <p:sldId id="258" r:id="rId3"/>
    <p:sldId id="262"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A91D32-7407-4079-BB41-F4D6100A8848}" v="5" dt="2023-06-10T07:45:45.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501" autoAdjust="0"/>
  </p:normalViewPr>
  <p:slideViewPr>
    <p:cSldViewPr snapToGrid="0">
      <p:cViewPr varScale="1">
        <p:scale>
          <a:sx n="56" d="100"/>
          <a:sy n="56" d="100"/>
        </p:scale>
        <p:origin x="58" y="173"/>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6/10/2023</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6/10/2023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309365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10</a:t>
            </a:fld>
            <a:endParaRPr lang="en-US" dirty="0"/>
          </a:p>
        </p:txBody>
      </p:sp>
    </p:spTree>
    <p:extLst>
      <p:ext uri="{BB962C8B-B14F-4D97-AF65-F5344CB8AC3E}">
        <p14:creationId xmlns:p14="http://schemas.microsoft.com/office/powerpoint/2010/main" val="2326734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11</a:t>
            </a:fld>
            <a:endParaRPr lang="en-US" dirty="0"/>
          </a:p>
        </p:txBody>
      </p:sp>
    </p:spTree>
    <p:extLst>
      <p:ext uri="{BB962C8B-B14F-4D97-AF65-F5344CB8AC3E}">
        <p14:creationId xmlns:p14="http://schemas.microsoft.com/office/powerpoint/2010/main" val="2335589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12</a:t>
            </a:fld>
            <a:endParaRPr lang="en-US" dirty="0"/>
          </a:p>
        </p:txBody>
      </p:sp>
    </p:spTree>
    <p:extLst>
      <p:ext uri="{BB962C8B-B14F-4D97-AF65-F5344CB8AC3E}">
        <p14:creationId xmlns:p14="http://schemas.microsoft.com/office/powerpoint/2010/main" val="80311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13</a:t>
            </a:fld>
            <a:endParaRPr lang="en-US" dirty="0"/>
          </a:p>
        </p:txBody>
      </p:sp>
    </p:spTree>
    <p:extLst>
      <p:ext uri="{BB962C8B-B14F-4D97-AF65-F5344CB8AC3E}">
        <p14:creationId xmlns:p14="http://schemas.microsoft.com/office/powerpoint/2010/main" val="10457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2</a:t>
            </a:fld>
            <a:endParaRPr lang="en-US" dirty="0"/>
          </a:p>
        </p:txBody>
      </p:sp>
    </p:spTree>
    <p:extLst>
      <p:ext uri="{BB962C8B-B14F-4D97-AF65-F5344CB8AC3E}">
        <p14:creationId xmlns:p14="http://schemas.microsoft.com/office/powerpoint/2010/main" val="14486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3</a:t>
            </a:fld>
            <a:endParaRPr lang="en-US" dirty="0"/>
          </a:p>
        </p:txBody>
      </p:sp>
    </p:spTree>
    <p:extLst>
      <p:ext uri="{BB962C8B-B14F-4D97-AF65-F5344CB8AC3E}">
        <p14:creationId xmlns:p14="http://schemas.microsoft.com/office/powerpoint/2010/main" val="141704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4</a:t>
            </a:fld>
            <a:endParaRPr lang="en-US" dirty="0"/>
          </a:p>
        </p:txBody>
      </p:sp>
    </p:spTree>
    <p:extLst>
      <p:ext uri="{BB962C8B-B14F-4D97-AF65-F5344CB8AC3E}">
        <p14:creationId xmlns:p14="http://schemas.microsoft.com/office/powerpoint/2010/main" val="353115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5</a:t>
            </a:fld>
            <a:endParaRPr lang="en-US" dirty="0"/>
          </a:p>
        </p:txBody>
      </p:sp>
    </p:spTree>
    <p:extLst>
      <p:ext uri="{BB962C8B-B14F-4D97-AF65-F5344CB8AC3E}">
        <p14:creationId xmlns:p14="http://schemas.microsoft.com/office/powerpoint/2010/main" val="270148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6</a:t>
            </a:fld>
            <a:endParaRPr lang="en-US" dirty="0"/>
          </a:p>
        </p:txBody>
      </p:sp>
    </p:spTree>
    <p:extLst>
      <p:ext uri="{BB962C8B-B14F-4D97-AF65-F5344CB8AC3E}">
        <p14:creationId xmlns:p14="http://schemas.microsoft.com/office/powerpoint/2010/main" val="410253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7</a:t>
            </a:fld>
            <a:endParaRPr lang="en-US" dirty="0"/>
          </a:p>
        </p:txBody>
      </p:sp>
    </p:spTree>
    <p:extLst>
      <p:ext uri="{BB962C8B-B14F-4D97-AF65-F5344CB8AC3E}">
        <p14:creationId xmlns:p14="http://schemas.microsoft.com/office/powerpoint/2010/main" val="290018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8</a:t>
            </a:fld>
            <a:endParaRPr lang="en-US" dirty="0"/>
          </a:p>
        </p:txBody>
      </p:sp>
    </p:spTree>
    <p:extLst>
      <p:ext uri="{BB962C8B-B14F-4D97-AF65-F5344CB8AC3E}">
        <p14:creationId xmlns:p14="http://schemas.microsoft.com/office/powerpoint/2010/main" val="258147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9</a:t>
            </a:fld>
            <a:endParaRPr lang="en-US" dirty="0"/>
          </a:p>
        </p:txBody>
      </p:sp>
    </p:spTree>
    <p:extLst>
      <p:ext uri="{BB962C8B-B14F-4D97-AF65-F5344CB8AC3E}">
        <p14:creationId xmlns:p14="http://schemas.microsoft.com/office/powerpoint/2010/main" val="468669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6/10/2023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6/10/2023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6/10/2023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6/10/2023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6/10/2023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6/10/2023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6/10/2023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686325"/>
            <a:ext cx="9601196" cy="1303867"/>
          </a:xfrm>
        </p:spPr>
        <p:txBody>
          <a:bodyPr/>
          <a:lstStyle/>
          <a:p>
            <a:r>
              <a:rPr lang="en-IN" sz="6000" b="0" dirty="0">
                <a:effectLst/>
              </a:rPr>
              <a:t>Agile Software Project</a:t>
            </a:r>
            <a:br>
              <a:rPr lang="en-IN" b="0" dirty="0">
                <a:effectLst/>
              </a:rPr>
            </a:br>
            <a:br>
              <a:rPr lang="en-IN" dirty="0"/>
            </a:br>
            <a:endParaRPr lang="en-US" sz="1400" dirty="0"/>
          </a:p>
        </p:txBody>
      </p:sp>
      <p:sp>
        <p:nvSpPr>
          <p:cNvPr id="3" name="Content Placeholder 2"/>
          <p:cNvSpPr>
            <a:spLocks noGrp="1"/>
          </p:cNvSpPr>
          <p:nvPr>
            <p:ph idx="1"/>
          </p:nvPr>
        </p:nvSpPr>
        <p:spPr>
          <a:xfrm>
            <a:off x="2903483" y="1852739"/>
            <a:ext cx="9601196" cy="3318936"/>
          </a:xfrm>
        </p:spPr>
        <p:txBody>
          <a:bodyPr/>
          <a:lstStyle/>
          <a:p>
            <a:pPr marL="0" indent="0">
              <a:buNone/>
            </a:pPr>
            <a:br>
              <a:rPr lang="en-IN" sz="4800" dirty="0"/>
            </a:br>
            <a:r>
              <a:rPr lang="en-IN" sz="4800" b="1" dirty="0">
                <a:effectLst>
                  <a:outerShdw blurRad="38100" dist="38100" dir="2700000" algn="tl">
                    <a:srgbClr val="000000">
                      <a:alpha val="43137"/>
                    </a:srgbClr>
                  </a:outerShdw>
                </a:effectLst>
              </a:rPr>
              <a:t>Machine learning</a:t>
            </a:r>
          </a:p>
          <a:p>
            <a:pPr marL="0" indent="0">
              <a:buNone/>
            </a:pPr>
            <a:endParaRPr lang="en-IN" sz="4800" dirty="0"/>
          </a:p>
          <a:p>
            <a:pPr marL="0" indent="0">
              <a:buNone/>
            </a:pPr>
            <a:endParaRPr lang="en-US" sz="4800" dirty="0"/>
          </a:p>
        </p:txBody>
      </p:sp>
    </p:spTree>
    <p:extLst>
      <p:ext uri="{BB962C8B-B14F-4D97-AF65-F5344CB8AC3E}">
        <p14:creationId xmlns:p14="http://schemas.microsoft.com/office/powerpoint/2010/main" val="29234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6388D5A-4C09-F387-F059-9E6851BB3348}"/>
              </a:ext>
            </a:extLst>
          </p:cNvPr>
          <p:cNvSpPr>
            <a:spLocks noGrp="1"/>
          </p:cNvSpPr>
          <p:nvPr>
            <p:ph idx="1"/>
          </p:nvPr>
        </p:nvSpPr>
        <p:spPr>
          <a:xfrm>
            <a:off x="1295402" y="837314"/>
            <a:ext cx="9601196" cy="3318936"/>
          </a:xfrm>
        </p:spPr>
        <p:txBody>
          <a:bodyPr/>
          <a:lstStyle/>
          <a:p>
            <a:r>
              <a:rPr lang="en-US" sz="1800" b="1" dirty="0">
                <a:latin typeface="Agency FB" pitchFamily="34" charset="0"/>
              </a:rPr>
              <a:t>Naive-Bayes:</a:t>
            </a:r>
            <a:r>
              <a:rPr lang="en-US" sz="1800" dirty="0">
                <a:latin typeface="Agency FB" pitchFamily="34" charset="0"/>
              </a:rPr>
              <a:t> It is a technique for constructing classifiers which is based on Bayes theorem used even for highly sophisticated classification methods. It learns the probability of an object with certain features belonging to a particular group or class. In short, it is a probabilistic classifier. In this method occurrence of each feature is independent of occurrence another feature. It only needs small amount of training data for classification, and all terms can be precomputed thus classifying becomes easy, quick and efficient.</a:t>
            </a:r>
          </a:p>
          <a:p>
            <a:endParaRPr lang="en-US" sz="1800" dirty="0">
              <a:latin typeface="Agency FB" pitchFamily="34" charset="0"/>
            </a:endParaRPr>
          </a:p>
          <a:p>
            <a:r>
              <a:rPr lang="en-US" sz="1800" b="1" dirty="0">
                <a:latin typeface="Agency FB" pitchFamily="34" charset="0"/>
              </a:rPr>
              <a:t>KNN:</a:t>
            </a:r>
            <a:r>
              <a:rPr lang="en-US" sz="1800" dirty="0">
                <a:latin typeface="Agency FB" pitchFamily="34" charset="0"/>
              </a:rPr>
              <a:t> This method is used for both classification and regression. It is among the simplest method of machine learning algorithms. It stores the cases and for new data it checks the majority of the k </a:t>
            </a:r>
            <a:r>
              <a:rPr lang="en-US" sz="1800" dirty="0" err="1">
                <a:latin typeface="Agency FB" pitchFamily="34" charset="0"/>
              </a:rPr>
              <a:t>neighbours</a:t>
            </a:r>
            <a:r>
              <a:rPr lang="en-US" sz="1800" dirty="0">
                <a:latin typeface="Agency FB" pitchFamily="34" charset="0"/>
              </a:rPr>
              <a:t> with which it resembles the most. KNN makes predictions using the training dataset directly.</a:t>
            </a:r>
          </a:p>
          <a:p>
            <a:endParaRPr lang="en-US" sz="1800" dirty="0">
              <a:latin typeface="Agency FB" pitchFamily="34" charset="0"/>
            </a:endParaRPr>
          </a:p>
          <a:p>
            <a:r>
              <a:rPr lang="en-US" sz="1800" b="1" dirty="0">
                <a:latin typeface="Agency FB" pitchFamily="34" charset="0"/>
              </a:rPr>
              <a:t>K-means Clustering</a:t>
            </a:r>
            <a:r>
              <a:rPr lang="en-US" sz="1800" dirty="0">
                <a:latin typeface="Agency FB" pitchFamily="34" charset="0"/>
              </a:rPr>
              <a:t>: It is an unsupervised learning algorithm used to overcome the limitation of clustering. To group the datasets into clusters initial partition is done using Euclidean distance. Assume if we have k clusters, for each cluster a </a:t>
            </a:r>
            <a:r>
              <a:rPr lang="en-US" sz="1800" dirty="0" err="1">
                <a:latin typeface="Agency FB" pitchFamily="34" charset="0"/>
              </a:rPr>
              <a:t>centre</a:t>
            </a:r>
            <a:r>
              <a:rPr lang="en-US" sz="1800" dirty="0">
                <a:latin typeface="Agency FB" pitchFamily="34" charset="0"/>
              </a:rPr>
              <a:t> is defined. These </a:t>
            </a:r>
            <a:r>
              <a:rPr lang="en-US" sz="1800" dirty="0" err="1">
                <a:latin typeface="Agency FB" pitchFamily="34" charset="0"/>
              </a:rPr>
              <a:t>centres</a:t>
            </a:r>
            <a:r>
              <a:rPr lang="en-US" sz="1800" dirty="0">
                <a:latin typeface="Agency FB" pitchFamily="34" charset="0"/>
              </a:rPr>
              <a:t> should be far from each other, and then each point is examined thus added to the belonging nearest cluster in terms of Euclidean distance to nearest mean, until no point remains pending. A mean vector is re-calculated for each new entry. The iterative relocation is done until proper clustering is done. Thus for minimizing the objective squared error function process is repeated by generating a loop..</a:t>
            </a:r>
          </a:p>
          <a:p>
            <a:endParaRPr lang="en-US" sz="1800" dirty="0">
              <a:latin typeface="Agency FB" pitchFamily="34" charset="0"/>
            </a:endParaRPr>
          </a:p>
          <a:p>
            <a:endParaRPr lang="en-IN" dirty="0"/>
          </a:p>
        </p:txBody>
      </p:sp>
      <p:sp>
        <p:nvSpPr>
          <p:cNvPr id="9" name="Title 8">
            <a:extLst>
              <a:ext uri="{FF2B5EF4-FFF2-40B4-BE49-F238E27FC236}">
                <a16:creationId xmlns:a16="http://schemas.microsoft.com/office/drawing/2014/main" id="{A673C92C-35E3-165E-F816-156B2E95890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7181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685" y="3429000"/>
            <a:ext cx="9601196" cy="1303867"/>
          </a:xfrm>
        </p:spPr>
        <p:txBody>
          <a:bodyPr/>
          <a:lstStyle/>
          <a:p>
            <a:r>
              <a:rPr lang="en-US" sz="2000" b="1" dirty="0">
                <a:latin typeface="Agency FB" pitchFamily="34" charset="0"/>
              </a:rPr>
              <a:t>Random Forest</a:t>
            </a:r>
            <a:r>
              <a:rPr lang="en-US" sz="2000" dirty="0">
                <a:latin typeface="Agency FB" pitchFamily="34" charset="0"/>
              </a:rPr>
              <a:t>: It is a supervised classification algorithm. Multiple number of decision trees taken together forms a random forest algorithm </a:t>
            </a:r>
            <a:r>
              <a:rPr lang="en-US" sz="2000" dirty="0" err="1">
                <a:latin typeface="Agency FB" pitchFamily="34" charset="0"/>
              </a:rPr>
              <a:t>i.e</a:t>
            </a:r>
            <a:r>
              <a:rPr lang="en-US" sz="2000" dirty="0">
                <a:latin typeface="Agency FB" pitchFamily="34" charset="0"/>
              </a:rPr>
              <a:t> the collection of many classification tree. It can be used for classification as well as regression. Each decision tree includes some rule based system. For the given training dataset with targets and features, the decision tree algorithm will have set of rules. In random forest unlike decision trees there is no need to calculate information gain to find root node. It use the rules of each randomly created decision tree to predict the outcome and stores the predicted outcome. Further it calculates the vote for each predicted target. Thus high voted prediction is considered as the final prediction from the random forest algorithm.</a:t>
            </a:r>
            <a:br>
              <a:rPr lang="en-US" sz="2000" dirty="0">
                <a:latin typeface="Agency FB" pitchFamily="34" charset="0"/>
              </a:rPr>
            </a:br>
            <a:endParaRPr lang="en-US" sz="2000" dirty="0"/>
          </a:p>
        </p:txBody>
      </p:sp>
    </p:spTree>
    <p:extLst>
      <p:ext uri="{BB962C8B-B14F-4D97-AF65-F5344CB8AC3E}">
        <p14:creationId xmlns:p14="http://schemas.microsoft.com/office/powerpoint/2010/main" val="42232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037" y="1026993"/>
            <a:ext cx="9601196" cy="1303867"/>
          </a:xfrm>
        </p:spPr>
        <p:txBody>
          <a:bodyPr/>
          <a:lstStyle/>
          <a:p>
            <a:r>
              <a:rPr lang="en-US" dirty="0">
                <a:latin typeface="Algerian" pitchFamily="82" charset="0"/>
              </a:rPr>
              <a:t>Libraries used for Machine Learning</a:t>
            </a:r>
            <a:r>
              <a:rPr lang="en-US" sz="2400" dirty="0">
                <a:latin typeface="Algerian" pitchFamily="82" charset="0"/>
              </a:rPr>
              <a:t>.</a:t>
            </a:r>
            <a:endParaRPr lang="en-US" sz="2000" dirty="0"/>
          </a:p>
        </p:txBody>
      </p:sp>
      <p:sp>
        <p:nvSpPr>
          <p:cNvPr id="4" name="TextBox 3">
            <a:extLst>
              <a:ext uri="{FF2B5EF4-FFF2-40B4-BE49-F238E27FC236}">
                <a16:creationId xmlns:a16="http://schemas.microsoft.com/office/drawing/2014/main" id="{E0C848C2-E685-A2EB-F2A0-1388146E510A}"/>
              </a:ext>
            </a:extLst>
          </p:cNvPr>
          <p:cNvSpPr txBox="1"/>
          <p:nvPr/>
        </p:nvSpPr>
        <p:spPr>
          <a:xfrm>
            <a:off x="2350827" y="2545225"/>
            <a:ext cx="6093724" cy="2677656"/>
          </a:xfrm>
          <a:prstGeom prst="rect">
            <a:avLst/>
          </a:prstGeom>
          <a:noFill/>
        </p:spPr>
        <p:txBody>
          <a:bodyPr wrap="square">
            <a:spAutoFit/>
          </a:bodyPr>
          <a:lstStyle/>
          <a:p>
            <a:pPr fontAlgn="base"/>
            <a:r>
              <a:rPr lang="en-US" sz="2800" dirty="0" err="1">
                <a:latin typeface="Agency FB" pitchFamily="34" charset="0"/>
              </a:rPr>
              <a:t>Numpy</a:t>
            </a:r>
            <a:endParaRPr lang="en-US" sz="2800" dirty="0">
              <a:latin typeface="Agency FB" pitchFamily="34" charset="0"/>
            </a:endParaRPr>
          </a:p>
          <a:p>
            <a:pPr fontAlgn="base"/>
            <a:r>
              <a:rPr lang="en-US" sz="2800" dirty="0" err="1">
                <a:latin typeface="Agency FB" pitchFamily="34" charset="0"/>
              </a:rPr>
              <a:t>Scipy</a:t>
            </a:r>
            <a:endParaRPr lang="en-US" sz="2800" dirty="0">
              <a:latin typeface="Agency FB" pitchFamily="34" charset="0"/>
            </a:endParaRPr>
          </a:p>
          <a:p>
            <a:pPr fontAlgn="base"/>
            <a:r>
              <a:rPr lang="en-US" sz="2800" dirty="0">
                <a:latin typeface="Agency FB" pitchFamily="34" charset="0"/>
              </a:rPr>
              <a:t>Matplotlib (For creating Graphs)</a:t>
            </a:r>
          </a:p>
          <a:p>
            <a:pPr fontAlgn="base"/>
            <a:r>
              <a:rPr lang="en-US" sz="2800" dirty="0">
                <a:latin typeface="Agency FB" pitchFamily="34" charset="0"/>
              </a:rPr>
              <a:t>Pandas (For Data Analysis)</a:t>
            </a:r>
          </a:p>
          <a:p>
            <a:pPr fontAlgn="base"/>
            <a:r>
              <a:rPr lang="en-US" sz="2800" dirty="0">
                <a:latin typeface="Agency FB" pitchFamily="34" charset="0"/>
              </a:rPr>
              <a:t>Scikit Learn(From python to write machine learning program or Contains All ML Algorithms)</a:t>
            </a:r>
          </a:p>
        </p:txBody>
      </p:sp>
    </p:spTree>
    <p:extLst>
      <p:ext uri="{BB962C8B-B14F-4D97-AF65-F5344CB8AC3E}">
        <p14:creationId xmlns:p14="http://schemas.microsoft.com/office/powerpoint/2010/main" val="178403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685" y="3920786"/>
            <a:ext cx="9601196" cy="1303867"/>
          </a:xfrm>
        </p:spPr>
        <p:txBody>
          <a:bodyPr/>
          <a:lstStyle/>
          <a:p>
            <a:pPr marL="36576" indent="0"/>
            <a:r>
              <a:rPr lang="en-US" sz="2000" dirty="0">
                <a:latin typeface="Agency FB" pitchFamily="34" charset="0"/>
              </a:rPr>
              <a:t>There are 5 basic steps used to perform a machine learning task:</a:t>
            </a:r>
            <a:br>
              <a:rPr lang="en-US" sz="2000" dirty="0">
                <a:latin typeface="Agency FB" pitchFamily="34" charset="0"/>
              </a:rPr>
            </a:br>
            <a:r>
              <a:rPr lang="en-US" sz="2000" b="1" dirty="0">
                <a:latin typeface="Agency FB" pitchFamily="34" charset="0"/>
              </a:rPr>
              <a:t>Collecting data:</a:t>
            </a:r>
            <a:r>
              <a:rPr lang="en-US" sz="2000" dirty="0">
                <a:latin typeface="Agency FB" pitchFamily="34" charset="0"/>
              </a:rPr>
              <a:t> Be it the raw data from excel, access, text files etc., this step (gathering past data) forms the foundation of the future learning. The better the variety, density and volume of relevant data, better the learning prospects for the machine becomes.</a:t>
            </a:r>
            <a:br>
              <a:rPr lang="en-US" sz="2000" b="1" dirty="0">
                <a:latin typeface="Agency FB" pitchFamily="34" charset="0"/>
              </a:rPr>
            </a:br>
            <a:r>
              <a:rPr lang="en-US" sz="2000" b="1" dirty="0">
                <a:latin typeface="Agency FB" pitchFamily="34" charset="0"/>
              </a:rPr>
              <a:t>Preparing the data:</a:t>
            </a:r>
            <a:r>
              <a:rPr lang="en-US" sz="2000" dirty="0">
                <a:latin typeface="Agency FB" pitchFamily="34" charset="0"/>
              </a:rPr>
              <a:t> Any analytical process thrives on the quality of the data used. One needs to spend time determining the quality of data and then taking steps for fixing issues such as missing data and treatment of outliers. Exploratory analysis is perhaps one method to study the nuances of the data in details thereby burgeoning the nutritional content of the data.</a:t>
            </a:r>
            <a:br>
              <a:rPr lang="en-US" sz="2000" b="1" dirty="0">
                <a:latin typeface="Agency FB" pitchFamily="34" charset="0"/>
              </a:rPr>
            </a:br>
            <a:r>
              <a:rPr lang="en-US" sz="2000" b="1" dirty="0">
                <a:latin typeface="Agency FB" pitchFamily="34" charset="0"/>
              </a:rPr>
              <a:t>Training a model:</a:t>
            </a:r>
            <a:r>
              <a:rPr lang="en-US" sz="2000" dirty="0">
                <a:latin typeface="Agency FB" pitchFamily="34" charset="0"/>
              </a:rPr>
              <a:t>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a:t>
            </a:r>
            <a:br>
              <a:rPr lang="en-US" sz="2000" b="1" dirty="0">
                <a:latin typeface="Agency FB" pitchFamily="34" charset="0"/>
              </a:rPr>
            </a:br>
            <a:br>
              <a:rPr lang="en-IN" sz="2000" dirty="0"/>
            </a:br>
            <a:endParaRPr lang="en-US" sz="2000" dirty="0"/>
          </a:p>
        </p:txBody>
      </p:sp>
      <p:sp>
        <p:nvSpPr>
          <p:cNvPr id="4" name="TextBox 3">
            <a:extLst>
              <a:ext uri="{FF2B5EF4-FFF2-40B4-BE49-F238E27FC236}">
                <a16:creationId xmlns:a16="http://schemas.microsoft.com/office/drawing/2014/main" id="{D102F4B8-A9F8-C4FB-66EC-B7D2542D00CE}"/>
              </a:ext>
            </a:extLst>
          </p:cNvPr>
          <p:cNvSpPr txBox="1"/>
          <p:nvPr/>
        </p:nvSpPr>
        <p:spPr>
          <a:xfrm>
            <a:off x="2844421" y="1182889"/>
            <a:ext cx="6093724" cy="1754326"/>
          </a:xfrm>
          <a:prstGeom prst="rect">
            <a:avLst/>
          </a:prstGeom>
          <a:noFill/>
        </p:spPr>
        <p:txBody>
          <a:bodyPr wrap="square">
            <a:spAutoFit/>
          </a:bodyPr>
          <a:lstStyle/>
          <a:p>
            <a:r>
              <a:rPr lang="en-US" sz="3600" dirty="0">
                <a:latin typeface="Algerian" pitchFamily="82" charset="0"/>
              </a:rPr>
              <a:t>What are the steps in Machine learning</a:t>
            </a:r>
            <a:br>
              <a:rPr lang="en-US" dirty="0"/>
            </a:br>
            <a:br>
              <a:rPr lang="en-US" dirty="0"/>
            </a:br>
            <a:endParaRPr lang="en-IN" dirty="0"/>
          </a:p>
        </p:txBody>
      </p:sp>
    </p:spTree>
    <p:extLst>
      <p:ext uri="{BB962C8B-B14F-4D97-AF65-F5344CB8AC3E}">
        <p14:creationId xmlns:p14="http://schemas.microsoft.com/office/powerpoint/2010/main" val="234264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264" y="1910489"/>
            <a:ext cx="9601196" cy="1303867"/>
          </a:xfrm>
        </p:spPr>
        <p:txBody>
          <a:bodyPr/>
          <a:lstStyle/>
          <a:p>
            <a:r>
              <a:rPr lang="en-IN" sz="4000" dirty="0">
                <a:latin typeface="Algerian" pitchFamily="82" charset="0"/>
              </a:rPr>
              <a:t>What is Artificial Intelligence</a:t>
            </a:r>
            <a:br>
              <a:rPr lang="en-IN" sz="4000" dirty="0"/>
            </a:br>
            <a:br>
              <a:rPr lang="en-IN" sz="4000" dirty="0"/>
            </a:br>
            <a:endParaRPr lang="en-US" sz="4000" dirty="0"/>
          </a:p>
        </p:txBody>
      </p:sp>
      <p:sp>
        <p:nvSpPr>
          <p:cNvPr id="3" name="Content Placeholder 2"/>
          <p:cNvSpPr>
            <a:spLocks noGrp="1"/>
          </p:cNvSpPr>
          <p:nvPr>
            <p:ph idx="1"/>
          </p:nvPr>
        </p:nvSpPr>
        <p:spPr>
          <a:xfrm>
            <a:off x="1033740" y="2562423"/>
            <a:ext cx="9601196" cy="3318936"/>
          </a:xfrm>
        </p:spPr>
        <p:txBody>
          <a:bodyPr/>
          <a:lstStyle/>
          <a:p>
            <a:pPr marL="36576" indent="0">
              <a:buNone/>
            </a:pPr>
            <a:r>
              <a:rPr lang="en-US" sz="2000" dirty="0">
                <a:latin typeface="Bahnschrift" pitchFamily="34" charset="0"/>
              </a:rPr>
              <a:t>The Human intelligence inside the Computer is called Artificial intelligence.</a:t>
            </a:r>
          </a:p>
          <a:p>
            <a:pPr marL="36576" indent="0">
              <a:buNone/>
            </a:pPr>
            <a:r>
              <a:rPr lang="en-US" sz="2000" dirty="0">
                <a:latin typeface="Bahnschrift" pitchFamily="34" charset="0"/>
              </a:rPr>
              <a:t>                                                          Or </a:t>
            </a:r>
          </a:p>
          <a:p>
            <a:pPr marL="36576" indent="0">
              <a:buNone/>
            </a:pPr>
            <a:endParaRPr lang="en-US" sz="2000" dirty="0">
              <a:latin typeface="Bahnschrift" pitchFamily="34" charset="0"/>
            </a:endParaRPr>
          </a:p>
          <a:p>
            <a:pPr marL="36576" indent="0">
              <a:buNone/>
            </a:pPr>
            <a:r>
              <a:rPr lang="en-US" sz="2000" dirty="0">
                <a:latin typeface="Bahnschrift" pitchFamily="34" charset="0"/>
              </a:rPr>
              <a:t>Artificial intelligence (AI), sometimes called machine intelligence, is intelligence demonstrated by machines, in contrast to the natural intelligence displayed by humans and other animals</a:t>
            </a:r>
          </a:p>
          <a:p>
            <a:pPr marL="0" indent="0">
              <a:buNone/>
            </a:pPr>
            <a:endParaRPr lang="en-US" sz="1200" dirty="0"/>
          </a:p>
        </p:txBody>
      </p:sp>
    </p:spTree>
    <p:extLst>
      <p:ext uri="{BB962C8B-B14F-4D97-AF65-F5344CB8AC3E}">
        <p14:creationId xmlns:p14="http://schemas.microsoft.com/office/powerpoint/2010/main" val="180186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686325"/>
            <a:ext cx="9601196" cy="1303867"/>
          </a:xfrm>
        </p:spPr>
        <p:txBody>
          <a:bodyPr/>
          <a:lstStyle/>
          <a:p>
            <a:r>
              <a:rPr lang="en-IN" sz="6000" dirty="0">
                <a:latin typeface="Algerian" pitchFamily="82" charset="0"/>
              </a:rPr>
              <a:t>Machine Learning</a:t>
            </a:r>
            <a:br>
              <a:rPr lang="en-IN" sz="6000" b="0" dirty="0">
                <a:effectLst/>
              </a:rPr>
            </a:br>
            <a:br>
              <a:rPr lang="en-IN" sz="6000" dirty="0"/>
            </a:br>
            <a:endParaRPr lang="en-US" sz="1400" dirty="0"/>
          </a:p>
        </p:txBody>
      </p:sp>
      <p:sp>
        <p:nvSpPr>
          <p:cNvPr id="3" name="Content Placeholder 2"/>
          <p:cNvSpPr>
            <a:spLocks noGrp="1"/>
          </p:cNvSpPr>
          <p:nvPr>
            <p:ph idx="1"/>
          </p:nvPr>
        </p:nvSpPr>
        <p:spPr>
          <a:xfrm>
            <a:off x="1131629" y="2535128"/>
            <a:ext cx="9601196" cy="3318936"/>
          </a:xfrm>
        </p:spPr>
        <p:txBody>
          <a:bodyPr/>
          <a:lstStyle/>
          <a:p>
            <a:pPr marL="36576" indent="0">
              <a:buNone/>
            </a:pPr>
            <a:r>
              <a:rPr lang="en-US" sz="2000" dirty="0">
                <a:latin typeface="Bahnschrift" pitchFamily="34" charset="0"/>
              </a:rPr>
              <a:t>Making machines to learn like a human beings.</a:t>
            </a:r>
          </a:p>
          <a:p>
            <a:pPr marL="36576" indent="0">
              <a:buNone/>
            </a:pPr>
            <a:r>
              <a:rPr lang="en-US" sz="2000" dirty="0">
                <a:latin typeface="Bahnschrift" pitchFamily="34" charset="0"/>
              </a:rPr>
              <a:t>A branch of artificial intelligence, concerned with the design and development of algorithms that allow computers to evolve behaviors based on empirical data.</a:t>
            </a:r>
          </a:p>
          <a:p>
            <a:pPr marL="36576" indent="0">
              <a:buNone/>
            </a:pPr>
            <a:br>
              <a:rPr lang="en-US" sz="2000" dirty="0">
                <a:latin typeface="Bahnschrift" pitchFamily="34" charset="0"/>
              </a:rPr>
            </a:br>
            <a:r>
              <a:rPr lang="en-US" sz="2000" dirty="0">
                <a:latin typeface="Bahnschrift" pitchFamily="34" charset="0"/>
              </a:rPr>
              <a:t>As intelligence requires knowledge, it is necessary for the computers to acquire knowledge.</a:t>
            </a:r>
          </a:p>
          <a:p>
            <a:pPr marL="36576" indent="0">
              <a:buNone/>
            </a:pPr>
            <a:r>
              <a:rPr lang="en-US" sz="2000" dirty="0">
                <a:latin typeface="Bahnschrift" pitchFamily="34" charset="0"/>
              </a:rPr>
              <a:t>Machine Learning is the field of computer science that uses statistical techniques to give computer systems the ability to learn with Data, without being explicitly programmed</a:t>
            </a:r>
          </a:p>
          <a:p>
            <a:pPr marL="0" indent="0">
              <a:buNone/>
            </a:pPr>
            <a:endParaRPr lang="en-US" sz="1200" dirty="0"/>
          </a:p>
        </p:txBody>
      </p:sp>
    </p:spTree>
    <p:extLst>
      <p:ext uri="{BB962C8B-B14F-4D97-AF65-F5344CB8AC3E}">
        <p14:creationId xmlns:p14="http://schemas.microsoft.com/office/powerpoint/2010/main" val="39050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686325"/>
            <a:ext cx="9601196" cy="1303867"/>
          </a:xfrm>
        </p:spPr>
        <p:txBody>
          <a:bodyPr/>
          <a:lstStyle/>
          <a:p>
            <a:r>
              <a:rPr lang="en-IN" sz="6600" dirty="0">
                <a:latin typeface="Algerian" pitchFamily="82" charset="0"/>
              </a:rPr>
              <a:t>Supervisor Learning</a:t>
            </a:r>
            <a:br>
              <a:rPr lang="en-IN" sz="6600" dirty="0"/>
            </a:br>
            <a:br>
              <a:rPr lang="en-IN" sz="6600" dirty="0"/>
            </a:br>
            <a:endParaRPr lang="en-US" sz="1400" dirty="0"/>
          </a:p>
        </p:txBody>
      </p:sp>
      <p:sp>
        <p:nvSpPr>
          <p:cNvPr id="3" name="Content Placeholder 2"/>
          <p:cNvSpPr>
            <a:spLocks noGrp="1"/>
          </p:cNvSpPr>
          <p:nvPr>
            <p:ph idx="1"/>
          </p:nvPr>
        </p:nvSpPr>
        <p:spPr>
          <a:xfrm>
            <a:off x="1170218" y="2576070"/>
            <a:ext cx="9601196" cy="3318936"/>
          </a:xfrm>
        </p:spPr>
        <p:txBody>
          <a:bodyPr/>
          <a:lstStyle/>
          <a:p>
            <a:r>
              <a:rPr lang="en-US" sz="2000" dirty="0">
                <a:latin typeface="Agency FB" pitchFamily="34" charset="0"/>
              </a:rPr>
              <a:t>If someone teaches somethings and we learn called supervisor </a:t>
            </a:r>
            <a:r>
              <a:rPr lang="en-US" sz="2000" dirty="0" err="1">
                <a:latin typeface="Agency FB" pitchFamily="34" charset="0"/>
              </a:rPr>
              <a:t>learning.Simple</a:t>
            </a:r>
            <a:r>
              <a:rPr lang="en-US" sz="2000" dirty="0">
                <a:latin typeface="Agency FB" pitchFamily="34" charset="0"/>
              </a:rPr>
              <a:t> words, Learning from Someone and implementing it.</a:t>
            </a:r>
          </a:p>
          <a:p>
            <a:pPr marL="36576" indent="0">
              <a:buNone/>
            </a:pPr>
            <a:r>
              <a:rPr lang="en-US" sz="2000" dirty="0">
                <a:latin typeface="Agency FB" pitchFamily="34" charset="0"/>
              </a:rPr>
              <a:t>Features:</a:t>
            </a:r>
          </a:p>
          <a:p>
            <a:pPr fontAlgn="base"/>
            <a:r>
              <a:rPr lang="en-US" sz="2000" dirty="0">
                <a:latin typeface="Agency FB" pitchFamily="34" charset="0"/>
              </a:rPr>
              <a:t>Learn from someone</a:t>
            </a:r>
          </a:p>
          <a:p>
            <a:pPr fontAlgn="base"/>
            <a:r>
              <a:rPr lang="en-US" sz="2000" dirty="0">
                <a:latin typeface="Agency FB" pitchFamily="34" charset="0"/>
              </a:rPr>
              <a:t>Features and Labels</a:t>
            </a:r>
          </a:p>
          <a:p>
            <a:pPr fontAlgn="base"/>
            <a:r>
              <a:rPr lang="en-US" sz="2000" dirty="0">
                <a:latin typeface="Agency FB" pitchFamily="34" charset="0"/>
              </a:rPr>
              <a:t>Regression and classifications</a:t>
            </a:r>
          </a:p>
          <a:p>
            <a:pPr marL="0" indent="0">
              <a:buNone/>
            </a:pPr>
            <a:endParaRPr lang="en-US" sz="1200" dirty="0"/>
          </a:p>
        </p:txBody>
      </p:sp>
    </p:spTree>
    <p:extLst>
      <p:ext uri="{BB962C8B-B14F-4D97-AF65-F5344CB8AC3E}">
        <p14:creationId xmlns:p14="http://schemas.microsoft.com/office/powerpoint/2010/main" val="302234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83" y="1034391"/>
            <a:ext cx="9601196" cy="1303867"/>
          </a:xfrm>
        </p:spPr>
        <p:txBody>
          <a:bodyPr/>
          <a:lstStyle/>
          <a:p>
            <a:r>
              <a:rPr lang="en-IN" sz="6000" b="0" dirty="0">
                <a:effectLst/>
              </a:rPr>
              <a:t> </a:t>
            </a:r>
            <a:r>
              <a:rPr lang="en-IN" dirty="0">
                <a:latin typeface="Algerian" pitchFamily="82" charset="0"/>
              </a:rPr>
              <a:t>Un-supervisor </a:t>
            </a:r>
            <a:r>
              <a:rPr lang="en-IN" sz="1600" dirty="0">
                <a:latin typeface="Algerian" pitchFamily="82" charset="0"/>
              </a:rPr>
              <a:t> </a:t>
            </a:r>
            <a:r>
              <a:rPr lang="en-IN" dirty="0">
                <a:latin typeface="Algerian" pitchFamily="82" charset="0"/>
              </a:rPr>
              <a:t>Learning</a:t>
            </a:r>
            <a:endParaRPr lang="en-US" dirty="0"/>
          </a:p>
        </p:txBody>
      </p:sp>
      <p:sp>
        <p:nvSpPr>
          <p:cNvPr id="3" name="Content Placeholder 2"/>
          <p:cNvSpPr>
            <a:spLocks noGrp="1"/>
          </p:cNvSpPr>
          <p:nvPr>
            <p:ph idx="1"/>
          </p:nvPr>
        </p:nvSpPr>
        <p:spPr>
          <a:xfrm>
            <a:off x="1295402" y="2247215"/>
            <a:ext cx="9601196" cy="3318936"/>
          </a:xfrm>
        </p:spPr>
        <p:txBody>
          <a:bodyPr/>
          <a:lstStyle/>
          <a:p>
            <a:pPr marL="0" indent="0">
              <a:buNone/>
            </a:pPr>
            <a:r>
              <a:rPr lang="en-IN" sz="4800" dirty="0"/>
              <a:t> </a:t>
            </a:r>
            <a:r>
              <a:rPr lang="en-US" dirty="0"/>
              <a:t>Learning on our own and working on it is known  Un-supervisor Learning.</a:t>
            </a:r>
          </a:p>
          <a:p>
            <a:pPr marL="0" indent="0">
              <a:buNone/>
            </a:pPr>
            <a:br>
              <a:rPr lang="en-US" dirty="0"/>
            </a:br>
            <a:r>
              <a:rPr lang="en-US" dirty="0"/>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p>
          <a:p>
            <a:pPr marL="0" indent="0">
              <a:buNone/>
            </a:pPr>
            <a:br>
              <a:rPr lang="en-US" dirty="0"/>
            </a:br>
            <a:r>
              <a:rPr lang="en-US" dirty="0"/>
              <a:t>Suppose we presented images of apples, bananas and mangoes to the model, so what it does, based on some patterns and relationships it creates clusters and divides the dataset into those clusters. Now if a new data is fed to the model, it adds it to one of the created clusters.</a:t>
            </a:r>
          </a:p>
          <a:p>
            <a:pPr marL="0" indent="0">
              <a:buNone/>
            </a:pPr>
            <a:endParaRPr lang="en-IN" sz="1600" dirty="0"/>
          </a:p>
          <a:p>
            <a:pPr marL="0" indent="0">
              <a:buNone/>
            </a:pPr>
            <a:endParaRPr lang="en-US" sz="4800" dirty="0"/>
          </a:p>
        </p:txBody>
      </p:sp>
    </p:spTree>
    <p:extLst>
      <p:ext uri="{BB962C8B-B14F-4D97-AF65-F5344CB8AC3E}">
        <p14:creationId xmlns:p14="http://schemas.microsoft.com/office/powerpoint/2010/main" val="88428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54313"/>
            <a:ext cx="9601196" cy="1303867"/>
          </a:xfrm>
        </p:spPr>
        <p:txBody>
          <a:bodyPr/>
          <a:lstStyle/>
          <a:p>
            <a:r>
              <a:rPr lang="en-IN" dirty="0">
                <a:latin typeface="Algerian" pitchFamily="82" charset="0"/>
              </a:rPr>
              <a:t>Reinforcement Learning</a:t>
            </a:r>
            <a:br>
              <a:rPr lang="en-IN" sz="6600" dirty="0">
                <a:latin typeface="Algerian" pitchFamily="82" charset="0"/>
              </a:rPr>
            </a:br>
            <a:endParaRPr lang="en-US" sz="1400" dirty="0"/>
          </a:p>
        </p:txBody>
      </p:sp>
      <p:sp>
        <p:nvSpPr>
          <p:cNvPr id="3" name="Content Placeholder 2"/>
          <p:cNvSpPr>
            <a:spLocks noGrp="1"/>
          </p:cNvSpPr>
          <p:nvPr>
            <p:ph idx="1"/>
          </p:nvPr>
        </p:nvSpPr>
        <p:spPr>
          <a:xfrm>
            <a:off x="1295402" y="2548775"/>
            <a:ext cx="9601196" cy="3318936"/>
          </a:xfrm>
        </p:spPr>
        <p:txBody>
          <a:bodyPr/>
          <a:lstStyle/>
          <a:p>
            <a:pPr marL="36576" indent="0">
              <a:buNone/>
            </a:pPr>
            <a:r>
              <a:rPr lang="en-US" sz="2800" dirty="0">
                <a:latin typeface="Agency FB" pitchFamily="34" charset="0"/>
              </a:rPr>
              <a:t>Involves in Rewards and penalties</a:t>
            </a:r>
          </a:p>
          <a:p>
            <a:pPr marL="36576" indent="0">
              <a:buNone/>
            </a:pPr>
            <a:br>
              <a:rPr lang="en-US" sz="2800" dirty="0">
                <a:latin typeface="Agency FB" pitchFamily="34" charset="0"/>
              </a:rPr>
            </a:br>
            <a:r>
              <a:rPr lang="en-US" sz="2800" dirty="0">
                <a:latin typeface="Agency FB" pitchFamily="34" charset="0"/>
              </a:rPr>
              <a:t>It is the ability of an agent to interact with the environment and find out what is the best outcome. It follows the concept of hit and trial method. </a:t>
            </a:r>
          </a:p>
          <a:p>
            <a:pPr marL="36576" indent="0">
              <a:buNone/>
            </a:pPr>
            <a:r>
              <a:rPr lang="en-US" sz="2800" dirty="0">
                <a:latin typeface="Agency FB" pitchFamily="34" charset="0"/>
              </a:rPr>
              <a:t>The agent is rewarded or penalized with a point for a correct or a wrong answer, and on the basis of the positive reward points gained the model trains itself. And again once trained it gets ready to predict the new data presented to it</a:t>
            </a:r>
            <a:br>
              <a:rPr lang="en-IN" sz="4800" dirty="0"/>
            </a:br>
            <a:endParaRPr lang="en-IN" sz="1100" dirty="0"/>
          </a:p>
          <a:p>
            <a:pPr marL="0" indent="0">
              <a:buNone/>
            </a:pPr>
            <a:endParaRPr lang="en-US" sz="4800" dirty="0"/>
          </a:p>
        </p:txBody>
      </p:sp>
    </p:spTree>
    <p:extLst>
      <p:ext uri="{BB962C8B-B14F-4D97-AF65-F5344CB8AC3E}">
        <p14:creationId xmlns:p14="http://schemas.microsoft.com/office/powerpoint/2010/main" val="302993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01C8E77-102A-D266-9683-6434A0436EA8}"/>
              </a:ext>
            </a:extLst>
          </p:cNvPr>
          <p:cNvSpPr>
            <a:spLocks noGrp="1"/>
          </p:cNvSpPr>
          <p:nvPr>
            <p:ph type="title"/>
          </p:nvPr>
        </p:nvSpPr>
        <p:spPr>
          <a:xfrm>
            <a:off x="912692" y="813653"/>
            <a:ext cx="9601200" cy="2174875"/>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IN" dirty="0">
                <a:latin typeface="Algerian" pitchFamily="82" charset="0"/>
              </a:rPr>
              <a:t>PPDD</a:t>
            </a:r>
            <a:endParaRPr lang="en-IN" dirty="0"/>
          </a:p>
        </p:txBody>
      </p:sp>
      <p:sp>
        <p:nvSpPr>
          <p:cNvPr id="9" name="TextBox 8">
            <a:extLst>
              <a:ext uri="{FF2B5EF4-FFF2-40B4-BE49-F238E27FC236}">
                <a16:creationId xmlns:a16="http://schemas.microsoft.com/office/drawing/2014/main" id="{0C910C94-73B5-55FF-B960-92EC314348F5}"/>
              </a:ext>
            </a:extLst>
          </p:cNvPr>
          <p:cNvSpPr txBox="1"/>
          <p:nvPr/>
        </p:nvSpPr>
        <p:spPr>
          <a:xfrm>
            <a:off x="1927744" y="2620039"/>
            <a:ext cx="6861411" cy="3108543"/>
          </a:xfrm>
          <a:prstGeom prst="rect">
            <a:avLst/>
          </a:prstGeom>
          <a:noFill/>
        </p:spPr>
        <p:txBody>
          <a:bodyPr wrap="square">
            <a:spAutoFit/>
          </a:bodyPr>
          <a:lstStyle/>
          <a:p>
            <a:pPr fontAlgn="base"/>
            <a:r>
              <a:rPr lang="en-US" sz="2800" dirty="0">
                <a:latin typeface="Agency FB" pitchFamily="34" charset="0"/>
              </a:rPr>
              <a:t>Prescriptive Analytics.</a:t>
            </a:r>
          </a:p>
          <a:p>
            <a:pPr fontAlgn="base"/>
            <a:r>
              <a:rPr lang="en-US" sz="2800" dirty="0">
                <a:latin typeface="Agency FB" pitchFamily="34" charset="0"/>
              </a:rPr>
              <a:t>Predictive Analytics.</a:t>
            </a:r>
          </a:p>
          <a:p>
            <a:pPr fontAlgn="base"/>
            <a:r>
              <a:rPr lang="en-US" sz="2800" dirty="0">
                <a:latin typeface="Agency FB" pitchFamily="34" charset="0"/>
              </a:rPr>
              <a:t>Descriptive Analytics.</a:t>
            </a:r>
          </a:p>
          <a:p>
            <a:pPr fontAlgn="base"/>
            <a:r>
              <a:rPr lang="en-US" sz="2800" dirty="0">
                <a:latin typeface="Agency FB" pitchFamily="34" charset="0"/>
              </a:rPr>
              <a:t>Diagnostic Analytics.</a:t>
            </a:r>
          </a:p>
          <a:p>
            <a:pPr marL="36576" indent="0">
              <a:buNone/>
            </a:pPr>
            <a:br>
              <a:rPr lang="en-US" sz="2800" dirty="0">
                <a:latin typeface="Agency FB" pitchFamily="34" charset="0"/>
              </a:rPr>
            </a:br>
            <a:r>
              <a:rPr lang="en-US" sz="2800" dirty="0">
                <a:latin typeface="Agency FB" pitchFamily="34" charset="0"/>
              </a:rPr>
              <a:t>ML(Machine Learning) is used for predictive Analysis(Using Past data, Predict the future).</a:t>
            </a:r>
          </a:p>
        </p:txBody>
      </p:sp>
    </p:spTree>
    <p:extLst>
      <p:ext uri="{BB962C8B-B14F-4D97-AF65-F5344CB8AC3E}">
        <p14:creationId xmlns:p14="http://schemas.microsoft.com/office/powerpoint/2010/main" val="322051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1F7548-F361-E7D0-C14F-34E4BA8D6279}"/>
              </a:ext>
            </a:extLst>
          </p:cNvPr>
          <p:cNvSpPr/>
          <p:nvPr/>
        </p:nvSpPr>
        <p:spPr>
          <a:xfrm>
            <a:off x="2286000" y="1028343"/>
            <a:ext cx="7467600" cy="480131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latin typeface="Algerian" pitchFamily="82" charset="0"/>
            </a:endParaRPr>
          </a:p>
          <a:p>
            <a:endParaRPr lang="en-IN" dirty="0">
              <a:latin typeface="Algerian" pitchFamily="82" charset="0"/>
            </a:endParaRPr>
          </a:p>
          <a:p>
            <a:endParaRPr lang="en-IN" dirty="0">
              <a:latin typeface="Algerian" pitchFamily="82" charset="0"/>
            </a:endParaRPr>
          </a:p>
          <a:p>
            <a:r>
              <a:rPr lang="en-IN" dirty="0">
                <a:latin typeface="Algerian" pitchFamily="82" charset="0"/>
              </a:rPr>
              <a:t>Regression Algorithm  : Continuous or used for continuous data prediction.</a:t>
            </a:r>
          </a:p>
          <a:p>
            <a:endParaRPr lang="en-IN" dirty="0">
              <a:latin typeface="Algerian" pitchFamily="82" charset="0"/>
            </a:endParaRPr>
          </a:p>
          <a:p>
            <a:r>
              <a:rPr lang="en-IN" dirty="0">
                <a:latin typeface="Algerian" pitchFamily="82" charset="0"/>
              </a:rPr>
              <a:t>classifications Algorithm : to classify or use to take decisions  </a:t>
            </a:r>
          </a:p>
          <a:p>
            <a:endParaRPr lang="en-IN" dirty="0">
              <a:latin typeface="Algerian" pitchFamily="82" charset="0"/>
            </a:endParaRPr>
          </a:p>
          <a:p>
            <a:pPr fontAlgn="base"/>
            <a:r>
              <a:rPr lang="en-IN" dirty="0">
                <a:latin typeface="Algerian" pitchFamily="82" charset="0"/>
              </a:rPr>
              <a:t>Linear Regression - Regression Algorithm </a:t>
            </a:r>
          </a:p>
          <a:p>
            <a:pPr fontAlgn="base"/>
            <a:r>
              <a:rPr lang="en-IN" dirty="0">
                <a:latin typeface="Algerian" pitchFamily="82" charset="0"/>
              </a:rPr>
              <a:t>Logistic</a:t>
            </a:r>
          </a:p>
          <a:p>
            <a:pPr fontAlgn="base"/>
            <a:r>
              <a:rPr lang="en-IN" dirty="0">
                <a:latin typeface="Algerian" pitchFamily="82" charset="0"/>
              </a:rPr>
              <a:t>Decision </a:t>
            </a:r>
          </a:p>
          <a:p>
            <a:pPr fontAlgn="base"/>
            <a:r>
              <a:rPr lang="en-IN" dirty="0">
                <a:latin typeface="Algerian" pitchFamily="82" charset="0"/>
              </a:rPr>
              <a:t>random</a:t>
            </a:r>
          </a:p>
          <a:p>
            <a:pPr fontAlgn="base"/>
            <a:r>
              <a:rPr lang="en-IN" dirty="0">
                <a:latin typeface="Algerian" pitchFamily="82" charset="0"/>
              </a:rPr>
              <a:t>SVM(support vector system)                        Classification Algorithm</a:t>
            </a:r>
          </a:p>
          <a:p>
            <a:pPr fontAlgn="base"/>
            <a:r>
              <a:rPr lang="en-IN" dirty="0">
                <a:latin typeface="Algerian" pitchFamily="82" charset="0"/>
              </a:rPr>
              <a:t>K Nearest Neighbour</a:t>
            </a:r>
          </a:p>
          <a:p>
            <a:pPr fontAlgn="base"/>
            <a:r>
              <a:rPr lang="en-IN" dirty="0">
                <a:latin typeface="Algerian" pitchFamily="82" charset="0"/>
              </a:rPr>
              <a:t> Naive Bayes</a:t>
            </a:r>
          </a:p>
        </p:txBody>
      </p:sp>
      <p:sp>
        <p:nvSpPr>
          <p:cNvPr id="7" name="Right Brace 6">
            <a:extLst>
              <a:ext uri="{FF2B5EF4-FFF2-40B4-BE49-F238E27FC236}">
                <a16:creationId xmlns:a16="http://schemas.microsoft.com/office/drawing/2014/main" id="{9531718D-75AF-37C4-98AF-B18E5D5411EF}"/>
              </a:ext>
            </a:extLst>
          </p:cNvPr>
          <p:cNvSpPr/>
          <p:nvPr/>
        </p:nvSpPr>
        <p:spPr>
          <a:xfrm>
            <a:off x="6019800" y="3923943"/>
            <a:ext cx="9144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2000" b="1" dirty="0"/>
          </a:p>
        </p:txBody>
      </p:sp>
    </p:spTree>
    <p:extLst>
      <p:ext uri="{BB962C8B-B14F-4D97-AF65-F5344CB8AC3E}">
        <p14:creationId xmlns:p14="http://schemas.microsoft.com/office/powerpoint/2010/main" val="139983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EC899AD-5AFA-8751-30DF-0F8227D19EF1}"/>
              </a:ext>
            </a:extLst>
          </p:cNvPr>
          <p:cNvSpPr>
            <a:spLocks noGrp="1"/>
          </p:cNvSpPr>
          <p:nvPr>
            <p:ph idx="1"/>
          </p:nvPr>
        </p:nvSpPr>
        <p:spPr>
          <a:xfrm>
            <a:off x="1158923" y="982131"/>
            <a:ext cx="9601196" cy="4668041"/>
          </a:xfrm>
        </p:spPr>
        <p:txBody>
          <a:bodyPr/>
          <a:lstStyle/>
          <a:p>
            <a:r>
              <a:rPr lang="en-US" sz="1400" dirty="0"/>
              <a:t>Linear Regression: Linear regression is used in which value of dependent variable is predicted through independent variables. A relationship is formed by mapping the dependent and independent variable on a line and that line is called regression line which is represented by Y= a*X + b.</a:t>
            </a:r>
          </a:p>
          <a:p>
            <a:br>
              <a:rPr lang="en-US" sz="1400" dirty="0"/>
            </a:br>
            <a:r>
              <a:rPr lang="en-US" sz="1400" dirty="0"/>
              <a:t>Logistic Regression: In logistic regression we have lot of data whose classification is done by building an equation. This method is used to find the discrete dependent variable from the set of independent variables. Its goal is to find the best fit set of parameters. In this classifier, each feature is multiplied by a weight and then all are added. Then the result is passed to sigmoid function which produces the binary output. </a:t>
            </a:r>
          </a:p>
          <a:p>
            <a:br>
              <a:rPr lang="en-US" sz="1400" dirty="0"/>
            </a:br>
            <a:r>
              <a:rPr lang="en-US" sz="1400" dirty="0"/>
              <a:t>Decision Tree: It belongs to supervised learning algorithm. Decision tree can be used to classification and regression both having a tree like structure. In a decision tree building algorithm first the best attribute of dataset is placed at the root, then training dataset is split into subsets. Splitting of data depends on the features of datasets. This process is done until the whole data is classified and we find leaf node at each branch. Information gain can be calculated to find which feature is giving us the highest information gain. Decision trees are built for making a training model which can be used to predict class or the value of target variable.</a:t>
            </a:r>
          </a:p>
          <a:p>
            <a:br>
              <a:rPr lang="en-US" sz="1400" dirty="0"/>
            </a:br>
            <a:r>
              <a:rPr lang="en-US" sz="1400" dirty="0"/>
              <a:t>Support vector machine: Support vector machine is a binary classifier. Raw data is drawn on the n- dimensional plane. In this a separating hyperplane is drawn to differentiate the datasets. The line drawn from </a:t>
            </a:r>
            <a:r>
              <a:rPr lang="en-US" sz="1400" dirty="0" err="1"/>
              <a:t>centre</a:t>
            </a:r>
            <a:r>
              <a:rPr lang="en-US" sz="1400" dirty="0"/>
              <a:t> of the line separating the two closest data-points of different categories is taken as an optimal hyperplane. This </a:t>
            </a:r>
            <a:r>
              <a:rPr lang="en-US" sz="1400" dirty="0" err="1"/>
              <a:t>optimised</a:t>
            </a:r>
            <a:r>
              <a:rPr lang="en-US" sz="1400" dirty="0"/>
              <a:t> separating hyperplane maximizes the margin of training data. Through this hyperplane, new data can be </a:t>
            </a:r>
            <a:r>
              <a:rPr lang="en-US" sz="1400" dirty="0" err="1"/>
              <a:t>categorised</a:t>
            </a:r>
            <a:r>
              <a:rPr lang="en-US" sz="1400" dirty="0"/>
              <a:t>.</a:t>
            </a:r>
          </a:p>
          <a:p>
            <a:endParaRPr lang="en-IN" sz="1400" dirty="0"/>
          </a:p>
        </p:txBody>
      </p:sp>
    </p:spTree>
    <p:extLst>
      <p:ext uri="{BB962C8B-B14F-4D97-AF65-F5344CB8AC3E}">
        <p14:creationId xmlns:p14="http://schemas.microsoft.com/office/powerpoint/2010/main" val="31165928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win32_fixed" id="{1FB19F3E-8E53-4243-BDC7-D9AA3B14927E}" vid="{C8D54793-199E-4DA2-9E92-4BB2A34167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2624</Words>
  <Application>Microsoft Office PowerPoint</Application>
  <PresentationFormat>Widescreen</PresentationFormat>
  <Paragraphs>142</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Agency FB</vt:lpstr>
      <vt:lpstr>Algerian</vt:lpstr>
      <vt:lpstr>Arial</vt:lpstr>
      <vt:lpstr>Bahnschrift</vt:lpstr>
      <vt:lpstr>Calibri</vt:lpstr>
      <vt:lpstr>Lucida Handwriting</vt:lpstr>
      <vt:lpstr>Rockwell</vt:lpstr>
      <vt:lpstr>Tahoma</vt:lpstr>
      <vt:lpstr>Trebuchet MS</vt:lpstr>
      <vt:lpstr>Organic</vt:lpstr>
      <vt:lpstr>Agile Software Project  </vt:lpstr>
      <vt:lpstr>What is Artificial Intelligence  </vt:lpstr>
      <vt:lpstr>Machine Learning  </vt:lpstr>
      <vt:lpstr>Supervisor Learning  </vt:lpstr>
      <vt:lpstr> Un-supervisor  Learning</vt:lpstr>
      <vt:lpstr>Reinforcement Learning </vt:lpstr>
      <vt:lpstr>PPDD</vt:lpstr>
      <vt:lpstr>PowerPoint Presentation</vt:lpstr>
      <vt:lpstr>PowerPoint Presentation</vt:lpstr>
      <vt:lpstr>PowerPoint Presentation</vt:lpstr>
      <vt:lpstr>Random Forest: It is a supervised classification algorithm. Multiple number of decision trees taken together forms a random forest algorithm i.e the collection of many classification tree. It can be used for classification as well as regression. Each decision tree includes some rule based system. For the given training dataset with targets and features, the decision tree algorithm will have set of rules. In random forest unlike decision trees there is no need to calculate information gain to find root node. It use the rules of each randomly created decision tree to predict the outcome and stores the predicted outcome. Further it calculates the vote for each predicted target. Thus high voted prediction is considered as the final prediction from the random forest algorithm. </vt:lpstr>
      <vt:lpstr>Libraries used for Machine Learning.</vt:lpstr>
      <vt:lpstr>There are 5 basic steps used to perform a machine learning task: Collecting data: Be it the raw data from excel, access, text files etc., this step (gathering past data) forms the foundation of the future learning. The better the variety, density and volume of relevant data, better the learning prospects for the machine becomes. Preparing the data: Any analytical process thrives on the quality of the data used. One needs to spend time determining the quality of data and then taking steps for fixing issues such as missing data and treatment of outliers. Exploratory analysis is perhaps one method to study the nuances of the data in details thereby burgeoning the nutritional content of the data. Training a model: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2022-03-01T18:29:58Z</dcterms:created>
  <dcterms:modified xsi:type="dcterms:W3CDTF">2023-06-10T07:51:59Z</dcterms:modified>
</cp:coreProperties>
</file>