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Cantarell"/>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antarell-regular.fntdata"/><Relationship Id="rId14" Type="http://schemas.openxmlformats.org/officeDocument/2006/relationships/slide" Target="slides/slide10.xml"/><Relationship Id="rId17" Type="http://schemas.openxmlformats.org/officeDocument/2006/relationships/font" Target="fonts/Cantarell-italic.fntdata"/><Relationship Id="rId16" Type="http://schemas.openxmlformats.org/officeDocument/2006/relationships/font" Target="fonts/Cantarell-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Cantarell-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7" name="Google Shape;77;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38d374295e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38d374295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3" name="Google Shape;93;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6" name="Google Shape;106;p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2" name="Google Shape;112;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38d374295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38d37429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38d374295e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38d374295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 name="Shape 6"/>
        <p:cNvGrpSpPr/>
        <p:nvPr/>
      </p:nvGrpSpPr>
      <p:grpSpPr>
        <a:xfrm>
          <a:off x="0" y="0"/>
          <a:ext cx="0" cy="0"/>
          <a:chOff x="0" y="0"/>
          <a:chExt cx="0" cy="0"/>
        </a:xfrm>
      </p:grpSpPr>
      <p:sp>
        <p:nvSpPr>
          <p:cNvPr id="7" name="Google Shape;7;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9" name="Google Shape;9;p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1" name="Google Shape;11;p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
        <p:nvSpPr>
          <p:cNvPr id="12" name="Google Shape;12;p2"/>
          <p:cNvSpPr/>
          <p:nvPr/>
        </p:nvSpPr>
        <p:spPr>
          <a:xfrm>
            <a:off x="0" y="0"/>
            <a:ext cx="12192000" cy="6858000"/>
          </a:xfrm>
          <a:prstGeom prst="rect">
            <a:avLst/>
          </a:prstGeom>
          <a:solidFill>
            <a:srgbClr val="D7AC5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3" name="Shape 63"/>
        <p:cNvGrpSpPr/>
        <p:nvPr/>
      </p:nvGrpSpPr>
      <p:grpSpPr>
        <a:xfrm>
          <a:off x="0" y="0"/>
          <a:ext cx="0" cy="0"/>
          <a:chOff x="0" y="0"/>
          <a:chExt cx="0" cy="0"/>
        </a:xfrm>
      </p:grpSpPr>
      <p:sp>
        <p:nvSpPr>
          <p:cNvPr id="64" name="Google Shape;64;p11"/>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5" name="Google Shape;65;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6" name="Google Shape;66;p11"/>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7" name="Google Shape;67;p11"/>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8" name="Google Shape;68;p11"/>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9" name="Shape 69"/>
        <p:cNvGrpSpPr/>
        <p:nvPr/>
      </p:nvGrpSpPr>
      <p:grpSpPr>
        <a:xfrm>
          <a:off x="0" y="0"/>
          <a:ext cx="0" cy="0"/>
          <a:chOff x="0" y="0"/>
          <a:chExt cx="0" cy="0"/>
        </a:xfrm>
      </p:grpSpPr>
      <p:sp>
        <p:nvSpPr>
          <p:cNvPr id="70" name="Google Shape;70;p12"/>
          <p:cNvSpPr txBox="1"/>
          <p:nvPr>
            <p:ph type="title"/>
          </p:nvPr>
        </p:nvSpPr>
        <p:spPr>
          <a:xfrm rot="5400000">
            <a:off x="7133431" y="1956594"/>
            <a:ext cx="5811838" cy="26289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1" name="Google Shape;71;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72" name="Google Shape;72;p12"/>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3" name="Google Shape;73;p12"/>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4" name="Google Shape;74;p12"/>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3" name="Shape 13"/>
        <p:cNvGrpSpPr/>
        <p:nvPr/>
      </p:nvGrpSpPr>
      <p:grpSpPr>
        <a:xfrm>
          <a:off x="0" y="0"/>
          <a:ext cx="0" cy="0"/>
          <a:chOff x="0" y="0"/>
          <a:chExt cx="0" cy="0"/>
        </a:xfrm>
      </p:grpSpPr>
      <p:pic>
        <p:nvPicPr>
          <p:cNvPr descr="A white and gold rectangles&#10;&#10;Description automatically generated with low confidence" id="14" name="Google Shape;14;p3"/>
          <p:cNvPicPr preferRelativeResize="0"/>
          <p:nvPr/>
        </p:nvPicPr>
        <p:blipFill rotWithShape="1">
          <a:blip r:embed="rId2">
            <a:alphaModFix amt="20000"/>
          </a:blip>
          <a:srcRect b="0" l="0" r="0" t="0"/>
          <a:stretch/>
        </p:blipFill>
        <p:spPr>
          <a:xfrm>
            <a:off x="0" y="0"/>
            <a:ext cx="12192000" cy="6858000"/>
          </a:xfrm>
          <a:prstGeom prst="rect">
            <a:avLst/>
          </a:prstGeom>
          <a:noFill/>
          <a:ln>
            <a:noFill/>
          </a:ln>
        </p:spPr>
      </p:pic>
      <p:pic>
        <p:nvPicPr>
          <p:cNvPr descr="A picture containing text, logo, font, graphics&#10;&#10;Description automatically generated" id="15" name="Google Shape;15;p3"/>
          <p:cNvPicPr preferRelativeResize="0"/>
          <p:nvPr/>
        </p:nvPicPr>
        <p:blipFill rotWithShape="1">
          <a:blip r:embed="rId3">
            <a:alphaModFix/>
          </a:blip>
          <a:srcRect b="0" l="0" r="0" t="0"/>
          <a:stretch/>
        </p:blipFill>
        <p:spPr>
          <a:xfrm>
            <a:off x="9503376" y="1"/>
            <a:ext cx="2688624" cy="1511300"/>
          </a:xfrm>
          <a:prstGeom prst="rect">
            <a:avLst/>
          </a:prstGeom>
          <a:noFill/>
          <a:ln>
            <a:noFill/>
          </a:ln>
        </p:spPr>
      </p:pic>
      <p:sp>
        <p:nvSpPr>
          <p:cNvPr id="16" name="Google Shape;16;p3"/>
          <p:cNvSpPr/>
          <p:nvPr/>
        </p:nvSpPr>
        <p:spPr>
          <a:xfrm>
            <a:off x="0" y="6235701"/>
            <a:ext cx="12192000" cy="622299"/>
          </a:xfrm>
          <a:prstGeom prst="round2SameRect">
            <a:avLst>
              <a:gd fmla="val 50000" name="adj1"/>
              <a:gd fmla="val 0" name="adj2"/>
            </a:avLst>
          </a:prstGeom>
          <a:solidFill>
            <a:srgbClr val="23303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 name="Google Shape;17;p3"/>
          <p:cNvSpPr/>
          <p:nvPr/>
        </p:nvSpPr>
        <p:spPr>
          <a:xfrm>
            <a:off x="0" y="6812280"/>
            <a:ext cx="12192000" cy="45719"/>
          </a:xfrm>
          <a:prstGeom prst="round2SameRect">
            <a:avLst>
              <a:gd fmla="val 0" name="adj1"/>
              <a:gd fmla="val 0" name="adj2"/>
            </a:avLst>
          </a:prstGeom>
          <a:solidFill>
            <a:srgbClr val="D7AC5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Calibri"/>
              <a:buNone/>
              <a:defRPr b="0" i="0" sz="6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0" name="Google Shape;20;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9pPr>
          </a:lstStyle>
          <a:p/>
        </p:txBody>
      </p:sp>
      <p:sp>
        <p:nvSpPr>
          <p:cNvPr id="21" name="Google Shape;21;p4"/>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2" name="Google Shape;22;p4"/>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3" name="Google Shape;23;p4"/>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4" name="Shape 24"/>
        <p:cNvGrpSpPr/>
        <p:nvPr/>
      </p:nvGrpSpPr>
      <p:grpSpPr>
        <a:xfrm>
          <a:off x="0" y="0"/>
          <a:ext cx="0" cy="0"/>
          <a:chOff x="0" y="0"/>
          <a:chExt cx="0" cy="0"/>
        </a:xfrm>
      </p:grpSpPr>
      <p:sp>
        <p:nvSpPr>
          <p:cNvPr id="25" name="Google Shape;25;p5"/>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6" name="Google Shape;26;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7" name="Google Shape;27;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8" name="Google Shape;28;p5"/>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9" name="Google Shape;29;p5"/>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0" name="Google Shape;30;p5"/>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1" name="Shape 31"/>
        <p:cNvGrpSpPr/>
        <p:nvPr/>
      </p:nvGrpSpPr>
      <p:grpSpPr>
        <a:xfrm>
          <a:off x="0" y="0"/>
          <a:ext cx="0" cy="0"/>
          <a:chOff x="0" y="0"/>
          <a:chExt cx="0" cy="0"/>
        </a:xfrm>
      </p:grpSpPr>
      <p:sp>
        <p:nvSpPr>
          <p:cNvPr id="32" name="Google Shape;32;p6"/>
          <p:cNvSpPr txBox="1"/>
          <p:nvPr>
            <p:ph type="title"/>
          </p:nvPr>
        </p:nvSpPr>
        <p:spPr>
          <a:xfrm>
            <a:off x="839788"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3" name="Google Shape;33;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4" name="Google Shape;34;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5" name="Google Shape;35;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36" name="Google Shape;36;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7" name="Google Shape;37;p6"/>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8" name="Google Shape;38;p6"/>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9" name="Google Shape;39;p6"/>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7"/>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2" name="Google Shape;42;p7"/>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3" name="Google Shape;43;p7"/>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4" name="Google Shape;44;p7"/>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8"/>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7" name="Google Shape;47;p8"/>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8" name="Google Shape;48;p8"/>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9" name="Shape 49"/>
        <p:cNvGrpSpPr/>
        <p:nvPr/>
      </p:nvGrpSpPr>
      <p:grpSpPr>
        <a:xfrm>
          <a:off x="0" y="0"/>
          <a:ext cx="0" cy="0"/>
          <a:chOff x="0" y="0"/>
          <a:chExt cx="0" cy="0"/>
        </a:xfrm>
      </p:grpSpPr>
      <p:sp>
        <p:nvSpPr>
          <p:cNvPr id="50" name="Google Shape;50;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1" name="Google Shape;51;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90000"/>
              </a:lnSpc>
              <a:spcBef>
                <a:spcPts val="5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52" name="Google Shape;52;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53" name="Google Shape;53;p9"/>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4" name="Google Shape;54;p9"/>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5" name="Google Shape;55;p9"/>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6" name="Shape 56"/>
        <p:cNvGrpSpPr/>
        <p:nvPr/>
      </p:nvGrpSpPr>
      <p:grpSpPr>
        <a:xfrm>
          <a:off x="0" y="0"/>
          <a:ext cx="0" cy="0"/>
          <a:chOff x="0" y="0"/>
          <a:chExt cx="0" cy="0"/>
        </a:xfrm>
      </p:grpSpPr>
      <p:sp>
        <p:nvSpPr>
          <p:cNvPr id="57" name="Google Shape;57;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Calibri"/>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8" name="Google Shape;58;p10"/>
          <p:cNvSpPr/>
          <p:nvPr>
            <p:ph idx="2" type="pic"/>
          </p:nvPr>
        </p:nvSpPr>
        <p:spPr>
          <a:xfrm>
            <a:off x="5183188" y="987425"/>
            <a:ext cx="6172200" cy="4873625"/>
          </a:xfrm>
          <a:prstGeom prst="rect">
            <a:avLst/>
          </a:prstGeom>
          <a:noFill/>
          <a:ln>
            <a:noFill/>
          </a:ln>
        </p:spPr>
      </p:sp>
      <p:sp>
        <p:nvSpPr>
          <p:cNvPr id="59" name="Google Shape;59;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90000"/>
              </a:lnSpc>
              <a:spcBef>
                <a:spcPts val="50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2pPr>
            <a:lvl3pPr indent="-228600" lvl="2" marL="1371600" marR="0" rtl="0" algn="l">
              <a:lnSpc>
                <a:spcPct val="90000"/>
              </a:lnSpc>
              <a:spcBef>
                <a:spcPts val="50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4pPr>
            <a:lvl5pPr indent="-228600" lvl="4" marL="22860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9pPr>
          </a:lstStyle>
          <a:p/>
        </p:txBody>
      </p:sp>
      <p:sp>
        <p:nvSpPr>
          <p:cNvPr id="60" name="Google Shape;60;p10"/>
          <p:cNvSpPr txBox="1"/>
          <p:nvPr>
            <p:ph idx="10" type="dt"/>
          </p:nvPr>
        </p:nvSpPr>
        <p:spPr>
          <a:xfrm>
            <a:off x="838200" y="6356350"/>
            <a:ext cx="27432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1" name="Google Shape;61;p10"/>
          <p:cNvSpPr txBox="1"/>
          <p:nvPr>
            <p:ph idx="11" type="ftr"/>
          </p:nvPr>
        </p:nvSpPr>
        <p:spPr>
          <a:xfrm>
            <a:off x="4038600" y="6356350"/>
            <a:ext cx="4114800" cy="3651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2" name="Google Shape;62;p10"/>
          <p:cNvSpPr txBox="1"/>
          <p:nvPr>
            <p:ph idx="12" type="sldNum"/>
          </p:nvPr>
        </p:nvSpPr>
        <p:spPr>
          <a:xfrm>
            <a:off x="8610600" y="6356350"/>
            <a:ext cx="2743200" cy="365125"/>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descr="A group of people walking in front of a building&#10;&#10;Description automatically generated" id="79" name="Google Shape;79;p13"/>
          <p:cNvPicPr preferRelativeResize="0"/>
          <p:nvPr/>
        </p:nvPicPr>
        <p:blipFill rotWithShape="1">
          <a:blip r:embed="rId3">
            <a:alphaModFix amt="35000"/>
          </a:blip>
          <a:srcRect b="0" l="0" r="0" t="20312"/>
          <a:stretch/>
        </p:blipFill>
        <p:spPr>
          <a:xfrm>
            <a:off x="0" y="0"/>
            <a:ext cx="12192003" cy="6858000"/>
          </a:xfrm>
          <a:prstGeom prst="rect">
            <a:avLst/>
          </a:prstGeom>
          <a:noFill/>
          <a:ln cap="flat" cmpd="sng" w="76200">
            <a:solidFill>
              <a:srgbClr val="233039"/>
            </a:solidFill>
            <a:prstDash val="solid"/>
            <a:round/>
            <a:headEnd len="sm" w="sm" type="none"/>
            <a:tailEnd len="sm" w="sm" type="none"/>
          </a:ln>
        </p:spPr>
      </p:pic>
      <p:sp>
        <p:nvSpPr>
          <p:cNvPr id="80" name="Google Shape;80;p13"/>
          <p:cNvSpPr txBox="1"/>
          <p:nvPr/>
        </p:nvSpPr>
        <p:spPr>
          <a:xfrm>
            <a:off x="2217330" y="2274838"/>
            <a:ext cx="8882400" cy="646500"/>
          </a:xfrm>
          <a:prstGeom prst="rect">
            <a:avLst/>
          </a:prstGeom>
          <a:solidFill>
            <a:srgbClr val="233039"/>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IN" sz="3600" u="none" cap="none" strike="noStrike">
                <a:solidFill>
                  <a:srgbClr val="D7AC54"/>
                </a:solidFill>
                <a:latin typeface="Cantarell"/>
                <a:ea typeface="Cantarell"/>
                <a:cs typeface="Cantarell"/>
                <a:sym typeface="Cantarell"/>
              </a:rPr>
              <a:t>MedTrack</a:t>
            </a:r>
            <a:endParaRPr b="1" i="0" sz="2400" u="none" cap="none" strike="noStrike">
              <a:solidFill>
                <a:srgbClr val="D7AC54"/>
              </a:solidFill>
              <a:latin typeface="Cantarell"/>
              <a:ea typeface="Cantarell"/>
              <a:cs typeface="Cantarell"/>
              <a:sym typeface="Cantarell"/>
            </a:endParaRPr>
          </a:p>
        </p:txBody>
      </p:sp>
      <p:pic>
        <p:nvPicPr>
          <p:cNvPr descr="A picture containing text, logo, font, graphics&#10;&#10;Description automatically generated" id="81" name="Google Shape;81;p13"/>
          <p:cNvPicPr preferRelativeResize="0"/>
          <p:nvPr/>
        </p:nvPicPr>
        <p:blipFill rotWithShape="1">
          <a:blip r:embed="rId4">
            <a:alphaModFix/>
          </a:blip>
          <a:srcRect b="0" l="0" r="0" t="0"/>
          <a:stretch/>
        </p:blipFill>
        <p:spPr>
          <a:xfrm>
            <a:off x="9326562" y="0"/>
            <a:ext cx="2865437" cy="1610690"/>
          </a:xfrm>
          <a:prstGeom prst="rect">
            <a:avLst/>
          </a:prstGeom>
          <a:noFill/>
          <a:ln>
            <a:noFill/>
          </a:ln>
        </p:spPr>
      </p:pic>
      <p:sp>
        <p:nvSpPr>
          <p:cNvPr id="82" name="Google Shape;82;p13"/>
          <p:cNvSpPr/>
          <p:nvPr/>
        </p:nvSpPr>
        <p:spPr>
          <a:xfrm>
            <a:off x="0" y="6388100"/>
            <a:ext cx="12192000" cy="126900"/>
          </a:xfrm>
          <a:prstGeom prst="rect">
            <a:avLst/>
          </a:prstGeom>
          <a:solidFill>
            <a:srgbClr val="23303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3" name="Google Shape;83;p13"/>
          <p:cNvSpPr/>
          <p:nvPr/>
        </p:nvSpPr>
        <p:spPr>
          <a:xfrm flipH="1" rot="10800000">
            <a:off x="0" y="6573637"/>
            <a:ext cx="12192000" cy="45600"/>
          </a:xfrm>
          <a:prstGeom prst="rect">
            <a:avLst/>
          </a:prstGeom>
          <a:solidFill>
            <a:srgbClr val="23303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4" name="Google Shape;84;p13"/>
          <p:cNvSpPr txBox="1"/>
          <p:nvPr/>
        </p:nvSpPr>
        <p:spPr>
          <a:xfrm>
            <a:off x="7125575" y="3768900"/>
            <a:ext cx="4367400" cy="738900"/>
          </a:xfrm>
          <a:prstGeom prst="rect">
            <a:avLst/>
          </a:prstGeom>
          <a:solidFill>
            <a:srgbClr val="233039"/>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IN" sz="2100" u="none" cap="none" strike="noStrike">
                <a:solidFill>
                  <a:srgbClr val="D7AC54"/>
                </a:solidFill>
                <a:latin typeface="Cantarell"/>
                <a:ea typeface="Cantarell"/>
                <a:cs typeface="Cantarell"/>
                <a:sym typeface="Cantarell"/>
              </a:rPr>
              <a:t>Name: Chandana B</a:t>
            </a:r>
            <a:endParaRPr b="1" i="0" sz="2100" u="none" cap="none" strike="noStrike">
              <a:solidFill>
                <a:srgbClr val="D7AC54"/>
              </a:solidFill>
              <a:latin typeface="Cantarell"/>
              <a:ea typeface="Cantarell"/>
              <a:cs typeface="Cantarell"/>
              <a:sym typeface="Cantarell"/>
            </a:endParaRPr>
          </a:p>
          <a:p>
            <a:pPr indent="0" lvl="0" marL="0" marR="0" rtl="0" algn="l">
              <a:lnSpc>
                <a:spcPct val="100000"/>
              </a:lnSpc>
              <a:spcBef>
                <a:spcPts val="0"/>
              </a:spcBef>
              <a:spcAft>
                <a:spcPts val="0"/>
              </a:spcAft>
              <a:buClr>
                <a:srgbClr val="000000"/>
              </a:buClr>
              <a:buSzPts val="3600"/>
              <a:buFont typeface="Arial"/>
              <a:buNone/>
            </a:pPr>
            <a:r>
              <a:rPr b="1" i="0" lang="en-IN" sz="2100" u="none" cap="none" strike="noStrike">
                <a:solidFill>
                  <a:srgbClr val="D7AC54"/>
                </a:solidFill>
                <a:latin typeface="Cantarell"/>
                <a:ea typeface="Cantarell"/>
                <a:cs typeface="Cantarell"/>
                <a:sym typeface="Cantarell"/>
              </a:rPr>
              <a:t>USN No: 1RVU22BSC018</a:t>
            </a:r>
            <a:endParaRPr b="1" i="0" sz="2100" u="none" cap="none" strike="noStrike">
              <a:solidFill>
                <a:srgbClr val="D7AC54"/>
              </a:solidFill>
              <a:latin typeface="Cantarell"/>
              <a:ea typeface="Cantarell"/>
              <a:cs typeface="Cantarell"/>
              <a:sym typeface="Cantare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500"/>
                                        <p:tgtEl>
                                          <p:spTgt spid="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22" title="Screenshot 2025-03-19 193727.png"/>
          <p:cNvPicPr preferRelativeResize="0"/>
          <p:nvPr/>
        </p:nvPicPr>
        <p:blipFill>
          <a:blip r:embed="rId3">
            <a:alphaModFix/>
          </a:blip>
          <a:stretch>
            <a:fillRect/>
          </a:stretch>
        </p:blipFill>
        <p:spPr>
          <a:xfrm>
            <a:off x="152400" y="152400"/>
            <a:ext cx="3037803" cy="6553199"/>
          </a:xfrm>
          <a:prstGeom prst="rect">
            <a:avLst/>
          </a:prstGeom>
          <a:noFill/>
          <a:ln>
            <a:noFill/>
          </a:ln>
        </p:spPr>
      </p:pic>
      <p:pic>
        <p:nvPicPr>
          <p:cNvPr id="141" name="Google Shape;141;p22" title="Screenshot 2025-03-19 223939.png"/>
          <p:cNvPicPr preferRelativeResize="0"/>
          <p:nvPr/>
        </p:nvPicPr>
        <p:blipFill>
          <a:blip r:embed="rId4">
            <a:alphaModFix/>
          </a:blip>
          <a:stretch>
            <a:fillRect/>
          </a:stretch>
        </p:blipFill>
        <p:spPr>
          <a:xfrm>
            <a:off x="3342603" y="152400"/>
            <a:ext cx="3060776" cy="65531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4"/>
          <p:cNvSpPr/>
          <p:nvPr/>
        </p:nvSpPr>
        <p:spPr>
          <a:xfrm>
            <a:off x="3105509" y="508360"/>
            <a:ext cx="5572665" cy="622299"/>
          </a:xfrm>
          <a:prstGeom prst="snip2DiagRect">
            <a:avLst>
              <a:gd fmla="val 0" name="adj1"/>
              <a:gd fmla="val 43005" name="adj2"/>
            </a:avLst>
          </a:prstGeom>
          <a:solidFill>
            <a:srgbClr val="233039"/>
          </a:solidFill>
          <a:ln>
            <a:noFill/>
          </a:ln>
        </p:spPr>
        <p:txBody>
          <a:bodyPr anchorCtr="0" anchor="ctr" bIns="45700" lIns="91425" spcFirstLastPara="1" rIns="91425" wrap="square" tIns="45700">
            <a:noAutofit/>
          </a:bodyPr>
          <a:lstStyle/>
          <a:p>
            <a:pPr indent="0" lvl="0" marL="0" marR="0" rtl="0" algn="l">
              <a:lnSpc>
                <a:spcPct val="115000"/>
              </a:lnSpc>
              <a:spcBef>
                <a:spcPts val="1200"/>
              </a:spcBef>
              <a:spcAft>
                <a:spcPts val="1200"/>
              </a:spcAft>
              <a:buClr>
                <a:schemeClr val="dk1"/>
              </a:buClr>
              <a:buSzPts val="1100"/>
              <a:buFont typeface="Arial"/>
              <a:buNone/>
            </a:pPr>
            <a:r>
              <a:rPr b="1" i="0" lang="en-IN" sz="1800" u="none" cap="none" strike="noStrike">
                <a:solidFill>
                  <a:srgbClr val="D7AC54"/>
                </a:solidFill>
                <a:latin typeface="Cantarell"/>
                <a:ea typeface="Cantarell"/>
                <a:cs typeface="Cantarell"/>
                <a:sym typeface="Cantarell"/>
              </a:rPr>
              <a:t>Problem</a:t>
            </a:r>
            <a:endParaRPr b="1" i="0" sz="1800" u="none" cap="none" strike="noStrike">
              <a:solidFill>
                <a:srgbClr val="D7AC54"/>
              </a:solidFill>
              <a:latin typeface="Cantarell"/>
              <a:ea typeface="Cantarell"/>
              <a:cs typeface="Cantarell"/>
              <a:sym typeface="Cantarell"/>
            </a:endParaRPr>
          </a:p>
        </p:txBody>
      </p:sp>
      <p:sp>
        <p:nvSpPr>
          <p:cNvPr id="90" name="Google Shape;90;p14"/>
          <p:cNvSpPr txBox="1"/>
          <p:nvPr/>
        </p:nvSpPr>
        <p:spPr>
          <a:xfrm>
            <a:off x="1473150" y="1635150"/>
            <a:ext cx="9492300" cy="3616500"/>
          </a:xfrm>
          <a:prstGeom prst="rect">
            <a:avLst/>
          </a:prstGeom>
          <a:noFill/>
          <a:ln>
            <a:noFill/>
          </a:ln>
        </p:spPr>
        <p:txBody>
          <a:bodyPr anchorCtr="0" anchor="t" bIns="91425" lIns="91425" spcFirstLastPara="1" rIns="91425" wrap="square" tIns="91425">
            <a:spAutoFit/>
          </a:bodyPr>
          <a:lstStyle/>
          <a:p>
            <a:pPr indent="-228600" lvl="0" marL="457200" marR="0" rtl="0" algn="l">
              <a:lnSpc>
                <a:spcPct val="115000"/>
              </a:lnSpc>
              <a:spcBef>
                <a:spcPts val="1200"/>
              </a:spcBef>
              <a:spcAft>
                <a:spcPts val="0"/>
              </a:spcAft>
              <a:buClr>
                <a:srgbClr val="000000"/>
              </a:buClr>
              <a:buSzPts val="1700"/>
              <a:buFont typeface="Arial"/>
              <a:buNone/>
            </a:pPr>
            <a:r>
              <a:rPr b="1" i="0" lang="en-IN" sz="1700" u="none" cap="none" strike="noStrike">
                <a:solidFill>
                  <a:schemeClr val="dk1"/>
                </a:solidFill>
                <a:latin typeface="Arial"/>
                <a:ea typeface="Arial"/>
                <a:cs typeface="Arial"/>
                <a:sym typeface="Arial"/>
              </a:rPr>
              <a:t>Key Problem</a:t>
            </a:r>
            <a:r>
              <a:rPr b="0" i="0" lang="en-IN" sz="1700" u="none" cap="none" strike="noStrike">
                <a:solidFill>
                  <a:schemeClr val="dk1"/>
                </a:solidFill>
                <a:latin typeface="Arial"/>
                <a:ea typeface="Arial"/>
                <a:cs typeface="Arial"/>
                <a:sym typeface="Arial"/>
              </a:rPr>
              <a:t>: People struggle to manage their medications effectively, leading to missed doses, difficulty locating medicines, and accidental use of expired drugs, which impacts their health and safety.</a:t>
            </a:r>
            <a:endParaRPr b="0" i="0" sz="1700" u="none" cap="none" strike="noStrike">
              <a:solidFill>
                <a:schemeClr val="dk1"/>
              </a:solidFill>
              <a:latin typeface="Arial"/>
              <a:ea typeface="Arial"/>
              <a:cs typeface="Arial"/>
              <a:sym typeface="Arial"/>
            </a:endParaRPr>
          </a:p>
          <a:p>
            <a:pPr indent="-228600" lvl="0" marL="457200" marR="0" rtl="0" algn="l">
              <a:lnSpc>
                <a:spcPct val="115000"/>
              </a:lnSpc>
              <a:spcBef>
                <a:spcPts val="1200"/>
              </a:spcBef>
              <a:spcAft>
                <a:spcPts val="0"/>
              </a:spcAft>
              <a:buClr>
                <a:srgbClr val="000000"/>
              </a:buClr>
              <a:buSzPts val="1700"/>
              <a:buFont typeface="Arial"/>
              <a:buNone/>
            </a:pPr>
            <a:r>
              <a:rPr b="1" i="0" lang="en-IN" sz="1700" u="none" cap="none" strike="noStrike">
                <a:solidFill>
                  <a:schemeClr val="dk1"/>
                </a:solidFill>
                <a:latin typeface="Arial"/>
                <a:ea typeface="Arial"/>
                <a:cs typeface="Arial"/>
                <a:sym typeface="Arial"/>
              </a:rPr>
              <a:t>Pain Points</a:t>
            </a:r>
            <a:r>
              <a:rPr b="0" i="0" lang="en-IN" sz="1700" u="none" cap="none" strike="noStrike">
                <a:solidFill>
                  <a:schemeClr val="dk1"/>
                </a:solidFill>
                <a:latin typeface="Arial"/>
                <a:ea typeface="Arial"/>
                <a:cs typeface="Arial"/>
                <a:sym typeface="Arial"/>
              </a:rPr>
              <a:t>:</a:t>
            </a:r>
            <a:endParaRPr b="0" i="0" sz="1700" u="none" cap="none" strike="noStrike">
              <a:solidFill>
                <a:schemeClr val="dk1"/>
              </a:solidFill>
              <a:latin typeface="Arial"/>
              <a:ea typeface="Arial"/>
              <a:cs typeface="Arial"/>
              <a:sym typeface="Arial"/>
            </a:endParaRPr>
          </a:p>
          <a:p>
            <a:pPr indent="-336550" lvl="0" marL="914400" marR="0" rtl="0" algn="l">
              <a:lnSpc>
                <a:spcPct val="115000"/>
              </a:lnSpc>
              <a:spcBef>
                <a:spcPts val="1200"/>
              </a:spcBef>
              <a:spcAft>
                <a:spcPts val="0"/>
              </a:spcAft>
              <a:buClr>
                <a:schemeClr val="dk1"/>
              </a:buClr>
              <a:buSzPts val="1700"/>
              <a:buFont typeface="Arial"/>
              <a:buChar char="●"/>
            </a:pPr>
            <a:r>
              <a:rPr b="0" i="0" lang="en-IN" sz="1700" u="none" cap="none" strike="noStrike">
                <a:solidFill>
                  <a:schemeClr val="dk1"/>
                </a:solidFill>
                <a:latin typeface="Arial"/>
                <a:ea typeface="Arial"/>
                <a:cs typeface="Arial"/>
                <a:sym typeface="Arial"/>
              </a:rPr>
              <a:t>Missed Medication Doses.</a:t>
            </a:r>
            <a:endParaRPr b="0" i="0" sz="1700" u="none" cap="none" strike="noStrike">
              <a:solidFill>
                <a:schemeClr val="dk1"/>
              </a:solidFill>
              <a:latin typeface="Arial"/>
              <a:ea typeface="Arial"/>
              <a:cs typeface="Arial"/>
              <a:sym typeface="Arial"/>
            </a:endParaRPr>
          </a:p>
          <a:p>
            <a:pPr indent="-336550" lvl="0" marL="914400" marR="0" rtl="0" algn="l">
              <a:lnSpc>
                <a:spcPct val="115000"/>
              </a:lnSpc>
              <a:spcBef>
                <a:spcPts val="0"/>
              </a:spcBef>
              <a:spcAft>
                <a:spcPts val="0"/>
              </a:spcAft>
              <a:buClr>
                <a:schemeClr val="dk1"/>
              </a:buClr>
              <a:buSzPts val="1700"/>
              <a:buFont typeface="Arial"/>
              <a:buChar char="●"/>
            </a:pPr>
            <a:r>
              <a:rPr b="0" i="0" lang="en-IN" sz="1700" u="none" cap="none" strike="noStrike">
                <a:solidFill>
                  <a:schemeClr val="dk1"/>
                </a:solidFill>
                <a:latin typeface="Arial"/>
                <a:ea typeface="Arial"/>
                <a:cs typeface="Arial"/>
                <a:sym typeface="Arial"/>
              </a:rPr>
              <a:t>Disorganized Medicine Storage.</a:t>
            </a:r>
            <a:endParaRPr b="0" i="0" sz="1700" u="none" cap="none" strike="noStrike">
              <a:solidFill>
                <a:schemeClr val="dk1"/>
              </a:solidFill>
              <a:latin typeface="Arial"/>
              <a:ea typeface="Arial"/>
              <a:cs typeface="Arial"/>
              <a:sym typeface="Arial"/>
            </a:endParaRPr>
          </a:p>
          <a:p>
            <a:pPr indent="-336550" lvl="0" marL="914400" marR="0" rtl="0" algn="l">
              <a:lnSpc>
                <a:spcPct val="115000"/>
              </a:lnSpc>
              <a:spcBef>
                <a:spcPts val="0"/>
              </a:spcBef>
              <a:spcAft>
                <a:spcPts val="0"/>
              </a:spcAft>
              <a:buClr>
                <a:schemeClr val="dk1"/>
              </a:buClr>
              <a:buSzPts val="1700"/>
              <a:buFont typeface="Arial"/>
              <a:buChar char="●"/>
            </a:pPr>
            <a:r>
              <a:rPr b="0" i="0" lang="en-IN" sz="1700" u="none" cap="none" strike="noStrike">
                <a:solidFill>
                  <a:schemeClr val="dk1"/>
                </a:solidFill>
                <a:latin typeface="Arial"/>
                <a:ea typeface="Arial"/>
                <a:cs typeface="Arial"/>
                <a:sym typeface="Arial"/>
              </a:rPr>
              <a:t>Inefficiency in Managing Multiple Medicines.</a:t>
            </a:r>
            <a:endParaRPr b="0" i="0" sz="1700" u="none" cap="none" strike="noStrike">
              <a:solidFill>
                <a:schemeClr val="dk1"/>
              </a:solidFill>
              <a:latin typeface="Arial"/>
              <a:ea typeface="Arial"/>
              <a:cs typeface="Arial"/>
              <a:sym typeface="Arial"/>
            </a:endParaRPr>
          </a:p>
          <a:p>
            <a:pPr indent="-336550" lvl="0" marL="914400" marR="0" rtl="0" algn="l">
              <a:lnSpc>
                <a:spcPct val="115000"/>
              </a:lnSpc>
              <a:spcBef>
                <a:spcPts val="0"/>
              </a:spcBef>
              <a:spcAft>
                <a:spcPts val="0"/>
              </a:spcAft>
              <a:buClr>
                <a:schemeClr val="dk1"/>
              </a:buClr>
              <a:buSzPts val="1700"/>
              <a:buFont typeface="Arial"/>
              <a:buChar char="●"/>
            </a:pPr>
            <a:r>
              <a:rPr b="0" i="0" lang="en-IN" sz="1700" u="none" cap="none" strike="noStrike">
                <a:solidFill>
                  <a:schemeClr val="dk1"/>
                </a:solidFill>
                <a:latin typeface="Arial"/>
                <a:ea typeface="Arial"/>
                <a:cs typeface="Arial"/>
                <a:sym typeface="Arial"/>
              </a:rPr>
              <a:t>Difficulty in Identifying Medicines by Purpose.</a:t>
            </a:r>
            <a:endParaRPr b="0" i="0" sz="1700" u="none" cap="none" strike="noStrike">
              <a:solidFill>
                <a:schemeClr val="dk1"/>
              </a:solidFill>
              <a:latin typeface="Arial"/>
              <a:ea typeface="Arial"/>
              <a:cs typeface="Arial"/>
              <a:sym typeface="Arial"/>
            </a:endParaRPr>
          </a:p>
          <a:p>
            <a:pPr indent="-336550" lvl="0" marL="914400" marR="0" rtl="0" algn="l">
              <a:lnSpc>
                <a:spcPct val="115000"/>
              </a:lnSpc>
              <a:spcBef>
                <a:spcPts val="0"/>
              </a:spcBef>
              <a:spcAft>
                <a:spcPts val="0"/>
              </a:spcAft>
              <a:buClr>
                <a:schemeClr val="dk1"/>
              </a:buClr>
              <a:buSzPts val="1700"/>
              <a:buFont typeface="Arial"/>
              <a:buChar char="●"/>
            </a:pPr>
            <a:r>
              <a:rPr b="0" i="0" lang="en-IN" sz="1700" u="none" cap="none" strike="noStrike">
                <a:solidFill>
                  <a:schemeClr val="dk1"/>
                </a:solidFill>
                <a:latin typeface="Arial"/>
                <a:ea typeface="Arial"/>
                <a:cs typeface="Arial"/>
                <a:sym typeface="Arial"/>
              </a:rPr>
              <a:t>Use of Expired Medicines.</a:t>
            </a:r>
            <a:endParaRPr b="0" i="0" sz="17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5"/>
          <p:cNvSpPr/>
          <p:nvPr/>
        </p:nvSpPr>
        <p:spPr>
          <a:xfrm>
            <a:off x="3105509" y="508360"/>
            <a:ext cx="5572800" cy="622200"/>
          </a:xfrm>
          <a:prstGeom prst="snip2DiagRect">
            <a:avLst>
              <a:gd fmla="val 0" name="adj1"/>
              <a:gd fmla="val 43005" name="adj2"/>
            </a:avLst>
          </a:prstGeom>
          <a:solidFill>
            <a:srgbClr val="23303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rgbClr val="D7AC54"/>
                </a:solidFill>
                <a:latin typeface="Cantarell"/>
                <a:ea typeface="Cantarell"/>
                <a:cs typeface="Cantarell"/>
                <a:sym typeface="Cantarell"/>
              </a:rPr>
              <a:t>Solution</a:t>
            </a:r>
            <a:endParaRPr b="1" i="0" sz="1800" u="none" cap="none" strike="noStrike">
              <a:solidFill>
                <a:srgbClr val="D7AC54"/>
              </a:solidFill>
              <a:latin typeface="Cantarell"/>
              <a:ea typeface="Cantarell"/>
              <a:cs typeface="Cantarell"/>
              <a:sym typeface="Cantarell"/>
            </a:endParaRPr>
          </a:p>
        </p:txBody>
      </p:sp>
      <p:sp>
        <p:nvSpPr>
          <p:cNvPr id="96" name="Google Shape;96;p15"/>
          <p:cNvSpPr txBox="1"/>
          <p:nvPr/>
        </p:nvSpPr>
        <p:spPr>
          <a:xfrm>
            <a:off x="1473150" y="3493350"/>
            <a:ext cx="9492300" cy="446400"/>
          </a:xfrm>
          <a:prstGeom prst="rect">
            <a:avLst/>
          </a:prstGeom>
          <a:noFill/>
          <a:ln>
            <a:noFill/>
          </a:ln>
        </p:spPr>
        <p:txBody>
          <a:bodyPr anchorCtr="0" anchor="t" bIns="91425" lIns="91425" spcFirstLastPara="1" rIns="91425" wrap="square" tIns="91425">
            <a:spAutoFit/>
          </a:bodyPr>
          <a:lstStyle/>
          <a:p>
            <a:pPr indent="0" lvl="0" marL="457200" marR="0" rtl="0" algn="just">
              <a:lnSpc>
                <a:spcPct val="115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p:txBody>
      </p:sp>
      <p:sp>
        <p:nvSpPr>
          <p:cNvPr id="97" name="Google Shape;97;p15"/>
          <p:cNvSpPr txBox="1"/>
          <p:nvPr/>
        </p:nvSpPr>
        <p:spPr>
          <a:xfrm>
            <a:off x="2290475" y="1670125"/>
            <a:ext cx="7560600" cy="3570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chemeClr val="dk1"/>
              </a:buClr>
              <a:buSzPts val="1100"/>
              <a:buFont typeface="Arial"/>
              <a:buNone/>
            </a:pPr>
            <a:r>
              <a:rPr b="1" i="0" lang="en-IN" sz="1600" u="none" cap="none" strike="noStrike">
                <a:solidFill>
                  <a:schemeClr val="dk1"/>
                </a:solidFill>
                <a:latin typeface="Arial"/>
                <a:ea typeface="Arial"/>
                <a:cs typeface="Arial"/>
                <a:sym typeface="Arial"/>
              </a:rPr>
              <a:t>Solution Overview</a:t>
            </a:r>
            <a:r>
              <a:rPr b="0" i="0" lang="en-IN" sz="1600" u="none" cap="none" strike="noStrike">
                <a:solidFill>
                  <a:schemeClr val="dk1"/>
                </a:solidFill>
                <a:latin typeface="Arial"/>
                <a:ea typeface="Arial"/>
                <a:cs typeface="Arial"/>
                <a:sym typeface="Arial"/>
              </a:rPr>
              <a:t>: </a:t>
            </a:r>
            <a:r>
              <a:rPr b="0" i="1" lang="en-IN" sz="1600" u="none" cap="none" strike="noStrike">
                <a:solidFill>
                  <a:schemeClr val="dk1"/>
                </a:solidFill>
                <a:latin typeface="Arial"/>
                <a:ea typeface="Arial"/>
                <a:cs typeface="Arial"/>
                <a:sym typeface="Arial"/>
              </a:rPr>
              <a:t>MedTrack</a:t>
            </a:r>
            <a:r>
              <a:rPr b="0" i="0" lang="en-IN" sz="1600" u="none" cap="none" strike="noStrike">
                <a:solidFill>
                  <a:schemeClr val="dk1"/>
                </a:solidFill>
                <a:latin typeface="Arial"/>
                <a:ea typeface="Arial"/>
                <a:cs typeface="Arial"/>
                <a:sym typeface="Arial"/>
              </a:rPr>
              <a:t> is a user-friendly app designed to help users effectively manage their medications by providing timely reminders, organizing medicine inventories, and tracking expiration dates to ensure safe usage.</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IN" sz="1600" u="none" cap="none" strike="noStrike">
                <a:solidFill>
                  <a:schemeClr val="dk1"/>
                </a:solidFill>
                <a:latin typeface="Arial"/>
                <a:ea typeface="Arial"/>
                <a:cs typeface="Arial"/>
                <a:sym typeface="Arial"/>
              </a:rPr>
              <a:t>Problem-Solution Link</a:t>
            </a:r>
            <a:r>
              <a:rPr b="0" i="0" lang="en-IN" sz="1600" u="none" cap="none" strike="noStrike">
                <a:solidFill>
                  <a:schemeClr val="dk1"/>
                </a:solidFill>
                <a:latin typeface="Arial"/>
                <a:ea typeface="Arial"/>
                <a:cs typeface="Arial"/>
                <a:sym typeface="Arial"/>
              </a:rPr>
              <a:t>: MedTrack ensures timely medication intake with notifications, organizes medicines by purpose for easy access, and tracks expiration dates to ensure safety and reduce waste.</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IN" sz="1600" u="none" cap="none" strike="noStrike">
                <a:solidFill>
                  <a:schemeClr val="dk1"/>
                </a:solidFill>
                <a:latin typeface="Arial"/>
                <a:ea typeface="Arial"/>
                <a:cs typeface="Arial"/>
                <a:sym typeface="Arial"/>
              </a:rPr>
              <a:t>How It Works</a:t>
            </a:r>
            <a:r>
              <a:rPr b="0" i="0" lang="en-IN" sz="1600" u="none" cap="none" strike="noStrike">
                <a:solidFill>
                  <a:schemeClr val="dk1"/>
                </a:solidFill>
                <a:latin typeface="Arial"/>
                <a:ea typeface="Arial"/>
                <a:cs typeface="Arial"/>
                <a:sym typeface="Arial"/>
              </a:rPr>
              <a:t>:</a:t>
            </a:r>
            <a:endParaRPr b="0" i="0" sz="1600" u="none" cap="none" strike="noStrike">
              <a:solidFill>
                <a:schemeClr val="dk1"/>
              </a:solidFill>
              <a:latin typeface="Arial"/>
              <a:ea typeface="Arial"/>
              <a:cs typeface="Arial"/>
              <a:sym typeface="Arial"/>
            </a:endParaRPr>
          </a:p>
          <a:p>
            <a:pPr indent="-330200" lvl="0" marL="457200" marR="0" rtl="0" algn="l">
              <a:lnSpc>
                <a:spcPct val="115000"/>
              </a:lnSpc>
              <a:spcBef>
                <a:spcPts val="0"/>
              </a:spcBef>
              <a:spcAft>
                <a:spcPts val="0"/>
              </a:spcAft>
              <a:buClr>
                <a:schemeClr val="dk1"/>
              </a:buClr>
              <a:buSzPts val="1600"/>
              <a:buFont typeface="Arial"/>
              <a:buAutoNum type="arabicPeriod"/>
            </a:pPr>
            <a:r>
              <a:rPr b="0" i="0" lang="en-IN" sz="1600" u="none" cap="none" strike="noStrike">
                <a:solidFill>
                  <a:schemeClr val="dk1"/>
                </a:solidFill>
                <a:latin typeface="Arial"/>
                <a:ea typeface="Arial"/>
                <a:cs typeface="Arial"/>
                <a:sym typeface="Arial"/>
              </a:rPr>
              <a:t>Add medicine details (name, keywords, timing) to the app.</a:t>
            </a:r>
            <a:endParaRPr b="0" i="0" sz="1600" u="none" cap="none" strike="noStrike">
              <a:solidFill>
                <a:schemeClr val="dk1"/>
              </a:solidFill>
              <a:latin typeface="Arial"/>
              <a:ea typeface="Arial"/>
              <a:cs typeface="Arial"/>
              <a:sym typeface="Arial"/>
            </a:endParaRPr>
          </a:p>
          <a:p>
            <a:pPr indent="-330200" lvl="0" marL="457200" marR="0" rtl="0" algn="l">
              <a:lnSpc>
                <a:spcPct val="115000"/>
              </a:lnSpc>
              <a:spcBef>
                <a:spcPts val="0"/>
              </a:spcBef>
              <a:spcAft>
                <a:spcPts val="0"/>
              </a:spcAft>
              <a:buClr>
                <a:schemeClr val="dk1"/>
              </a:buClr>
              <a:buSzPts val="1600"/>
              <a:buFont typeface="Arial"/>
              <a:buAutoNum type="arabicPeriod"/>
            </a:pPr>
            <a:r>
              <a:rPr b="0" i="0" lang="en-IN" sz="1600" u="none" cap="none" strike="noStrike">
                <a:solidFill>
                  <a:schemeClr val="dk1"/>
                </a:solidFill>
                <a:latin typeface="Arial"/>
                <a:ea typeface="Arial"/>
                <a:cs typeface="Arial"/>
                <a:sym typeface="Arial"/>
              </a:rPr>
              <a:t>Receive schedule notifications and alarms at set times.</a:t>
            </a:r>
            <a:endParaRPr b="0" i="0" sz="1600" u="none" cap="none" strike="noStrike">
              <a:solidFill>
                <a:schemeClr val="dk1"/>
              </a:solidFill>
              <a:latin typeface="Arial"/>
              <a:ea typeface="Arial"/>
              <a:cs typeface="Arial"/>
              <a:sym typeface="Arial"/>
            </a:endParaRPr>
          </a:p>
          <a:p>
            <a:pPr indent="-330200" lvl="0" marL="457200" marR="0" rtl="0" algn="l">
              <a:lnSpc>
                <a:spcPct val="115000"/>
              </a:lnSpc>
              <a:spcBef>
                <a:spcPts val="0"/>
              </a:spcBef>
              <a:spcAft>
                <a:spcPts val="0"/>
              </a:spcAft>
              <a:buClr>
                <a:schemeClr val="dk1"/>
              </a:buClr>
              <a:buSzPts val="1600"/>
              <a:buFont typeface="Arial"/>
              <a:buAutoNum type="arabicPeriod"/>
            </a:pPr>
            <a:r>
              <a:rPr b="0" i="0" lang="en-IN" sz="1600" u="none" cap="none" strike="noStrike">
                <a:solidFill>
                  <a:schemeClr val="dk1"/>
                </a:solidFill>
                <a:latin typeface="Arial"/>
                <a:ea typeface="Arial"/>
                <a:cs typeface="Arial"/>
                <a:sym typeface="Arial"/>
              </a:rPr>
              <a:t>Quickly search for medicines based on symptoms.</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600"/>
              <a:buFont typeface="Arial"/>
              <a:buNone/>
            </a:pPr>
            <a:r>
              <a:rPr b="0" i="0" lang="en-IN" sz="1600" u="none" cap="none" strike="noStrike">
                <a:solidFill>
                  <a:schemeClr val="dk1"/>
                </a:solidFill>
                <a:latin typeface="Arial"/>
                <a:ea typeface="Arial"/>
                <a:cs typeface="Arial"/>
                <a:sym typeface="Arial"/>
              </a:rPr>
              <a:t> 4.    Regular notifications warn on expiration date.</a:t>
            </a:r>
            <a:endParaRPr b="0" i="0" sz="16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p:nvPr/>
        </p:nvSpPr>
        <p:spPr>
          <a:xfrm>
            <a:off x="3105509" y="508360"/>
            <a:ext cx="5572800" cy="622200"/>
          </a:xfrm>
          <a:prstGeom prst="snip2DiagRect">
            <a:avLst>
              <a:gd fmla="val 0" name="adj1"/>
              <a:gd fmla="val 43005" name="adj2"/>
            </a:avLst>
          </a:prstGeom>
          <a:solidFill>
            <a:srgbClr val="23303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rgbClr val="D7AC54"/>
                </a:solidFill>
                <a:latin typeface="Cantarell"/>
                <a:ea typeface="Cantarell"/>
                <a:cs typeface="Cantarell"/>
                <a:sym typeface="Cantarell"/>
              </a:rPr>
              <a:t>Target Audience</a:t>
            </a:r>
            <a:endParaRPr b="1" i="0" sz="1800" u="none" cap="none" strike="noStrike">
              <a:solidFill>
                <a:srgbClr val="D7AC54"/>
              </a:solidFill>
              <a:latin typeface="Cantarell"/>
              <a:ea typeface="Cantarell"/>
              <a:cs typeface="Cantarell"/>
              <a:sym typeface="Cantarell"/>
            </a:endParaRPr>
          </a:p>
        </p:txBody>
      </p:sp>
      <p:sp>
        <p:nvSpPr>
          <p:cNvPr id="103" name="Google Shape;103;p16"/>
          <p:cNvSpPr txBox="1"/>
          <p:nvPr/>
        </p:nvSpPr>
        <p:spPr>
          <a:xfrm>
            <a:off x="1513050" y="1603200"/>
            <a:ext cx="9165900" cy="4217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chemeClr val="dk1"/>
              </a:buClr>
              <a:buSzPts val="1100"/>
              <a:buFont typeface="Arial"/>
              <a:buNone/>
            </a:pPr>
            <a:r>
              <a:rPr b="1" i="0" lang="en-IN" sz="1500" u="none" cap="none" strike="noStrike">
                <a:solidFill>
                  <a:schemeClr val="dk1"/>
                </a:solidFill>
                <a:latin typeface="Arial"/>
                <a:ea typeface="Arial"/>
                <a:cs typeface="Arial"/>
                <a:sym typeface="Arial"/>
              </a:rPr>
              <a:t>Target Audience</a:t>
            </a:r>
            <a:r>
              <a:rPr b="0" i="0" lang="en-IN" sz="1500" u="none" cap="none" strike="noStrike">
                <a:solidFill>
                  <a:schemeClr val="dk1"/>
                </a:solidFill>
                <a:latin typeface="Arial"/>
                <a:ea typeface="Arial"/>
                <a:cs typeface="Arial"/>
                <a:sym typeface="Arial"/>
              </a:rPr>
              <a:t>: Elderly Individuals, Caregivers, Busy Professionals, Patients with Chronic Illnesses.</a:t>
            </a:r>
            <a:endParaRPr b="0" i="0" sz="15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IN" sz="1500" u="none" cap="none" strike="noStrike">
                <a:solidFill>
                  <a:schemeClr val="dk1"/>
                </a:solidFill>
                <a:latin typeface="Arial"/>
                <a:ea typeface="Arial"/>
                <a:cs typeface="Arial"/>
                <a:sym typeface="Arial"/>
              </a:rPr>
              <a:t>Data &amp; Statistics</a:t>
            </a:r>
            <a:r>
              <a:rPr b="0" i="0" lang="en-IN" sz="1500" u="none" cap="none" strike="noStrike">
                <a:solidFill>
                  <a:schemeClr val="dk1"/>
                </a:solidFill>
                <a:latin typeface="Arial"/>
                <a:ea typeface="Arial"/>
                <a:cs typeface="Arial"/>
                <a:sym typeface="Arial"/>
              </a:rPr>
              <a:t>:</a:t>
            </a:r>
            <a:endParaRPr b="0" i="0" sz="1500" u="none" cap="none" strike="noStrike">
              <a:solidFill>
                <a:schemeClr val="dk1"/>
              </a:solidFill>
              <a:latin typeface="Arial"/>
              <a:ea typeface="Arial"/>
              <a:cs typeface="Arial"/>
              <a:sym typeface="Arial"/>
            </a:endParaRPr>
          </a:p>
          <a:p>
            <a:pPr indent="-323850" lvl="0" marL="457200" marR="0" rtl="0" algn="l">
              <a:lnSpc>
                <a:spcPct val="115000"/>
              </a:lnSpc>
              <a:spcBef>
                <a:spcPts val="0"/>
              </a:spcBef>
              <a:spcAft>
                <a:spcPts val="0"/>
              </a:spcAft>
              <a:buClr>
                <a:schemeClr val="dk1"/>
              </a:buClr>
              <a:buSzPts val="1500"/>
              <a:buFont typeface="Arial"/>
              <a:buChar char="●"/>
            </a:pPr>
            <a:r>
              <a:rPr b="0" i="0" lang="en-IN" sz="1500" u="none" cap="none" strike="noStrike">
                <a:solidFill>
                  <a:schemeClr val="dk1"/>
                </a:solidFill>
                <a:latin typeface="Arial"/>
                <a:ea typeface="Arial"/>
                <a:cs typeface="Arial"/>
                <a:sym typeface="Arial"/>
              </a:rPr>
              <a:t>20% and 50% of patient reporting with irregular medications intake.</a:t>
            </a:r>
            <a:endParaRPr b="0" i="0" sz="1500" u="none" cap="none" strike="noStrike">
              <a:solidFill>
                <a:schemeClr val="dk1"/>
              </a:solidFill>
              <a:latin typeface="Arial"/>
              <a:ea typeface="Arial"/>
              <a:cs typeface="Arial"/>
              <a:sym typeface="Arial"/>
            </a:endParaRPr>
          </a:p>
          <a:p>
            <a:pPr indent="-323850" lvl="0" marL="457200" marR="0" rtl="0" algn="l">
              <a:lnSpc>
                <a:spcPct val="115000"/>
              </a:lnSpc>
              <a:spcBef>
                <a:spcPts val="0"/>
              </a:spcBef>
              <a:spcAft>
                <a:spcPts val="0"/>
              </a:spcAft>
              <a:buClr>
                <a:schemeClr val="dk1"/>
              </a:buClr>
              <a:buSzPts val="1500"/>
              <a:buFont typeface="Arial"/>
              <a:buChar char="●"/>
            </a:pPr>
            <a:r>
              <a:rPr b="0" i="0" lang="en-IN" sz="1500" u="none" cap="none" strike="noStrike">
                <a:solidFill>
                  <a:schemeClr val="dk1"/>
                </a:solidFill>
                <a:latin typeface="Arial"/>
                <a:ea typeface="Arial"/>
                <a:cs typeface="Arial"/>
                <a:sym typeface="Arial"/>
              </a:rPr>
              <a:t>57% of adults aged 50-80 are interested in using a digital tool for managing their medications. (Source: AARP).</a:t>
            </a:r>
            <a:endParaRPr b="0" i="0" sz="1500" u="none" cap="none" strike="noStrike">
              <a:solidFill>
                <a:schemeClr val="dk1"/>
              </a:solidFill>
              <a:latin typeface="Arial"/>
              <a:ea typeface="Arial"/>
              <a:cs typeface="Arial"/>
              <a:sym typeface="Arial"/>
            </a:endParaRPr>
          </a:p>
          <a:p>
            <a:pPr indent="-323850" lvl="0" marL="457200" marR="0" rtl="0" algn="l">
              <a:lnSpc>
                <a:spcPct val="115000"/>
              </a:lnSpc>
              <a:spcBef>
                <a:spcPts val="0"/>
              </a:spcBef>
              <a:spcAft>
                <a:spcPts val="0"/>
              </a:spcAft>
              <a:buClr>
                <a:schemeClr val="dk1"/>
              </a:buClr>
              <a:buSzPts val="1500"/>
              <a:buFont typeface="Arial"/>
              <a:buChar char="●"/>
            </a:pPr>
            <a:r>
              <a:rPr b="0" i="0" lang="en-IN" sz="1500" u="none" cap="none" strike="noStrike">
                <a:solidFill>
                  <a:schemeClr val="dk1"/>
                </a:solidFill>
                <a:latin typeface="Arial"/>
                <a:ea typeface="Arial"/>
                <a:cs typeface="Arial"/>
                <a:sym typeface="Arial"/>
              </a:rPr>
              <a:t>35% of people using mobile health apps for medication management report improved adherence. (Source: Pew Research Center).</a:t>
            </a:r>
            <a:endParaRPr b="0" i="0" sz="15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IN" sz="1500" u="none" cap="none" strike="noStrike">
                <a:solidFill>
                  <a:schemeClr val="dk1"/>
                </a:solidFill>
                <a:latin typeface="Arial"/>
                <a:ea typeface="Arial"/>
                <a:cs typeface="Arial"/>
                <a:sym typeface="Arial"/>
              </a:rPr>
              <a:t>Personas</a:t>
            </a:r>
            <a:r>
              <a:rPr b="0" i="0" lang="en-IN" sz="1500" u="none" cap="none" strike="noStrike">
                <a:solidFill>
                  <a:schemeClr val="dk1"/>
                </a:solidFill>
                <a:latin typeface="Arial"/>
                <a:ea typeface="Arial"/>
                <a:cs typeface="Arial"/>
                <a:sym typeface="Arial"/>
              </a:rPr>
              <a:t>:</a:t>
            </a:r>
            <a:endParaRPr b="0" i="0" sz="1500" u="none" cap="none" strike="noStrike">
              <a:solidFill>
                <a:schemeClr val="dk1"/>
              </a:solidFill>
              <a:latin typeface="Arial"/>
              <a:ea typeface="Arial"/>
              <a:cs typeface="Arial"/>
              <a:sym typeface="Arial"/>
            </a:endParaRPr>
          </a:p>
          <a:p>
            <a:pPr indent="-323850" lvl="0" marL="457200" marR="0" rtl="0" algn="l">
              <a:lnSpc>
                <a:spcPct val="115000"/>
              </a:lnSpc>
              <a:spcBef>
                <a:spcPts val="1200"/>
              </a:spcBef>
              <a:spcAft>
                <a:spcPts val="0"/>
              </a:spcAft>
              <a:buClr>
                <a:schemeClr val="dk1"/>
              </a:buClr>
              <a:buSzPts val="1500"/>
              <a:buFont typeface="Arial"/>
              <a:buChar char="●"/>
            </a:pPr>
            <a:r>
              <a:rPr b="1" i="0" lang="en-IN" sz="1500" u="none" cap="none" strike="noStrike">
                <a:solidFill>
                  <a:schemeClr val="dk1"/>
                </a:solidFill>
                <a:latin typeface="Arial"/>
                <a:ea typeface="Arial"/>
                <a:cs typeface="Arial"/>
                <a:sym typeface="Arial"/>
              </a:rPr>
              <a:t>John (Retired, 68): </a:t>
            </a:r>
            <a:r>
              <a:rPr b="0" i="0" lang="en-IN" sz="1500" u="none" cap="none" strike="noStrike">
                <a:solidFill>
                  <a:schemeClr val="dk1"/>
                </a:solidFill>
                <a:latin typeface="Arial"/>
                <a:ea typeface="Arial"/>
                <a:cs typeface="Arial"/>
                <a:sym typeface="Arial"/>
              </a:rPr>
              <a:t>Takes multiple medications daily for chronic health conditions. Needs clear reminders, expiration tracking, and easy access to medicine management.</a:t>
            </a:r>
            <a:endParaRPr b="0" i="0" sz="1500" u="none" cap="none" strike="noStrike">
              <a:solidFill>
                <a:schemeClr val="dk1"/>
              </a:solidFill>
              <a:latin typeface="Arial"/>
              <a:ea typeface="Arial"/>
              <a:cs typeface="Arial"/>
              <a:sym typeface="Arial"/>
            </a:endParaRPr>
          </a:p>
          <a:p>
            <a:pPr indent="-323850" lvl="0" marL="457200" marR="0" rtl="0" algn="l">
              <a:lnSpc>
                <a:spcPct val="115000"/>
              </a:lnSpc>
              <a:spcBef>
                <a:spcPts val="0"/>
              </a:spcBef>
              <a:spcAft>
                <a:spcPts val="0"/>
              </a:spcAft>
              <a:buClr>
                <a:schemeClr val="dk1"/>
              </a:buClr>
              <a:buSzPts val="1500"/>
              <a:buFont typeface="Arial"/>
              <a:buChar char="●"/>
            </a:pPr>
            <a:r>
              <a:rPr b="1" i="0" lang="en-IN" sz="1500" u="none" cap="none" strike="noStrike">
                <a:solidFill>
                  <a:schemeClr val="dk1"/>
                </a:solidFill>
                <a:latin typeface="Arial"/>
                <a:ea typeface="Arial"/>
                <a:cs typeface="Arial"/>
                <a:sym typeface="Arial"/>
              </a:rPr>
              <a:t>Maria (Caregiver, 45): </a:t>
            </a:r>
            <a:r>
              <a:rPr b="0" i="0" lang="en-IN" sz="1500" u="none" cap="none" strike="noStrike">
                <a:solidFill>
                  <a:schemeClr val="dk1"/>
                </a:solidFill>
                <a:latin typeface="Arial"/>
                <a:ea typeface="Arial"/>
                <a:cs typeface="Arial"/>
                <a:sym typeface="Arial"/>
              </a:rPr>
              <a:t>Manages her elderly mother’s medications. Needs an app to ensure timely doses and track medicine expiry dates.</a:t>
            </a:r>
            <a:endParaRPr b="0" i="0" sz="15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1200"/>
              </a:spcAft>
              <a:buClr>
                <a:srgbClr val="000000"/>
              </a:buClr>
              <a:buSzPts val="1500"/>
              <a:buFont typeface="Arial"/>
              <a:buNone/>
            </a:pPr>
            <a:r>
              <a:t/>
            </a:r>
            <a:endParaRPr b="0" i="0" sz="15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p:nvPr/>
        </p:nvSpPr>
        <p:spPr>
          <a:xfrm>
            <a:off x="3105509" y="508360"/>
            <a:ext cx="5572800" cy="622200"/>
          </a:xfrm>
          <a:prstGeom prst="snip2DiagRect">
            <a:avLst>
              <a:gd fmla="val 0" name="adj1"/>
              <a:gd fmla="val 43005" name="adj2"/>
            </a:avLst>
          </a:prstGeom>
          <a:solidFill>
            <a:srgbClr val="23303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rgbClr val="D7AC54"/>
                </a:solidFill>
                <a:latin typeface="Cantarell"/>
                <a:ea typeface="Cantarell"/>
                <a:cs typeface="Cantarell"/>
                <a:sym typeface="Cantarell"/>
              </a:rPr>
              <a:t>Future Growth</a:t>
            </a:r>
            <a:endParaRPr b="1" i="0" sz="1800" u="none" cap="none" strike="noStrike">
              <a:solidFill>
                <a:srgbClr val="D7AC54"/>
              </a:solidFill>
              <a:latin typeface="Cantarell"/>
              <a:ea typeface="Cantarell"/>
              <a:cs typeface="Cantarell"/>
              <a:sym typeface="Cantarell"/>
            </a:endParaRPr>
          </a:p>
        </p:txBody>
      </p:sp>
      <p:sp>
        <p:nvSpPr>
          <p:cNvPr id="109" name="Google Shape;109;p17"/>
          <p:cNvSpPr txBox="1"/>
          <p:nvPr/>
        </p:nvSpPr>
        <p:spPr>
          <a:xfrm>
            <a:off x="1308950" y="1357625"/>
            <a:ext cx="9165900" cy="4445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chemeClr val="dk1"/>
              </a:buClr>
              <a:buSzPts val="1100"/>
              <a:buFont typeface="Arial"/>
              <a:buNone/>
            </a:pPr>
            <a:r>
              <a:rPr b="1" i="0" lang="en-IN" sz="1600" u="none" cap="none" strike="noStrike">
                <a:solidFill>
                  <a:schemeClr val="dk1"/>
                </a:solidFill>
                <a:latin typeface="Arial"/>
                <a:ea typeface="Arial"/>
                <a:cs typeface="Arial"/>
                <a:sym typeface="Arial"/>
              </a:rPr>
              <a:t>Market Size</a:t>
            </a:r>
            <a:r>
              <a:rPr b="0" i="0" lang="en-IN" sz="1600" u="none" cap="none" strike="noStrike">
                <a:solidFill>
                  <a:schemeClr val="dk1"/>
                </a:solidFill>
                <a:latin typeface="Arial"/>
                <a:ea typeface="Arial"/>
                <a:cs typeface="Arial"/>
                <a:sym typeface="Arial"/>
              </a:rPr>
              <a:t>: The medication management app market is poised for rapid growth as more people turn to digital solutions for healthcare. This growth is driven by increasing healthcare awareness, an aging population, and the demand for personalized health management.</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IN" sz="1600" u="none" cap="none" strike="noStrike">
                <a:solidFill>
                  <a:schemeClr val="dk1"/>
                </a:solidFill>
                <a:latin typeface="Arial"/>
                <a:ea typeface="Arial"/>
                <a:cs typeface="Arial"/>
                <a:sym typeface="Arial"/>
              </a:rPr>
              <a:t>Scaling Plan</a:t>
            </a:r>
            <a:r>
              <a:rPr b="0" i="0" lang="en-IN" sz="1600" u="none" cap="none" strike="noStrike">
                <a:solidFill>
                  <a:schemeClr val="dk1"/>
                </a:solidFill>
                <a:latin typeface="Arial"/>
                <a:ea typeface="Arial"/>
                <a:cs typeface="Arial"/>
                <a:sym typeface="Arial"/>
              </a:rPr>
              <a:t>:</a:t>
            </a:r>
            <a:endParaRPr b="0" i="0" sz="1600" u="none" cap="none" strike="noStrike">
              <a:solidFill>
                <a:schemeClr val="dk1"/>
              </a:solidFill>
              <a:latin typeface="Arial"/>
              <a:ea typeface="Arial"/>
              <a:cs typeface="Arial"/>
              <a:sym typeface="Arial"/>
            </a:endParaRPr>
          </a:p>
          <a:p>
            <a:pPr indent="-330200" lvl="0" marL="457200" marR="0" rtl="0" algn="l">
              <a:lnSpc>
                <a:spcPct val="115000"/>
              </a:lnSpc>
              <a:spcBef>
                <a:spcPts val="1200"/>
              </a:spcBef>
              <a:spcAft>
                <a:spcPts val="0"/>
              </a:spcAft>
              <a:buClr>
                <a:schemeClr val="dk1"/>
              </a:buClr>
              <a:buSzPts val="1600"/>
              <a:buFont typeface="Arial"/>
              <a:buChar char="●"/>
            </a:pPr>
            <a:r>
              <a:rPr b="0" i="0" lang="en-IN" sz="1600" u="none" cap="none" strike="noStrike">
                <a:solidFill>
                  <a:schemeClr val="dk1"/>
                </a:solidFill>
                <a:latin typeface="Arial"/>
                <a:ea typeface="Arial"/>
                <a:cs typeface="Arial"/>
                <a:sym typeface="Arial"/>
              </a:rPr>
              <a:t>International Markets: Expanding MedTrack into international markets with multi-language support to serve diverse populations.</a:t>
            </a:r>
            <a:endParaRPr b="0" i="0" sz="1600" u="none" cap="none" strike="noStrike">
              <a:solidFill>
                <a:schemeClr val="dk1"/>
              </a:solidFill>
              <a:latin typeface="Arial"/>
              <a:ea typeface="Arial"/>
              <a:cs typeface="Arial"/>
              <a:sym typeface="Arial"/>
            </a:endParaRPr>
          </a:p>
          <a:p>
            <a:pPr indent="-330200" lvl="0" marL="457200" marR="0" rtl="0" algn="l">
              <a:lnSpc>
                <a:spcPct val="115000"/>
              </a:lnSpc>
              <a:spcBef>
                <a:spcPts val="0"/>
              </a:spcBef>
              <a:spcAft>
                <a:spcPts val="0"/>
              </a:spcAft>
              <a:buClr>
                <a:schemeClr val="dk1"/>
              </a:buClr>
              <a:buSzPts val="1600"/>
              <a:buFont typeface="Arial"/>
              <a:buChar char="●"/>
            </a:pPr>
            <a:r>
              <a:rPr b="0" i="0" lang="en-IN" sz="1600" u="none" cap="none" strike="noStrike">
                <a:solidFill>
                  <a:schemeClr val="dk1"/>
                </a:solidFill>
                <a:latin typeface="Arial"/>
                <a:ea typeface="Arial"/>
                <a:cs typeface="Arial"/>
                <a:sym typeface="Arial"/>
              </a:rPr>
              <a:t>Corporate Wellness Programs: Partnering with companies to offer MedTrack as a part of their employee wellness programs, especially for employees managing health conditions.</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IN" sz="1600" u="none" cap="none" strike="noStrike">
                <a:solidFill>
                  <a:schemeClr val="dk1"/>
                </a:solidFill>
                <a:latin typeface="Arial"/>
                <a:ea typeface="Arial"/>
                <a:cs typeface="Arial"/>
                <a:sym typeface="Arial"/>
              </a:rPr>
              <a:t>Trends and Forecasts</a:t>
            </a:r>
            <a:r>
              <a:rPr b="0" i="0" lang="en-IN" sz="1600" u="none" cap="none" strike="noStrike">
                <a:solidFill>
                  <a:schemeClr val="dk1"/>
                </a:solidFill>
                <a:latin typeface="Arial"/>
                <a:ea typeface="Arial"/>
                <a:cs typeface="Arial"/>
                <a:sym typeface="Arial"/>
              </a:rPr>
              <a:t>:</a:t>
            </a:r>
            <a:endParaRPr b="0" i="0" sz="1600" u="none" cap="none" strike="noStrike">
              <a:solidFill>
                <a:schemeClr val="dk1"/>
              </a:solidFill>
              <a:latin typeface="Arial"/>
              <a:ea typeface="Arial"/>
              <a:cs typeface="Arial"/>
              <a:sym typeface="Arial"/>
            </a:endParaRPr>
          </a:p>
          <a:p>
            <a:pPr indent="-330200" lvl="0" marL="457200" marR="0" rtl="0" algn="l">
              <a:lnSpc>
                <a:spcPct val="115000"/>
              </a:lnSpc>
              <a:spcBef>
                <a:spcPts val="1200"/>
              </a:spcBef>
              <a:spcAft>
                <a:spcPts val="0"/>
              </a:spcAft>
              <a:buClr>
                <a:schemeClr val="dk1"/>
              </a:buClr>
              <a:buSzPts val="1600"/>
              <a:buFont typeface="Arial"/>
              <a:buChar char="●"/>
            </a:pPr>
            <a:r>
              <a:rPr b="0" i="0" lang="en-IN" sz="1600" u="none" cap="none" strike="noStrike">
                <a:solidFill>
                  <a:schemeClr val="dk1"/>
                </a:solidFill>
                <a:latin typeface="Arial"/>
                <a:ea typeface="Arial"/>
                <a:cs typeface="Arial"/>
                <a:sym typeface="Arial"/>
              </a:rPr>
              <a:t>The global population of people aged 65 and older is expected to double by 2050, increasing the need for medication management solutions.</a:t>
            </a:r>
            <a:endParaRPr b="0" i="0" sz="1600" u="none" cap="none" strike="noStrike">
              <a:solidFill>
                <a:schemeClr val="dk1"/>
              </a:solidFill>
              <a:latin typeface="Arial"/>
              <a:ea typeface="Arial"/>
              <a:cs typeface="Arial"/>
              <a:sym typeface="Arial"/>
            </a:endParaRPr>
          </a:p>
          <a:p>
            <a:pPr indent="-330200" lvl="0" marL="457200" marR="0" rtl="0" algn="l">
              <a:lnSpc>
                <a:spcPct val="115000"/>
              </a:lnSpc>
              <a:spcBef>
                <a:spcPts val="0"/>
              </a:spcBef>
              <a:spcAft>
                <a:spcPts val="0"/>
              </a:spcAft>
              <a:buClr>
                <a:schemeClr val="dk1"/>
              </a:buClr>
              <a:buSzPts val="1600"/>
              <a:buFont typeface="Arial"/>
              <a:buChar char="●"/>
            </a:pPr>
            <a:r>
              <a:rPr b="0" i="0" lang="en-IN" sz="1600" u="none" cap="none" strike="noStrike">
                <a:solidFill>
                  <a:schemeClr val="dk1"/>
                </a:solidFill>
                <a:latin typeface="Arial"/>
                <a:ea typeface="Arial"/>
                <a:cs typeface="Arial"/>
                <a:sym typeface="Arial"/>
              </a:rPr>
              <a:t>Mobile health apps are expected to dominate the healthcare landscape as more people seek personalized care, from fitness tracking to managing chronic conditions.</a:t>
            </a:r>
            <a:endParaRPr b="0" i="0" sz="1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p:nvPr/>
        </p:nvSpPr>
        <p:spPr>
          <a:xfrm>
            <a:off x="3105509" y="508360"/>
            <a:ext cx="5572800" cy="622200"/>
          </a:xfrm>
          <a:prstGeom prst="snip2DiagRect">
            <a:avLst>
              <a:gd fmla="val 0" name="adj1"/>
              <a:gd fmla="val 43005" name="adj2"/>
            </a:avLst>
          </a:prstGeom>
          <a:solidFill>
            <a:srgbClr val="23303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rgbClr val="D7AC54"/>
                </a:solidFill>
                <a:latin typeface="Cantarell"/>
                <a:ea typeface="Cantarell"/>
                <a:cs typeface="Cantarell"/>
                <a:sym typeface="Cantarell"/>
              </a:rPr>
              <a:t>Unique Advantage</a:t>
            </a:r>
            <a:endParaRPr b="1" i="0" sz="1800" u="none" cap="none" strike="noStrike">
              <a:solidFill>
                <a:srgbClr val="D7AC54"/>
              </a:solidFill>
              <a:latin typeface="Cantarell"/>
              <a:ea typeface="Cantarell"/>
              <a:cs typeface="Cantarell"/>
              <a:sym typeface="Cantarell"/>
            </a:endParaRPr>
          </a:p>
        </p:txBody>
      </p:sp>
      <p:sp>
        <p:nvSpPr>
          <p:cNvPr id="115" name="Google Shape;115;p18"/>
          <p:cNvSpPr txBox="1"/>
          <p:nvPr/>
        </p:nvSpPr>
        <p:spPr>
          <a:xfrm>
            <a:off x="1520100" y="1385425"/>
            <a:ext cx="9151800" cy="2850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chemeClr val="dk1"/>
              </a:buClr>
              <a:buSzPts val="1100"/>
              <a:buFont typeface="Arial"/>
              <a:buNone/>
            </a:pPr>
            <a:r>
              <a:rPr b="1" i="0" lang="en-IN" sz="1600" u="none" cap="none" strike="noStrike">
                <a:solidFill>
                  <a:schemeClr val="dk1"/>
                </a:solidFill>
                <a:latin typeface="Arial"/>
                <a:ea typeface="Arial"/>
                <a:cs typeface="Arial"/>
                <a:sym typeface="Arial"/>
              </a:rPr>
              <a:t>Unique Selling Points (USPs)</a:t>
            </a:r>
            <a:r>
              <a:rPr b="0" i="0" lang="en-IN" sz="1600" u="none" cap="none" strike="noStrike">
                <a:solidFill>
                  <a:schemeClr val="dk1"/>
                </a:solidFill>
                <a:latin typeface="Arial"/>
                <a:ea typeface="Arial"/>
                <a:cs typeface="Arial"/>
                <a:sym typeface="Arial"/>
              </a:rPr>
              <a:t>:</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rPr b="0" i="0" lang="en-IN" sz="1600" u="none" cap="none" strike="noStrike">
                <a:solidFill>
                  <a:schemeClr val="dk1"/>
                </a:solidFill>
                <a:latin typeface="Arial"/>
                <a:ea typeface="Arial"/>
                <a:cs typeface="Arial"/>
                <a:sym typeface="Arial"/>
              </a:rPr>
              <a:t>MedTrack offers several unique selling points (USPs) that make it a standout solution in the medication management space.</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chemeClr val="dk1"/>
              </a:buClr>
              <a:buSzPts val="1100"/>
              <a:buFont typeface="Arial"/>
              <a:buNone/>
            </a:pPr>
            <a:r>
              <a:t/>
            </a:r>
            <a:endParaRPr b="0" i="0" sz="1600" u="none" cap="none" strike="noStrike">
              <a:solidFill>
                <a:schemeClr val="dk1"/>
              </a:solidFill>
              <a:latin typeface="Arial"/>
              <a:ea typeface="Arial"/>
              <a:cs typeface="Arial"/>
              <a:sym typeface="Arial"/>
            </a:endParaRPr>
          </a:p>
          <a:p>
            <a:pPr indent="-330200" lvl="0" marL="457200" marR="0" rtl="0" algn="l">
              <a:lnSpc>
                <a:spcPct val="115000"/>
              </a:lnSpc>
              <a:spcBef>
                <a:spcPts val="0"/>
              </a:spcBef>
              <a:spcAft>
                <a:spcPts val="0"/>
              </a:spcAft>
              <a:buClr>
                <a:schemeClr val="dk1"/>
              </a:buClr>
              <a:buSzPts val="1600"/>
              <a:buFont typeface="Arial"/>
              <a:buAutoNum type="arabicPeriod"/>
            </a:pPr>
            <a:r>
              <a:rPr b="1" i="0" lang="en-IN" sz="1600" u="none" cap="none" strike="noStrike">
                <a:solidFill>
                  <a:schemeClr val="dk1"/>
                </a:solidFill>
                <a:latin typeface="Arial"/>
                <a:ea typeface="Arial"/>
                <a:cs typeface="Arial"/>
                <a:sym typeface="Arial"/>
              </a:rPr>
              <a:t>User-Centered Design: </a:t>
            </a:r>
            <a:r>
              <a:rPr b="0" i="0" lang="en-IN" sz="1600" u="none" cap="none" strike="noStrike">
                <a:solidFill>
                  <a:schemeClr val="dk1"/>
                </a:solidFill>
                <a:latin typeface="Arial"/>
                <a:ea typeface="Arial"/>
                <a:cs typeface="Arial"/>
                <a:sym typeface="Arial"/>
              </a:rPr>
              <a:t>Simplicity for Elderly Users, Personalized Reminders, </a:t>
            </a:r>
            <a:endParaRPr b="0" i="0" sz="1600" u="none" cap="none" strike="noStrike">
              <a:solidFill>
                <a:schemeClr val="dk1"/>
              </a:solidFill>
              <a:latin typeface="Arial"/>
              <a:ea typeface="Arial"/>
              <a:cs typeface="Arial"/>
              <a:sym typeface="Arial"/>
            </a:endParaRPr>
          </a:p>
          <a:p>
            <a:pPr indent="-330200" lvl="0" marL="457200" marR="0" rtl="0" algn="l">
              <a:lnSpc>
                <a:spcPct val="115000"/>
              </a:lnSpc>
              <a:spcBef>
                <a:spcPts val="0"/>
              </a:spcBef>
              <a:spcAft>
                <a:spcPts val="0"/>
              </a:spcAft>
              <a:buClr>
                <a:schemeClr val="dk1"/>
              </a:buClr>
              <a:buSzPts val="1600"/>
              <a:buFont typeface="Arial"/>
              <a:buAutoNum type="arabicPeriod"/>
            </a:pPr>
            <a:r>
              <a:rPr b="1" i="0" lang="en-IN" sz="1600" u="none" cap="none" strike="noStrike">
                <a:solidFill>
                  <a:schemeClr val="dk1"/>
                </a:solidFill>
                <a:latin typeface="Arial"/>
                <a:ea typeface="Arial"/>
                <a:cs typeface="Arial"/>
                <a:sym typeface="Arial"/>
              </a:rPr>
              <a:t>Comprehensive Inventory Management: </a:t>
            </a:r>
            <a:r>
              <a:rPr b="0" i="0" lang="en-IN" sz="1600" u="none" cap="none" strike="noStrike">
                <a:solidFill>
                  <a:schemeClr val="dk1"/>
                </a:solidFill>
                <a:latin typeface="Arial"/>
                <a:ea typeface="Arial"/>
                <a:cs typeface="Arial"/>
                <a:sym typeface="Arial"/>
              </a:rPr>
              <a:t>Medicine Search Based on Symptoms, Expiry and Manufacturing Date Tracking, Integrated Medicine Database.</a:t>
            </a:r>
            <a:endParaRPr b="0" i="0" sz="1600" u="none" cap="none" strike="noStrike">
              <a:solidFill>
                <a:schemeClr val="dk1"/>
              </a:solidFill>
              <a:latin typeface="Arial"/>
              <a:ea typeface="Arial"/>
              <a:cs typeface="Arial"/>
              <a:sym typeface="Arial"/>
            </a:endParaRPr>
          </a:p>
          <a:p>
            <a:pPr indent="-330200" lvl="0" marL="457200" marR="0" rtl="0" algn="l">
              <a:lnSpc>
                <a:spcPct val="115000"/>
              </a:lnSpc>
              <a:spcBef>
                <a:spcPts val="0"/>
              </a:spcBef>
              <a:spcAft>
                <a:spcPts val="0"/>
              </a:spcAft>
              <a:buClr>
                <a:schemeClr val="dk1"/>
              </a:buClr>
              <a:buSzPts val="1600"/>
              <a:buFont typeface="Arial"/>
              <a:buAutoNum type="arabicPeriod"/>
            </a:pPr>
            <a:r>
              <a:rPr b="1" i="0" lang="en-IN" sz="1600" u="none" cap="none" strike="noStrike">
                <a:solidFill>
                  <a:schemeClr val="dk1"/>
                </a:solidFill>
                <a:latin typeface="Arial"/>
                <a:ea typeface="Arial"/>
                <a:cs typeface="Arial"/>
                <a:sym typeface="Arial"/>
              </a:rPr>
              <a:t>Reliable and Actionable Reminders: </a:t>
            </a:r>
            <a:r>
              <a:rPr b="0" i="0" lang="en-IN" sz="1600" u="none" cap="none" strike="noStrike">
                <a:solidFill>
                  <a:schemeClr val="dk1"/>
                </a:solidFill>
                <a:latin typeface="Arial"/>
                <a:ea typeface="Arial"/>
                <a:cs typeface="Arial"/>
                <a:sym typeface="Arial"/>
              </a:rPr>
              <a:t>Alarm-Based Reminders, Scheduled Notifications</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600"/>
              <a:buFont typeface="Arial"/>
              <a:buNone/>
            </a:pPr>
            <a:r>
              <a:rPr b="0" i="0" lang="en-IN" sz="1600" u="none" cap="none" strike="noStrike">
                <a:solidFill>
                  <a:schemeClr val="dk1"/>
                </a:solidFill>
                <a:latin typeface="Arial"/>
                <a:ea typeface="Arial"/>
                <a:cs typeface="Arial"/>
                <a:sym typeface="Arial"/>
              </a:rPr>
              <a:t>Competitive Comparison: </a:t>
            </a:r>
            <a:endParaRPr b="0" i="0" sz="16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p:nvPr/>
        </p:nvSpPr>
        <p:spPr>
          <a:xfrm>
            <a:off x="3105509" y="508360"/>
            <a:ext cx="5572800" cy="622200"/>
          </a:xfrm>
          <a:prstGeom prst="snip2DiagRect">
            <a:avLst>
              <a:gd fmla="val 0" name="adj1"/>
              <a:gd fmla="val 43005" name="adj2"/>
            </a:avLst>
          </a:prstGeom>
          <a:solidFill>
            <a:srgbClr val="23303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IN" sz="1800" u="none" cap="none" strike="noStrike">
                <a:solidFill>
                  <a:srgbClr val="D7AC54"/>
                </a:solidFill>
                <a:latin typeface="Cantarell"/>
                <a:ea typeface="Cantarell"/>
                <a:cs typeface="Cantarell"/>
                <a:sym typeface="Cantarell"/>
              </a:rPr>
              <a:t>Evidence of Success</a:t>
            </a:r>
            <a:endParaRPr b="1" i="0" sz="1800" u="none" cap="none" strike="noStrike">
              <a:solidFill>
                <a:srgbClr val="D7AC54"/>
              </a:solidFill>
              <a:latin typeface="Cantarell"/>
              <a:ea typeface="Cantarell"/>
              <a:cs typeface="Cantarell"/>
              <a:sym typeface="Cantarell"/>
            </a:endParaRPr>
          </a:p>
        </p:txBody>
      </p:sp>
      <p:sp>
        <p:nvSpPr>
          <p:cNvPr id="121" name="Google Shape;121;p19"/>
          <p:cNvSpPr txBox="1"/>
          <p:nvPr/>
        </p:nvSpPr>
        <p:spPr>
          <a:xfrm>
            <a:off x="1300850" y="1130550"/>
            <a:ext cx="9182100" cy="46980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chemeClr val="dk1"/>
              </a:buClr>
              <a:buSzPts val="1100"/>
              <a:buFont typeface="Arial"/>
              <a:buNone/>
            </a:pPr>
            <a:r>
              <a:rPr b="1" i="0" lang="en-IN" sz="1600" u="none" cap="none" strike="noStrike">
                <a:solidFill>
                  <a:schemeClr val="dk1"/>
                </a:solidFill>
                <a:latin typeface="Arial"/>
                <a:ea typeface="Arial"/>
                <a:cs typeface="Arial"/>
                <a:sym typeface="Arial"/>
              </a:rPr>
              <a:t>Metrics and Case Studies</a:t>
            </a:r>
            <a:r>
              <a:rPr b="0" i="0" lang="en-IN" sz="1600" u="none" cap="none" strike="noStrike">
                <a:solidFill>
                  <a:schemeClr val="dk1"/>
                </a:solidFill>
                <a:latin typeface="Arial"/>
                <a:ea typeface="Arial"/>
                <a:cs typeface="Arial"/>
                <a:sym typeface="Arial"/>
              </a:rPr>
              <a:t>:</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rgbClr val="000000"/>
              </a:buClr>
              <a:buSzPts val="1500"/>
              <a:buFont typeface="Arial"/>
              <a:buNone/>
            </a:pPr>
            <a:r>
              <a:rPr b="0" i="1" lang="en-IN" sz="1500" u="none" cap="none" strike="noStrike">
                <a:solidFill>
                  <a:schemeClr val="dk1"/>
                </a:solidFill>
                <a:latin typeface="Arial"/>
                <a:ea typeface="Arial"/>
                <a:cs typeface="Arial"/>
                <a:sym typeface="Arial"/>
              </a:rPr>
              <a:t>Meet Sarah, 45 - A Busy Professional</a:t>
            </a:r>
            <a:endParaRPr b="0" i="1" sz="1500" u="none" cap="none" strike="noStrike">
              <a:solidFill>
                <a:schemeClr val="dk1"/>
              </a:solidFill>
              <a:latin typeface="Arial"/>
              <a:ea typeface="Arial"/>
              <a:cs typeface="Arial"/>
              <a:sym typeface="Arial"/>
            </a:endParaRPr>
          </a:p>
          <a:p>
            <a:pPr indent="-323850" lvl="0" marL="457200" marR="0" rtl="0" algn="l">
              <a:lnSpc>
                <a:spcPct val="115000"/>
              </a:lnSpc>
              <a:spcBef>
                <a:spcPts val="1200"/>
              </a:spcBef>
              <a:spcAft>
                <a:spcPts val="0"/>
              </a:spcAft>
              <a:buClr>
                <a:schemeClr val="dk1"/>
              </a:buClr>
              <a:buSzPts val="1500"/>
              <a:buFont typeface="Arial"/>
              <a:buChar char="●"/>
            </a:pPr>
            <a:r>
              <a:rPr b="1" i="0" lang="en-IN" sz="1500" u="none" cap="none" strike="noStrike">
                <a:solidFill>
                  <a:schemeClr val="dk1"/>
                </a:solidFill>
                <a:latin typeface="Arial"/>
                <a:ea typeface="Arial"/>
                <a:cs typeface="Arial"/>
                <a:sym typeface="Arial"/>
              </a:rPr>
              <a:t>Problem:</a:t>
            </a:r>
            <a:r>
              <a:rPr b="0" i="0" lang="en-IN" sz="1500" u="none" cap="none" strike="noStrike">
                <a:solidFill>
                  <a:schemeClr val="dk1"/>
                </a:solidFill>
                <a:latin typeface="Arial"/>
                <a:ea typeface="Arial"/>
                <a:cs typeface="Arial"/>
                <a:sym typeface="Arial"/>
              </a:rPr>
              <a:t> Constantly forgot her d aily supplements and struggled to track medications for seasonal allergies.</a:t>
            </a:r>
            <a:endParaRPr b="0" i="0" sz="1500" u="none" cap="none" strike="noStrike">
              <a:solidFill>
                <a:schemeClr val="dk1"/>
              </a:solidFill>
              <a:latin typeface="Arial"/>
              <a:ea typeface="Arial"/>
              <a:cs typeface="Arial"/>
              <a:sym typeface="Arial"/>
            </a:endParaRPr>
          </a:p>
          <a:p>
            <a:pPr indent="-323850" lvl="0" marL="457200" marR="0" rtl="0" algn="l">
              <a:lnSpc>
                <a:spcPct val="115000"/>
              </a:lnSpc>
              <a:spcBef>
                <a:spcPts val="0"/>
              </a:spcBef>
              <a:spcAft>
                <a:spcPts val="0"/>
              </a:spcAft>
              <a:buClr>
                <a:schemeClr val="dk1"/>
              </a:buClr>
              <a:buSzPts val="1500"/>
              <a:buFont typeface="Arial"/>
              <a:buChar char="●"/>
            </a:pPr>
            <a:r>
              <a:rPr b="1" i="0" lang="en-IN" sz="1500" u="none" cap="none" strike="noStrike">
                <a:solidFill>
                  <a:schemeClr val="dk1"/>
                </a:solidFill>
                <a:latin typeface="Arial"/>
                <a:ea typeface="Arial"/>
                <a:cs typeface="Arial"/>
                <a:sym typeface="Arial"/>
              </a:rPr>
              <a:t>Solution:</a:t>
            </a:r>
            <a:r>
              <a:rPr b="0" i="0" lang="en-IN" sz="1500" u="none" cap="none" strike="noStrike">
                <a:solidFill>
                  <a:schemeClr val="dk1"/>
                </a:solidFill>
                <a:latin typeface="Arial"/>
                <a:ea typeface="Arial"/>
                <a:cs typeface="Arial"/>
                <a:sym typeface="Arial"/>
              </a:rPr>
              <a:t> After using MedTrack, Sarah organized her medications and set reminders for her daily doses.</a:t>
            </a:r>
            <a:endParaRPr b="0" i="0" sz="1500" u="none" cap="none" strike="noStrike">
              <a:solidFill>
                <a:schemeClr val="dk1"/>
              </a:solidFill>
              <a:latin typeface="Arial"/>
              <a:ea typeface="Arial"/>
              <a:cs typeface="Arial"/>
              <a:sym typeface="Arial"/>
            </a:endParaRPr>
          </a:p>
          <a:p>
            <a:pPr indent="-323850" lvl="0" marL="457200" marR="0" rtl="0" algn="l">
              <a:lnSpc>
                <a:spcPct val="115000"/>
              </a:lnSpc>
              <a:spcBef>
                <a:spcPts val="0"/>
              </a:spcBef>
              <a:spcAft>
                <a:spcPts val="0"/>
              </a:spcAft>
              <a:buClr>
                <a:schemeClr val="dk1"/>
              </a:buClr>
              <a:buSzPts val="1500"/>
              <a:buFont typeface="Arial"/>
              <a:buChar char="●"/>
            </a:pPr>
            <a:r>
              <a:rPr b="1" i="0" lang="en-IN" sz="1500" u="none" cap="none" strike="noStrike">
                <a:solidFill>
                  <a:schemeClr val="dk1"/>
                </a:solidFill>
                <a:latin typeface="Arial"/>
                <a:ea typeface="Arial"/>
                <a:cs typeface="Arial"/>
                <a:sym typeface="Arial"/>
              </a:rPr>
              <a:t>Result:</a:t>
            </a:r>
            <a:r>
              <a:rPr b="0" i="0" lang="en-IN" sz="1500" u="none" cap="none" strike="noStrike">
                <a:solidFill>
                  <a:schemeClr val="dk1"/>
                </a:solidFill>
                <a:latin typeface="Arial"/>
                <a:ea typeface="Arial"/>
                <a:cs typeface="Arial"/>
                <a:sym typeface="Arial"/>
              </a:rPr>
              <a:t> Zero missed doses in the first month of usage, and she saved time by quickly locating allergy medication when needed.</a:t>
            </a:r>
            <a:endParaRPr b="1" i="0" sz="16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IN" sz="1600" u="none" cap="none" strike="noStrike">
                <a:solidFill>
                  <a:schemeClr val="dk1"/>
                </a:solidFill>
                <a:latin typeface="Arial"/>
                <a:ea typeface="Arial"/>
                <a:cs typeface="Arial"/>
                <a:sym typeface="Arial"/>
              </a:rPr>
              <a:t>Impact Data</a:t>
            </a:r>
            <a:r>
              <a:rPr b="0" i="0" lang="en-IN" sz="1600" u="none" cap="none" strike="noStrike">
                <a:solidFill>
                  <a:schemeClr val="dk1"/>
                </a:solidFill>
                <a:latin typeface="Arial"/>
                <a:ea typeface="Arial"/>
                <a:cs typeface="Arial"/>
                <a:sym typeface="Arial"/>
              </a:rPr>
              <a:t>:</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1400"/>
              </a:spcBef>
              <a:spcAft>
                <a:spcPts val="0"/>
              </a:spcAft>
              <a:buClr>
                <a:srgbClr val="000000"/>
              </a:buClr>
              <a:buSzPts val="1500"/>
              <a:buFont typeface="Arial"/>
              <a:buNone/>
            </a:pPr>
            <a:r>
              <a:rPr b="1" i="0" lang="en-IN" sz="1500" u="none" cap="none" strike="noStrike">
                <a:solidFill>
                  <a:schemeClr val="dk1"/>
                </a:solidFill>
                <a:latin typeface="Arial"/>
                <a:ea typeface="Arial"/>
                <a:cs typeface="Arial"/>
                <a:sym typeface="Arial"/>
              </a:rPr>
              <a:t>Medication Adherence Improvement</a:t>
            </a:r>
            <a:endParaRPr b="1" i="0" sz="1500" u="none" cap="none" strike="noStrike">
              <a:solidFill>
                <a:schemeClr val="dk1"/>
              </a:solidFill>
              <a:latin typeface="Arial"/>
              <a:ea typeface="Arial"/>
              <a:cs typeface="Arial"/>
              <a:sym typeface="Arial"/>
            </a:endParaRPr>
          </a:p>
          <a:p>
            <a:pPr indent="-323850" lvl="0" marL="457200" marR="0" rtl="0" algn="l">
              <a:lnSpc>
                <a:spcPct val="115000"/>
              </a:lnSpc>
              <a:spcBef>
                <a:spcPts val="1200"/>
              </a:spcBef>
              <a:spcAft>
                <a:spcPts val="0"/>
              </a:spcAft>
              <a:buClr>
                <a:schemeClr val="dk1"/>
              </a:buClr>
              <a:buSzPts val="1500"/>
              <a:buFont typeface="Arial"/>
              <a:buChar char="●"/>
            </a:pPr>
            <a:r>
              <a:rPr b="1" i="0" lang="en-IN" sz="1500" u="none" cap="none" strike="noStrike">
                <a:solidFill>
                  <a:schemeClr val="dk1"/>
                </a:solidFill>
                <a:latin typeface="Arial"/>
                <a:ea typeface="Arial"/>
                <a:cs typeface="Arial"/>
                <a:sym typeface="Arial"/>
              </a:rPr>
              <a:t>Before MedTrack: </a:t>
            </a:r>
            <a:r>
              <a:rPr b="0" i="0" lang="en-IN" sz="1500" u="none" cap="none" strike="noStrike">
                <a:solidFill>
                  <a:schemeClr val="dk1"/>
                </a:solidFill>
                <a:latin typeface="Arial"/>
                <a:ea typeface="Arial"/>
                <a:cs typeface="Arial"/>
                <a:sym typeface="Arial"/>
              </a:rPr>
              <a:t>Only 50% of users adhered to their medication schedule consistently.</a:t>
            </a:r>
            <a:endParaRPr b="0" i="0" sz="1500" u="none" cap="none" strike="noStrike">
              <a:solidFill>
                <a:schemeClr val="dk1"/>
              </a:solidFill>
              <a:latin typeface="Arial"/>
              <a:ea typeface="Arial"/>
              <a:cs typeface="Arial"/>
              <a:sym typeface="Arial"/>
            </a:endParaRPr>
          </a:p>
          <a:p>
            <a:pPr indent="-323850" lvl="0" marL="457200" marR="0" rtl="0" algn="l">
              <a:lnSpc>
                <a:spcPct val="115000"/>
              </a:lnSpc>
              <a:spcBef>
                <a:spcPts val="0"/>
              </a:spcBef>
              <a:spcAft>
                <a:spcPts val="0"/>
              </a:spcAft>
              <a:buClr>
                <a:schemeClr val="dk1"/>
              </a:buClr>
              <a:buSzPts val="1500"/>
              <a:buFont typeface="Arial"/>
              <a:buChar char="●"/>
            </a:pPr>
            <a:r>
              <a:rPr b="1" i="0" lang="en-IN" sz="1500" u="none" cap="none" strike="noStrike">
                <a:solidFill>
                  <a:schemeClr val="dk1"/>
                </a:solidFill>
                <a:latin typeface="Arial"/>
                <a:ea typeface="Arial"/>
                <a:cs typeface="Arial"/>
                <a:sym typeface="Arial"/>
              </a:rPr>
              <a:t>After MedTrack: </a:t>
            </a:r>
            <a:r>
              <a:rPr b="0" i="0" lang="en-IN" sz="1500" u="none" cap="none" strike="noStrike">
                <a:solidFill>
                  <a:schemeClr val="dk1"/>
                </a:solidFill>
                <a:latin typeface="Arial"/>
                <a:ea typeface="Arial"/>
                <a:cs typeface="Arial"/>
                <a:sym typeface="Arial"/>
              </a:rPr>
              <a:t>95% of users reported adhering to their medication schedules with the help of reminders and alarms.</a:t>
            </a:r>
            <a:endParaRPr b="0" i="0" sz="1500" u="none" cap="none" strike="noStrike">
              <a:solidFill>
                <a:schemeClr val="dk1"/>
              </a:solidFill>
              <a:latin typeface="Arial"/>
              <a:ea typeface="Arial"/>
              <a:cs typeface="Arial"/>
              <a:sym typeface="Arial"/>
            </a:endParaRPr>
          </a:p>
          <a:p>
            <a:pPr indent="-323850" lvl="0" marL="457200" marR="0" rtl="0" algn="l">
              <a:lnSpc>
                <a:spcPct val="115000"/>
              </a:lnSpc>
              <a:spcBef>
                <a:spcPts val="0"/>
              </a:spcBef>
              <a:spcAft>
                <a:spcPts val="0"/>
              </a:spcAft>
              <a:buClr>
                <a:schemeClr val="dk1"/>
              </a:buClr>
              <a:buSzPts val="1500"/>
              <a:buFont typeface="Arial"/>
              <a:buChar char="●"/>
            </a:pPr>
            <a:r>
              <a:rPr b="1" i="0" lang="en-IN" sz="1500" u="none" cap="none" strike="noStrike">
                <a:solidFill>
                  <a:schemeClr val="dk1"/>
                </a:solidFill>
                <a:latin typeface="Arial"/>
                <a:ea typeface="Arial"/>
                <a:cs typeface="Arial"/>
                <a:sym typeface="Arial"/>
              </a:rPr>
              <a:t>Impact:  </a:t>
            </a:r>
            <a:r>
              <a:rPr b="0" i="0" lang="en-IN" sz="1500" u="none" cap="none" strike="noStrike">
                <a:solidFill>
                  <a:schemeClr val="dk1"/>
                </a:solidFill>
                <a:latin typeface="Arial"/>
                <a:ea typeface="Arial"/>
                <a:cs typeface="Arial"/>
                <a:sym typeface="Arial"/>
              </a:rPr>
              <a:t>A </a:t>
            </a:r>
            <a:r>
              <a:rPr b="1" i="0" lang="en-IN" sz="1500" u="none" cap="none" strike="noStrike">
                <a:solidFill>
                  <a:schemeClr val="dk1"/>
                </a:solidFill>
                <a:latin typeface="Arial"/>
                <a:ea typeface="Arial"/>
                <a:cs typeface="Arial"/>
                <a:sym typeface="Arial"/>
              </a:rPr>
              <a:t>70% reduction in missed doses</a:t>
            </a:r>
            <a:r>
              <a:rPr b="0" i="0" lang="en-IN" sz="1500" u="none" cap="none" strike="noStrike">
                <a:solidFill>
                  <a:schemeClr val="dk1"/>
                </a:solidFill>
                <a:latin typeface="Arial"/>
                <a:ea typeface="Arial"/>
                <a:cs typeface="Arial"/>
                <a:sym typeface="Arial"/>
              </a:rPr>
              <a:t> among beta testers.</a:t>
            </a:r>
            <a:endParaRPr b="0" i="0" sz="15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0" title="Screenshot 2025-03-19 193309.png"/>
          <p:cNvPicPr preferRelativeResize="0"/>
          <p:nvPr/>
        </p:nvPicPr>
        <p:blipFill>
          <a:blip r:embed="rId3">
            <a:alphaModFix/>
          </a:blip>
          <a:stretch>
            <a:fillRect/>
          </a:stretch>
        </p:blipFill>
        <p:spPr>
          <a:xfrm>
            <a:off x="277675" y="0"/>
            <a:ext cx="3307805" cy="6553199"/>
          </a:xfrm>
          <a:prstGeom prst="rect">
            <a:avLst/>
          </a:prstGeom>
          <a:noFill/>
          <a:ln>
            <a:noFill/>
          </a:ln>
        </p:spPr>
      </p:pic>
      <p:pic>
        <p:nvPicPr>
          <p:cNvPr id="127" name="Google Shape;127;p20" title="Screenshot 2025-03-19 193321.png"/>
          <p:cNvPicPr preferRelativeResize="0"/>
          <p:nvPr/>
        </p:nvPicPr>
        <p:blipFill>
          <a:blip r:embed="rId4">
            <a:alphaModFix/>
          </a:blip>
          <a:stretch>
            <a:fillRect/>
          </a:stretch>
        </p:blipFill>
        <p:spPr>
          <a:xfrm>
            <a:off x="3820355" y="0"/>
            <a:ext cx="3168155" cy="6553201"/>
          </a:xfrm>
          <a:prstGeom prst="rect">
            <a:avLst/>
          </a:prstGeom>
          <a:noFill/>
          <a:ln>
            <a:noFill/>
          </a:ln>
        </p:spPr>
      </p:pic>
      <p:pic>
        <p:nvPicPr>
          <p:cNvPr id="128" name="Google Shape;128;p20" title="Screenshot 2025-03-19 193332.png"/>
          <p:cNvPicPr preferRelativeResize="0"/>
          <p:nvPr/>
        </p:nvPicPr>
        <p:blipFill>
          <a:blip r:embed="rId5">
            <a:alphaModFix/>
          </a:blip>
          <a:stretch>
            <a:fillRect/>
          </a:stretch>
        </p:blipFill>
        <p:spPr>
          <a:xfrm>
            <a:off x="7140910" y="0"/>
            <a:ext cx="3253251" cy="6553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21" title="Screenshot 2025-03-19 193343.png"/>
          <p:cNvPicPr preferRelativeResize="0"/>
          <p:nvPr/>
        </p:nvPicPr>
        <p:blipFill>
          <a:blip r:embed="rId3">
            <a:alphaModFix/>
          </a:blip>
          <a:stretch>
            <a:fillRect/>
          </a:stretch>
        </p:blipFill>
        <p:spPr>
          <a:xfrm>
            <a:off x="152400" y="152400"/>
            <a:ext cx="3164941" cy="6553200"/>
          </a:xfrm>
          <a:prstGeom prst="rect">
            <a:avLst/>
          </a:prstGeom>
          <a:noFill/>
          <a:ln>
            <a:noFill/>
          </a:ln>
        </p:spPr>
      </p:pic>
      <p:pic>
        <p:nvPicPr>
          <p:cNvPr id="134" name="Google Shape;134;p21" title="Screenshot 2025-03-19 193423.png"/>
          <p:cNvPicPr preferRelativeResize="0"/>
          <p:nvPr/>
        </p:nvPicPr>
        <p:blipFill>
          <a:blip r:embed="rId4">
            <a:alphaModFix/>
          </a:blip>
          <a:stretch>
            <a:fillRect/>
          </a:stretch>
        </p:blipFill>
        <p:spPr>
          <a:xfrm>
            <a:off x="3469741" y="152400"/>
            <a:ext cx="3234047" cy="6553201"/>
          </a:xfrm>
          <a:prstGeom prst="rect">
            <a:avLst/>
          </a:prstGeom>
          <a:noFill/>
          <a:ln>
            <a:noFill/>
          </a:ln>
        </p:spPr>
      </p:pic>
      <p:pic>
        <p:nvPicPr>
          <p:cNvPr id="135" name="Google Shape;135;p21" title="Screenshot 2025-03-19 193435.png"/>
          <p:cNvPicPr preferRelativeResize="0"/>
          <p:nvPr/>
        </p:nvPicPr>
        <p:blipFill>
          <a:blip r:embed="rId5">
            <a:alphaModFix/>
          </a:blip>
          <a:stretch>
            <a:fillRect/>
          </a:stretch>
        </p:blipFill>
        <p:spPr>
          <a:xfrm>
            <a:off x="6856189" y="152400"/>
            <a:ext cx="3253140" cy="6553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