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Cantarell"/>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antarell-bold.fntdata"/><Relationship Id="rId12" Type="http://schemas.openxmlformats.org/officeDocument/2006/relationships/font" Target="fonts/Cantarell-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ntarell-boldItalic.fntdata"/><Relationship Id="rId14" Type="http://schemas.openxmlformats.org/officeDocument/2006/relationships/font" Target="fonts/Cantarell-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 name="Google Shape;9;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
        <p:nvSpPr>
          <p:cNvPr id="12" name="Google Shape;12;p2"/>
          <p:cNvSpPr/>
          <p:nvPr/>
        </p:nvSpPr>
        <p:spPr>
          <a:xfrm>
            <a:off x="0" y="0"/>
            <a:ext cx="12192000" cy="6858000"/>
          </a:xfrm>
          <a:prstGeom prst="rect">
            <a:avLst/>
          </a:prstGeom>
          <a:solidFill>
            <a:srgbClr val="D7AC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pic>
        <p:nvPicPr>
          <p:cNvPr descr="A white and gold rectangles&#10;&#10;Description automatically generated with low confidence" id="14" name="Google Shape;14;p3"/>
          <p:cNvPicPr preferRelativeResize="0"/>
          <p:nvPr/>
        </p:nvPicPr>
        <p:blipFill rotWithShape="1">
          <a:blip r:embed="rId2">
            <a:alphaModFix amt="20000"/>
          </a:blip>
          <a:srcRect b="0" l="0" r="0" t="0"/>
          <a:stretch/>
        </p:blipFill>
        <p:spPr>
          <a:xfrm>
            <a:off x="0" y="0"/>
            <a:ext cx="12192000" cy="6858000"/>
          </a:xfrm>
          <a:prstGeom prst="rect">
            <a:avLst/>
          </a:prstGeom>
          <a:noFill/>
          <a:ln>
            <a:noFill/>
          </a:ln>
        </p:spPr>
      </p:pic>
      <p:pic>
        <p:nvPicPr>
          <p:cNvPr descr="A picture containing text, logo, font, graphics&#10;&#10;Description automatically generated" id="15" name="Google Shape;15;p3"/>
          <p:cNvPicPr preferRelativeResize="0"/>
          <p:nvPr/>
        </p:nvPicPr>
        <p:blipFill rotWithShape="1">
          <a:blip r:embed="rId3">
            <a:alphaModFix/>
          </a:blip>
          <a:srcRect b="0" l="0" r="0" t="0"/>
          <a:stretch/>
        </p:blipFill>
        <p:spPr>
          <a:xfrm>
            <a:off x="9503376" y="1"/>
            <a:ext cx="2688624" cy="1511300"/>
          </a:xfrm>
          <a:prstGeom prst="rect">
            <a:avLst/>
          </a:prstGeom>
          <a:noFill/>
          <a:ln>
            <a:noFill/>
          </a:ln>
        </p:spPr>
      </p:pic>
      <p:sp>
        <p:nvSpPr>
          <p:cNvPr id="16" name="Google Shape;16;p3"/>
          <p:cNvSpPr/>
          <p:nvPr/>
        </p:nvSpPr>
        <p:spPr>
          <a:xfrm>
            <a:off x="0" y="6235701"/>
            <a:ext cx="12192000" cy="622299"/>
          </a:xfrm>
          <a:prstGeom prst="round2SameRect">
            <a:avLst>
              <a:gd fmla="val 50000" name="adj1"/>
              <a:gd fmla="val 0"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3"/>
          <p:cNvSpPr/>
          <p:nvPr/>
        </p:nvSpPr>
        <p:spPr>
          <a:xfrm>
            <a:off x="0" y="6812280"/>
            <a:ext cx="12192000" cy="45719"/>
          </a:xfrm>
          <a:prstGeom prst="round2SameRect">
            <a:avLst>
              <a:gd fmla="val 0" name="adj1"/>
              <a:gd fmla="val 0" name="adj2"/>
            </a:avLst>
          </a:prstGeom>
          <a:solidFill>
            <a:srgbClr val="D7AC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1" name="Google Shape;21;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6"/>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4" name="Google Shape;34;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3" name="Google Shape;53;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0"/>
          <p:cNvSpPr/>
          <p:nvPr>
            <p:ph idx="2" type="pic"/>
          </p:nvPr>
        </p:nvSpPr>
        <p:spPr>
          <a:xfrm>
            <a:off x="5183188" y="987425"/>
            <a:ext cx="6172200" cy="4873625"/>
          </a:xfrm>
          <a:prstGeom prst="rect">
            <a:avLst/>
          </a:prstGeom>
          <a:noFill/>
          <a:ln>
            <a:noFill/>
          </a:ln>
        </p:spPr>
      </p:sp>
      <p:sp>
        <p:nvSpPr>
          <p:cNvPr id="59" name="Google Shape;5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0" name="Google Shape;60;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A group of people walking in front of a building&#10;&#10;Description automatically generated" id="79" name="Google Shape;79;p13"/>
          <p:cNvPicPr preferRelativeResize="0"/>
          <p:nvPr/>
        </p:nvPicPr>
        <p:blipFill rotWithShape="1">
          <a:blip r:embed="rId3">
            <a:alphaModFix amt="35000"/>
          </a:blip>
          <a:srcRect b="0" l="0" r="0" t="20312"/>
          <a:stretch/>
        </p:blipFill>
        <p:spPr>
          <a:xfrm>
            <a:off x="0" y="0"/>
            <a:ext cx="12192003" cy="6858000"/>
          </a:xfrm>
          <a:prstGeom prst="rect">
            <a:avLst/>
          </a:prstGeom>
          <a:noFill/>
          <a:ln cap="flat" cmpd="sng" w="76200">
            <a:solidFill>
              <a:srgbClr val="233039"/>
            </a:solidFill>
            <a:prstDash val="solid"/>
            <a:round/>
            <a:headEnd len="sm" w="sm" type="none"/>
            <a:tailEnd len="sm" w="sm" type="none"/>
          </a:ln>
        </p:spPr>
      </p:pic>
      <p:sp>
        <p:nvSpPr>
          <p:cNvPr id="80" name="Google Shape;80;p13"/>
          <p:cNvSpPr txBox="1"/>
          <p:nvPr/>
        </p:nvSpPr>
        <p:spPr>
          <a:xfrm>
            <a:off x="2217330" y="2274838"/>
            <a:ext cx="8882400" cy="646500"/>
          </a:xfrm>
          <a:prstGeom prst="rect">
            <a:avLst/>
          </a:prstGeom>
          <a:solidFill>
            <a:srgbClr val="23303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IN" sz="3600">
                <a:solidFill>
                  <a:srgbClr val="D7AC54"/>
                </a:solidFill>
                <a:latin typeface="Cantarell"/>
                <a:ea typeface="Cantarell"/>
                <a:cs typeface="Cantarell"/>
                <a:sym typeface="Cantarell"/>
              </a:rPr>
              <a:t>MedTrack</a:t>
            </a:r>
            <a:endParaRPr b="1" i="0" sz="2400" u="none" cap="none" strike="noStrike">
              <a:solidFill>
                <a:srgbClr val="D7AC54"/>
              </a:solidFill>
              <a:latin typeface="Cantarell"/>
              <a:ea typeface="Cantarell"/>
              <a:cs typeface="Cantarell"/>
              <a:sym typeface="Cantarell"/>
            </a:endParaRPr>
          </a:p>
        </p:txBody>
      </p:sp>
      <p:pic>
        <p:nvPicPr>
          <p:cNvPr descr="A picture containing text, logo, font, graphics&#10;&#10;Description automatically generated" id="81" name="Google Shape;81;p13"/>
          <p:cNvPicPr preferRelativeResize="0"/>
          <p:nvPr/>
        </p:nvPicPr>
        <p:blipFill rotWithShape="1">
          <a:blip r:embed="rId4">
            <a:alphaModFix/>
          </a:blip>
          <a:srcRect b="0" l="0" r="0" t="0"/>
          <a:stretch/>
        </p:blipFill>
        <p:spPr>
          <a:xfrm>
            <a:off x="9326562" y="0"/>
            <a:ext cx="2865437" cy="1610690"/>
          </a:xfrm>
          <a:prstGeom prst="rect">
            <a:avLst/>
          </a:prstGeom>
          <a:noFill/>
          <a:ln>
            <a:noFill/>
          </a:ln>
        </p:spPr>
      </p:pic>
      <p:sp>
        <p:nvSpPr>
          <p:cNvPr id="82" name="Google Shape;82;p13"/>
          <p:cNvSpPr/>
          <p:nvPr/>
        </p:nvSpPr>
        <p:spPr>
          <a:xfrm>
            <a:off x="0" y="6388100"/>
            <a:ext cx="12192000" cy="126900"/>
          </a:xfrm>
          <a:prstGeom prst="rect">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3"/>
          <p:cNvSpPr/>
          <p:nvPr/>
        </p:nvSpPr>
        <p:spPr>
          <a:xfrm flipH="1" rot="10800000">
            <a:off x="0" y="6573637"/>
            <a:ext cx="12192000" cy="45600"/>
          </a:xfrm>
          <a:prstGeom prst="rect">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13"/>
          <p:cNvSpPr txBox="1"/>
          <p:nvPr/>
        </p:nvSpPr>
        <p:spPr>
          <a:xfrm>
            <a:off x="7125575" y="3768900"/>
            <a:ext cx="4367400" cy="738900"/>
          </a:xfrm>
          <a:prstGeom prst="rect">
            <a:avLst/>
          </a:prstGeom>
          <a:solidFill>
            <a:srgbClr val="23303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2100" u="none" cap="none" strike="noStrike">
                <a:solidFill>
                  <a:srgbClr val="D7AC54"/>
                </a:solidFill>
                <a:latin typeface="Cantarell"/>
                <a:ea typeface="Cantarell"/>
                <a:cs typeface="Cantarell"/>
                <a:sym typeface="Cantarell"/>
              </a:rPr>
              <a:t>Name: Chandana </a:t>
            </a:r>
            <a:r>
              <a:rPr b="1" lang="en-IN" sz="2100">
                <a:solidFill>
                  <a:srgbClr val="D7AC54"/>
                </a:solidFill>
                <a:latin typeface="Cantarell"/>
                <a:ea typeface="Cantarell"/>
                <a:cs typeface="Cantarell"/>
                <a:sym typeface="Cantarell"/>
              </a:rPr>
              <a:t>B</a:t>
            </a:r>
            <a:endParaRPr b="1" i="0" sz="2100" u="none" cap="none" strike="noStrike">
              <a:solidFill>
                <a:srgbClr val="D7AC54"/>
              </a:solidFill>
              <a:latin typeface="Cantarell"/>
              <a:ea typeface="Cantarell"/>
              <a:cs typeface="Cantarell"/>
              <a:sym typeface="Cantarell"/>
            </a:endParaRPr>
          </a:p>
          <a:p>
            <a:pPr indent="0" lvl="0" marL="0" marR="0" rtl="0" algn="l">
              <a:lnSpc>
                <a:spcPct val="100000"/>
              </a:lnSpc>
              <a:spcBef>
                <a:spcPts val="0"/>
              </a:spcBef>
              <a:spcAft>
                <a:spcPts val="0"/>
              </a:spcAft>
              <a:buClr>
                <a:srgbClr val="000000"/>
              </a:buClr>
              <a:buSzPts val="3600"/>
              <a:buFont typeface="Arial"/>
              <a:buNone/>
            </a:pPr>
            <a:r>
              <a:rPr b="1" i="0" lang="en-IN" sz="2100" u="none" cap="none" strike="noStrike">
                <a:solidFill>
                  <a:srgbClr val="D7AC54"/>
                </a:solidFill>
                <a:latin typeface="Cantarell"/>
                <a:ea typeface="Cantarell"/>
                <a:cs typeface="Cantarell"/>
                <a:sym typeface="Cantarell"/>
              </a:rPr>
              <a:t>USN No: 1RVU22BSC018</a:t>
            </a:r>
            <a:endParaRPr b="1" i="0" sz="2100" u="none" cap="none" strike="noStrike">
              <a:solidFill>
                <a:srgbClr val="D7AC54"/>
              </a:solidFill>
              <a:latin typeface="Cantarell"/>
              <a:ea typeface="Cantarell"/>
              <a:cs typeface="Cantarell"/>
              <a:sym typeface="Cantar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p:nvPr/>
        </p:nvSpPr>
        <p:spPr>
          <a:xfrm>
            <a:off x="3105509" y="508360"/>
            <a:ext cx="5572665" cy="622299"/>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Clr>
                <a:schemeClr val="dk1"/>
              </a:buClr>
              <a:buSzPts val="1100"/>
              <a:buFont typeface="Arial"/>
              <a:buNone/>
            </a:pPr>
            <a:r>
              <a:rPr b="1" i="0" lang="en-IN" sz="1800" u="none" cap="none" strike="noStrike">
                <a:solidFill>
                  <a:srgbClr val="D7AC54"/>
                </a:solidFill>
                <a:latin typeface="Cantarell"/>
                <a:ea typeface="Cantarell"/>
                <a:cs typeface="Cantarell"/>
                <a:sym typeface="Cantarell"/>
              </a:rPr>
              <a:t>Problem</a:t>
            </a:r>
            <a:endParaRPr b="1" i="0" sz="1800" u="none" cap="none" strike="noStrike">
              <a:solidFill>
                <a:srgbClr val="D7AC54"/>
              </a:solidFill>
              <a:latin typeface="Cantarell"/>
              <a:ea typeface="Cantarell"/>
              <a:cs typeface="Cantarell"/>
              <a:sym typeface="Cantarell"/>
            </a:endParaRPr>
          </a:p>
        </p:txBody>
      </p:sp>
      <p:sp>
        <p:nvSpPr>
          <p:cNvPr id="90" name="Google Shape;90;p14"/>
          <p:cNvSpPr txBox="1"/>
          <p:nvPr/>
        </p:nvSpPr>
        <p:spPr>
          <a:xfrm>
            <a:off x="1473150" y="1635150"/>
            <a:ext cx="9492300" cy="36165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15000"/>
              </a:lnSpc>
              <a:spcBef>
                <a:spcPts val="1200"/>
              </a:spcBef>
              <a:spcAft>
                <a:spcPts val="0"/>
              </a:spcAft>
              <a:buClr>
                <a:srgbClr val="000000"/>
              </a:buClr>
              <a:buSzPts val="1700"/>
              <a:buFont typeface="Arial"/>
              <a:buNone/>
            </a:pPr>
            <a:r>
              <a:rPr b="1" i="0" lang="en-IN" sz="1700" u="none" cap="none" strike="noStrike">
                <a:solidFill>
                  <a:schemeClr val="dk1"/>
                </a:solidFill>
                <a:latin typeface="Arial"/>
                <a:ea typeface="Arial"/>
                <a:cs typeface="Arial"/>
                <a:sym typeface="Arial"/>
              </a:rPr>
              <a:t>Key Problem</a:t>
            </a:r>
            <a:r>
              <a:rPr b="0" i="0" lang="en-IN" sz="1700" u="none" cap="none" strike="noStrike">
                <a:solidFill>
                  <a:schemeClr val="dk1"/>
                </a:solidFill>
                <a:latin typeface="Arial"/>
                <a:ea typeface="Arial"/>
                <a:cs typeface="Arial"/>
                <a:sym typeface="Arial"/>
              </a:rPr>
              <a:t>: </a:t>
            </a:r>
            <a:r>
              <a:rPr lang="en-IN" sz="1700">
                <a:solidFill>
                  <a:schemeClr val="dk1"/>
                </a:solidFill>
              </a:rPr>
              <a:t>People struggle to manage their medications effectively, leading to missed doses, difficulty locating medicines, and accidental use of expired drugs, which impacts their health and safety.</a:t>
            </a:r>
            <a:endParaRPr b="0" i="0" sz="1700" u="none" cap="none" strike="noStrike">
              <a:solidFill>
                <a:schemeClr val="dk1"/>
              </a:solidFill>
              <a:latin typeface="Arial"/>
              <a:ea typeface="Arial"/>
              <a:cs typeface="Arial"/>
              <a:sym typeface="Arial"/>
            </a:endParaRPr>
          </a:p>
          <a:p>
            <a:pPr indent="-228600" lvl="0" marL="457200" marR="0" rtl="0" algn="l">
              <a:lnSpc>
                <a:spcPct val="115000"/>
              </a:lnSpc>
              <a:spcBef>
                <a:spcPts val="1200"/>
              </a:spcBef>
              <a:spcAft>
                <a:spcPts val="0"/>
              </a:spcAft>
              <a:buClr>
                <a:srgbClr val="000000"/>
              </a:buClr>
              <a:buSzPts val="1700"/>
              <a:buFont typeface="Arial"/>
              <a:buNone/>
            </a:pPr>
            <a:r>
              <a:rPr b="1" i="0" lang="en-IN" sz="1700" u="none" cap="none" strike="noStrike">
                <a:solidFill>
                  <a:schemeClr val="dk1"/>
                </a:solidFill>
                <a:latin typeface="Arial"/>
                <a:ea typeface="Arial"/>
                <a:cs typeface="Arial"/>
                <a:sym typeface="Arial"/>
              </a:rPr>
              <a:t>Pain Points</a:t>
            </a:r>
            <a:r>
              <a:rPr b="0" i="0" lang="en-IN"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1200"/>
              </a:spcBef>
              <a:spcAft>
                <a:spcPts val="0"/>
              </a:spcAft>
              <a:buClr>
                <a:schemeClr val="dk1"/>
              </a:buClr>
              <a:buSzPts val="1700"/>
              <a:buFont typeface="Arial"/>
              <a:buChar char="●"/>
            </a:pPr>
            <a:r>
              <a:rPr lang="en-IN" sz="1700">
                <a:solidFill>
                  <a:schemeClr val="dk1"/>
                </a:solidFill>
              </a:rPr>
              <a:t>Missed Medication Doses.</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lang="en-IN" sz="1700">
                <a:solidFill>
                  <a:schemeClr val="dk1"/>
                </a:solidFill>
              </a:rPr>
              <a:t>Disorganized Medicine Storage</a:t>
            </a:r>
            <a:r>
              <a:rPr b="0" i="0" lang="en-IN"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lang="en-IN" sz="1700">
                <a:solidFill>
                  <a:schemeClr val="dk1"/>
                </a:solidFill>
              </a:rPr>
              <a:t>Inefficiency in Managing Multiple Medicines.</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lang="en-IN" sz="1700">
                <a:solidFill>
                  <a:schemeClr val="dk1"/>
                </a:solidFill>
              </a:rPr>
              <a:t>Difficulty in Identifying Medicines by Purpose</a:t>
            </a:r>
            <a:r>
              <a:rPr b="0" i="0" lang="en-IN"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Char char="●"/>
            </a:pPr>
            <a:r>
              <a:rPr lang="en-IN" sz="1700">
                <a:solidFill>
                  <a:schemeClr val="dk1"/>
                </a:solidFill>
              </a:rPr>
              <a:t>Use of Expired Medicines.</a:t>
            </a:r>
            <a:endParaRPr sz="1700">
              <a:solidFill>
                <a:schemeClr val="dk1"/>
              </a:solidFill>
            </a:endParaRPr>
          </a:p>
          <a:p>
            <a:pPr indent="0" lvl="0" marL="0" marR="0" rtl="0" algn="l">
              <a:lnSpc>
                <a:spcPct val="115000"/>
              </a:lnSpc>
              <a:spcBef>
                <a:spcPts val="1200"/>
              </a:spcBef>
              <a:spcAft>
                <a:spcPts val="120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Solution</a:t>
            </a:r>
            <a:endParaRPr b="1" i="0" sz="1800" u="none" cap="none" strike="noStrike">
              <a:solidFill>
                <a:srgbClr val="D7AC54"/>
              </a:solidFill>
              <a:latin typeface="Cantarell"/>
              <a:ea typeface="Cantarell"/>
              <a:cs typeface="Cantarell"/>
              <a:sym typeface="Cantarell"/>
            </a:endParaRPr>
          </a:p>
        </p:txBody>
      </p:sp>
      <p:sp>
        <p:nvSpPr>
          <p:cNvPr id="96" name="Google Shape;96;p15"/>
          <p:cNvSpPr txBox="1"/>
          <p:nvPr/>
        </p:nvSpPr>
        <p:spPr>
          <a:xfrm>
            <a:off x="1473150" y="3493350"/>
            <a:ext cx="9492300" cy="446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97" name="Google Shape;97;p15"/>
          <p:cNvSpPr txBox="1"/>
          <p:nvPr/>
        </p:nvSpPr>
        <p:spPr>
          <a:xfrm>
            <a:off x="2290475" y="1670125"/>
            <a:ext cx="75606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Solution Overview</a:t>
            </a:r>
            <a:r>
              <a:rPr b="0" i="0" lang="en-IN" sz="1600" u="none" cap="none" strike="noStrike">
                <a:solidFill>
                  <a:schemeClr val="dk1"/>
                </a:solidFill>
                <a:latin typeface="Arial"/>
                <a:ea typeface="Arial"/>
                <a:cs typeface="Arial"/>
                <a:sym typeface="Arial"/>
              </a:rPr>
              <a:t>: </a:t>
            </a:r>
            <a:r>
              <a:rPr i="1" lang="en-IN" sz="1600">
                <a:solidFill>
                  <a:schemeClr val="dk1"/>
                </a:solidFill>
              </a:rPr>
              <a:t>MedTrack</a:t>
            </a:r>
            <a:r>
              <a:rPr lang="en-IN" sz="1600">
                <a:solidFill>
                  <a:schemeClr val="dk1"/>
                </a:solidFill>
              </a:rPr>
              <a:t> is a user-friendly app designed to help users effectively manage their medications by providing timely reminders, organizing medicine inventories, and tracking expiration dates to ensure safe usage.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Problem-Solution Link</a:t>
            </a:r>
            <a:r>
              <a:rPr b="0" i="0" lang="en-IN" sz="1600" u="none" cap="none" strike="noStrike">
                <a:solidFill>
                  <a:schemeClr val="dk1"/>
                </a:solidFill>
                <a:latin typeface="Arial"/>
                <a:ea typeface="Arial"/>
                <a:cs typeface="Arial"/>
                <a:sym typeface="Arial"/>
              </a:rPr>
              <a:t>: </a:t>
            </a:r>
            <a:r>
              <a:rPr lang="en-IN" sz="1600">
                <a:solidFill>
                  <a:schemeClr val="dk1"/>
                </a:solidFill>
              </a:rPr>
              <a:t>MedTrack ensures timely medication intake with notifications, organizes medicines by purpose for easy access, and tracks expiration dates to ensure safety and reduce waste.</a:t>
            </a:r>
            <a:endParaRPr sz="16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How It Works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AutoNum type="arabicPeriod"/>
            </a:pPr>
            <a:r>
              <a:rPr lang="en-IN" sz="1600">
                <a:solidFill>
                  <a:schemeClr val="dk1"/>
                </a:solidFill>
              </a:rPr>
              <a:t>Add medicine details (name, keywords, timing) to the app.</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IN" sz="1600">
                <a:solidFill>
                  <a:schemeClr val="dk1"/>
                </a:solidFill>
              </a:rPr>
              <a:t>Receive schedule notifications and alarms at set times.</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IN" sz="1600">
                <a:solidFill>
                  <a:schemeClr val="dk1"/>
                </a:solidFill>
              </a:rPr>
              <a:t>Quickly search for medicines based on symptoms.</a:t>
            </a:r>
            <a:endParaRPr sz="1600">
              <a:solidFill>
                <a:schemeClr val="dk1"/>
              </a:solidFill>
            </a:endParaRPr>
          </a:p>
          <a:p>
            <a:pPr indent="0" lvl="0" marL="0" marR="0" rtl="0" algn="l">
              <a:lnSpc>
                <a:spcPct val="115000"/>
              </a:lnSpc>
              <a:spcBef>
                <a:spcPts val="0"/>
              </a:spcBef>
              <a:spcAft>
                <a:spcPts val="0"/>
              </a:spcAft>
              <a:buNone/>
            </a:pPr>
            <a:r>
              <a:rPr lang="en-IN" sz="1600">
                <a:solidFill>
                  <a:schemeClr val="dk1"/>
                </a:solidFill>
              </a:rPr>
              <a:t> 4.    Regular notifications warn on expiration date.</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Target Audience</a:t>
            </a:r>
            <a:endParaRPr b="1" i="0" sz="1800" u="none" cap="none" strike="noStrike">
              <a:solidFill>
                <a:srgbClr val="D7AC54"/>
              </a:solidFill>
              <a:latin typeface="Cantarell"/>
              <a:ea typeface="Cantarell"/>
              <a:cs typeface="Cantarell"/>
              <a:sym typeface="Cantarell"/>
            </a:endParaRPr>
          </a:p>
        </p:txBody>
      </p:sp>
      <p:sp>
        <p:nvSpPr>
          <p:cNvPr id="103" name="Google Shape;103;p16"/>
          <p:cNvSpPr txBox="1"/>
          <p:nvPr/>
        </p:nvSpPr>
        <p:spPr>
          <a:xfrm>
            <a:off x="1513050" y="1603200"/>
            <a:ext cx="9165900" cy="421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1" i="0" lang="en-IN" sz="1500" u="none" cap="none" strike="noStrike">
                <a:solidFill>
                  <a:schemeClr val="dk1"/>
                </a:solidFill>
                <a:latin typeface="Arial"/>
                <a:ea typeface="Arial"/>
                <a:cs typeface="Arial"/>
                <a:sym typeface="Arial"/>
              </a:rPr>
              <a:t>Target Audience</a:t>
            </a:r>
            <a:r>
              <a:rPr b="0" i="0" lang="en-IN" sz="1500" u="none" cap="none" strike="noStrike">
                <a:solidFill>
                  <a:schemeClr val="dk1"/>
                </a:solidFill>
                <a:latin typeface="Arial"/>
                <a:ea typeface="Arial"/>
                <a:cs typeface="Arial"/>
                <a:sym typeface="Arial"/>
              </a:rPr>
              <a:t>: </a:t>
            </a:r>
            <a:r>
              <a:rPr lang="en-IN" sz="1500">
                <a:solidFill>
                  <a:schemeClr val="dk1"/>
                </a:solidFill>
              </a:rPr>
              <a:t>Elderly Individuals, Caregivers, Busy Professionals, Patients with Chronic Illnesses.</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500" u="none" cap="none" strike="noStrike">
                <a:solidFill>
                  <a:schemeClr val="dk1"/>
                </a:solidFill>
                <a:latin typeface="Arial"/>
                <a:ea typeface="Arial"/>
                <a:cs typeface="Arial"/>
                <a:sym typeface="Arial"/>
              </a:rPr>
              <a:t>Data &amp; Statistics</a:t>
            </a:r>
            <a:r>
              <a:rPr b="0" i="0" lang="en-I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lang="en-IN" sz="1500">
                <a:solidFill>
                  <a:schemeClr val="dk1"/>
                </a:solidFill>
              </a:rPr>
              <a:t>20% and 50% of patient reporting with irregular medications intake.</a:t>
            </a:r>
            <a:endParaRPr sz="1500">
              <a:solidFill>
                <a:schemeClr val="dk1"/>
              </a:solidFill>
            </a:endParaRPr>
          </a:p>
          <a:p>
            <a:pPr indent="-323850" lvl="0" marL="457200" marR="0" rtl="0" algn="l">
              <a:lnSpc>
                <a:spcPct val="115000"/>
              </a:lnSpc>
              <a:spcBef>
                <a:spcPts val="0"/>
              </a:spcBef>
              <a:spcAft>
                <a:spcPts val="0"/>
              </a:spcAft>
              <a:buClr>
                <a:schemeClr val="dk1"/>
              </a:buClr>
              <a:buSzPts val="1500"/>
              <a:buFont typeface="Arial"/>
              <a:buChar char="●"/>
            </a:pPr>
            <a:r>
              <a:rPr lang="en-IN" sz="1500">
                <a:solidFill>
                  <a:schemeClr val="dk1"/>
                </a:solidFill>
              </a:rPr>
              <a:t>57% of adults aged 50-80 are interested in using a digital tool for managing their medications. (Source: AARP).</a:t>
            </a:r>
            <a:endParaRPr sz="1500">
              <a:solidFill>
                <a:schemeClr val="dk1"/>
              </a:solidFill>
            </a:endParaRPr>
          </a:p>
          <a:p>
            <a:pPr indent="-323850" lvl="0" marL="457200" marR="0" rtl="0" algn="l">
              <a:lnSpc>
                <a:spcPct val="115000"/>
              </a:lnSpc>
              <a:spcBef>
                <a:spcPts val="0"/>
              </a:spcBef>
              <a:spcAft>
                <a:spcPts val="0"/>
              </a:spcAft>
              <a:buClr>
                <a:schemeClr val="dk1"/>
              </a:buClr>
              <a:buSzPts val="1500"/>
              <a:buFont typeface="Arial"/>
              <a:buChar char="●"/>
            </a:pPr>
            <a:r>
              <a:rPr lang="en-IN" sz="1500">
                <a:solidFill>
                  <a:schemeClr val="dk1"/>
                </a:solidFill>
              </a:rPr>
              <a:t>35% of people using mobile health apps for medication management report improved adherence. (Source: Pew Research Center).</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500" u="none" cap="none" strike="noStrike">
                <a:solidFill>
                  <a:schemeClr val="dk1"/>
                </a:solidFill>
                <a:latin typeface="Arial"/>
                <a:ea typeface="Arial"/>
                <a:cs typeface="Arial"/>
                <a:sym typeface="Arial"/>
              </a:rPr>
              <a:t>Personas</a:t>
            </a:r>
            <a:r>
              <a:rPr b="0" i="0" lang="en-I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lang="en-IN" sz="1500">
                <a:solidFill>
                  <a:schemeClr val="dk1"/>
                </a:solidFill>
              </a:rPr>
              <a:t>John (Retired, 68): </a:t>
            </a:r>
            <a:r>
              <a:rPr lang="en-IN" sz="1500">
                <a:solidFill>
                  <a:schemeClr val="dk1"/>
                </a:solidFill>
              </a:rPr>
              <a:t>Takes multiple medications daily for chronic health conditions. Needs clear reminders, expiration tracking, and easy access to medicine management.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lang="en-IN" sz="1500">
                <a:solidFill>
                  <a:schemeClr val="dk1"/>
                </a:solidFill>
              </a:rPr>
              <a:t>Maria (Caregiver, 45): </a:t>
            </a:r>
            <a:r>
              <a:rPr lang="en-IN" sz="1500">
                <a:solidFill>
                  <a:schemeClr val="dk1"/>
                </a:solidFill>
              </a:rPr>
              <a:t>Manages her elderly mother’s medications. Needs an app to ensure timely doses and track medicine expiry dates.</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Future Growth</a:t>
            </a:r>
            <a:endParaRPr b="1" i="0" sz="1800" u="none" cap="none" strike="noStrike">
              <a:solidFill>
                <a:srgbClr val="D7AC54"/>
              </a:solidFill>
              <a:latin typeface="Cantarell"/>
              <a:ea typeface="Cantarell"/>
              <a:cs typeface="Cantarell"/>
              <a:sym typeface="Cantarell"/>
            </a:endParaRPr>
          </a:p>
        </p:txBody>
      </p:sp>
      <p:sp>
        <p:nvSpPr>
          <p:cNvPr id="109" name="Google Shape;109;p17"/>
          <p:cNvSpPr txBox="1"/>
          <p:nvPr/>
        </p:nvSpPr>
        <p:spPr>
          <a:xfrm>
            <a:off x="1308950" y="1357625"/>
            <a:ext cx="9165900" cy="444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Market Size</a:t>
            </a:r>
            <a:r>
              <a:rPr b="0" i="0" lang="en-IN" sz="1600" u="none" cap="none" strike="noStrike">
                <a:solidFill>
                  <a:schemeClr val="dk1"/>
                </a:solidFill>
                <a:latin typeface="Arial"/>
                <a:ea typeface="Arial"/>
                <a:cs typeface="Arial"/>
                <a:sym typeface="Arial"/>
              </a:rPr>
              <a:t>: </a:t>
            </a:r>
            <a:r>
              <a:rPr lang="en-IN" sz="1600">
                <a:solidFill>
                  <a:schemeClr val="dk1"/>
                </a:solidFill>
              </a:rPr>
              <a:t>The medication management app market is poised for rapid growth as more people turn to digital solutions for healthcare. This growth is driven by increasing healthcare awareness, an aging population, and the demand for personalized health management.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Scaling Plan</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lang="en-IN" sz="1600">
                <a:solidFill>
                  <a:schemeClr val="dk1"/>
                </a:solidFill>
              </a:rPr>
              <a:t>International Markets: Expanding MedTrack into international markets with multi-language support to serve diverse populations.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lang="en-IN" sz="1600">
                <a:solidFill>
                  <a:schemeClr val="dk1"/>
                </a:solidFill>
              </a:rPr>
              <a:t>Corporate Wellness Programs: Partnering with companies to offer MedTrack as a part of their employee wellness programs, especially for employees managing health conditions.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Trends and Forecasts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lang="en-IN" sz="1600">
                <a:solidFill>
                  <a:schemeClr val="dk1"/>
                </a:solidFill>
              </a:rPr>
              <a:t>The global population of people aged 65 and older is expected to double by 2050, increasing the need for medication management solutions.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lang="en-IN" sz="1600">
                <a:solidFill>
                  <a:schemeClr val="dk1"/>
                </a:solidFill>
              </a:rPr>
              <a:t>Mobile health apps are expected to dominate the healthcare landscape as more people seek personalized care, from fitness tracking to managing chronic conditions.</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Unique Advantage</a:t>
            </a:r>
            <a:endParaRPr b="1" i="0" sz="1800" u="none" cap="none" strike="noStrike">
              <a:solidFill>
                <a:srgbClr val="D7AC54"/>
              </a:solidFill>
              <a:latin typeface="Cantarell"/>
              <a:ea typeface="Cantarell"/>
              <a:cs typeface="Cantarell"/>
              <a:sym typeface="Cantarell"/>
            </a:endParaRPr>
          </a:p>
        </p:txBody>
      </p:sp>
      <p:sp>
        <p:nvSpPr>
          <p:cNvPr id="115" name="Google Shape;115;p18"/>
          <p:cNvSpPr txBox="1"/>
          <p:nvPr/>
        </p:nvSpPr>
        <p:spPr>
          <a:xfrm>
            <a:off x="1520100" y="1385425"/>
            <a:ext cx="9151800" cy="285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Unique Selling Points (USPs)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IN" sz="1600">
                <a:solidFill>
                  <a:schemeClr val="dk1"/>
                </a:solidFill>
              </a:rPr>
              <a:t>MedTrack offers several unique selling points (USPs) that make it a standout solution in the medication management space.</a:t>
            </a:r>
            <a:endParaRPr sz="16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330200" lvl="0" marL="457200" marR="0" rtl="0" algn="l">
              <a:lnSpc>
                <a:spcPct val="115000"/>
              </a:lnSpc>
              <a:spcBef>
                <a:spcPts val="0"/>
              </a:spcBef>
              <a:spcAft>
                <a:spcPts val="0"/>
              </a:spcAft>
              <a:buClr>
                <a:schemeClr val="dk1"/>
              </a:buClr>
              <a:buSzPts val="1600"/>
              <a:buAutoNum type="arabicPeriod"/>
            </a:pPr>
            <a:r>
              <a:rPr b="1" lang="en-IN" sz="1600">
                <a:solidFill>
                  <a:schemeClr val="dk1"/>
                </a:solidFill>
              </a:rPr>
              <a:t>User-Centered Design: </a:t>
            </a:r>
            <a:r>
              <a:rPr lang="en-IN" sz="1600">
                <a:solidFill>
                  <a:schemeClr val="dk1"/>
                </a:solidFill>
              </a:rPr>
              <a:t>Simplicity for Elderly Users, Personalized Reminders, </a:t>
            </a:r>
            <a:endParaRPr sz="1600">
              <a:solidFill>
                <a:schemeClr val="dk1"/>
              </a:solidFill>
            </a:endParaRPr>
          </a:p>
          <a:p>
            <a:pPr indent="-330200" lvl="0" marL="457200" marR="0" rtl="0" algn="l">
              <a:lnSpc>
                <a:spcPct val="115000"/>
              </a:lnSpc>
              <a:spcBef>
                <a:spcPts val="0"/>
              </a:spcBef>
              <a:spcAft>
                <a:spcPts val="0"/>
              </a:spcAft>
              <a:buClr>
                <a:schemeClr val="dk1"/>
              </a:buClr>
              <a:buSzPts val="1600"/>
              <a:buAutoNum type="arabicPeriod"/>
            </a:pPr>
            <a:r>
              <a:rPr b="1" lang="en-IN" sz="1600">
                <a:solidFill>
                  <a:schemeClr val="dk1"/>
                </a:solidFill>
              </a:rPr>
              <a:t>Comprehensive Inventory Management: </a:t>
            </a:r>
            <a:r>
              <a:rPr lang="en-IN" sz="1600">
                <a:solidFill>
                  <a:schemeClr val="dk1"/>
                </a:solidFill>
              </a:rPr>
              <a:t>Medicine Search Based on Symptoms, Expiry and Manufacturing Date Tracking, Integrated Medicine Database.</a:t>
            </a:r>
            <a:endParaRPr sz="1600">
              <a:solidFill>
                <a:schemeClr val="dk1"/>
              </a:solidFill>
            </a:endParaRPr>
          </a:p>
          <a:p>
            <a:pPr indent="-330200" lvl="0" marL="457200" marR="0" rtl="0" algn="l">
              <a:lnSpc>
                <a:spcPct val="115000"/>
              </a:lnSpc>
              <a:spcBef>
                <a:spcPts val="0"/>
              </a:spcBef>
              <a:spcAft>
                <a:spcPts val="0"/>
              </a:spcAft>
              <a:buClr>
                <a:schemeClr val="dk1"/>
              </a:buClr>
              <a:buSzPts val="1600"/>
              <a:buAutoNum type="arabicPeriod"/>
            </a:pPr>
            <a:r>
              <a:rPr b="1" lang="en-IN" sz="1600">
                <a:solidFill>
                  <a:schemeClr val="dk1"/>
                </a:solidFill>
              </a:rPr>
              <a:t>Reliable and Actionable Reminders: </a:t>
            </a:r>
            <a:r>
              <a:rPr lang="en-IN" sz="1600">
                <a:solidFill>
                  <a:schemeClr val="dk1"/>
                </a:solidFill>
              </a:rPr>
              <a:t>Alarm-Based Reminders, Scheduled Notifications</a:t>
            </a:r>
            <a:endParaRPr sz="1600">
              <a:solidFill>
                <a:schemeClr val="dk1"/>
              </a:solidFill>
            </a:endParaRPr>
          </a:p>
          <a:p>
            <a:pPr indent="0" lvl="0" marL="0" marR="0" rtl="0" algn="l">
              <a:lnSpc>
                <a:spcPct val="115000"/>
              </a:lnSpc>
              <a:spcBef>
                <a:spcPts val="1200"/>
              </a:spcBef>
              <a:spcAft>
                <a:spcPts val="0"/>
              </a:spcAft>
              <a:buClr>
                <a:srgbClr val="000000"/>
              </a:buClr>
              <a:buSzPts val="1600"/>
              <a:buFont typeface="Arial"/>
              <a:buNone/>
            </a:pPr>
            <a:r>
              <a:rPr i="0" lang="en-IN" sz="1600" u="none" cap="none" strike="noStrike">
                <a:solidFill>
                  <a:schemeClr val="dk1"/>
                </a:solidFill>
              </a:rPr>
              <a:t>Competitive Comparison: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Evidence of Success</a:t>
            </a:r>
            <a:endParaRPr b="1" i="0" sz="1800" u="none" cap="none" strike="noStrike">
              <a:solidFill>
                <a:srgbClr val="D7AC54"/>
              </a:solidFill>
              <a:latin typeface="Cantarell"/>
              <a:ea typeface="Cantarell"/>
              <a:cs typeface="Cantarell"/>
              <a:sym typeface="Cantarell"/>
            </a:endParaRPr>
          </a:p>
        </p:txBody>
      </p:sp>
      <p:sp>
        <p:nvSpPr>
          <p:cNvPr id="121" name="Google Shape;121;p19"/>
          <p:cNvSpPr txBox="1"/>
          <p:nvPr/>
        </p:nvSpPr>
        <p:spPr>
          <a:xfrm>
            <a:off x="1300850" y="1130550"/>
            <a:ext cx="9182100" cy="4698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Metrics and Case Studies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i="1" lang="en-IN" sz="1500">
                <a:solidFill>
                  <a:schemeClr val="dk1"/>
                </a:solidFill>
              </a:rPr>
              <a:t>Meet Sarah, 45 - A Busy Professional</a:t>
            </a:r>
            <a:endParaRPr i="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IN" sz="1500">
                <a:solidFill>
                  <a:schemeClr val="dk1"/>
                </a:solidFill>
              </a:rPr>
              <a:t>Problem:</a:t>
            </a:r>
            <a:r>
              <a:rPr lang="en-IN" sz="1500">
                <a:solidFill>
                  <a:schemeClr val="dk1"/>
                </a:solidFill>
              </a:rPr>
              <a:t> Constantly forgot her d aily supplements and struggled to track medications for seasonal allergies.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Solution:</a:t>
            </a:r>
            <a:r>
              <a:rPr lang="en-IN" sz="1500">
                <a:solidFill>
                  <a:schemeClr val="dk1"/>
                </a:solidFill>
              </a:rPr>
              <a:t> After using MedTrack, Sarah organized her medications and set reminders for her daily doses.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Result:</a:t>
            </a:r>
            <a:r>
              <a:rPr lang="en-IN" sz="1500">
                <a:solidFill>
                  <a:schemeClr val="dk1"/>
                </a:solidFill>
              </a:rPr>
              <a:t> Zero missed doses in the first month of usage, and she saved time by quickly locating allergy medication when needed.</a:t>
            </a:r>
            <a:endParaRPr b="1" sz="16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Impact Data</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rtl="0" algn="l">
              <a:lnSpc>
                <a:spcPct val="115000"/>
              </a:lnSpc>
              <a:spcBef>
                <a:spcPts val="1400"/>
              </a:spcBef>
              <a:spcAft>
                <a:spcPts val="0"/>
              </a:spcAft>
              <a:buNone/>
            </a:pPr>
            <a:r>
              <a:rPr b="1" lang="en-IN" sz="1500">
                <a:solidFill>
                  <a:schemeClr val="dk1"/>
                </a:solidFill>
              </a:rPr>
              <a:t>Medication Adherence Improvement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IN" sz="1500">
                <a:solidFill>
                  <a:schemeClr val="dk1"/>
                </a:solidFill>
              </a:rPr>
              <a:t>Before MedTrack: </a:t>
            </a:r>
            <a:r>
              <a:rPr lang="en-IN" sz="1500">
                <a:solidFill>
                  <a:schemeClr val="dk1"/>
                </a:solidFill>
              </a:rPr>
              <a:t>Only 50% of users adhered to their medication schedule consistently.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After MedTrack: </a:t>
            </a:r>
            <a:r>
              <a:rPr lang="en-IN" sz="1500">
                <a:solidFill>
                  <a:schemeClr val="dk1"/>
                </a:solidFill>
              </a:rPr>
              <a:t>95% of users reported adhering to their medication schedules with the help of reminders and alarms.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Impact:  </a:t>
            </a:r>
            <a:r>
              <a:rPr lang="en-IN" sz="1500">
                <a:solidFill>
                  <a:schemeClr val="dk1"/>
                </a:solidFill>
              </a:rPr>
              <a:t>A </a:t>
            </a:r>
            <a:r>
              <a:rPr b="1" lang="en-IN" sz="1500">
                <a:solidFill>
                  <a:schemeClr val="dk1"/>
                </a:solidFill>
              </a:rPr>
              <a:t>70% reduction in missed doses</a:t>
            </a:r>
            <a:r>
              <a:rPr lang="en-IN" sz="1500">
                <a:solidFill>
                  <a:schemeClr val="dk1"/>
                </a:solidFill>
              </a:rPr>
              <a:t> among beta testers.</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