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98" r:id="rId3"/>
    <p:sldId id="299" r:id="rId4"/>
    <p:sldId id="300" r:id="rId5"/>
    <p:sldId id="306" r:id="rId6"/>
    <p:sldId id="304" r:id="rId7"/>
    <p:sldId id="303" r:id="rId8"/>
    <p:sldId id="301" r:id="rId9"/>
    <p:sldId id="302" r:id="rId10"/>
    <p:sldId id="305" r:id="rId11"/>
    <p:sldId id="260" r:id="rId12"/>
    <p:sldId id="352" r:id="rId13"/>
    <p:sldId id="271" r:id="rId14"/>
    <p:sldId id="327" r:id="rId15"/>
    <p:sldId id="328" r:id="rId16"/>
    <p:sldId id="307" r:id="rId17"/>
    <p:sldId id="329" r:id="rId18"/>
    <p:sldId id="309" r:id="rId19"/>
    <p:sldId id="310" r:id="rId20"/>
    <p:sldId id="272" r:id="rId21"/>
    <p:sldId id="347" r:id="rId22"/>
    <p:sldId id="348" r:id="rId23"/>
    <p:sldId id="350" r:id="rId24"/>
    <p:sldId id="349" r:id="rId25"/>
    <p:sldId id="351" r:id="rId26"/>
    <p:sldId id="318" r:id="rId27"/>
    <p:sldId id="319" r:id="rId28"/>
    <p:sldId id="321" r:id="rId29"/>
    <p:sldId id="320" r:id="rId30"/>
    <p:sldId id="322" r:id="rId31"/>
    <p:sldId id="281" r:id="rId32"/>
    <p:sldId id="353" r:id="rId33"/>
    <p:sldId id="354" r:id="rId34"/>
    <p:sldId id="355" r:id="rId35"/>
    <p:sldId id="282" r:id="rId36"/>
    <p:sldId id="284" r:id="rId37"/>
    <p:sldId id="285"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3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3837" autoAdjust="0"/>
  </p:normalViewPr>
  <p:slideViewPr>
    <p:cSldViewPr snapToGrid="0" showGuides="1">
      <p:cViewPr varScale="1">
        <p:scale>
          <a:sx n="71" d="100"/>
          <a:sy n="71" d="100"/>
        </p:scale>
        <p:origin x="1992" y="58"/>
      </p:cViewPr>
      <p:guideLst>
        <p:guide orient="horz" pos="2160"/>
        <p:guide pos="2880"/>
      </p:guideLst>
    </p:cSldViewPr>
  </p:slideViewPr>
  <p:notesTextViewPr>
    <p:cViewPr>
      <p:scale>
        <a:sx n="1" d="1"/>
        <a:sy n="1" d="1"/>
      </p:scale>
      <p:origin x="0" y="0"/>
    </p:cViewPr>
  </p:notesTextViewPr>
  <p:sorterViewPr>
    <p:cViewPr>
      <p:scale>
        <a:sx n="200" d="100"/>
        <a:sy n="200" d="100"/>
      </p:scale>
      <p:origin x="0" y="-43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B036BA-7500-4AF6-A296-FAD94473C011}" type="datetimeFigureOut">
              <a:rPr lang="en-GB" smtClean="0"/>
              <a:t>27/05/2024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C972C-D2A3-4C44-80C1-C13185F0D553}"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1C972C-D2A3-4C44-80C1-C13185F0D553}" type="slidenum">
              <a:rPr lang="en-GB" smtClean="0"/>
              <a:t>27</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1C972C-D2A3-4C44-80C1-C13185F0D553}" type="slidenum">
              <a:rPr lang="en-GB" smtClean="0"/>
              <a:t>31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C5B261-8843-42D1-AAFC-05E20E2D9B97}"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5/27/2024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5/27/2024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smtClean="0"/>
              <a:t>5/27/2024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4271A48-F18A-45B3-BC05-1E27DA3F88AF}" type="datetimeFigureOut">
              <a:rPr lang="en-US" smtClean="0"/>
              <a:t>5/27/2024</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smtClean="0"/>
              <a:t>5/27/2024</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www.proquest.com/openview/3c8dc50a6664744086e7773db05ee4a1/1?pq-origsite=gscholar&amp;cbl=2045096" TargetMode="External"/><Relationship Id="rId2" Type="http://schemas.openxmlformats.org/officeDocument/2006/relationships/hyperlink" Target="https://www.researchgate.net/publication/344585696_Linkcalculator_-An_Efficient_Link-Based_Phishing_Detection_Tool" TargetMode="External"/><Relationship Id="rId1" Type="http://schemas.openxmlformats.org/officeDocument/2006/relationships/slideLayout" Target="../slideLayouts/slideLayout6.xml"/><Relationship Id="rId6" Type="http://schemas.openxmlformats.org/officeDocument/2006/relationships/hyperlink" Target="https://www.ncbi.nlm.nih.gov/pmc/articles/PMC8709380/" TargetMode="External"/><Relationship Id="rId5" Type="http://schemas.openxmlformats.org/officeDocument/2006/relationships/hyperlink" Target="https://ieeexplore.ieee.org/document/9661323" TargetMode="External"/><Relationship Id="rId4" Type="http://schemas.openxmlformats.org/officeDocument/2006/relationships/hyperlink" Target="https://www.mdpi.com/2079-9292/10/12/1492"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ietresearch.onlinelibrary.wiley.com/doi/full/10.1049/ise2.12106" TargetMode="External"/><Relationship Id="rId3" Type="http://schemas.openxmlformats.org/officeDocument/2006/relationships/hyperlink" Target="https://arxiv.org/abs/2110.13424" TargetMode="External"/><Relationship Id="rId7" Type="http://schemas.openxmlformats.org/officeDocument/2006/relationships/hyperlink" Target="https://www.mdpi.com/2079-9292/10/12/1492" TargetMode="External"/><Relationship Id="rId2" Type="http://schemas.openxmlformats.org/officeDocument/2006/relationships/hyperlink" Target="https://www.researchgate.net/publication/361002272_PhishGNN_A_Phishing_Website_Detection_Framework_using_Graph_Neural_Networks" TargetMode="External"/><Relationship Id="rId1" Type="http://schemas.openxmlformats.org/officeDocument/2006/relationships/slideLayout" Target="../slideLayouts/slideLayout7.xml"/><Relationship Id="rId6" Type="http://schemas.openxmlformats.org/officeDocument/2006/relationships/hyperlink" Target="https://www.mdpi.com/2076-3417/13/8/4649" TargetMode="External"/><Relationship Id="rId5" Type="http://schemas.openxmlformats.org/officeDocument/2006/relationships/hyperlink" Target="https://www.mdpi.com/2079-9292/12/1/232" TargetMode="External"/><Relationship Id="rId4" Type="http://schemas.openxmlformats.org/officeDocument/2006/relationships/hyperlink" Target="https://www.sciencedirect.com/science/article/abs/pii/S0950705122010486"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TextBox 19"/>
          <p:cNvSpPr txBox="1"/>
          <p:nvPr/>
        </p:nvSpPr>
        <p:spPr>
          <a:xfrm>
            <a:off x="1391479" y="0"/>
            <a:ext cx="6586330" cy="830997"/>
          </a:xfrm>
          <a:prstGeom prst="rect">
            <a:avLst/>
          </a:prstGeom>
          <a:noFill/>
        </p:spPr>
        <p:txBody>
          <a:bodyPr wrap="square">
            <a:spAutoFit/>
          </a:bodyPr>
          <a:lstStyle/>
          <a:p>
            <a:pPr algn="ctr"/>
            <a:r>
              <a:rPr lang="en-US" sz="1600" b="1" dirty="0">
                <a:latin typeface="Times New Roman" panose="02020603050405020304" pitchFamily="18" charset="0"/>
                <a:cs typeface="Times New Roman" panose="02020603050405020304" pitchFamily="18" charset="0"/>
              </a:rPr>
              <a:t>JAWAHARLAL NEHRU NEW COLLEGE OF ENGINEERING</a:t>
            </a:r>
          </a:p>
          <a:p>
            <a:pPr algn="ctr"/>
            <a:r>
              <a:rPr lang="en-US" sz="1600" b="1" dirty="0">
                <a:latin typeface="Times New Roman" panose="02020603050405020304" pitchFamily="18" charset="0"/>
                <a:cs typeface="Times New Roman" panose="02020603050405020304" pitchFamily="18" charset="0"/>
              </a:rPr>
              <a:t>SHIMOGA</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DEPARTMENT OF COMPUTER SCIENCE AND ENGINEERING</a:t>
            </a:r>
            <a:r>
              <a:rPr lang="en-US" sz="1000" b="1" dirty="0">
                <a:latin typeface="Times New Roman" panose="02020603050405020304" pitchFamily="18" charset="0"/>
                <a:cs typeface="Times New Roman" panose="02020603050405020304" pitchFamily="18" charset="0"/>
              </a:rPr>
              <a:t>                                    </a:t>
            </a:r>
            <a:endParaRPr lang="en-IN" sz="2000" dirty="0"/>
          </a:p>
        </p:txBody>
      </p:sp>
      <p:sp>
        <p:nvSpPr>
          <p:cNvPr id="21" name="TextBox 20"/>
          <p:cNvSpPr txBox="1"/>
          <p:nvPr/>
        </p:nvSpPr>
        <p:spPr>
          <a:xfrm>
            <a:off x="2039812" y="1971846"/>
            <a:ext cx="5170394" cy="1446550"/>
          </a:xfrm>
          <a:prstGeom prst="rect">
            <a:avLst/>
          </a:prstGeom>
          <a:noFill/>
        </p:spPr>
        <p:txBody>
          <a:bodyPr wrap="square">
            <a:spAutoFit/>
          </a:bodyPr>
          <a:lstStyle/>
          <a:p>
            <a:pPr algn="ctr"/>
            <a:r>
              <a:rPr lang="en-US" sz="1600" dirty="0">
                <a:latin typeface="Times New Roman" panose="02020603050405020304" pitchFamily="18" charset="0"/>
                <a:cs typeface="Times New Roman" panose="02020603050405020304" pitchFamily="18" charset="0"/>
              </a:rPr>
              <a:t>Presentation by</a:t>
            </a:r>
            <a:endParaRPr lang="en-US" sz="1600" dirty="0">
              <a:solidFill>
                <a:srgbClr val="D7861B"/>
              </a:solidFill>
              <a:latin typeface="Times New Roman" panose="02020603050405020304" pitchFamily="18" charset="0"/>
              <a:cs typeface="Times New Roman" panose="02020603050405020304" pitchFamily="18" charset="0"/>
            </a:endParaRPr>
          </a:p>
          <a:p>
            <a:pPr algn="ctr"/>
            <a:r>
              <a:rPr lang="en-US" b="1" dirty="0">
                <a:solidFill>
                  <a:schemeClr val="accent2"/>
                </a:solidFill>
                <a:latin typeface="Times New Roman" panose="02020603050405020304" pitchFamily="18" charset="0"/>
                <a:cs typeface="Times New Roman" panose="02020603050405020304" pitchFamily="18" charset="0"/>
              </a:rPr>
              <a:t>Akshatha A P         	4JN20CS005</a:t>
            </a:r>
          </a:p>
          <a:p>
            <a:pPr algn="ctr"/>
            <a:r>
              <a:rPr lang="en-US" b="1" dirty="0">
                <a:solidFill>
                  <a:schemeClr val="accent2"/>
                </a:solidFill>
                <a:latin typeface="Times New Roman" panose="02020603050405020304" pitchFamily="18" charset="0"/>
                <a:cs typeface="Times New Roman" panose="02020603050405020304" pitchFamily="18" charset="0"/>
              </a:rPr>
              <a:t>Chaithra R              	4JN20CS024</a:t>
            </a:r>
          </a:p>
          <a:p>
            <a:pPr algn="ctr"/>
            <a:r>
              <a:rPr lang="en-US" b="1" dirty="0">
                <a:solidFill>
                  <a:schemeClr val="accent2"/>
                </a:solidFill>
                <a:latin typeface="Times New Roman" panose="02020603050405020304" pitchFamily="18" charset="0"/>
                <a:cs typeface="Times New Roman" panose="02020603050405020304" pitchFamily="18" charset="0"/>
              </a:rPr>
              <a:t>Madhura S             	4JN20CS050</a:t>
            </a:r>
          </a:p>
          <a:p>
            <a:pPr algn="ctr"/>
            <a:r>
              <a:rPr lang="en-US" b="1" dirty="0">
                <a:solidFill>
                  <a:schemeClr val="accent2"/>
                </a:solidFill>
                <a:latin typeface="Times New Roman" panose="02020603050405020304" pitchFamily="18" charset="0"/>
                <a:cs typeface="Times New Roman" panose="02020603050405020304" pitchFamily="18" charset="0"/>
              </a:rPr>
              <a:t>Chandana C Sagar  	4JN20CS127</a:t>
            </a:r>
            <a:endParaRPr lang="en-US" sz="1350" dirty="0">
              <a:solidFill>
                <a:schemeClr val="accent2"/>
              </a:solidFill>
              <a:latin typeface="Times New Roman" panose="02020603050405020304" pitchFamily="18" charset="0"/>
              <a:cs typeface="Times New Roman" panose="02020603050405020304" pitchFamily="18" charset="0"/>
            </a:endParaRPr>
          </a:p>
        </p:txBody>
      </p:sp>
      <p:pic>
        <p:nvPicPr>
          <p:cNvPr id="22" name="Picture 21"/>
          <p:cNvPicPr>
            <a:picLocks noChangeAspect="1"/>
          </p:cNvPicPr>
          <p:nvPr/>
        </p:nvPicPr>
        <p:blipFill>
          <a:blip r:embed="rId2"/>
          <a:stretch>
            <a:fillRect/>
          </a:stretch>
        </p:blipFill>
        <p:spPr>
          <a:xfrm>
            <a:off x="8017461" y="74440"/>
            <a:ext cx="927756" cy="758879"/>
          </a:xfrm>
          <a:prstGeom prst="rect">
            <a:avLst/>
          </a:prstGeom>
        </p:spPr>
      </p:pic>
      <p:pic>
        <p:nvPicPr>
          <p:cNvPr id="23" name="Picture 22"/>
          <p:cNvPicPr>
            <a:picLocks noChangeAspect="1"/>
          </p:cNvPicPr>
          <p:nvPr/>
        </p:nvPicPr>
        <p:blipFill>
          <a:blip r:embed="rId3"/>
          <a:stretch>
            <a:fillRect/>
          </a:stretch>
        </p:blipFill>
        <p:spPr>
          <a:xfrm>
            <a:off x="426358" y="113972"/>
            <a:ext cx="898859" cy="875256"/>
          </a:xfrm>
          <a:prstGeom prst="rect">
            <a:avLst/>
          </a:prstGeom>
        </p:spPr>
      </p:pic>
      <p:sp>
        <p:nvSpPr>
          <p:cNvPr id="24" name="TextBox 23"/>
          <p:cNvSpPr txBox="1"/>
          <p:nvPr/>
        </p:nvSpPr>
        <p:spPr>
          <a:xfrm>
            <a:off x="808383" y="825092"/>
            <a:ext cx="7480852" cy="113728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A Project Seminar</a:t>
            </a:r>
          </a:p>
          <a:p>
            <a:pPr marL="0" marR="0" lvl="0" indent="0" algn="ctr" defTabSz="4572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 on</a:t>
            </a:r>
          </a:p>
          <a:p>
            <a:pPr marL="0" marR="0" lvl="0" indent="0" algn="ctr" defTabSz="457200" rtl="0" eaLnBrk="1" fontAlgn="auto" latinLnBrk="0" hangingPunct="1">
              <a:lnSpc>
                <a:spcPct val="100000"/>
              </a:lnSpc>
              <a:spcBef>
                <a:spcPts val="0"/>
              </a:spcBef>
              <a:spcAft>
                <a:spcPts val="0"/>
              </a:spcAft>
              <a:buClrTx/>
              <a:buSzTx/>
              <a:buFontTx/>
              <a:buNone/>
              <a:defRPr/>
            </a:pPr>
            <a:r>
              <a:rPr kumimoji="0" lang="en-US" sz="1350" b="1" i="0" u="none" strike="noStrike" kern="1200" cap="none" spc="0" normalizeH="0" baseline="0" noProof="0" dirty="0">
                <a:ln>
                  <a:noFill/>
                </a:ln>
                <a:solidFill>
                  <a:srgbClr val="2683C6">
                    <a:lumMod val="75000"/>
                  </a:srgbClr>
                </a:solidFill>
                <a:effectLst/>
                <a:uLnTx/>
                <a:uFillTx/>
                <a:latin typeface="Times New Roman" panose="02020603050405020304" pitchFamily="18" charset="0"/>
                <a:ea typeface="+mn-ea"/>
                <a:cs typeface="Times New Roman" panose="02020603050405020304" pitchFamily="18" charset="0"/>
              </a:rPr>
              <a:t>  </a:t>
            </a:r>
            <a:r>
              <a:rPr kumimoji="0" lang="en-US" sz="1200" b="1" i="0" u="none" strike="noStrike" kern="1200" cap="none" spc="0" normalizeH="0" baseline="0" noProof="0" dirty="0">
                <a:ln>
                  <a:noFill/>
                </a:ln>
                <a:solidFill>
                  <a:srgbClr val="2683C6">
                    <a:lumMod val="75000"/>
                  </a:srgbClr>
                </a:solidFill>
                <a:effectLst/>
                <a:uLnTx/>
                <a:uFillTx/>
                <a:latin typeface="Times New Roman" panose="02020603050405020304" pitchFamily="18" charset="0"/>
                <a:ea typeface="+mn-ea"/>
                <a:cs typeface="Times New Roman" panose="02020603050405020304" pitchFamily="18" charset="0"/>
              </a:rPr>
              <a:t>     </a:t>
            </a:r>
            <a:r>
              <a:rPr kumimoji="0" lang="en-IN" altLang="en-US" b="1"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mn-ea"/>
                <a:cs typeface="Times New Roman" panose="02020603050405020304" pitchFamily="18" charset="0"/>
              </a:rPr>
              <a:t>“ A</a:t>
            </a:r>
            <a:r>
              <a:rPr kumimoji="0" lang="en-US" b="1"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mn-ea"/>
                <a:cs typeface="Times New Roman" panose="02020603050405020304" pitchFamily="18" charset="0"/>
              </a:rPr>
              <a:t>NTI-PHISHING: A WEB IDENTIFIER FOR SPOOFED SITES USING  NEURAL NETWORKS</a:t>
            </a:r>
            <a:r>
              <a:rPr kumimoji="0" lang="en-IN" altLang="en-US" b="1"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mn-ea"/>
                <a:cs typeface="Times New Roman" panose="02020603050405020304" pitchFamily="18" charset="0"/>
              </a:rPr>
              <a:t> ”</a:t>
            </a:r>
            <a:endParaRPr kumimoji="0" lang="en-IN" altLang="en-US" sz="1600" b="1"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mn-ea"/>
              <a:cs typeface="Times New Roman" panose="02020603050405020304" pitchFamily="18" charset="0"/>
            </a:endParaRPr>
          </a:p>
        </p:txBody>
      </p:sp>
      <p:sp>
        <p:nvSpPr>
          <p:cNvPr id="25" name="TextBox 24"/>
          <p:cNvSpPr txBox="1"/>
          <p:nvPr/>
        </p:nvSpPr>
        <p:spPr>
          <a:xfrm>
            <a:off x="2431773" y="3500735"/>
            <a:ext cx="4572000" cy="923330"/>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Under the Guidance of</a:t>
            </a:r>
          </a:p>
          <a:p>
            <a:pPr algn="ctr"/>
            <a:r>
              <a:rPr lang="en-US" sz="2000" b="1" dirty="0">
                <a:solidFill>
                  <a:srgbClr val="BC6A10"/>
                </a:solidFill>
                <a:latin typeface="Times New Roman" panose="02020603050405020304" pitchFamily="18" charset="0"/>
                <a:cs typeface="Times New Roman" panose="02020603050405020304" pitchFamily="18" charset="0"/>
              </a:rPr>
              <a:t>Mr. </a:t>
            </a:r>
            <a:r>
              <a:rPr lang="en-US" sz="2000" b="1" dirty="0" err="1">
                <a:solidFill>
                  <a:srgbClr val="BC6A10"/>
                </a:solidFill>
                <a:latin typeface="Times New Roman" panose="02020603050405020304" pitchFamily="18" charset="0"/>
                <a:cs typeface="Times New Roman" panose="02020603050405020304" pitchFamily="18" charset="0"/>
              </a:rPr>
              <a:t>Hiriyanna</a:t>
            </a:r>
            <a:r>
              <a:rPr lang="en-US" sz="2000" b="1" dirty="0">
                <a:solidFill>
                  <a:srgbClr val="BC6A10"/>
                </a:solidFill>
                <a:latin typeface="Times New Roman" panose="02020603050405020304" pitchFamily="18" charset="0"/>
                <a:cs typeface="Times New Roman" panose="02020603050405020304" pitchFamily="18" charset="0"/>
              </a:rPr>
              <a:t> G S </a:t>
            </a:r>
            <a:r>
              <a:rPr lang="en-US" sz="1100" dirty="0">
                <a:latin typeface="Times New Roman" panose="02020603050405020304" pitchFamily="18" charset="0"/>
                <a:cs typeface="Times New Roman" panose="02020603050405020304" pitchFamily="18" charset="0"/>
              </a:rPr>
              <a:t>B.E , </a:t>
            </a:r>
            <a:r>
              <a:rPr lang="en-US" sz="1100" dirty="0" err="1">
                <a:latin typeface="Times New Roman" panose="02020603050405020304" pitchFamily="18" charset="0"/>
                <a:cs typeface="Times New Roman" panose="02020603050405020304" pitchFamily="18" charset="0"/>
              </a:rPr>
              <a:t>M.Tech</a:t>
            </a:r>
            <a:endParaRPr lang="en-US" sz="1100" dirty="0">
              <a:latin typeface="Times New Roman" panose="02020603050405020304" pitchFamily="18" charset="0"/>
              <a:cs typeface="Times New Roman" panose="02020603050405020304" pitchFamily="18" charset="0"/>
            </a:endParaRPr>
          </a:p>
          <a:p>
            <a:pPr algn="ctr"/>
            <a:r>
              <a:rPr lang="en-US" sz="1600" dirty="0" err="1">
                <a:latin typeface="Times New Roman" panose="02020603050405020304" pitchFamily="18" charset="0"/>
                <a:cs typeface="Times New Roman" panose="02020603050405020304" pitchFamily="18" charset="0"/>
              </a:rPr>
              <a:t>Asst.Professor</a:t>
            </a:r>
            <a:r>
              <a:rPr lang="en-US" sz="1600" dirty="0">
                <a:latin typeface="Times New Roman" panose="02020603050405020304" pitchFamily="18" charset="0"/>
                <a:cs typeface="Times New Roman" panose="02020603050405020304" pitchFamily="18" charset="0"/>
              </a:rPr>
              <a:t>, Dept of CS&amp;E</a:t>
            </a:r>
          </a:p>
        </p:txBody>
      </p:sp>
      <p:sp>
        <p:nvSpPr>
          <p:cNvPr id="26" name="TextBox 25"/>
          <p:cNvSpPr txBox="1"/>
          <p:nvPr/>
        </p:nvSpPr>
        <p:spPr>
          <a:xfrm>
            <a:off x="2484784" y="4572864"/>
            <a:ext cx="4572000" cy="369332"/>
          </a:xfrm>
          <a:prstGeom prst="rect">
            <a:avLst/>
          </a:prstGeom>
          <a:noFill/>
        </p:spPr>
        <p:txBody>
          <a:bodyPr wrap="square">
            <a:spAutoFit/>
          </a:bodyPr>
          <a:lstStyle/>
          <a:p>
            <a:pPr algn="ctr"/>
            <a:r>
              <a:rPr lang="en-US" sz="1800" u="sng" dirty="0">
                <a:cs typeface="Times New Roman" panose="02020603050405020304" pitchFamily="18" charset="0"/>
              </a:rPr>
              <a:t>PROJECT COORDINATORS</a:t>
            </a:r>
            <a:endParaRPr lang="en-GB" sz="1800" u="sng" dirty="0"/>
          </a:p>
        </p:txBody>
      </p:sp>
      <p:sp>
        <p:nvSpPr>
          <p:cNvPr id="27" name="TextBox 26"/>
          <p:cNvSpPr txBox="1"/>
          <p:nvPr/>
        </p:nvSpPr>
        <p:spPr>
          <a:xfrm>
            <a:off x="5585791" y="5627060"/>
            <a:ext cx="3465444" cy="615553"/>
          </a:xfrm>
          <a:prstGeom prst="rect">
            <a:avLst/>
          </a:prstGeom>
          <a:noFill/>
        </p:spPr>
        <p:txBody>
          <a:bodyPr wrap="square">
            <a:spAutoFit/>
          </a:bodyPr>
          <a:lstStyle/>
          <a:p>
            <a:pPr marL="0" marR="0" lvl="0" indent="0" algn="l" defTabSz="457200" rtl="0" eaLnBrk="1" fontAlgn="auto" latinLnBrk="0" hangingPunct="1">
              <a:buClrTx/>
              <a:buSzTx/>
              <a:buFontTx/>
              <a:buNone/>
              <a:defRPr/>
            </a:pPr>
            <a:r>
              <a:rPr kumimoji="0" lang="en-GB" sz="2000" b="1" i="0" u="none" strike="noStrike" kern="1200" cap="none" spc="0" normalizeH="0" baseline="0" noProof="0" dirty="0">
                <a:ln>
                  <a:noFill/>
                </a:ln>
                <a:solidFill>
                  <a:srgbClr val="BC6A10"/>
                </a:solidFill>
                <a:effectLst/>
                <a:uLnTx/>
                <a:uFillTx/>
                <a:latin typeface="Times New Roman" panose="02020603050405020304" pitchFamily="18" charset="0"/>
                <a:cs typeface="Times New Roman" panose="02020603050405020304" pitchFamily="18" charset="0"/>
              </a:rPr>
              <a:t>Mrs. Pushpa R N </a:t>
            </a:r>
            <a:r>
              <a:rPr kumimoji="0" lang="en-GB" sz="1400" b="0" i="0" u="none" strike="noStrike" kern="1200" cap="none" spc="0" normalizeH="0" baseline="0" noProof="0" dirty="0">
                <a:ln>
                  <a:noFill/>
                </a:ln>
                <a:effectLst/>
                <a:uLnTx/>
                <a:uFillTx/>
                <a:latin typeface="Calibri" panose="020F0502020204030204"/>
                <a:ea typeface="+mn-ea"/>
                <a:cs typeface="+mn-cs"/>
              </a:rPr>
              <a:t>B.E, </a:t>
            </a:r>
            <a:r>
              <a:rPr kumimoji="0" lang="en-GB" sz="1400" b="0" i="0" u="none" strike="noStrike" kern="1200" cap="none" spc="0" normalizeH="0" baseline="0" noProof="0" dirty="0" err="1">
                <a:ln>
                  <a:noFill/>
                </a:ln>
                <a:effectLst/>
                <a:uLnTx/>
                <a:uFillTx/>
                <a:latin typeface="Calibri" panose="020F0502020204030204"/>
                <a:ea typeface="+mn-ea"/>
                <a:cs typeface="+mn-cs"/>
              </a:rPr>
              <a:t>M.Tech</a:t>
            </a:r>
            <a:endParaRPr kumimoji="0" lang="en-GB" sz="1400" b="0" i="0" u="none" strike="noStrike" kern="1200" cap="none" spc="0" normalizeH="0" baseline="0" noProof="0" dirty="0">
              <a:ln>
                <a:noFill/>
              </a:ln>
              <a:effectLst/>
              <a:uLnTx/>
              <a:uFillTx/>
              <a:latin typeface="Calibri" panose="020F0502020204030204"/>
              <a:ea typeface="+mn-ea"/>
              <a:cs typeface="+mn-cs"/>
            </a:endParaRPr>
          </a:p>
          <a:p>
            <a:pPr marL="0" marR="0" lvl="0" indent="0" algn="l" defTabSz="457200" rtl="0" eaLnBrk="1" fontAlgn="auto" latinLnBrk="0" hangingPunct="1">
              <a:buClrTx/>
              <a:buSzTx/>
              <a:buFontTx/>
              <a:buNone/>
              <a:defRPr/>
            </a:pPr>
            <a:r>
              <a:rPr kumimoji="0" lang="en-GB" sz="1400" b="0" i="0" u="none" strike="noStrike" kern="1200" cap="none" spc="0" normalizeH="0" baseline="0" noProof="0" dirty="0" err="1">
                <a:ln>
                  <a:noFill/>
                </a:ln>
                <a:effectLst/>
                <a:uLnTx/>
                <a:uFillTx/>
                <a:latin typeface="Calibri" panose="020F0502020204030204"/>
                <a:ea typeface="+mn-ea"/>
                <a:cs typeface="+mn-cs"/>
              </a:rPr>
              <a:t>Asst.Professor</a:t>
            </a:r>
            <a:r>
              <a:rPr kumimoji="0" lang="en-GB" sz="1400" b="0" i="0" u="none" strike="noStrike" kern="1200" cap="none" spc="0" normalizeH="0" baseline="0" noProof="0" dirty="0">
                <a:ln>
                  <a:noFill/>
                </a:ln>
                <a:effectLst/>
                <a:uLnTx/>
                <a:uFillTx/>
                <a:latin typeface="Calibri" panose="020F0502020204030204"/>
                <a:ea typeface="+mn-ea"/>
                <a:cs typeface="+mn-cs"/>
              </a:rPr>
              <a:t>, JNNCE</a:t>
            </a:r>
            <a:endParaRPr lang="en-GB" sz="1600" dirty="0"/>
          </a:p>
        </p:txBody>
      </p:sp>
      <p:sp>
        <p:nvSpPr>
          <p:cNvPr id="28" name="TextBox 27"/>
          <p:cNvSpPr txBox="1"/>
          <p:nvPr/>
        </p:nvSpPr>
        <p:spPr>
          <a:xfrm>
            <a:off x="1812233" y="5021735"/>
            <a:ext cx="3660915" cy="615553"/>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GB" sz="2000" b="1" i="0" u="none" strike="noStrike" kern="1200" cap="none" spc="0" normalizeH="0" baseline="0" noProof="0" dirty="0" err="1">
                <a:ln>
                  <a:noFill/>
                </a:ln>
                <a:solidFill>
                  <a:srgbClr val="BC6A10"/>
                </a:solidFill>
                <a:effectLst/>
                <a:uLnTx/>
                <a:uFillTx/>
                <a:latin typeface="Calibri" panose="020F0502020204030204"/>
                <a:ea typeface="+mn-ea"/>
                <a:cs typeface="+mn-cs"/>
              </a:rPr>
              <a:t>D</a:t>
            </a:r>
            <a:r>
              <a:rPr kumimoji="0" lang="en-GB" sz="2000" b="1" i="0" u="none" strike="noStrike" kern="1200" cap="none" spc="0" normalizeH="0" baseline="0" noProof="0" dirty="0" err="1">
                <a:ln>
                  <a:noFill/>
                </a:ln>
                <a:solidFill>
                  <a:srgbClr val="BC6A10"/>
                </a:solidFill>
                <a:effectLst/>
                <a:uLnTx/>
                <a:uFillTx/>
                <a:latin typeface="Times New Roman" panose="02020603050405020304" pitchFamily="18" charset="0"/>
                <a:cs typeface="Times New Roman" panose="02020603050405020304" pitchFamily="18" charset="0"/>
              </a:rPr>
              <a:t>r.</a:t>
            </a:r>
            <a:r>
              <a:rPr kumimoji="0" lang="en-GB" sz="2000" b="1" i="0" u="none" strike="noStrike" kern="1200" cap="none" spc="0" normalizeH="0" baseline="0" noProof="0" dirty="0">
                <a:ln>
                  <a:noFill/>
                </a:ln>
                <a:solidFill>
                  <a:srgbClr val="BC6A10"/>
                </a:solidFill>
                <a:effectLst/>
                <a:uLnTx/>
                <a:uFillTx/>
                <a:latin typeface="Times New Roman" panose="02020603050405020304" pitchFamily="18" charset="0"/>
                <a:cs typeface="Times New Roman" panose="02020603050405020304" pitchFamily="18" charset="0"/>
              </a:rPr>
              <a:t> K. </a:t>
            </a:r>
            <a:r>
              <a:rPr kumimoji="0" lang="en-GB" sz="2000" b="1" i="0" u="none" strike="noStrike" kern="1200" cap="none" spc="0" normalizeH="0" baseline="0" noProof="0" dirty="0" err="1">
                <a:ln>
                  <a:noFill/>
                </a:ln>
                <a:solidFill>
                  <a:srgbClr val="BC6A10"/>
                </a:solidFill>
                <a:effectLst/>
                <a:uLnTx/>
                <a:uFillTx/>
                <a:latin typeface="Times New Roman" panose="02020603050405020304" pitchFamily="18" charset="0"/>
                <a:cs typeface="Times New Roman" panose="02020603050405020304" pitchFamily="18" charset="0"/>
              </a:rPr>
              <a:t>M.Poornima</a:t>
            </a:r>
            <a:r>
              <a:rPr kumimoji="0" lang="en-GB" sz="2000" b="1" i="0" u="none" strike="noStrike" kern="1200" cap="none" spc="0" normalizeH="0" baseline="0" noProof="0" dirty="0">
                <a:ln>
                  <a:noFill/>
                </a:ln>
                <a:solidFill>
                  <a:srgbClr val="BC6A10"/>
                </a:solidFill>
                <a:effectLst/>
                <a:uLnTx/>
                <a:uFillTx/>
                <a:latin typeface="Times New Roman" panose="02020603050405020304" pitchFamily="18" charset="0"/>
                <a:cs typeface="Times New Roman" panose="02020603050405020304" pitchFamily="18" charset="0"/>
              </a:rPr>
              <a:t> </a:t>
            </a:r>
            <a:r>
              <a:rPr kumimoji="0" lang="en-GB" sz="1400" b="0" i="0" u="none" strike="noStrike" kern="1200" cap="none" spc="0" normalizeH="0" baseline="0" noProof="0" dirty="0">
                <a:ln>
                  <a:noFill/>
                </a:ln>
                <a:effectLst/>
                <a:uLnTx/>
                <a:uFillTx/>
                <a:latin typeface="Calibri" panose="020F0502020204030204"/>
                <a:ea typeface="+mn-ea"/>
                <a:cs typeface="+mn-cs"/>
              </a:rPr>
              <a:t>B.E, </a:t>
            </a:r>
            <a:r>
              <a:rPr kumimoji="0" lang="en-GB" sz="1400" b="0" i="0" u="none" strike="noStrike" kern="1200" cap="none" spc="0" normalizeH="0" baseline="0" noProof="0" dirty="0" err="1">
                <a:ln>
                  <a:noFill/>
                </a:ln>
                <a:effectLst/>
                <a:uLnTx/>
                <a:uFillTx/>
                <a:latin typeface="Calibri" panose="020F0502020204030204"/>
                <a:ea typeface="+mn-ea"/>
                <a:cs typeface="+mn-cs"/>
              </a:rPr>
              <a:t>M.Tech</a:t>
            </a:r>
            <a:r>
              <a:rPr kumimoji="0" lang="en-GB" sz="1400" b="0" i="0" u="none" strike="noStrike" kern="1200" cap="none" spc="0" normalizeH="0" baseline="0" noProof="0" dirty="0">
                <a:ln>
                  <a:noFill/>
                </a:ln>
                <a:effectLst/>
                <a:uLnTx/>
                <a:uFillTx/>
                <a:latin typeface="Calibri" panose="020F0502020204030204"/>
                <a:ea typeface="+mn-ea"/>
                <a:cs typeface="+mn-cs"/>
              </a:rPr>
              <a:t>, </a:t>
            </a:r>
            <a:r>
              <a:rPr kumimoji="0" lang="en-GB" sz="1400" b="0" i="0" u="none" strike="noStrike" kern="1200" cap="none" spc="0" normalizeH="0" baseline="0" noProof="0" dirty="0" err="1">
                <a:ln>
                  <a:noFill/>
                </a:ln>
                <a:effectLst/>
                <a:uLnTx/>
                <a:uFillTx/>
                <a:latin typeface="Calibri" panose="020F0502020204030204"/>
                <a:ea typeface="+mn-ea"/>
                <a:cs typeface="+mn-cs"/>
              </a:rPr>
              <a:t>Ph.D</a:t>
            </a:r>
            <a:endParaRPr kumimoji="0" lang="en-GB" sz="1400" b="0" i="0" u="none" strike="noStrike" kern="1200" cap="none" spc="0" normalizeH="0" baseline="0" noProof="0" dirty="0">
              <a:ln>
                <a:noFill/>
              </a:ln>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GB" sz="1400" b="0" i="0" u="none" strike="noStrike" kern="1200" cap="none" spc="0" normalizeH="0" baseline="0" noProof="0" dirty="0">
                <a:ln>
                  <a:noFill/>
                </a:ln>
                <a:effectLst/>
                <a:uLnTx/>
                <a:uFillTx/>
                <a:latin typeface="Calibri" panose="020F0502020204030204"/>
                <a:ea typeface="+mn-ea"/>
                <a:cs typeface="+mn-cs"/>
              </a:rPr>
              <a:t>Professor, JNNCE</a:t>
            </a:r>
          </a:p>
        </p:txBody>
      </p:sp>
      <p:sp>
        <p:nvSpPr>
          <p:cNvPr id="29" name="TextBox 28"/>
          <p:cNvSpPr txBox="1"/>
          <p:nvPr/>
        </p:nvSpPr>
        <p:spPr>
          <a:xfrm>
            <a:off x="5615608" y="4942221"/>
            <a:ext cx="3091069" cy="615553"/>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GB" sz="2000" b="1" i="0" u="none" strike="noStrike" kern="1200" cap="none" spc="0" normalizeH="0" baseline="0" noProof="0" dirty="0" err="1">
                <a:ln>
                  <a:noFill/>
                </a:ln>
                <a:solidFill>
                  <a:srgbClr val="BC6A10"/>
                </a:solidFill>
                <a:effectLst/>
                <a:uLnTx/>
                <a:uFillTx/>
                <a:latin typeface="Times New Roman" panose="02020603050405020304" pitchFamily="18" charset="0"/>
                <a:cs typeface="Times New Roman" panose="02020603050405020304" pitchFamily="18" charset="0"/>
              </a:rPr>
              <a:t>Dr.</a:t>
            </a:r>
            <a:r>
              <a:rPr kumimoji="0" lang="en-GB" sz="2000" b="1" i="0" u="none" strike="noStrike" kern="1200" cap="none" spc="0" normalizeH="0" baseline="0" noProof="0" dirty="0">
                <a:ln>
                  <a:noFill/>
                </a:ln>
                <a:solidFill>
                  <a:srgbClr val="BC6A10"/>
                </a:solidFill>
                <a:effectLst/>
                <a:uLnTx/>
                <a:uFillTx/>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err="1">
                <a:ln>
                  <a:noFill/>
                </a:ln>
                <a:solidFill>
                  <a:srgbClr val="BC6A10"/>
                </a:solidFill>
                <a:effectLst/>
                <a:uLnTx/>
                <a:uFillTx/>
                <a:latin typeface="Times New Roman" panose="02020603050405020304" pitchFamily="18" charset="0"/>
                <a:cs typeface="Times New Roman" panose="02020603050405020304" pitchFamily="18" charset="0"/>
              </a:rPr>
              <a:t>Ganavi</a:t>
            </a:r>
            <a:r>
              <a:rPr kumimoji="0" lang="en-GB" sz="2000" b="1" i="0" u="none" strike="noStrike" kern="1200" cap="none" spc="0" normalizeH="0" baseline="0" noProof="0" dirty="0">
                <a:ln>
                  <a:noFill/>
                </a:ln>
                <a:solidFill>
                  <a:srgbClr val="BC6A10"/>
                </a:solidFill>
                <a:effectLst/>
                <a:uLnTx/>
                <a:uFillTx/>
                <a:latin typeface="Times New Roman" panose="02020603050405020304" pitchFamily="18" charset="0"/>
                <a:cs typeface="Times New Roman" panose="02020603050405020304" pitchFamily="18" charset="0"/>
              </a:rPr>
              <a:t> M</a:t>
            </a:r>
            <a:r>
              <a:rPr kumimoji="0" lang="en-GB" sz="1800" b="1" i="0" u="none" strike="noStrike" kern="1200" cap="none" spc="0" normalizeH="0" baseline="0" noProof="0" dirty="0">
                <a:ln>
                  <a:noFill/>
                </a:ln>
                <a:solidFill>
                  <a:srgbClr val="BC6A10"/>
                </a:solidFill>
                <a:effectLst/>
                <a:uLnTx/>
                <a:uFillTx/>
                <a:latin typeface="Times New Roman" panose="02020603050405020304" pitchFamily="18" charset="0"/>
                <a:cs typeface="Times New Roman" panose="02020603050405020304" pitchFamily="18" charset="0"/>
              </a:rPr>
              <a:t> </a:t>
            </a:r>
            <a:r>
              <a:rPr kumimoji="0" lang="en-GB" sz="1400" b="0" i="0" u="none" strike="noStrike" kern="1200" cap="none" spc="0" normalizeH="0" baseline="0" noProof="0" dirty="0">
                <a:ln>
                  <a:noFill/>
                </a:ln>
                <a:effectLst/>
                <a:uLnTx/>
                <a:uFillTx/>
                <a:latin typeface="Calibri" panose="020F0502020204030204"/>
                <a:ea typeface="+mn-ea"/>
                <a:cs typeface="+mn-cs"/>
              </a:rPr>
              <a:t>B.E, </a:t>
            </a:r>
            <a:r>
              <a:rPr kumimoji="0" lang="en-GB" sz="1400" b="0" i="0" u="none" strike="noStrike" kern="1200" cap="none" spc="0" normalizeH="0" baseline="0" noProof="0" dirty="0" err="1">
                <a:ln>
                  <a:noFill/>
                </a:ln>
                <a:effectLst/>
                <a:uLnTx/>
                <a:uFillTx/>
                <a:latin typeface="Calibri" panose="020F0502020204030204"/>
                <a:ea typeface="+mn-ea"/>
                <a:cs typeface="+mn-cs"/>
              </a:rPr>
              <a:t>M.Tech</a:t>
            </a:r>
            <a:r>
              <a:rPr kumimoji="0" lang="en-GB" sz="1400" b="0" i="0" u="none" strike="noStrike" kern="1200" cap="none" spc="0" normalizeH="0" baseline="0" noProof="0" dirty="0">
                <a:ln>
                  <a:noFill/>
                </a:ln>
                <a:effectLst/>
                <a:uLnTx/>
                <a:uFillTx/>
                <a:latin typeface="Calibri" panose="020F0502020204030204"/>
                <a:ea typeface="+mn-ea"/>
                <a:cs typeface="+mn-cs"/>
              </a:rPr>
              <a:t>, </a:t>
            </a:r>
            <a:r>
              <a:rPr kumimoji="0" lang="en-GB" sz="1400" b="0" i="0" u="none" strike="noStrike" kern="1200" cap="none" spc="0" normalizeH="0" baseline="0" noProof="0" dirty="0" err="1">
                <a:ln>
                  <a:noFill/>
                </a:ln>
                <a:effectLst/>
                <a:uLnTx/>
                <a:uFillTx/>
                <a:latin typeface="Calibri" panose="020F0502020204030204"/>
                <a:ea typeface="+mn-ea"/>
                <a:cs typeface="+mn-cs"/>
              </a:rPr>
              <a:t>Ph.D</a:t>
            </a:r>
            <a:endParaRPr kumimoji="0" lang="en-GB" sz="1400" b="0" i="0" u="none" strike="noStrike" kern="1200" cap="none" spc="0" normalizeH="0" baseline="0" noProof="0" dirty="0">
              <a:ln>
                <a:noFill/>
              </a:ln>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GB" sz="1400" b="0" i="0" u="none" strike="noStrike" kern="1200" cap="none" spc="0" normalizeH="0" baseline="0" noProof="0" dirty="0" err="1">
                <a:ln>
                  <a:noFill/>
                </a:ln>
                <a:effectLst/>
                <a:uLnTx/>
                <a:uFillTx/>
                <a:latin typeface="Calibri" panose="020F0502020204030204"/>
                <a:ea typeface="+mn-ea"/>
                <a:cs typeface="+mn-cs"/>
              </a:rPr>
              <a:t>Asst.Professor</a:t>
            </a:r>
            <a:r>
              <a:rPr kumimoji="0" lang="en-GB" sz="1400" b="0" i="0" u="none" strike="noStrike" kern="1200" cap="none" spc="0" normalizeH="0" baseline="0" noProof="0" dirty="0">
                <a:ln>
                  <a:noFill/>
                </a:ln>
                <a:effectLst/>
                <a:uLnTx/>
                <a:uFillTx/>
                <a:latin typeface="Calibri" panose="020F0502020204030204"/>
                <a:ea typeface="+mn-ea"/>
                <a:cs typeface="+mn-cs"/>
              </a:rPr>
              <a:t>, JNNCE</a:t>
            </a:r>
            <a:endParaRPr kumimoji="0" lang="en-GB" sz="1050" b="0" i="0" u="none" strike="noStrike" kern="1200" cap="none" spc="0" normalizeH="0" baseline="0" noProof="0" dirty="0">
              <a:ln>
                <a:noFill/>
              </a:ln>
              <a:effectLst/>
              <a:uLnTx/>
              <a:uFillTx/>
              <a:latin typeface="Calibri" panose="020F0502020204030204"/>
              <a:ea typeface="+mn-ea"/>
              <a:cs typeface="+mn-cs"/>
            </a:endParaRPr>
          </a:p>
        </p:txBody>
      </p:sp>
      <p:sp>
        <p:nvSpPr>
          <p:cNvPr id="30" name="TextBox 29"/>
          <p:cNvSpPr txBox="1"/>
          <p:nvPr/>
        </p:nvSpPr>
        <p:spPr>
          <a:xfrm>
            <a:off x="1812233" y="5618083"/>
            <a:ext cx="3581402" cy="615553"/>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GB" sz="2000" b="1" i="0" u="none" strike="noStrike" kern="1200" cap="none" spc="0" normalizeH="0" baseline="0" noProof="0" dirty="0">
                <a:ln>
                  <a:noFill/>
                </a:ln>
                <a:solidFill>
                  <a:srgbClr val="BC6A10"/>
                </a:solidFill>
                <a:effectLst/>
                <a:uLnTx/>
                <a:uFillTx/>
                <a:latin typeface="Times New Roman" panose="02020603050405020304" pitchFamily="18" charset="0"/>
                <a:cs typeface="Times New Roman" panose="02020603050405020304" pitchFamily="18" charset="0"/>
              </a:rPr>
              <a:t>Mr. </a:t>
            </a:r>
            <a:r>
              <a:rPr kumimoji="0" lang="en-GB" sz="2000" b="1" i="0" u="none" strike="noStrike" kern="1200" cap="none" spc="0" normalizeH="0" baseline="0" noProof="0" dirty="0" err="1">
                <a:ln>
                  <a:noFill/>
                </a:ln>
                <a:solidFill>
                  <a:srgbClr val="BC6A10"/>
                </a:solidFill>
                <a:effectLst/>
                <a:uLnTx/>
                <a:uFillTx/>
                <a:latin typeface="Times New Roman" panose="02020603050405020304" pitchFamily="18" charset="0"/>
                <a:cs typeface="Times New Roman" panose="02020603050405020304" pitchFamily="18" charset="0"/>
              </a:rPr>
              <a:t>Hiriyanna</a:t>
            </a:r>
            <a:r>
              <a:rPr kumimoji="0" lang="en-GB" sz="2000" b="1" i="0" u="none" strike="noStrike" kern="1200" cap="none" spc="0" normalizeH="0" baseline="0" noProof="0" dirty="0">
                <a:ln>
                  <a:noFill/>
                </a:ln>
                <a:solidFill>
                  <a:srgbClr val="BC6A10"/>
                </a:solidFill>
                <a:effectLst/>
                <a:uLnTx/>
                <a:uFillTx/>
                <a:latin typeface="Times New Roman" panose="02020603050405020304" pitchFamily="18" charset="0"/>
                <a:cs typeface="Times New Roman" panose="02020603050405020304" pitchFamily="18" charset="0"/>
              </a:rPr>
              <a:t> G S </a:t>
            </a:r>
            <a:r>
              <a:rPr kumimoji="0" lang="en-GB" sz="1400" b="0" i="0" u="none" strike="noStrike" kern="1200" cap="none" spc="0" normalizeH="0" baseline="0" noProof="0" dirty="0">
                <a:ln>
                  <a:noFill/>
                </a:ln>
                <a:effectLst/>
                <a:uLnTx/>
                <a:uFillTx/>
                <a:latin typeface="Calibri" panose="020F0502020204030204"/>
                <a:ea typeface="+mn-ea"/>
                <a:cs typeface="+mn-cs"/>
              </a:rPr>
              <a:t>B.E, </a:t>
            </a:r>
            <a:r>
              <a:rPr kumimoji="0" lang="en-GB" sz="1400" b="0" i="0" u="none" strike="noStrike" kern="1200" cap="none" spc="0" normalizeH="0" baseline="0" noProof="0" dirty="0" err="1">
                <a:ln>
                  <a:noFill/>
                </a:ln>
                <a:effectLst/>
                <a:uLnTx/>
                <a:uFillTx/>
                <a:latin typeface="Calibri" panose="020F0502020204030204"/>
                <a:ea typeface="+mn-ea"/>
                <a:cs typeface="+mn-cs"/>
              </a:rPr>
              <a:t>M.Tech</a:t>
            </a:r>
            <a:endParaRPr kumimoji="0" lang="en-GB" sz="1400" b="0" i="0" u="none" strike="noStrike" kern="1200" cap="none" spc="0" normalizeH="0" baseline="0" noProof="0" dirty="0">
              <a:ln>
                <a:noFill/>
              </a:ln>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GB" sz="1400" b="0" i="0" u="none" strike="noStrike" kern="1200" cap="none" spc="0" normalizeH="0" baseline="0" noProof="0" dirty="0">
                <a:ln>
                  <a:noFill/>
                </a:ln>
                <a:effectLst/>
                <a:uLnTx/>
                <a:uFillTx/>
                <a:latin typeface="Calibri" panose="020F0502020204030204"/>
                <a:ea typeface="+mn-ea"/>
                <a:cs typeface="+mn-cs"/>
              </a:rPr>
              <a:t> </a:t>
            </a:r>
            <a:r>
              <a:rPr kumimoji="0" lang="en-GB" sz="1400" b="0" i="0" u="none" strike="noStrike" kern="1200" cap="none" spc="0" normalizeH="0" baseline="0" noProof="0" dirty="0" err="1">
                <a:ln>
                  <a:noFill/>
                </a:ln>
                <a:effectLst/>
                <a:uLnTx/>
                <a:uFillTx/>
                <a:latin typeface="Calibri" panose="020F0502020204030204"/>
                <a:ea typeface="+mn-ea"/>
                <a:cs typeface="+mn-cs"/>
              </a:rPr>
              <a:t>Asst.Professor</a:t>
            </a:r>
            <a:r>
              <a:rPr kumimoji="0" lang="en-GB" sz="1400" b="0" i="0" u="none" strike="noStrike" kern="1200" cap="none" spc="0" normalizeH="0" baseline="0" noProof="0" dirty="0">
                <a:ln>
                  <a:noFill/>
                </a:ln>
                <a:effectLst/>
                <a:uLnTx/>
                <a:uFillTx/>
                <a:latin typeface="Calibri" panose="020F0502020204030204"/>
                <a:ea typeface="+mn-ea"/>
                <a:cs typeface="+mn-cs"/>
              </a:rPr>
              <a:t>, JNNCE </a:t>
            </a:r>
          </a:p>
        </p:txBody>
      </p:sp>
      <p:sp>
        <p:nvSpPr>
          <p:cNvPr id="31" name="TextBox 30"/>
          <p:cNvSpPr txBox="1"/>
          <p:nvPr/>
        </p:nvSpPr>
        <p:spPr>
          <a:xfrm>
            <a:off x="0" y="6032908"/>
            <a:ext cx="1881809" cy="307777"/>
          </a:xfrm>
          <a:prstGeom prst="rect">
            <a:avLst/>
          </a:prstGeom>
          <a:noFill/>
        </p:spPr>
        <p:txBody>
          <a:bodyPr wrap="square" rtlCol="0">
            <a:spAutoFit/>
          </a:bodyPr>
          <a:lstStyle/>
          <a:p>
            <a:r>
              <a:rPr lang="en-IN" sz="1400" dirty="0"/>
              <a:t>Date:27.05.2024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707" y="87992"/>
            <a:ext cx="9068586" cy="646331"/>
          </a:xfrm>
          <a:prstGeom prst="rect">
            <a:avLst/>
          </a:prstGeom>
          <a:noFill/>
        </p:spPr>
        <p:txBody>
          <a:bodyPr wrap="square">
            <a:spAutoFit/>
          </a:bodyPr>
          <a:lstStyle/>
          <a:p>
            <a:pPr marL="342900" indent="-342900" algn="just">
              <a:buFont typeface="+mj-lt"/>
              <a:buAutoNum type="arabicPeriod" startAt="5"/>
            </a:pPr>
            <a:r>
              <a:rPr lang="en-IN" b="1" i="0" dirty="0">
                <a:solidFill>
                  <a:srgbClr val="002060"/>
                </a:solidFill>
                <a:effectLst/>
              </a:rPr>
              <a:t>An enhanced deep learning‐based phishing detection mechanism to effectively identify malicious URLs using variational autoencoders</a:t>
            </a:r>
            <a:r>
              <a:rPr lang="en-IN" b="1" i="0" dirty="0">
                <a:solidFill>
                  <a:srgbClr val="002060"/>
                </a:solidFill>
                <a:effectLst/>
                <a:hlinkClick r:id="" action="ppaction://noaction"/>
              </a:rPr>
              <a:t>[12]</a:t>
            </a:r>
            <a:r>
              <a:rPr lang="en-IN" b="1" i="0" dirty="0">
                <a:solidFill>
                  <a:srgbClr val="002060"/>
                </a:solidFill>
                <a:effectLst/>
              </a:rPr>
              <a:t>. </a:t>
            </a:r>
          </a:p>
        </p:txBody>
      </p:sp>
      <p:sp>
        <p:nvSpPr>
          <p:cNvPr id="5" name="TextBox 4"/>
          <p:cNvSpPr txBox="1"/>
          <p:nvPr/>
        </p:nvSpPr>
        <p:spPr>
          <a:xfrm>
            <a:off x="117835" y="734323"/>
            <a:ext cx="8908330" cy="369332"/>
          </a:xfrm>
          <a:prstGeom prst="rect">
            <a:avLst/>
          </a:prstGeom>
          <a:noFill/>
        </p:spPr>
        <p:txBody>
          <a:bodyPr wrap="square">
            <a:spAutoFit/>
          </a:bodyPr>
          <a:lstStyle/>
          <a:p>
            <a:r>
              <a:rPr lang="en-US" b="1" dirty="0">
                <a:solidFill>
                  <a:schemeClr val="accent2"/>
                </a:solidFill>
              </a:rPr>
              <a:t> </a:t>
            </a:r>
            <a:r>
              <a:rPr lang="en-US" sz="1600" b="1" dirty="0">
                <a:solidFill>
                  <a:schemeClr val="accent2"/>
                </a:solidFill>
              </a:rPr>
              <a:t>Authors : </a:t>
            </a:r>
            <a:r>
              <a:rPr lang="en-IN" sz="1600" dirty="0">
                <a:solidFill>
                  <a:srgbClr val="000000"/>
                </a:solidFill>
                <a:effectLst/>
                <a:ea typeface="Times New Roman" panose="02020603050405020304" pitchFamily="18" charset="0"/>
              </a:rPr>
              <a:t>Manoj Kumar </a:t>
            </a:r>
            <a:r>
              <a:rPr lang="en-IN" sz="1600" dirty="0" err="1">
                <a:solidFill>
                  <a:srgbClr val="000000"/>
                </a:solidFill>
                <a:effectLst/>
                <a:ea typeface="Times New Roman" panose="02020603050405020304" pitchFamily="18" charset="0"/>
              </a:rPr>
              <a:t>Prabakaran</a:t>
            </a:r>
            <a:r>
              <a:rPr lang="en-IN" sz="1600" dirty="0">
                <a:solidFill>
                  <a:srgbClr val="000000"/>
                </a:solidFill>
                <a:effectLst/>
                <a:ea typeface="Times New Roman" panose="02020603050405020304" pitchFamily="18" charset="0"/>
              </a:rPr>
              <a:t>, Abhinaya Devi Chandrasekar, Parvathy Meenakshi Sundaram.(2023)</a:t>
            </a:r>
            <a:endParaRPr lang="en-IN" sz="1600" dirty="0"/>
          </a:p>
        </p:txBody>
      </p:sp>
      <p:graphicFrame>
        <p:nvGraphicFramePr>
          <p:cNvPr id="6" name="Table 5"/>
          <p:cNvGraphicFramePr>
            <a:graphicFrameLocks noGrp="1"/>
          </p:cNvGraphicFramePr>
          <p:nvPr/>
        </p:nvGraphicFramePr>
        <p:xfrm>
          <a:off x="113123" y="1122918"/>
          <a:ext cx="8908332" cy="5130438"/>
        </p:xfrm>
        <a:graphic>
          <a:graphicData uri="http://schemas.openxmlformats.org/drawingml/2006/table">
            <a:tbl>
              <a:tblPr firstRow="1" bandRow="1">
                <a:tableStyleId>{D7AC3CCA-C797-4891-BE02-D94E43425B78}</a:tableStyleId>
              </a:tblPr>
              <a:tblGrid>
                <a:gridCol w="2227083">
                  <a:extLst>
                    <a:ext uri="{9D8B030D-6E8A-4147-A177-3AD203B41FA5}">
                      <a16:colId xmlns:a16="http://schemas.microsoft.com/office/drawing/2014/main" val="20000"/>
                    </a:ext>
                  </a:extLst>
                </a:gridCol>
                <a:gridCol w="2227083">
                  <a:extLst>
                    <a:ext uri="{9D8B030D-6E8A-4147-A177-3AD203B41FA5}">
                      <a16:colId xmlns:a16="http://schemas.microsoft.com/office/drawing/2014/main" val="20001"/>
                    </a:ext>
                  </a:extLst>
                </a:gridCol>
                <a:gridCol w="2227083">
                  <a:extLst>
                    <a:ext uri="{9D8B030D-6E8A-4147-A177-3AD203B41FA5}">
                      <a16:colId xmlns:a16="http://schemas.microsoft.com/office/drawing/2014/main" val="20002"/>
                    </a:ext>
                  </a:extLst>
                </a:gridCol>
                <a:gridCol w="2227083">
                  <a:extLst>
                    <a:ext uri="{9D8B030D-6E8A-4147-A177-3AD203B41FA5}">
                      <a16:colId xmlns:a16="http://schemas.microsoft.com/office/drawing/2014/main" val="20003"/>
                    </a:ext>
                  </a:extLst>
                </a:gridCol>
              </a:tblGrid>
              <a:tr h="608415">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800" b="1" dirty="0">
                          <a:latin typeface="Times New Roman" panose="02020603050405020304" pitchFamily="18" charset="0"/>
                          <a:cs typeface="Times New Roman" panose="02020603050405020304" pitchFamily="18" charset="0"/>
                        </a:rPr>
                        <a:t>METHODOLOGY</a:t>
                      </a:r>
                    </a:p>
                    <a:p>
                      <a:pPr algn="just"/>
                      <a:endParaRPr lang="en-IN"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b="1" dirty="0">
                          <a:latin typeface="Times New Roman" panose="02020603050405020304" pitchFamily="18" charset="0"/>
                          <a:cs typeface="Times New Roman" panose="02020603050405020304" pitchFamily="18" charset="0"/>
                        </a:rPr>
                        <a:t>CONTRIBUTIONS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b="1" dirty="0">
                          <a:latin typeface="Times New Roman" panose="02020603050405020304" pitchFamily="18" charset="0"/>
                          <a:cs typeface="Times New Roman" panose="02020603050405020304" pitchFamily="18" charset="0"/>
                        </a:rPr>
                        <a:t>ADVANTAGES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IN" sz="1800" b="1" dirty="0">
                          <a:latin typeface="Times New Roman" panose="02020603050405020304" pitchFamily="18" charset="0"/>
                          <a:cs typeface="Times New Roman" panose="02020603050405020304" pitchFamily="18" charset="0"/>
                        </a:rPr>
                        <a:t>LIMITATIONS</a:t>
                      </a: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10000"/>
                  </a:ext>
                </a:extLst>
              </a:tr>
              <a:tr h="4490358">
                <a:tc>
                  <a:txBody>
                    <a:bodyPr/>
                    <a:lstStyle/>
                    <a:p>
                      <a:pPr algn="just"/>
                      <a:r>
                        <a:rPr lang="en-IN" dirty="0">
                          <a:solidFill>
                            <a:srgbClr val="000000"/>
                          </a:solidFill>
                          <a:ea typeface="Times New Roman" panose="02020603050405020304" pitchFamily="18" charset="0"/>
                        </a:rPr>
                        <a:t>This paper proposes a method which effectively classifies URL based on hybrid DN model named VAE-DNN.</a:t>
                      </a:r>
                      <a:endParaRPr lang="en-IN" sz="1000" dirty="0">
                        <a:solidFill>
                          <a:srgbClr val="000000"/>
                        </a:solidFill>
                        <a:ea typeface="Times New Roman" panose="02020603050405020304" pitchFamily="18" charset="0"/>
                      </a:endParaRPr>
                    </a:p>
                    <a:p>
                      <a:pPr marL="342900" indent="-342900" algn="just">
                        <a:buFont typeface="Arial" panose="020B0604020202020204" pitchFamily="34" charset="0"/>
                        <a:buChar char="•"/>
                      </a:pPr>
                      <a:r>
                        <a:rPr lang="en-US" dirty="0">
                          <a:cs typeface="Times New Roman" panose="02020603050405020304" pitchFamily="18" charset="0"/>
                        </a:rPr>
                        <a:t>URL preprocessing.</a:t>
                      </a:r>
                    </a:p>
                    <a:p>
                      <a:pPr marL="342900" indent="-342900" algn="just">
                        <a:buFont typeface="Arial" panose="020B0604020202020204" pitchFamily="34" charset="0"/>
                        <a:buChar char="•"/>
                      </a:pPr>
                      <a:r>
                        <a:rPr lang="en-US" dirty="0">
                          <a:cs typeface="Times New Roman" panose="02020603050405020304" pitchFamily="18" charset="0"/>
                        </a:rPr>
                        <a:t>URL feature Extraction using VAE model.</a:t>
                      </a:r>
                    </a:p>
                    <a:p>
                      <a:pPr marL="342900" indent="-342900" algn="just">
                        <a:buFont typeface="Arial" panose="020B0604020202020204" pitchFamily="34" charset="0"/>
                        <a:buChar char="•"/>
                      </a:pPr>
                      <a:r>
                        <a:rPr lang="en-IN" sz="1800" dirty="0">
                          <a:solidFill>
                            <a:srgbClr val="000000"/>
                          </a:solidFill>
                          <a:effectLst/>
                          <a:ea typeface="Times New Roman" panose="02020603050405020304" pitchFamily="18" charset="0"/>
                        </a:rPr>
                        <a:t>DNN model for </a:t>
                      </a:r>
                      <a:r>
                        <a:rPr lang="en-IN" dirty="0">
                          <a:solidFill>
                            <a:srgbClr val="000000"/>
                          </a:solidFill>
                          <a:ea typeface="Times New Roman" panose="02020603050405020304" pitchFamily="18" charset="0"/>
                        </a:rPr>
                        <a:t>detecting malicious websites</a:t>
                      </a:r>
                      <a:r>
                        <a:rPr lang="en-IN" sz="1800" dirty="0">
                          <a:solidFill>
                            <a:srgbClr val="000000"/>
                          </a:solidFill>
                          <a:effectLst/>
                          <a:ea typeface="Times New Roman" panose="02020603050405020304" pitchFamily="18" charset="0"/>
                        </a:rPr>
                        <a:t>.</a:t>
                      </a:r>
                    </a:p>
                  </a:txBody>
                  <a:tcPr/>
                </a:tc>
                <a:tc>
                  <a:txBody>
                    <a:bodyPr/>
                    <a:lstStyle/>
                    <a:p>
                      <a:pPr algn="l"/>
                      <a:r>
                        <a:rPr lang="en-US" dirty="0"/>
                        <a:t> </a:t>
                      </a:r>
                      <a:r>
                        <a:rPr lang="en-US" dirty="0">
                          <a:cs typeface="Times New Roman" panose="02020603050405020304" pitchFamily="18" charset="0"/>
                        </a:rPr>
                        <a:t>This paper eradicates the complexity involved in manual feature engineering. It also  reduces reliance on third party services to extract certain features and adopted the variational autoencoder (VAE) model for the process of feature extraction.</a:t>
                      </a:r>
                      <a:endParaRPr lang="en-US" dirty="0"/>
                    </a:p>
                  </a:txBody>
                  <a:tcPr/>
                </a:tc>
                <a:tc>
                  <a:txBody>
                    <a:bodyPr/>
                    <a:lstStyle/>
                    <a:p>
                      <a:pPr marL="285750" indent="-285750">
                        <a:buFont typeface="Arial" panose="020B0604020202020204" pitchFamily="34" charset="0"/>
                        <a:buChar char="•"/>
                      </a:pPr>
                      <a:r>
                        <a:rPr lang="en-IN" dirty="0"/>
                        <a:t> </a:t>
                      </a:r>
                      <a:r>
                        <a:rPr lang="en-IN" dirty="0">
                          <a:cs typeface="Times New Roman" panose="02020603050405020304" pitchFamily="18" charset="0"/>
                        </a:rPr>
                        <a:t>Avoiding of overfitting and non‐regularisation</a:t>
                      </a:r>
                    </a:p>
                    <a:p>
                      <a:pPr marL="285750" indent="-285750">
                        <a:buFont typeface="Arial" panose="020B0604020202020204" pitchFamily="34" charset="0"/>
                        <a:buChar char="•"/>
                      </a:pPr>
                      <a:r>
                        <a:rPr lang="en-US" dirty="0">
                          <a:cs typeface="Times New Roman" panose="02020603050405020304" pitchFamily="18" charset="0"/>
                        </a:rPr>
                        <a:t> Automatically extract higher‐level features.</a:t>
                      </a:r>
                    </a:p>
                    <a:p>
                      <a:pPr marL="285750" indent="-285750">
                        <a:buFont typeface="Arial" panose="020B0604020202020204" pitchFamily="34" charset="0"/>
                        <a:buChar char="•"/>
                      </a:pPr>
                      <a:r>
                        <a:rPr lang="en-US" dirty="0">
                          <a:cs typeface="Times New Roman" panose="02020603050405020304" pitchFamily="18" charset="0"/>
                        </a:rPr>
                        <a:t>Do not require third party services.</a:t>
                      </a:r>
                    </a:p>
                    <a:p>
                      <a:pPr marL="285750" indent="-285750">
                        <a:buFont typeface="Arial" panose="020B0604020202020204" pitchFamily="34" charset="0"/>
                        <a:buChar char="•"/>
                      </a:pPr>
                      <a:endParaRPr lang="en-IN" dirty="0"/>
                    </a:p>
                  </a:txBody>
                  <a:tcPr/>
                </a:tc>
                <a:tc>
                  <a:txBody>
                    <a:bodyPr/>
                    <a:lstStyle/>
                    <a:p>
                      <a:pPr marL="285750" indent="-285750" algn="just">
                        <a:buFont typeface="Arial" panose="020B0604020202020204" pitchFamily="34" charset="0"/>
                        <a:buChar char="•"/>
                      </a:pPr>
                      <a:r>
                        <a:rPr lang="en-US" dirty="0">
                          <a:cs typeface="Times New Roman" panose="02020603050405020304" pitchFamily="18" charset="0"/>
                        </a:rPr>
                        <a:t>Information loss.</a:t>
                      </a:r>
                    </a:p>
                    <a:p>
                      <a:pPr marL="285750" indent="-285750" algn="just">
                        <a:buFont typeface="Arial" panose="020B0604020202020204" pitchFamily="34" charset="0"/>
                        <a:buChar char="•"/>
                      </a:pPr>
                      <a:r>
                        <a:rPr lang="en-US" dirty="0">
                          <a:cs typeface="Times New Roman" panose="02020603050405020304" pitchFamily="18" charset="0"/>
                        </a:rPr>
                        <a:t>Longer duration for training.</a:t>
                      </a:r>
                      <a:endParaRPr lang="en-US" dirty="0"/>
                    </a:p>
                    <a:p>
                      <a:pPr marL="0" indent="0">
                        <a:buFont typeface="Arial" panose="020B0604020202020204" pitchFamily="34" charset="0"/>
                        <a:buNone/>
                      </a:pPr>
                      <a:endParaRPr lang="en-IN"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55487" y="596486"/>
            <a:ext cx="7543800" cy="703263"/>
          </a:xfrm>
        </p:spPr>
        <p:txBody>
          <a:bodyPr>
            <a:normAutofit/>
          </a:bodyPr>
          <a:lstStyle/>
          <a:p>
            <a:r>
              <a:rPr lang="en-IN" sz="4050" dirty="0">
                <a:solidFill>
                  <a:schemeClr val="accent6">
                    <a:lumMod val="75000"/>
                  </a:schemeClr>
                </a:solidFill>
              </a:rPr>
              <a:t>MOTIVATION</a:t>
            </a:r>
          </a:p>
        </p:txBody>
      </p:sp>
      <p:sp>
        <p:nvSpPr>
          <p:cNvPr id="3" name="Content Placeholder 2"/>
          <p:cNvSpPr>
            <a:spLocks noGrp="1"/>
          </p:cNvSpPr>
          <p:nvPr>
            <p:ph idx="4294967295"/>
          </p:nvPr>
        </p:nvSpPr>
        <p:spPr>
          <a:xfrm>
            <a:off x="647146" y="1600822"/>
            <a:ext cx="8044071" cy="4413456"/>
          </a:xfrm>
        </p:spPr>
        <p:txBody>
          <a:bodyPr>
            <a:normAutofit fontScale="92500"/>
          </a:bodyPr>
          <a:lstStyle/>
          <a:p>
            <a:pPr marL="0" algn="just">
              <a:lnSpc>
                <a:spcPct val="160000"/>
              </a:lnSpc>
              <a:spcBef>
                <a:spcPts val="0"/>
              </a:spcBef>
              <a:spcAft>
                <a:spcPts val="0"/>
              </a:spcAft>
              <a:buClr>
                <a:schemeClr val="accent2">
                  <a:lumMod val="50000"/>
                </a:schemeClr>
              </a:buClr>
              <a:buFont typeface="Wingdings" panose="05000000000000000000" pitchFamily="2" charset="2"/>
              <a:buChar char="§"/>
              <a:defRPr/>
            </a:pPr>
            <a:r>
              <a:rPr kumimoji="0" lang="en-IN" sz="1800" b="0" i="0" u="none" strike="noStrike" kern="1200" cap="none" spc="0" normalizeH="0" baseline="0" noProof="0" dirty="0">
                <a:ln>
                  <a:noFill/>
                </a:ln>
                <a:solidFill>
                  <a:srgbClr val="333333"/>
                </a:solidFill>
                <a:effectLst/>
                <a:uLnTx/>
                <a:uFillTx/>
                <a:ea typeface="+mn-ea"/>
                <a:cs typeface="Times New Roman" panose="02020603050405020304" pitchFamily="18" charset="0"/>
              </a:rPr>
              <a:t>Phishing is a type of methodologies which are used to acquire the information. Phishing is mainly a form of online Identify theft.</a:t>
            </a:r>
          </a:p>
          <a:p>
            <a:pPr marL="0" algn="just">
              <a:lnSpc>
                <a:spcPct val="160000"/>
              </a:lnSpc>
              <a:spcBef>
                <a:spcPts val="0"/>
              </a:spcBef>
              <a:spcAft>
                <a:spcPts val="0"/>
              </a:spcAft>
              <a:buClr>
                <a:schemeClr val="accent2">
                  <a:lumMod val="50000"/>
                </a:schemeClr>
              </a:buClr>
              <a:buFont typeface="Wingdings" panose="05000000000000000000" pitchFamily="2" charset="2"/>
              <a:buChar char="§"/>
              <a:defRPr/>
            </a:pPr>
            <a:r>
              <a:rPr lang="en-GB" sz="1800" kern="100" dirty="0">
                <a:solidFill>
                  <a:srgbClr val="000000"/>
                </a:solidFill>
                <a:ea typeface="Times New Roman" panose="02020603050405020304" pitchFamily="18" charset="0"/>
                <a:cs typeface="Times New Roman" panose="02020603050405020304" pitchFamily="18" charset="0"/>
              </a:rPr>
              <a:t>Users who cannot identify the phishing websites can give their </a:t>
            </a:r>
            <a:r>
              <a:rPr lang="en-IN" sz="1800" kern="100" dirty="0">
                <a:solidFill>
                  <a:srgbClr val="000000"/>
                </a:solidFill>
                <a:ea typeface="Times New Roman" panose="02020603050405020304" pitchFamily="18" charset="0"/>
                <a:cs typeface="Times New Roman" panose="02020603050405020304" pitchFamily="18" charset="0"/>
              </a:rPr>
              <a:t>personal information like      their identification details, credit card details , password  which can lead to financial theft.</a:t>
            </a:r>
          </a:p>
          <a:p>
            <a:pPr marL="0" algn="just">
              <a:lnSpc>
                <a:spcPct val="160000"/>
              </a:lnSpc>
              <a:spcBef>
                <a:spcPts val="0"/>
              </a:spcBef>
              <a:spcAft>
                <a:spcPts val="0"/>
              </a:spcAft>
              <a:buClr>
                <a:schemeClr val="accent2">
                  <a:lumMod val="50000"/>
                </a:schemeClr>
              </a:buClr>
              <a:buFont typeface="Wingdings" panose="05000000000000000000" pitchFamily="2" charset="2"/>
              <a:buChar char="§"/>
              <a:defRPr/>
            </a:pPr>
            <a:r>
              <a:rPr lang="en-GB" sz="1800" kern="100" dirty="0">
                <a:solidFill>
                  <a:srgbClr val="000000"/>
                </a:solidFill>
                <a:ea typeface="Times New Roman" panose="02020603050405020304" pitchFamily="18" charset="0"/>
                <a:cs typeface="Times New Roman" panose="02020603050405020304" pitchFamily="18" charset="0"/>
              </a:rPr>
              <a:t> There can be misuse of user </a:t>
            </a:r>
            <a:r>
              <a:rPr lang="en-IN" sz="1800" kern="100" dirty="0">
                <a:solidFill>
                  <a:srgbClr val="000000"/>
                </a:solidFill>
                <a:ea typeface="Times New Roman" panose="02020603050405020304" pitchFamily="18" charset="0"/>
                <a:cs typeface="Times New Roman" panose="02020603050405020304" pitchFamily="18" charset="0"/>
              </a:rPr>
              <a:t>information like his personal identity can be misused intentionally and the user can fall into the trouble.</a:t>
            </a:r>
          </a:p>
          <a:p>
            <a:pPr marL="0" algn="just">
              <a:lnSpc>
                <a:spcPct val="160000"/>
              </a:lnSpc>
              <a:spcBef>
                <a:spcPts val="0"/>
              </a:spcBef>
              <a:spcAft>
                <a:spcPts val="0"/>
              </a:spcAft>
              <a:buClr>
                <a:schemeClr val="accent2">
                  <a:lumMod val="50000"/>
                </a:schemeClr>
              </a:buClr>
              <a:buFont typeface="Wingdings" panose="05000000000000000000" pitchFamily="2" charset="2"/>
              <a:buChar char="§"/>
              <a:defRPr/>
            </a:pPr>
            <a:r>
              <a:rPr lang="en-IN" sz="1800" kern="100" dirty="0">
                <a:solidFill>
                  <a:srgbClr val="000000"/>
                </a:solidFill>
                <a:ea typeface="Times New Roman" panose="02020603050405020304" pitchFamily="18" charset="0"/>
                <a:cs typeface="Times New Roman" panose="02020603050405020304" pitchFamily="18" charset="0"/>
              </a:rPr>
              <a:t>To overcome this, we can build a model which identifies malicious websites and notify the user so that financial identification theft through these websites can be mitigated.</a:t>
            </a:r>
          </a:p>
          <a:p>
            <a:pPr marL="0" algn="just">
              <a:lnSpc>
                <a:spcPct val="160000"/>
              </a:lnSpc>
              <a:spcBef>
                <a:spcPts val="0"/>
              </a:spcBef>
              <a:spcAft>
                <a:spcPts val="0"/>
              </a:spcAft>
              <a:buClr>
                <a:schemeClr val="accent2">
                  <a:lumMod val="50000"/>
                </a:schemeClr>
              </a:buClr>
              <a:buFont typeface="Wingdings" panose="05000000000000000000" pitchFamily="2" charset="2"/>
              <a:buChar char="§"/>
              <a:defRPr/>
            </a:pPr>
            <a:r>
              <a:rPr lang="en-IN" sz="1800" kern="100" dirty="0">
                <a:solidFill>
                  <a:srgbClr val="000000"/>
                </a:solidFill>
                <a:ea typeface="Times New Roman" panose="02020603050405020304" pitchFamily="18" charset="0"/>
                <a:cs typeface="Times New Roman" panose="02020603050405020304" pitchFamily="18" charset="0"/>
              </a:rPr>
              <a:t>Neural networks are used because they rely on training data to learn and improve their accuracy over time.</a:t>
            </a:r>
            <a:endParaRPr lang="en-GB" sz="1800" kern="100" dirty="0">
              <a:solidFill>
                <a:srgbClr val="000000"/>
              </a:solidFill>
              <a:ea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647700" y="1443383"/>
            <a:ext cx="7474226" cy="0"/>
          </a:xfrm>
          <a:prstGeom prst="line">
            <a:avLst/>
          </a:prstGeom>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8221-19ED-157B-922F-7B77E878D4A0}"/>
              </a:ext>
            </a:extLst>
          </p:cNvPr>
          <p:cNvSpPr txBox="1">
            <a:spLocks/>
          </p:cNvSpPr>
          <p:nvPr/>
        </p:nvSpPr>
        <p:spPr>
          <a:xfrm>
            <a:off x="544729" y="994519"/>
            <a:ext cx="7543800" cy="9311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050" dirty="0">
                <a:solidFill>
                  <a:schemeClr val="accent6">
                    <a:lumMod val="75000"/>
                  </a:schemeClr>
                </a:solidFill>
              </a:rPr>
              <a:t>PROBLEM STATEMENT</a:t>
            </a:r>
          </a:p>
          <a:p>
            <a:endParaRPr lang="en-IN" sz="4050" dirty="0">
              <a:solidFill>
                <a:schemeClr val="accent6">
                  <a:lumMod val="75000"/>
                </a:schemeClr>
              </a:solidFill>
            </a:endParaRPr>
          </a:p>
        </p:txBody>
      </p:sp>
      <p:cxnSp>
        <p:nvCxnSpPr>
          <p:cNvPr id="4" name="Straight Connector 3">
            <a:extLst>
              <a:ext uri="{FF2B5EF4-FFF2-40B4-BE49-F238E27FC236}">
                <a16:creationId xmlns:a16="http://schemas.microsoft.com/office/drawing/2014/main" id="{4E4DAC66-4E60-7509-F8F4-F210E9A978AE}"/>
              </a:ext>
            </a:extLst>
          </p:cNvPr>
          <p:cNvCxnSpPr>
            <a:endCxn id="2" idx="3"/>
          </p:cNvCxnSpPr>
          <p:nvPr/>
        </p:nvCxnSpPr>
        <p:spPr>
          <a:xfrm flipV="1">
            <a:off x="677732" y="1460069"/>
            <a:ext cx="7410797" cy="35244"/>
          </a:xfrm>
          <a:prstGeom prst="line">
            <a:avLst/>
          </a:prstGeom>
        </p:spPr>
        <p:style>
          <a:lnRef idx="1">
            <a:schemeClr val="dk1"/>
          </a:lnRef>
          <a:fillRef idx="0">
            <a:schemeClr val="dk1"/>
          </a:fillRef>
          <a:effectRef idx="0">
            <a:schemeClr val="dk1"/>
          </a:effectRef>
          <a:fontRef idx="minor">
            <a:schemeClr val="tx1"/>
          </a:fontRef>
        </p:style>
      </p:cxnSp>
      <p:sp>
        <p:nvSpPr>
          <p:cNvPr id="5" name="Content Placeholder 2">
            <a:extLst>
              <a:ext uri="{FF2B5EF4-FFF2-40B4-BE49-F238E27FC236}">
                <a16:creationId xmlns:a16="http://schemas.microsoft.com/office/drawing/2014/main" id="{532E3780-2980-710D-8E99-F8B537943AB5}"/>
              </a:ext>
            </a:extLst>
          </p:cNvPr>
          <p:cNvSpPr txBox="1">
            <a:spLocks/>
          </p:cNvSpPr>
          <p:nvPr/>
        </p:nvSpPr>
        <p:spPr>
          <a:xfrm>
            <a:off x="677732" y="1762187"/>
            <a:ext cx="8044071" cy="4413456"/>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lgn="just">
              <a:lnSpc>
                <a:spcPct val="160000"/>
              </a:lnSpc>
              <a:spcBef>
                <a:spcPts val="0"/>
              </a:spcBef>
              <a:spcAft>
                <a:spcPts val="0"/>
              </a:spcAft>
              <a:buClr>
                <a:schemeClr val="accent2">
                  <a:lumMod val="50000"/>
                </a:schemeClr>
              </a:buClr>
              <a:buNone/>
              <a:defRPr/>
            </a:pPr>
            <a:r>
              <a:rPr lang="en-US" sz="1800" kern="100" dirty="0">
                <a:solidFill>
                  <a:srgbClr val="000000"/>
                </a:solidFill>
                <a:ea typeface="Times New Roman" panose="02020603050405020304" pitchFamily="18" charset="0"/>
                <a:cs typeface="Times New Roman" panose="02020603050405020304" pitchFamily="18" charset="0"/>
              </a:rPr>
              <a:t>In recent years, Internet technologies are grown pervasively not only in information-based web pages but also in online social networking and online banking, which made people’s lives easier. As a result of this growth, computer networks encounter with lots of different security threats from all over the world. Malicious URLs are a common threat to the Web users. Phishing aims at stealing sensitive information </a:t>
            </a:r>
            <a:r>
              <a:rPr lang="en-US" sz="1800" kern="100">
                <a:solidFill>
                  <a:srgbClr val="000000"/>
                </a:solidFill>
                <a:ea typeface="Times New Roman" panose="02020603050405020304" pitchFamily="18" charset="0"/>
                <a:cs typeface="Times New Roman" panose="02020603050405020304" pitchFamily="18" charset="0"/>
              </a:rPr>
              <a:t>by providing falsified </a:t>
            </a:r>
            <a:r>
              <a:rPr lang="en-US" sz="1800" kern="100" dirty="0">
                <a:solidFill>
                  <a:srgbClr val="000000"/>
                </a:solidFill>
                <a:ea typeface="Times New Roman" panose="02020603050405020304" pitchFamily="18" charset="0"/>
                <a:cs typeface="Times New Roman" panose="02020603050405020304" pitchFamily="18" charset="0"/>
              </a:rPr>
              <a:t>interfaces. In the case of phishing websites, attackers usually try to impersonate well-known and widely used services such as social media, banks and e-commerce websites. Such spoofed websites are often built from the same code base as the original site, which could make them difficult to detect at first glance. Thankfully, numerous other indicators can be used to differentiate benign and phishing websites. For instance, most phishing URLs tend to be very long, with multiple sub-domains and special characters. </a:t>
            </a:r>
          </a:p>
          <a:p>
            <a:pPr marL="0" indent="0" algn="just">
              <a:lnSpc>
                <a:spcPct val="160000"/>
              </a:lnSpc>
              <a:spcBef>
                <a:spcPts val="0"/>
              </a:spcBef>
              <a:spcAft>
                <a:spcPts val="0"/>
              </a:spcAft>
              <a:buClr>
                <a:schemeClr val="accent2">
                  <a:lumMod val="50000"/>
                </a:schemeClr>
              </a:buClr>
              <a:buNone/>
              <a:defRPr/>
            </a:pPr>
            <a:endParaRPr lang="en-GB" sz="1800" kern="100" dirty="0">
              <a:solidFill>
                <a:srgbClr val="000000"/>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8501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627" y="514395"/>
            <a:ext cx="7708731" cy="1088068"/>
          </a:xfrm>
        </p:spPr>
        <p:txBody>
          <a:bodyPr>
            <a:normAutofit/>
          </a:bodyPr>
          <a:lstStyle/>
          <a:p>
            <a:r>
              <a:rPr lang="en-IN" sz="4000" dirty="0">
                <a:solidFill>
                  <a:schemeClr val="accent6">
                    <a:lumMod val="75000"/>
                  </a:schemeClr>
                </a:solidFill>
              </a:rPr>
              <a:t>OBJECTIVES</a:t>
            </a:r>
            <a:endParaRPr lang="en-IN" sz="4000" dirty="0">
              <a:solidFill>
                <a:srgbClr val="FF0000"/>
              </a:solidFill>
              <a:highlight>
                <a:srgbClr val="FFFF00"/>
              </a:highlight>
            </a:endParaRPr>
          </a:p>
        </p:txBody>
      </p:sp>
      <p:sp>
        <p:nvSpPr>
          <p:cNvPr id="3" name="Content Placeholder 2"/>
          <p:cNvSpPr>
            <a:spLocks noGrp="1"/>
          </p:cNvSpPr>
          <p:nvPr>
            <p:ph idx="1"/>
          </p:nvPr>
        </p:nvSpPr>
        <p:spPr>
          <a:xfrm>
            <a:off x="887896" y="1863475"/>
            <a:ext cx="7752521" cy="4219274"/>
          </a:xfrm>
        </p:spPr>
        <p:txBody>
          <a:bodyPr>
            <a:noAutofit/>
          </a:bodyPr>
          <a:lstStyle/>
          <a:p>
            <a:pPr marL="342900" marR="0" lvl="0" indent="-342900" algn="just">
              <a:lnSpc>
                <a:spcPct val="151000"/>
              </a:lnSpc>
              <a:spcBef>
                <a:spcPts val="0"/>
              </a:spcBef>
              <a:spcAft>
                <a:spcPts val="0"/>
              </a:spcAft>
              <a:buFont typeface="Symbol" panose="05050102010706020507" pitchFamily="18" charset="2"/>
              <a:buChar char=""/>
            </a:pPr>
            <a:r>
              <a:rPr lang="en-IN" sz="1800" kern="100" dirty="0">
                <a:solidFill>
                  <a:srgbClr val="000000"/>
                </a:solidFill>
                <a:effectLst/>
                <a:ea typeface="Times New Roman" panose="02020603050405020304" pitchFamily="18" charset="0"/>
                <a:cs typeface="Mangal" panose="02040503050203030202" pitchFamily="18" charset="0"/>
              </a:rPr>
              <a:t>The objective of this project is to train deep neural network on the dataset created to predict phishing websites.</a:t>
            </a:r>
          </a:p>
          <a:p>
            <a:pPr marL="342900" marR="0" lvl="0" indent="-342900" algn="l">
              <a:lnSpc>
                <a:spcPct val="150000"/>
              </a:lnSpc>
              <a:spcBef>
                <a:spcPts val="0"/>
              </a:spcBef>
              <a:spcAft>
                <a:spcPts val="1200"/>
              </a:spcAft>
              <a:buFont typeface="Symbol" panose="05050102010706020507" pitchFamily="18" charset="2"/>
              <a:buChar char=""/>
            </a:pPr>
            <a:r>
              <a:rPr lang="en-IN" sz="1800" kern="100" dirty="0">
                <a:solidFill>
                  <a:srgbClr val="000000"/>
                </a:solidFill>
                <a:effectLst/>
                <a:ea typeface="Times New Roman" panose="02020603050405020304" pitchFamily="18" charset="0"/>
                <a:cs typeface="Mangal" panose="02040503050203030202" pitchFamily="18" charset="0"/>
              </a:rPr>
              <a:t>To recognize the legitimate websites and phished websites through URL.</a:t>
            </a:r>
          </a:p>
          <a:p>
            <a:pPr marL="342900" marR="0" lvl="0" indent="-342900" algn="l">
              <a:lnSpc>
                <a:spcPct val="150000"/>
              </a:lnSpc>
              <a:spcBef>
                <a:spcPts val="0"/>
              </a:spcBef>
              <a:spcAft>
                <a:spcPts val="1200"/>
              </a:spcAft>
              <a:buFont typeface="Symbol" panose="05050102010706020507" pitchFamily="18" charset="2"/>
              <a:buChar char=""/>
            </a:pPr>
            <a:r>
              <a:rPr lang="en-IN" sz="1800" kern="100" dirty="0">
                <a:solidFill>
                  <a:srgbClr val="000000"/>
                </a:solidFill>
                <a:effectLst/>
                <a:ea typeface="Times New Roman" panose="02020603050405020304" pitchFamily="18" charset="0"/>
                <a:cs typeface="Mangal" panose="02040503050203030202" pitchFamily="18" charset="0"/>
              </a:rPr>
              <a:t>Deep learning training model that recognizes both the legitimate and phishing websites.</a:t>
            </a:r>
          </a:p>
          <a:p>
            <a:pPr marL="342900" indent="-342900">
              <a:lnSpc>
                <a:spcPct val="150000"/>
              </a:lnSpc>
              <a:spcBef>
                <a:spcPts val="0"/>
              </a:spcBef>
              <a:spcAft>
                <a:spcPts val="1200"/>
              </a:spcAft>
              <a:buFont typeface="Symbol" panose="05050102010706020507" pitchFamily="18" charset="2"/>
              <a:buChar char=""/>
            </a:pPr>
            <a:r>
              <a:rPr lang="en-IN" sz="1800" kern="100" dirty="0">
                <a:effectLst/>
                <a:ea typeface="Times New Roman" panose="02020603050405020304" pitchFamily="18" charset="0"/>
              </a:rPr>
              <a:t>Implementing the model to directly recognise the phishing website in the browser</a:t>
            </a:r>
            <a:endParaRPr lang="en-IN" sz="1800" dirty="0">
              <a:cs typeface="Times New Roman" panose="02020603050405020304" pitchFamily="18" charset="0"/>
            </a:endParaRPr>
          </a:p>
          <a:p>
            <a:pPr marL="342900" marR="0" lvl="0" indent="-342900" algn="l">
              <a:lnSpc>
                <a:spcPct val="150000"/>
              </a:lnSpc>
              <a:spcBef>
                <a:spcPts val="0"/>
              </a:spcBef>
              <a:spcAft>
                <a:spcPts val="1200"/>
              </a:spcAft>
              <a:buFont typeface="Symbol" panose="05050102010706020507" pitchFamily="18" charset="2"/>
              <a:buChar char=""/>
            </a:pPr>
            <a:endParaRPr lang="en-IN" sz="18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7220" y="895985"/>
            <a:ext cx="4572000" cy="608965"/>
          </a:xfrm>
          <a:prstGeom prst="rect">
            <a:avLst/>
          </a:prstGeom>
          <a:noFill/>
        </p:spPr>
        <p:txBody>
          <a:bodyPr wrap="square">
            <a:noAutofit/>
          </a:bodyPr>
          <a:lstStyle/>
          <a:p>
            <a:r>
              <a:rPr lang="en-US" sz="2800" dirty="0"/>
              <a:t>TOOLS USED</a:t>
            </a:r>
            <a:endParaRPr lang="en-IN" sz="2800" dirty="0"/>
          </a:p>
        </p:txBody>
      </p:sp>
      <p:sp>
        <p:nvSpPr>
          <p:cNvPr id="5" name="TextBox 4"/>
          <p:cNvSpPr txBox="1"/>
          <p:nvPr/>
        </p:nvSpPr>
        <p:spPr>
          <a:xfrm>
            <a:off x="469265" y="1504950"/>
            <a:ext cx="8206105" cy="3848100"/>
          </a:xfrm>
          <a:prstGeom prst="rect">
            <a:avLst/>
          </a:prstGeom>
          <a:noFill/>
        </p:spPr>
        <p:txBody>
          <a:bodyPr wrap="square">
            <a:noAutofit/>
          </a:bodyPr>
          <a:lstStyle/>
          <a:p>
            <a:pPr marL="285750" indent="-285750">
              <a:lnSpc>
                <a:spcPct val="150000"/>
              </a:lnSpc>
              <a:buFont typeface="Arial" panose="020B0604020202020204" pitchFamily="34" charset="0"/>
              <a:buChar char="•"/>
            </a:pPr>
            <a:r>
              <a:rPr lang="en-IN" b="1" i="0" dirty="0">
                <a:effectLst/>
                <a:cs typeface="+mn-lt"/>
              </a:rPr>
              <a:t>Python</a:t>
            </a:r>
            <a:r>
              <a:rPr lang="en-IN" dirty="0">
                <a:cs typeface="+mn-lt"/>
              </a:rPr>
              <a:t>: </a:t>
            </a:r>
            <a:r>
              <a:rPr lang="en-US" b="0" i="0" dirty="0">
                <a:effectLst/>
                <a:cs typeface="+mn-lt"/>
              </a:rPr>
              <a:t>Python is commonly used for deep learning projects due to its rich libraries and ease of use.</a:t>
            </a:r>
            <a:endParaRPr lang="en-IN" dirty="0">
              <a:cs typeface="+mn-lt"/>
            </a:endParaRPr>
          </a:p>
          <a:p>
            <a:pPr marL="285750" indent="-285750">
              <a:lnSpc>
                <a:spcPct val="150000"/>
              </a:lnSpc>
              <a:buFont typeface="Arial" panose="020B0604020202020204" pitchFamily="34" charset="0"/>
              <a:buChar char="•"/>
            </a:pPr>
            <a:r>
              <a:rPr lang="en-IN" b="1" i="0" dirty="0">
                <a:effectLst/>
                <a:cs typeface="+mn-lt"/>
              </a:rPr>
              <a:t>Deep Learning Frameworks: </a:t>
            </a:r>
            <a:r>
              <a:rPr lang="en-US" b="0" i="0" dirty="0" err="1">
                <a:effectLst/>
                <a:cs typeface="+mn-lt"/>
              </a:rPr>
              <a:t>Numpy</a:t>
            </a:r>
            <a:r>
              <a:rPr lang="en-US" b="0" i="0" dirty="0">
                <a:effectLst/>
                <a:cs typeface="+mn-lt"/>
              </a:rPr>
              <a:t>, Pandas, Beautiful soup, Regex are a popular choices for deep learning tasks. These frameworks provide tools for building and training neural networks.</a:t>
            </a:r>
            <a:endParaRPr lang="en-IN" b="0" i="0" dirty="0">
              <a:effectLst/>
              <a:cs typeface="+mn-lt"/>
            </a:endParaRPr>
          </a:p>
          <a:p>
            <a:pPr marL="285750" indent="-285750">
              <a:lnSpc>
                <a:spcPct val="150000"/>
              </a:lnSpc>
              <a:buFont typeface="Arial" panose="020B0604020202020204" pitchFamily="34" charset="0"/>
              <a:buChar char="•"/>
            </a:pPr>
            <a:r>
              <a:rPr lang="en-IN" b="1" i="0" dirty="0">
                <a:effectLst/>
                <a:cs typeface="+mn-lt"/>
              </a:rPr>
              <a:t>Selenium WebDriver: </a:t>
            </a:r>
            <a:r>
              <a:rPr lang="en-US" b="0" i="0" dirty="0">
                <a:effectLst/>
                <a:cs typeface="+mn-lt"/>
              </a:rPr>
              <a:t>Selenium is used for automating web browser interaction. With a Selenium plugin, you can control web browsers programmatically, which is useful for scraping and interacting with web content.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8049" y="680278"/>
            <a:ext cx="8352148" cy="424624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800" b="1" i="0" dirty="0">
                <a:effectLst/>
                <a:cs typeface="+mn-lt"/>
              </a:rPr>
              <a:t> URL Dataset : </a:t>
            </a:r>
            <a:r>
              <a:rPr lang="en-US" dirty="0">
                <a:cs typeface="+mn-lt"/>
              </a:rPr>
              <a:t>D</a:t>
            </a:r>
            <a:r>
              <a:rPr lang="en-US" sz="1800" b="0" i="0" dirty="0">
                <a:effectLst/>
                <a:cs typeface="+mn-lt"/>
              </a:rPr>
              <a:t>ataset called phishing.csv </a:t>
            </a:r>
            <a:r>
              <a:rPr lang="en-US" dirty="0">
                <a:cs typeface="+mn-lt"/>
              </a:rPr>
              <a:t>file consisting of 11056</a:t>
            </a:r>
            <a:r>
              <a:rPr lang="en-US" sz="1800" b="0" i="0" dirty="0">
                <a:effectLst/>
                <a:cs typeface="+mn-lt"/>
              </a:rPr>
              <a:t> data, which </a:t>
            </a:r>
            <a:r>
              <a:rPr lang="en-US" dirty="0">
                <a:cs typeface="+mn-lt"/>
              </a:rPr>
              <a:t>is based on </a:t>
            </a:r>
            <a:r>
              <a:rPr lang="en-US" sz="1800" b="0" i="0" dirty="0">
                <a:effectLst/>
                <a:cs typeface="+mn-lt"/>
              </a:rPr>
              <a:t> features of URL. These datasets are used for training and </a:t>
            </a:r>
            <a:r>
              <a:rPr lang="en-US" dirty="0">
                <a:cs typeface="+mn-lt"/>
              </a:rPr>
              <a:t>testing</a:t>
            </a:r>
            <a:r>
              <a:rPr lang="en-US" sz="1800" b="0" i="0" dirty="0">
                <a:effectLst/>
                <a:cs typeface="+mn-lt"/>
              </a:rPr>
              <a:t> the deep learning models.</a:t>
            </a:r>
            <a:endParaRPr lang="en-IN" sz="1800" b="0" i="0" dirty="0">
              <a:effectLst/>
              <a:cs typeface="+mn-lt"/>
            </a:endParaRPr>
          </a:p>
          <a:p>
            <a:pPr marL="285750" indent="-285750">
              <a:lnSpc>
                <a:spcPct val="150000"/>
              </a:lnSpc>
              <a:buFont typeface="Arial" panose="020B0604020202020204" pitchFamily="34" charset="0"/>
              <a:buChar char="•"/>
            </a:pPr>
            <a:r>
              <a:rPr lang="en-IN" sz="1800" b="1" i="0" dirty="0" err="1">
                <a:effectLst/>
                <a:cs typeface="+mn-lt"/>
              </a:rPr>
              <a:t>Jupyter</a:t>
            </a:r>
            <a:r>
              <a:rPr lang="en-IN" sz="1800" b="1" i="0" dirty="0">
                <a:effectLst/>
                <a:cs typeface="+mn-lt"/>
              </a:rPr>
              <a:t> Notebook:  </a:t>
            </a:r>
            <a:r>
              <a:rPr lang="en-US" b="0" i="0" dirty="0" err="1">
                <a:solidFill>
                  <a:srgbClr val="0D0D0D"/>
                </a:solidFill>
                <a:effectLst/>
                <a:highlight>
                  <a:srgbClr val="FFFFFF"/>
                </a:highlight>
                <a:cs typeface="+mn-lt"/>
              </a:rPr>
              <a:t>Jupyter</a:t>
            </a:r>
            <a:r>
              <a:rPr lang="en-US" b="0" i="0" dirty="0">
                <a:solidFill>
                  <a:srgbClr val="0D0D0D"/>
                </a:solidFill>
                <a:effectLst/>
                <a:highlight>
                  <a:srgbClr val="FFFFFF"/>
                </a:highlight>
                <a:cs typeface="+mn-lt"/>
              </a:rPr>
              <a:t> Notebook allows for interactive data analysis, where you can explore and visualize the dataset using Python libraries.</a:t>
            </a:r>
          </a:p>
          <a:p>
            <a:pPr marL="285750" indent="-285750">
              <a:lnSpc>
                <a:spcPct val="150000"/>
              </a:lnSpc>
              <a:buFont typeface="Arial" panose="020B0604020202020204" pitchFamily="34" charset="0"/>
              <a:buChar char="•"/>
            </a:pPr>
            <a:r>
              <a:rPr lang="en-US" b="1">
                <a:solidFill>
                  <a:srgbClr val="0D0D0D"/>
                </a:solidFill>
                <a:highlight>
                  <a:srgbClr val="FFFFFF"/>
                </a:highlight>
                <a:cs typeface="+mn-lt"/>
              </a:rPr>
              <a:t>Xampp</a:t>
            </a:r>
            <a:r>
              <a:rPr lang="en-US" b="1" dirty="0">
                <a:solidFill>
                  <a:srgbClr val="0D0D0D"/>
                </a:solidFill>
                <a:highlight>
                  <a:srgbClr val="FFFFFF"/>
                </a:highlight>
                <a:cs typeface="+mn-lt"/>
              </a:rPr>
              <a:t>:</a:t>
            </a:r>
            <a:r>
              <a:rPr lang="en-US" dirty="0">
                <a:solidFill>
                  <a:srgbClr val="0D0D0D"/>
                </a:solidFill>
                <a:highlight>
                  <a:srgbClr val="FFFFFF"/>
                </a:highlight>
                <a:cs typeface="+mn-lt"/>
              </a:rPr>
              <a:t>  XAMPP is a software package that includes Apache, MySQL, PHP, and Perl. It's used for local development and testing of web applications. </a:t>
            </a:r>
            <a:endParaRPr lang="en-US" b="0" i="0" dirty="0">
              <a:solidFill>
                <a:srgbClr val="0D0D0D"/>
              </a:solidFill>
              <a:effectLst/>
              <a:highlight>
                <a:srgbClr val="FFFFFF"/>
              </a:highlight>
              <a:cs typeface="+mn-lt"/>
            </a:endParaRPr>
          </a:p>
          <a:p>
            <a:pPr marL="285750" indent="-285750">
              <a:lnSpc>
                <a:spcPct val="150000"/>
              </a:lnSpc>
              <a:buFont typeface="Arial" panose="020B0604020202020204" pitchFamily="34" charset="0"/>
              <a:buChar char="•"/>
            </a:pPr>
            <a:r>
              <a:rPr lang="en-US" b="1" i="0" dirty="0">
                <a:effectLst/>
                <a:cs typeface="+mn-lt"/>
              </a:rPr>
              <a:t>Environment Setup: </a:t>
            </a:r>
          </a:p>
          <a:p>
            <a:pPr>
              <a:lnSpc>
                <a:spcPct val="150000"/>
              </a:lnSpc>
            </a:pPr>
            <a:r>
              <a:rPr lang="en-US" b="1" dirty="0">
                <a:cs typeface="+mn-lt"/>
              </a:rPr>
              <a:t>                   </a:t>
            </a:r>
            <a:r>
              <a:rPr lang="en-US" b="1" i="0" dirty="0">
                <a:effectLst/>
                <a:cs typeface="+mn-lt"/>
              </a:rPr>
              <a:t>Web Browser: </a:t>
            </a:r>
            <a:r>
              <a:rPr lang="en-US" b="0" i="0" dirty="0">
                <a:effectLst/>
                <a:cs typeface="+mn-lt"/>
              </a:rPr>
              <a:t>Google Chrome for web interactions.</a:t>
            </a:r>
          </a:p>
          <a:p>
            <a:pPr lvl="1" algn="just">
              <a:lnSpc>
                <a:spcPct val="150000"/>
              </a:lnSpc>
            </a:pPr>
            <a:r>
              <a:rPr lang="en-US" dirty="0">
                <a:cs typeface="+mn-lt"/>
              </a:rPr>
              <a:t>      </a:t>
            </a:r>
            <a:r>
              <a:rPr lang="en-US" b="1" i="0" dirty="0">
                <a:effectLst/>
                <a:cs typeface="+mn-lt"/>
              </a:rPr>
              <a:t>    Chrome WebDriver: </a:t>
            </a:r>
            <a:r>
              <a:rPr lang="en-US" b="0" i="0" dirty="0">
                <a:effectLst/>
                <a:cs typeface="+mn-lt"/>
              </a:rPr>
              <a:t> </a:t>
            </a:r>
            <a:r>
              <a:rPr lang="en-US" dirty="0">
                <a:cs typeface="+mn-lt"/>
              </a:rPr>
              <a:t>I</a:t>
            </a:r>
            <a:r>
              <a:rPr lang="en-US" b="0" i="0" dirty="0">
                <a:effectLst/>
                <a:cs typeface="+mn-lt"/>
              </a:rPr>
              <a:t>nteracting with the Chrome browser through  Selenium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9365" y="88710"/>
            <a:ext cx="5839905" cy="707886"/>
          </a:xfrm>
          <a:prstGeom prst="rect">
            <a:avLst/>
          </a:prstGeom>
          <a:noFill/>
        </p:spPr>
        <p:txBody>
          <a:bodyPr wrap="square">
            <a:spAutoFit/>
          </a:bodyPr>
          <a:lstStyle/>
          <a:p>
            <a:pPr algn="just"/>
            <a:r>
              <a:rPr lang="en-US" sz="4000" dirty="0">
                <a:solidFill>
                  <a:schemeClr val="tx1"/>
                </a:solidFill>
                <a:effectLst/>
              </a:rPr>
              <a:t>TECHNOLOGIES</a:t>
            </a:r>
          </a:p>
        </p:txBody>
      </p:sp>
      <p:sp>
        <p:nvSpPr>
          <p:cNvPr id="6" name="TextBox 5"/>
          <p:cNvSpPr txBox="1"/>
          <p:nvPr/>
        </p:nvSpPr>
        <p:spPr>
          <a:xfrm>
            <a:off x="405130" y="1008380"/>
            <a:ext cx="8437245" cy="2419985"/>
          </a:xfrm>
          <a:prstGeom prst="rect">
            <a:avLst/>
          </a:prstGeom>
          <a:noFill/>
        </p:spPr>
        <p:txBody>
          <a:bodyPr wrap="square" rtlCol="0">
            <a:noAutofit/>
          </a:bodyPr>
          <a:lstStyle/>
          <a:p>
            <a:r>
              <a:rPr lang="en-IN" sz="2400" b="1" kern="100" dirty="0">
                <a:solidFill>
                  <a:srgbClr val="000000"/>
                </a:solidFill>
                <a:effectLst/>
                <a:latin typeface="Times New Roman" panose="02020603050405020304" pitchFamily="18" charset="0"/>
                <a:ea typeface="Times New Roman" panose="02020603050405020304" pitchFamily="18" charset="0"/>
              </a:rPr>
              <a:t>1. </a:t>
            </a:r>
            <a:r>
              <a:rPr lang="en-IN" sz="2400" b="1" kern="100" dirty="0">
                <a:solidFill>
                  <a:srgbClr val="000000"/>
                </a:solidFill>
                <a:effectLst/>
                <a:ea typeface="Times New Roman" panose="02020603050405020304" pitchFamily="18" charset="0"/>
              </a:rPr>
              <a:t>DEEP LEARNING:</a:t>
            </a:r>
          </a:p>
          <a:p>
            <a:endParaRPr lang="en-IN" sz="1800" b="1" kern="100" dirty="0">
              <a:solidFill>
                <a:srgbClr val="000000"/>
              </a:solidFill>
              <a:effectLst/>
              <a:ea typeface="Times New Roman" panose="02020603050405020304" pitchFamily="18" charset="0"/>
            </a:endParaRPr>
          </a:p>
          <a:p>
            <a:r>
              <a:rPr lang="en-IN" kern="100" dirty="0">
                <a:solidFill>
                  <a:srgbClr val="333333"/>
                </a:solidFill>
                <a:effectLst/>
                <a:ea typeface="Times New Roman" panose="02020603050405020304" pitchFamily="18" charset="0"/>
              </a:rPr>
              <a:t>Deep learning can be defined as the method of machine learning and artificial intelligence that is intended to intimidate humans and their actions based on certain human brain functions to make effective decisions.</a:t>
            </a:r>
          </a:p>
          <a:p>
            <a:pPr marL="285750" indent="-285750">
              <a:buFont typeface="Arial" panose="020B0604020202020204" pitchFamily="34" charset="0"/>
              <a:buChar char="•"/>
            </a:pPr>
            <a:r>
              <a:rPr lang="en-IN" kern="100" dirty="0">
                <a:solidFill>
                  <a:srgbClr val="333333"/>
                </a:solidFill>
                <a:effectLst/>
                <a:ea typeface="Times New Roman" panose="02020603050405020304" pitchFamily="18" charset="0"/>
              </a:rPr>
              <a:t>Supervised Learning</a:t>
            </a:r>
            <a:endParaRPr lang="en-IN" kern="100" dirty="0">
              <a:solidFill>
                <a:srgbClr val="333333"/>
              </a:solidFill>
              <a:ea typeface="Times New Roman" panose="02020603050405020304" pitchFamily="18" charset="0"/>
            </a:endParaRPr>
          </a:p>
          <a:p>
            <a:pPr marL="285750" indent="-285750">
              <a:buFont typeface="Arial" panose="020B0604020202020204" pitchFamily="34" charset="0"/>
              <a:buChar char="•"/>
            </a:pPr>
            <a:r>
              <a:rPr lang="en-IN" kern="100" dirty="0">
                <a:solidFill>
                  <a:srgbClr val="333333"/>
                </a:solidFill>
                <a:effectLst/>
                <a:ea typeface="Times New Roman" panose="02020603050405020304" pitchFamily="18" charset="0"/>
              </a:rPr>
              <a:t>Unsupervised Learning</a:t>
            </a:r>
          </a:p>
          <a:p>
            <a:endParaRPr lang="en-IN" dirty="0"/>
          </a:p>
        </p:txBody>
      </p:sp>
      <p:sp>
        <p:nvSpPr>
          <p:cNvPr id="8" name="TextBox 7"/>
          <p:cNvSpPr txBox="1"/>
          <p:nvPr/>
        </p:nvSpPr>
        <p:spPr>
          <a:xfrm>
            <a:off x="457199" y="3428365"/>
            <a:ext cx="8333105" cy="2473960"/>
          </a:xfrm>
          <a:prstGeom prst="rect">
            <a:avLst/>
          </a:prstGeom>
          <a:noFill/>
        </p:spPr>
        <p:txBody>
          <a:bodyPr wrap="square">
            <a:noAutofit/>
          </a:bodyPr>
          <a:lstStyle/>
          <a:p>
            <a:r>
              <a:rPr lang="en-IN" sz="2000" b="1" kern="100" dirty="0">
                <a:solidFill>
                  <a:srgbClr val="000000"/>
                </a:solidFill>
                <a:effectLst/>
                <a:ea typeface="Times New Roman" panose="02020603050405020304" pitchFamily="18" charset="0"/>
              </a:rPr>
              <a:t>ALGORITHMS:</a:t>
            </a:r>
          </a:p>
          <a:p>
            <a:pPr marL="342900" indent="-342900">
              <a:buAutoNum type="arabicPeriod"/>
            </a:pPr>
            <a:r>
              <a:rPr lang="en-IN" b="1" kern="100" dirty="0">
                <a:solidFill>
                  <a:srgbClr val="000000"/>
                </a:solidFill>
                <a:effectLst/>
                <a:ea typeface="Times New Roman" panose="02020603050405020304" pitchFamily="18" charset="0"/>
              </a:rPr>
              <a:t>LSTM  (Long Short Term Memory Model ):</a:t>
            </a:r>
          </a:p>
          <a:p>
            <a:endParaRPr lang="en-IN" sz="1800" b="1" kern="100" dirty="0">
              <a:solidFill>
                <a:srgbClr val="000000"/>
              </a:solidFill>
              <a:effectLst/>
              <a:ea typeface="Times New Roman" panose="02020603050405020304" pitchFamily="18" charset="0"/>
            </a:endParaRPr>
          </a:p>
          <a:p>
            <a:pPr marL="285750" indent="-285750">
              <a:buFont typeface="Arial" panose="020B0604020202020204" pitchFamily="34" charset="0"/>
              <a:buChar char="•"/>
            </a:pPr>
            <a:r>
              <a:rPr lang="en-IN" sz="1800" kern="100" dirty="0">
                <a:solidFill>
                  <a:srgbClr val="000000"/>
                </a:solidFill>
                <a:effectLst/>
                <a:ea typeface="Times New Roman" panose="02020603050405020304" pitchFamily="18" charset="0"/>
              </a:rPr>
              <a:t>LSTM is well-suited for sequence prediction tasks and excels in capturing long-term dependencies. </a:t>
            </a:r>
          </a:p>
          <a:p>
            <a:pPr marL="285750" indent="-285750">
              <a:buFont typeface="Arial" panose="020B0604020202020204" pitchFamily="34" charset="0"/>
              <a:buChar char="•"/>
            </a:pPr>
            <a:r>
              <a:rPr lang="en-IN" sz="1800" kern="100" dirty="0">
                <a:solidFill>
                  <a:srgbClr val="000000"/>
                </a:solidFill>
                <a:effectLst/>
                <a:ea typeface="Times New Roman" panose="02020603050405020304" pitchFamily="18" charset="0"/>
              </a:rPr>
              <a:t>LSTMs Long Short-Term Memory is a type of RNNs Recurrent Neural Network that can detain long-term dependencies in sequential data. </a:t>
            </a:r>
          </a:p>
          <a:p>
            <a:endParaRPr lang="en-IN" sz="1800" b="1" kern="1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3705" y="434340"/>
            <a:ext cx="8330565" cy="5632450"/>
          </a:xfrm>
          <a:prstGeom prst="rect">
            <a:avLst/>
          </a:prstGeom>
          <a:noFill/>
        </p:spPr>
        <p:txBody>
          <a:bodyPr wrap="square">
            <a:noAutofit/>
          </a:bodyPr>
          <a:lstStyle/>
          <a:p>
            <a:r>
              <a:rPr lang="en-IN" sz="2000" b="1" kern="100" dirty="0">
                <a:solidFill>
                  <a:srgbClr val="000000"/>
                </a:solidFill>
                <a:effectLst/>
                <a:ea typeface="Times New Roman" panose="02020603050405020304" pitchFamily="18" charset="0"/>
              </a:rPr>
              <a:t>Advantages of LSTM  (Long Short Term Memory Model ):</a:t>
            </a:r>
          </a:p>
          <a:p>
            <a:endParaRPr lang="en-IN" b="1" kern="100" dirty="0">
              <a:solidFill>
                <a:srgbClr val="000000"/>
              </a:solidFill>
              <a:ea typeface="Times New Roman" panose="02020603050405020304" pitchFamily="18" charset="0"/>
            </a:endParaRPr>
          </a:p>
          <a:p>
            <a:pPr marL="285750" indent="-285750">
              <a:lnSpc>
                <a:spcPct val="150000"/>
              </a:lnSpc>
              <a:buFont typeface="Wingdings" panose="05000000000000000000" pitchFamily="2" charset="2"/>
              <a:buChar char="Ø"/>
            </a:pPr>
            <a:r>
              <a:rPr lang="en-IN" kern="100" dirty="0">
                <a:solidFill>
                  <a:srgbClr val="000000"/>
                </a:solidFill>
                <a:ea typeface="Times New Roman" panose="02020603050405020304" pitchFamily="18" charset="0"/>
                <a:cs typeface="Times New Roman" panose="02020603050405020304" pitchFamily="18" charset="0"/>
              </a:rPr>
              <a:t>It can be captured by LSTM networks and capable of long-term information storage.</a:t>
            </a:r>
          </a:p>
          <a:p>
            <a:pPr marL="285750" indent="-285750">
              <a:lnSpc>
                <a:spcPct val="150000"/>
              </a:lnSpc>
              <a:buFont typeface="Wingdings" panose="05000000000000000000" pitchFamily="2" charset="2"/>
              <a:buChar char="Ø"/>
            </a:pPr>
            <a:r>
              <a:rPr lang="en-IN" kern="100" dirty="0">
                <a:solidFill>
                  <a:srgbClr val="000000"/>
                </a:solidFill>
                <a:effectLst/>
                <a:ea typeface="Times New Roman" panose="02020603050405020304" pitchFamily="18" charset="0"/>
                <a:cs typeface="Times New Roman" panose="02020603050405020304" pitchFamily="18" charset="0"/>
              </a:rPr>
              <a:t>It is able to train model over a long sequences</a:t>
            </a:r>
            <a:r>
              <a:rPr lang="en-IN" kern="100" dirty="0">
                <a:solidFill>
                  <a:srgbClr val="000000"/>
                </a:solidFill>
                <a:ea typeface="Times New Roman" panose="02020603050405020304" pitchFamily="18" charset="0"/>
                <a:cs typeface="Times New Roman" panose="02020603050405020304" pitchFamily="18" charset="0"/>
              </a:rPr>
              <a:t> and there will be no problem of vanishing and exploding.</a:t>
            </a:r>
          </a:p>
          <a:p>
            <a:pPr marL="285750" indent="-285750">
              <a:lnSpc>
                <a:spcPct val="150000"/>
              </a:lnSpc>
              <a:buFont typeface="Wingdings" panose="05000000000000000000" pitchFamily="2" charset="2"/>
              <a:buChar char="Ø"/>
            </a:pPr>
            <a:r>
              <a:rPr lang="en-IN" kern="100" dirty="0">
                <a:solidFill>
                  <a:srgbClr val="000000"/>
                </a:solidFill>
                <a:effectLst/>
                <a:ea typeface="Times New Roman" panose="02020603050405020304" pitchFamily="18" charset="0"/>
                <a:cs typeface="Times New Roman" panose="02020603050405020304" pitchFamily="18" charset="0"/>
              </a:rPr>
              <a:t>It enables t</a:t>
            </a:r>
            <a:r>
              <a:rPr lang="en-IN" kern="100" dirty="0">
                <a:solidFill>
                  <a:srgbClr val="000000"/>
                </a:solidFill>
                <a:ea typeface="Times New Roman" panose="02020603050405020304" pitchFamily="18" charset="0"/>
                <a:cs typeface="Times New Roman" panose="02020603050405020304" pitchFamily="18" charset="0"/>
              </a:rPr>
              <a:t>o capture and remember the important context.</a:t>
            </a:r>
          </a:p>
          <a:p>
            <a:pPr>
              <a:lnSpc>
                <a:spcPct val="150000"/>
              </a:lnSpc>
            </a:pPr>
            <a:endParaRPr lang="en-IN" kern="100" dirty="0">
              <a:solidFill>
                <a:srgbClr val="000000"/>
              </a:solidFill>
              <a:effectLst/>
              <a:ea typeface="Times New Roman" panose="02020603050405020304" pitchFamily="18" charset="0"/>
              <a:cs typeface="Times New Roman" panose="02020603050405020304" pitchFamily="18" charset="0"/>
            </a:endParaRPr>
          </a:p>
          <a:p>
            <a:pPr>
              <a:lnSpc>
                <a:spcPct val="150000"/>
              </a:lnSpc>
            </a:pPr>
            <a:r>
              <a:rPr lang="en-IN" b="1" kern="100" dirty="0">
                <a:solidFill>
                  <a:srgbClr val="000000"/>
                </a:solidFill>
                <a:ea typeface="Times New Roman" panose="02020603050405020304" pitchFamily="18" charset="0"/>
                <a:cs typeface="Times New Roman" panose="02020603050405020304" pitchFamily="18" charset="0"/>
              </a:rPr>
              <a:t>2. Dense Layer:</a:t>
            </a:r>
          </a:p>
          <a:p>
            <a:pPr algn="just">
              <a:lnSpc>
                <a:spcPct val="150000"/>
              </a:lnSpc>
            </a:pPr>
            <a:r>
              <a:rPr lang="en-IN" kern="100" dirty="0">
                <a:solidFill>
                  <a:srgbClr val="000000"/>
                </a:solidFill>
                <a:ea typeface="Times New Roman" panose="02020603050405020304" pitchFamily="18" charset="0"/>
                <a:cs typeface="Times New Roman" panose="02020603050405020304" pitchFamily="18" charset="0"/>
              </a:rPr>
              <a:t>A dense layer, also known as a fully connected layer, where ever neuron is connected to every neuron in the previous layer. This layer takes output from LSTM cells and processes it, and transforms into desired output format.</a:t>
            </a:r>
          </a:p>
          <a:p>
            <a:pPr algn="just">
              <a:lnSpc>
                <a:spcPct val="150000"/>
              </a:lnSpc>
            </a:pPr>
            <a:r>
              <a:rPr lang="en-IN" kern="100" dirty="0">
                <a:solidFill>
                  <a:srgbClr val="000000"/>
                </a:solidFill>
                <a:ea typeface="Times New Roman" panose="02020603050405020304" pitchFamily="18" charset="0"/>
                <a:cs typeface="Times New Roman" panose="02020603050405020304" pitchFamily="18" charset="0"/>
              </a:rPr>
              <a:t>Types:</a:t>
            </a:r>
          </a:p>
          <a:p>
            <a:pPr marL="342900" indent="-342900" algn="just">
              <a:lnSpc>
                <a:spcPct val="150000"/>
              </a:lnSpc>
              <a:buAutoNum type="arabicPeriod"/>
            </a:pPr>
            <a:r>
              <a:rPr lang="en-IN" kern="100" dirty="0">
                <a:solidFill>
                  <a:srgbClr val="000000"/>
                </a:solidFill>
                <a:ea typeface="Times New Roman" panose="02020603050405020304" pitchFamily="18" charset="0"/>
                <a:cs typeface="Times New Roman" panose="02020603050405020304" pitchFamily="18" charset="0"/>
              </a:rPr>
              <a:t>Single Layer perceptron</a:t>
            </a:r>
          </a:p>
          <a:p>
            <a:pPr marL="342900" indent="-342900" algn="just">
              <a:lnSpc>
                <a:spcPct val="150000"/>
              </a:lnSpc>
              <a:buAutoNum type="arabicPeriod"/>
            </a:pPr>
            <a:r>
              <a:rPr lang="en-IN" kern="100" dirty="0">
                <a:solidFill>
                  <a:srgbClr val="000000"/>
                </a:solidFill>
                <a:ea typeface="Times New Roman" panose="02020603050405020304" pitchFamily="18" charset="0"/>
                <a:cs typeface="Times New Roman" panose="02020603050405020304" pitchFamily="18" charset="0"/>
              </a:rPr>
              <a:t>Multi-layer perceptron</a:t>
            </a:r>
          </a:p>
          <a:p>
            <a:pPr>
              <a:lnSpc>
                <a:spcPct val="150000"/>
              </a:lnSpc>
            </a:pPr>
            <a:endParaRPr lang="en-IN"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4651" y="135844"/>
            <a:ext cx="4572000" cy="584775"/>
          </a:xfrm>
          <a:prstGeom prst="rect">
            <a:avLst/>
          </a:prstGeom>
          <a:noFill/>
        </p:spPr>
        <p:txBody>
          <a:bodyPr wrap="square">
            <a:spAutoFit/>
          </a:bodyPr>
          <a:lstStyle/>
          <a:p>
            <a:r>
              <a:rPr lang="en-IN" sz="3200" b="1" kern="100" dirty="0">
                <a:solidFill>
                  <a:srgbClr val="000000"/>
                </a:solidFill>
                <a:effectLst/>
                <a:latin typeface="Times New Roman" panose="02020603050405020304" pitchFamily="18" charset="0"/>
                <a:ea typeface="Times New Roman" panose="02020603050405020304" pitchFamily="18" charset="0"/>
              </a:rPr>
              <a:t>2. Selenium</a:t>
            </a:r>
            <a:endParaRPr lang="en-IN" sz="3200" dirty="0"/>
          </a:p>
        </p:txBody>
      </p:sp>
      <p:sp>
        <p:nvSpPr>
          <p:cNvPr id="5" name="TextBox 4"/>
          <p:cNvSpPr txBox="1"/>
          <p:nvPr/>
        </p:nvSpPr>
        <p:spPr>
          <a:xfrm>
            <a:off x="360575" y="876129"/>
            <a:ext cx="8422850" cy="646331"/>
          </a:xfrm>
          <a:prstGeom prst="rect">
            <a:avLst/>
          </a:prstGeom>
          <a:noFill/>
        </p:spPr>
        <p:txBody>
          <a:bodyPr wrap="square">
            <a:spAutoFit/>
          </a:bodyPr>
          <a:lstStyle/>
          <a:p>
            <a:r>
              <a:rPr lang="en-IN" sz="1800" kern="100" dirty="0">
                <a:solidFill>
                  <a:srgbClr val="000000"/>
                </a:solidFill>
                <a:effectLst/>
                <a:highlight>
                  <a:srgbClr val="FFFFFF"/>
                </a:highlight>
                <a:latin typeface="Times New Roman" panose="02020603050405020304" pitchFamily="18" charset="0"/>
              </a:rPr>
              <a:t>Selenium Web Driver is a popular open-source library and a key component of the Selenium automation framework.</a:t>
            </a:r>
            <a:endParaRPr lang="en-IN" dirty="0"/>
          </a:p>
        </p:txBody>
      </p:sp>
      <p:pic>
        <p:nvPicPr>
          <p:cNvPr id="6" name="Picture 5" descr="Screenshot 2024-04-28 130033"/>
          <p:cNvPicPr>
            <a:picLocks noChangeAspect="1"/>
          </p:cNvPicPr>
          <p:nvPr/>
        </p:nvPicPr>
        <p:blipFill>
          <a:blip r:embed="rId2"/>
          <a:stretch>
            <a:fillRect/>
          </a:stretch>
        </p:blipFill>
        <p:spPr>
          <a:xfrm>
            <a:off x="484303" y="1677971"/>
            <a:ext cx="7688736" cy="3487918"/>
          </a:xfrm>
          <a:prstGeom prst="rect">
            <a:avLst/>
          </a:prstGeom>
        </p:spPr>
      </p:pic>
      <p:sp>
        <p:nvSpPr>
          <p:cNvPr id="8" name="TextBox 7"/>
          <p:cNvSpPr txBox="1"/>
          <p:nvPr/>
        </p:nvSpPr>
        <p:spPr>
          <a:xfrm>
            <a:off x="2210585" y="5180029"/>
            <a:ext cx="4572000" cy="369332"/>
          </a:xfrm>
          <a:prstGeom prst="rect">
            <a:avLst/>
          </a:prstGeom>
          <a:noFill/>
        </p:spPr>
        <p:txBody>
          <a:bodyPr wrap="square">
            <a:spAutoFit/>
          </a:bodyPr>
          <a:lstStyle/>
          <a:p>
            <a:pPr algn="ctr"/>
            <a:r>
              <a:rPr lang="en-US" b="1" kern="100" dirty="0">
                <a:solidFill>
                  <a:srgbClr val="000000"/>
                </a:solidFill>
                <a:latin typeface="Times New Roman" panose="02020603050405020304" pitchFamily="18" charset="0"/>
              </a:rPr>
              <a:t>Fig.2 S</a:t>
            </a:r>
            <a:r>
              <a:rPr lang="en-IN" b="1" kern="100" dirty="0" err="1">
                <a:solidFill>
                  <a:srgbClr val="000000"/>
                </a:solidFill>
                <a:latin typeface="Times New Roman" panose="02020603050405020304" pitchFamily="18" charset="0"/>
              </a:rPr>
              <a:t>elenium</a:t>
            </a:r>
            <a:r>
              <a:rPr lang="en-IN" b="1" kern="100" dirty="0">
                <a:solidFill>
                  <a:srgbClr val="000000"/>
                </a:solidFill>
                <a:latin typeface="Times New Roman" panose="02020603050405020304" pitchFamily="18" charset="0"/>
              </a:rPr>
              <a:t> architecture</a:t>
            </a:r>
            <a:endParaRPr lang="en-IN"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5225" y="458760"/>
            <a:ext cx="8493550" cy="463397"/>
          </a:xfrm>
          <a:prstGeom prst="rect">
            <a:avLst/>
          </a:prstGeom>
          <a:noFill/>
        </p:spPr>
        <p:txBody>
          <a:bodyPr wrap="square">
            <a:spAutoFit/>
          </a:bodyPr>
          <a:lstStyle/>
          <a:p>
            <a:pPr marL="9525" marR="0" indent="-6350" algn="just">
              <a:lnSpc>
                <a:spcPct val="150000"/>
              </a:lnSpc>
              <a:spcBef>
                <a:spcPts val="0"/>
              </a:spcBef>
              <a:spcAft>
                <a:spcPts val="680"/>
              </a:spcAft>
            </a:pPr>
            <a:r>
              <a:rPr lang="en-IN" sz="1800" kern="100" dirty="0">
                <a:solidFill>
                  <a:srgbClr val="000000"/>
                </a:solidFill>
                <a:effectLst/>
                <a:highlight>
                  <a:srgbClr val="FFFFFF"/>
                </a:highlight>
              </a:rPr>
              <a:t>Selenium WebDriver Architecture is made up of four major components</a:t>
            </a:r>
            <a:r>
              <a:rPr lang="en-IN" sz="1800" kern="100" dirty="0">
                <a:solidFill>
                  <a:srgbClr val="000000"/>
                </a:solidFill>
                <a:effectLst/>
                <a:highlight>
                  <a:srgbClr val="FFFFFF"/>
                </a:highlight>
                <a:latin typeface="Times New Roman" panose="02020603050405020304" pitchFamily="18" charset="0"/>
              </a:rPr>
              <a:t>:</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
        <p:nvSpPr>
          <p:cNvPr id="7" name="TextBox 6"/>
          <p:cNvSpPr txBox="1"/>
          <p:nvPr/>
        </p:nvSpPr>
        <p:spPr>
          <a:xfrm>
            <a:off x="325120" y="922020"/>
            <a:ext cx="8724265" cy="5492750"/>
          </a:xfrm>
          <a:prstGeom prst="rect">
            <a:avLst/>
          </a:prstGeom>
          <a:noFill/>
        </p:spPr>
        <p:txBody>
          <a:bodyPr wrap="square">
            <a:noAutofit/>
          </a:bodyPr>
          <a:lstStyle/>
          <a:p>
            <a:pPr marL="285750" indent="-285750">
              <a:lnSpc>
                <a:spcPct val="150000"/>
              </a:lnSpc>
              <a:buFont typeface="Arial" panose="020B0604020202020204" pitchFamily="34" charset="0"/>
              <a:buChar char="•"/>
            </a:pPr>
            <a:r>
              <a:rPr lang="en-IN" sz="1800" kern="100" dirty="0">
                <a:solidFill>
                  <a:srgbClr val="000000"/>
                </a:solidFill>
                <a:effectLst/>
                <a:highlight>
                  <a:srgbClr val="FFFFFF"/>
                </a:highlight>
              </a:rPr>
              <a:t>Selenium Client library</a:t>
            </a:r>
          </a:p>
          <a:p>
            <a:pPr marL="285750" indent="-285750">
              <a:lnSpc>
                <a:spcPct val="150000"/>
              </a:lnSpc>
              <a:buFont typeface="Arial" panose="020B0604020202020204" pitchFamily="34" charset="0"/>
              <a:buChar char="•"/>
            </a:pPr>
            <a:r>
              <a:rPr lang="en-IN" sz="1800" kern="100" dirty="0">
                <a:solidFill>
                  <a:srgbClr val="000000"/>
                </a:solidFill>
                <a:effectLst/>
                <a:highlight>
                  <a:srgbClr val="FFFFFF"/>
                </a:highlight>
              </a:rPr>
              <a:t>JSON wire protocol over HTTP</a:t>
            </a:r>
            <a:endParaRPr lang="en-IN" kern="100" dirty="0">
              <a:solidFill>
                <a:srgbClr val="000000"/>
              </a:solidFill>
              <a:highlight>
                <a:srgbClr val="FFFFFF"/>
              </a:highlight>
            </a:endParaRPr>
          </a:p>
          <a:p>
            <a:pPr marL="285750" indent="-285750">
              <a:lnSpc>
                <a:spcPct val="150000"/>
              </a:lnSpc>
              <a:buFont typeface="Arial" panose="020B0604020202020204" pitchFamily="34" charset="0"/>
              <a:buChar char="•"/>
            </a:pPr>
            <a:r>
              <a:rPr lang="en-IN" sz="1800" kern="100" dirty="0">
                <a:solidFill>
                  <a:srgbClr val="000000"/>
                </a:solidFill>
                <a:effectLst/>
                <a:highlight>
                  <a:srgbClr val="FFFFFF"/>
                </a:highlight>
              </a:rPr>
              <a:t>Browser Drivers </a:t>
            </a:r>
          </a:p>
          <a:p>
            <a:pPr marL="285750" indent="-285750">
              <a:lnSpc>
                <a:spcPct val="150000"/>
              </a:lnSpc>
              <a:buFont typeface="Arial" panose="020B0604020202020204" pitchFamily="34" charset="0"/>
              <a:buChar char="•"/>
            </a:pPr>
            <a:r>
              <a:rPr lang="en-IN" sz="1800" kern="100" dirty="0">
                <a:solidFill>
                  <a:srgbClr val="000000"/>
                </a:solidFill>
                <a:effectLst/>
                <a:highlight>
                  <a:srgbClr val="FFFFFF"/>
                </a:highlight>
              </a:rPr>
              <a:t>Browsers</a:t>
            </a:r>
          </a:p>
          <a:p>
            <a:endParaRPr lang="en-IN" kern="100" dirty="0">
              <a:solidFill>
                <a:srgbClr val="000000"/>
              </a:solidFill>
              <a:highlight>
                <a:srgbClr val="FFFFFF"/>
              </a:highlight>
            </a:endParaRPr>
          </a:p>
          <a:p>
            <a:r>
              <a:rPr lang="en-IN" b="1" kern="100" dirty="0">
                <a:solidFill>
                  <a:srgbClr val="000000"/>
                </a:solidFill>
                <a:highlight>
                  <a:srgbClr val="FFFFFF"/>
                </a:highlight>
              </a:rPr>
              <a:t>Advantages:</a:t>
            </a:r>
          </a:p>
          <a:p>
            <a:pPr marL="342900" marR="0" lvl="0" indent="-342900" algn="just">
              <a:lnSpc>
                <a:spcPct val="150000"/>
              </a:lnSpc>
              <a:spcBef>
                <a:spcPts val="0"/>
              </a:spcBef>
              <a:spcAft>
                <a:spcPts val="680"/>
              </a:spcAft>
              <a:buSzPts val="650"/>
              <a:buFont typeface="Wingdings" panose="05000000000000000000" pitchFamily="2" charset="2"/>
              <a:buChar char=""/>
              <a:tabLst>
                <a:tab pos="266700" algn="l"/>
              </a:tabLst>
            </a:pPr>
            <a:r>
              <a:rPr lang="en-IN" kern="100" dirty="0">
                <a:solidFill>
                  <a:srgbClr val="000000"/>
                </a:solidFill>
                <a:highlight>
                  <a:srgbClr val="FFFFFF"/>
                </a:highlight>
              </a:rPr>
              <a:t>O</a:t>
            </a:r>
            <a:r>
              <a:rPr lang="en-IN" sz="1800" kern="100" dirty="0">
                <a:solidFill>
                  <a:srgbClr val="000000"/>
                </a:solidFill>
                <a:effectLst/>
                <a:highlight>
                  <a:srgbClr val="FFFFFF"/>
                </a:highlight>
              </a:rPr>
              <a:t>pen-source, free-to-use, portable tool.</a:t>
            </a:r>
            <a:endParaRPr lang="en-IN" sz="1800" kern="100" dirty="0">
              <a:solidFill>
                <a:srgbClr val="000000"/>
              </a:solidFill>
              <a:effectLst/>
              <a:ea typeface="Times New Roman" panose="02020603050405020304" pitchFamily="18" charset="0"/>
            </a:endParaRPr>
          </a:p>
          <a:p>
            <a:pPr marL="342900" marR="0" lvl="0" indent="-342900" algn="just">
              <a:lnSpc>
                <a:spcPct val="100000"/>
              </a:lnSpc>
              <a:spcBef>
                <a:spcPts val="0"/>
              </a:spcBef>
              <a:spcAft>
                <a:spcPts val="680"/>
              </a:spcAft>
              <a:buSzPts val="650"/>
              <a:buFont typeface="Wingdings" panose="05000000000000000000" pitchFamily="2" charset="2"/>
              <a:buChar char=""/>
              <a:tabLst>
                <a:tab pos="266700" algn="l"/>
              </a:tabLst>
            </a:pPr>
            <a:r>
              <a:rPr lang="en-IN" kern="100" dirty="0">
                <a:solidFill>
                  <a:srgbClr val="000000"/>
                </a:solidFill>
                <a:highlight>
                  <a:srgbClr val="FFFFFF"/>
                </a:highlight>
              </a:rPr>
              <a:t>C</a:t>
            </a:r>
            <a:r>
              <a:rPr lang="en-IN" sz="1800" kern="100" dirty="0">
                <a:solidFill>
                  <a:srgbClr val="000000"/>
                </a:solidFill>
                <a:effectLst/>
                <a:highlight>
                  <a:srgbClr val="FFFFFF"/>
                </a:highlight>
              </a:rPr>
              <a:t>ombination of several Domain Specific Language (DSL) and other tools which allow you to perform various types of testing.</a:t>
            </a:r>
            <a:endParaRPr lang="en-IN" sz="1800" kern="100" dirty="0">
              <a:solidFill>
                <a:srgbClr val="000000"/>
              </a:solidFill>
              <a:effectLst/>
              <a:ea typeface="Times New Roman" panose="02020603050405020304" pitchFamily="18" charset="0"/>
            </a:endParaRPr>
          </a:p>
          <a:p>
            <a:pPr marL="342900" marR="0" lvl="0" indent="-342900" algn="just">
              <a:lnSpc>
                <a:spcPct val="150000"/>
              </a:lnSpc>
              <a:spcBef>
                <a:spcPts val="0"/>
              </a:spcBef>
              <a:spcAft>
                <a:spcPts val="680"/>
              </a:spcAft>
              <a:buSzPts val="650"/>
              <a:buFont typeface="Wingdings" panose="05000000000000000000" pitchFamily="2" charset="2"/>
              <a:buChar char=""/>
              <a:tabLst>
                <a:tab pos="266700" algn="l"/>
              </a:tabLst>
            </a:pPr>
            <a:r>
              <a:rPr lang="en-IN" sz="1800" kern="100" dirty="0">
                <a:solidFill>
                  <a:srgbClr val="000000"/>
                </a:solidFill>
                <a:effectLst/>
                <a:highlight>
                  <a:srgbClr val="FFFFFF"/>
                </a:highlight>
              </a:rPr>
              <a:t>It is quite easy to understand, intuitive, and has a low learning curve. </a:t>
            </a:r>
            <a:endParaRPr lang="en-IN" sz="1800" kern="100" dirty="0">
              <a:solidFill>
                <a:srgbClr val="000000"/>
              </a:solidFill>
              <a:effectLst/>
              <a:ea typeface="Times New Roman" panose="02020603050405020304" pitchFamily="18" charset="0"/>
            </a:endParaRPr>
          </a:p>
          <a:p>
            <a:pPr marL="342900" marR="0" lvl="0" indent="-342900" algn="just">
              <a:lnSpc>
                <a:spcPct val="150000"/>
              </a:lnSpc>
              <a:spcBef>
                <a:spcPts val="0"/>
              </a:spcBef>
              <a:spcAft>
                <a:spcPts val="680"/>
              </a:spcAft>
              <a:buSzPts val="650"/>
              <a:buFont typeface="Wingdings" panose="05000000000000000000" pitchFamily="2" charset="2"/>
              <a:buChar char=""/>
              <a:tabLst>
                <a:tab pos="266700" algn="l"/>
              </a:tabLst>
            </a:pPr>
            <a:r>
              <a:rPr lang="en-IN" sz="1800" kern="100" dirty="0">
                <a:solidFill>
                  <a:srgbClr val="000000"/>
                </a:solidFill>
                <a:effectLst/>
                <a:highlight>
                  <a:srgbClr val="FFFFFF"/>
                </a:highlight>
              </a:rPr>
              <a:t>It takes off a load of the burden from testers. </a:t>
            </a:r>
            <a:endParaRPr lang="en-IN" sz="1800" kern="100" dirty="0">
              <a:solidFill>
                <a:srgbClr val="000000"/>
              </a:solidFill>
              <a:effectLst/>
              <a:ea typeface="Times New Roman" panose="02020603050405020304" pitchFamily="18" charset="0"/>
            </a:endParaRPr>
          </a:p>
          <a:p>
            <a:pPr marL="342900" marR="0" lvl="0" indent="-342900" algn="just">
              <a:lnSpc>
                <a:spcPct val="150000"/>
              </a:lnSpc>
              <a:spcBef>
                <a:spcPts val="0"/>
              </a:spcBef>
              <a:spcAft>
                <a:spcPts val="680"/>
              </a:spcAft>
              <a:buSzPts val="650"/>
              <a:buFont typeface="Wingdings" panose="05000000000000000000" pitchFamily="2" charset="2"/>
              <a:buChar char=""/>
              <a:tabLst>
                <a:tab pos="266700" algn="l"/>
              </a:tabLst>
            </a:pPr>
            <a:r>
              <a:rPr lang="en-IN" sz="1800" kern="100" dirty="0">
                <a:solidFill>
                  <a:srgbClr val="000000"/>
                </a:solidFill>
                <a:effectLst/>
                <a:highlight>
                  <a:srgbClr val="FFFFFF"/>
                </a:highlight>
              </a:rPr>
              <a:t>There is a significant reduction in the costs incurred to the business clients, which is a win-win situation. </a:t>
            </a:r>
            <a:endParaRPr lang="en-IN" sz="1800" kern="100" dirty="0">
              <a:solidFill>
                <a:srgbClr val="000000"/>
              </a:solidFill>
              <a:effectLst/>
              <a:ea typeface="Times New Roman" panose="02020603050405020304" pitchFamily="18"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509" y="260099"/>
            <a:ext cx="7543800" cy="1450757"/>
          </a:xfrm>
        </p:spPr>
        <p:txBody>
          <a:bodyPr>
            <a:normAutofit/>
          </a:bodyPr>
          <a:lstStyle/>
          <a:p>
            <a:r>
              <a:rPr lang="en-IN" sz="4100" dirty="0">
                <a:solidFill>
                  <a:schemeClr val="accent6">
                    <a:lumMod val="75000"/>
                  </a:schemeClr>
                </a:solidFill>
              </a:rPr>
              <a:t>CONTENT</a:t>
            </a:r>
          </a:p>
        </p:txBody>
      </p:sp>
      <p:sp>
        <p:nvSpPr>
          <p:cNvPr id="3" name="Content Placeholder 2"/>
          <p:cNvSpPr>
            <a:spLocks noGrp="1"/>
          </p:cNvSpPr>
          <p:nvPr>
            <p:ph idx="4294967295"/>
          </p:nvPr>
        </p:nvSpPr>
        <p:spPr>
          <a:xfrm>
            <a:off x="1261110" y="1870075"/>
            <a:ext cx="7405370" cy="4537710"/>
          </a:xfrm>
        </p:spPr>
        <p:txBody>
          <a:bodyPr>
            <a:noAutofit/>
          </a:bodyPr>
          <a:lstStyle/>
          <a:p>
            <a:pPr>
              <a:buFont typeface="Wingdings" panose="05000000000000000000" pitchFamily="2" charset="2"/>
              <a:buChar char="Ø"/>
            </a:pPr>
            <a:r>
              <a:rPr lang="en-IN" dirty="0"/>
              <a:t> Abstract</a:t>
            </a:r>
          </a:p>
          <a:p>
            <a:pPr>
              <a:buFont typeface="Wingdings" panose="05000000000000000000" pitchFamily="2" charset="2"/>
              <a:buChar char="Ø"/>
            </a:pPr>
            <a:r>
              <a:rPr lang="en-IN" dirty="0"/>
              <a:t>Introduction</a:t>
            </a:r>
          </a:p>
          <a:p>
            <a:pPr>
              <a:buFont typeface="Wingdings" panose="05000000000000000000" pitchFamily="2" charset="2"/>
              <a:buChar char="Ø"/>
            </a:pPr>
            <a:r>
              <a:rPr lang="en-IN" dirty="0"/>
              <a:t> Literature Survey</a:t>
            </a:r>
          </a:p>
          <a:p>
            <a:pPr>
              <a:buFont typeface="Wingdings" panose="05000000000000000000" pitchFamily="2" charset="2"/>
              <a:buChar char="Ø"/>
            </a:pPr>
            <a:r>
              <a:rPr lang="en-IN" dirty="0"/>
              <a:t> Motivation</a:t>
            </a:r>
          </a:p>
          <a:p>
            <a:pPr>
              <a:buFont typeface="Wingdings" panose="05000000000000000000" pitchFamily="2" charset="2"/>
              <a:buChar char="Ø"/>
            </a:pPr>
            <a:r>
              <a:rPr lang="en-IN" dirty="0"/>
              <a:t> Problem Statement</a:t>
            </a:r>
          </a:p>
          <a:p>
            <a:pPr>
              <a:buFont typeface="Wingdings" panose="05000000000000000000" pitchFamily="2" charset="2"/>
              <a:buChar char="Ø"/>
            </a:pPr>
            <a:r>
              <a:rPr lang="en-IN" dirty="0"/>
              <a:t> Objectives</a:t>
            </a:r>
          </a:p>
          <a:p>
            <a:pPr>
              <a:buFont typeface="Wingdings" panose="05000000000000000000" pitchFamily="2" charset="2"/>
              <a:buChar char="Ø"/>
            </a:pPr>
            <a:r>
              <a:rPr lang="en-IN" dirty="0">
                <a:sym typeface="+mn-ea"/>
              </a:rPr>
              <a:t>Technologies</a:t>
            </a:r>
            <a:endParaRPr lang="en-IN" dirty="0"/>
          </a:p>
          <a:p>
            <a:pPr>
              <a:buFont typeface="Wingdings" panose="05000000000000000000" pitchFamily="2" charset="2"/>
              <a:buChar char="Ø"/>
            </a:pPr>
            <a:r>
              <a:rPr lang="en-IN" dirty="0"/>
              <a:t>System Architecture</a:t>
            </a:r>
          </a:p>
          <a:p>
            <a:pPr>
              <a:buFont typeface="Wingdings" panose="05000000000000000000" pitchFamily="2" charset="2"/>
              <a:buChar char="Ø"/>
            </a:pPr>
            <a:r>
              <a:rPr lang="en-IN" dirty="0"/>
              <a:t>Conclusion</a:t>
            </a:r>
          </a:p>
          <a:p>
            <a:pPr>
              <a:buFont typeface="Wingdings" panose="05000000000000000000" pitchFamily="2" charset="2"/>
              <a:buChar char="Ø"/>
            </a:pPr>
            <a:r>
              <a:rPr lang="en-IN" dirty="0"/>
              <a:t> 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4" name="Rectangle 13"/>
          <p:cNvSpPr>
            <a:spLocks noGrp="1" noRot="1" noChangeAspect="1" noMove="1" noResize="1" noEditPoints="1" noAdjustHandles="1" noChangeArrowheads="1" noChangeShapeType="1" noTextEdit="1"/>
          </p:cNvSpPr>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7" name="Title 6"/>
          <p:cNvSpPr>
            <a:spLocks noGrp="1"/>
          </p:cNvSpPr>
          <p:nvPr>
            <p:ph type="title"/>
          </p:nvPr>
        </p:nvSpPr>
        <p:spPr>
          <a:xfrm>
            <a:off x="868150" y="797382"/>
            <a:ext cx="7543800" cy="743448"/>
          </a:xfrm>
        </p:spPr>
        <p:txBody>
          <a:bodyPr vert="horz" lIns="91440" tIns="45720" rIns="91440" bIns="45720" rtlCol="0" anchor="b">
            <a:normAutofit/>
          </a:bodyPr>
          <a:lstStyle/>
          <a:p>
            <a:r>
              <a:rPr lang="en-US" sz="4000" dirty="0">
                <a:solidFill>
                  <a:schemeClr val="accent6">
                    <a:lumMod val="75000"/>
                  </a:schemeClr>
                </a:solidFill>
              </a:rPr>
              <a:t>SYSTEM</a:t>
            </a:r>
            <a:r>
              <a:rPr lang="en-US" sz="4000" dirty="0">
                <a:solidFill>
                  <a:schemeClr val="accent6"/>
                </a:solidFill>
              </a:rPr>
              <a:t>  </a:t>
            </a:r>
            <a:r>
              <a:rPr lang="en-US" sz="4000" dirty="0">
                <a:solidFill>
                  <a:schemeClr val="accent6">
                    <a:lumMod val="75000"/>
                  </a:schemeClr>
                </a:solidFill>
              </a:rPr>
              <a:t>ARCHITECTURE</a:t>
            </a:r>
          </a:p>
        </p:txBody>
      </p:sp>
      <p:sp>
        <p:nvSpPr>
          <p:cNvPr id="5" name="TextBox 4"/>
          <p:cNvSpPr txBox="1"/>
          <p:nvPr/>
        </p:nvSpPr>
        <p:spPr>
          <a:xfrm>
            <a:off x="2068664" y="6033421"/>
            <a:ext cx="4841240" cy="380631"/>
          </a:xfrm>
          <a:prstGeom prst="rect">
            <a:avLst/>
          </a:prstGeom>
        </p:spPr>
        <p:txBody>
          <a:bodyPr vert="horz" lIns="0" tIns="45720" rIns="0" bIns="45720" rtlCol="0">
            <a:normAutofit/>
          </a:bodyPr>
          <a:lstStyle/>
          <a:p>
            <a:pPr algn="ctr" defTabSz="914400">
              <a:lnSpc>
                <a:spcPct val="90000"/>
              </a:lnSpc>
              <a:spcAft>
                <a:spcPts val="600"/>
              </a:spcAft>
              <a:buClr>
                <a:schemeClr val="accent1"/>
              </a:buClr>
              <a:buFont typeface="Calibri" panose="020F0502020204030204" pitchFamily="34" charset="0"/>
            </a:pPr>
            <a:r>
              <a:rPr lang="en-US" b="1" dirty="0">
                <a:solidFill>
                  <a:schemeClr val="tx1">
                    <a:lumMod val="75000"/>
                    <a:lumOff val="25000"/>
                  </a:schemeClr>
                </a:solidFill>
              </a:rPr>
              <a:t>Fig.4: System Framework</a:t>
            </a:r>
          </a:p>
        </p:txBody>
      </p:sp>
      <p:cxnSp>
        <p:nvCxnSpPr>
          <p:cNvPr id="42" name="Straight Connector 41"/>
          <p:cNvCxnSpPr>
            <a:cxnSpLocks noGrp="1" noRot="1" noChangeAspect="1" noMove="1" noResize="1" noEditPoints="1" noAdjustHandles="1" noChangeArrowheads="1" noChangeShapeType="1"/>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730" y="1841725"/>
            <a:ext cx="7733220" cy="399467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49555" y="120650"/>
            <a:ext cx="3048000" cy="521970"/>
          </a:xfrm>
          <a:prstGeom prst="rect">
            <a:avLst/>
          </a:prstGeom>
          <a:noFill/>
        </p:spPr>
        <p:txBody>
          <a:bodyPr wrap="square" rtlCol="0">
            <a:spAutoFit/>
          </a:bodyPr>
          <a:lstStyle/>
          <a:p>
            <a:r>
              <a:rPr lang="en-IN" altLang="en-US" sz="2800" b="1"/>
              <a:t>METHODOLOGY</a:t>
            </a:r>
          </a:p>
        </p:txBody>
      </p:sp>
      <p:sp>
        <p:nvSpPr>
          <p:cNvPr id="5" name="Text Box 4"/>
          <p:cNvSpPr txBox="1"/>
          <p:nvPr/>
        </p:nvSpPr>
        <p:spPr>
          <a:xfrm>
            <a:off x="249555" y="723900"/>
            <a:ext cx="3048000" cy="460375"/>
          </a:xfrm>
          <a:prstGeom prst="rect">
            <a:avLst/>
          </a:prstGeom>
          <a:noFill/>
        </p:spPr>
        <p:txBody>
          <a:bodyPr wrap="square" rtlCol="0">
            <a:spAutoFit/>
          </a:bodyPr>
          <a:lstStyle/>
          <a:p>
            <a:r>
              <a:rPr lang="en-IN" altLang="en-US" sz="2400"/>
              <a:t>Feature Extraction</a:t>
            </a:r>
          </a:p>
        </p:txBody>
      </p:sp>
      <p:sp>
        <p:nvSpPr>
          <p:cNvPr id="7" name="Text Box 6"/>
          <p:cNvSpPr txBox="1"/>
          <p:nvPr/>
        </p:nvSpPr>
        <p:spPr>
          <a:xfrm>
            <a:off x="658495" y="1184275"/>
            <a:ext cx="7826375" cy="1295868"/>
          </a:xfrm>
          <a:prstGeom prst="rect">
            <a:avLst/>
          </a:prstGeom>
          <a:noFill/>
        </p:spPr>
        <p:txBody>
          <a:bodyPr wrap="square" rtlCol="0">
            <a:spAutoFit/>
          </a:bodyPr>
          <a:lstStyle/>
          <a:p>
            <a:pPr>
              <a:lnSpc>
                <a:spcPct val="150000"/>
              </a:lnSpc>
            </a:pPr>
            <a:r>
              <a:rPr lang="en-US" dirty="0"/>
              <a:t>Basically, there are 4 main features</a:t>
            </a:r>
            <a:r>
              <a:rPr lang="en-IN" altLang="en-US" dirty="0"/>
              <a:t> </a:t>
            </a:r>
            <a:r>
              <a:rPr lang="en-US" dirty="0"/>
              <a:t>which has in total 30 sub-features. Based on the data, every single feature provides</a:t>
            </a:r>
            <a:r>
              <a:rPr lang="en-IN" altLang="en-US" dirty="0"/>
              <a:t> </a:t>
            </a:r>
            <a:r>
              <a:rPr lang="en-US" dirty="0"/>
              <a:t>information about whether the website can be </a:t>
            </a:r>
            <a:r>
              <a:rPr lang="en-IN" altLang="en-US" dirty="0"/>
              <a:t>benign</a:t>
            </a:r>
            <a:r>
              <a:rPr lang="en-US" dirty="0"/>
              <a:t>,phishing or suspicious.</a:t>
            </a:r>
          </a:p>
        </p:txBody>
      </p:sp>
      <p:sp>
        <p:nvSpPr>
          <p:cNvPr id="8" name="Text Box 7"/>
          <p:cNvSpPr txBox="1"/>
          <p:nvPr/>
        </p:nvSpPr>
        <p:spPr>
          <a:xfrm>
            <a:off x="658495" y="2566670"/>
            <a:ext cx="8109585" cy="389255"/>
          </a:xfrm>
          <a:prstGeom prst="rect">
            <a:avLst/>
          </a:prstGeom>
          <a:noFill/>
        </p:spPr>
        <p:txBody>
          <a:bodyPr wrap="square" rtlCol="0">
            <a:noAutofit/>
          </a:bodyPr>
          <a:lstStyle/>
          <a:p>
            <a:r>
              <a:rPr lang="en-IN" altLang="en-US" dirty="0"/>
              <a:t>1. Address Based Features:</a:t>
            </a:r>
          </a:p>
          <a:p>
            <a:pPr indent="457200"/>
            <a:endParaRPr lang="en-IN" altLang="en-US" dirty="0"/>
          </a:p>
        </p:txBody>
      </p:sp>
      <p:sp>
        <p:nvSpPr>
          <p:cNvPr id="9" name="Text Box 8"/>
          <p:cNvSpPr txBox="1"/>
          <p:nvPr/>
        </p:nvSpPr>
        <p:spPr>
          <a:xfrm>
            <a:off x="1001693" y="3023571"/>
            <a:ext cx="3946825" cy="2322979"/>
          </a:xfrm>
          <a:prstGeom prst="rect">
            <a:avLst/>
          </a:prstGeom>
          <a:noFill/>
        </p:spPr>
        <p:txBody>
          <a:bodyPr wrap="square" rtlCol="0">
            <a:noAutofit/>
          </a:bodyPr>
          <a:lstStyle/>
          <a:p>
            <a:pPr marL="285750" indent="-285750">
              <a:lnSpc>
                <a:spcPct val="150000"/>
              </a:lnSpc>
              <a:spcBef>
                <a:spcPts val="500"/>
              </a:spcBef>
              <a:spcAft>
                <a:spcPts val="0"/>
              </a:spcAft>
              <a:buFont typeface="Arial" panose="020B0604020202020204" pitchFamily="34" charset="0"/>
              <a:buChar char="•"/>
            </a:pPr>
            <a:r>
              <a:rPr lang="en-IN" altLang="en-US" dirty="0">
                <a:sym typeface="+mn-ea"/>
              </a:rPr>
              <a:t>IP Address</a:t>
            </a:r>
          </a:p>
          <a:p>
            <a:pPr marL="285750" indent="-285750">
              <a:lnSpc>
                <a:spcPct val="150000"/>
              </a:lnSpc>
              <a:spcBef>
                <a:spcPts val="500"/>
              </a:spcBef>
              <a:spcAft>
                <a:spcPts val="0"/>
              </a:spcAft>
              <a:buFont typeface="Arial" panose="020B0604020202020204" pitchFamily="34" charset="0"/>
              <a:buChar char="•"/>
            </a:pPr>
            <a:r>
              <a:rPr lang="en-IN" altLang="en-US" dirty="0"/>
              <a:t>URL Length</a:t>
            </a:r>
          </a:p>
          <a:p>
            <a:pPr marL="285750" indent="-285750">
              <a:lnSpc>
                <a:spcPct val="150000"/>
              </a:lnSpc>
              <a:spcBef>
                <a:spcPts val="500"/>
              </a:spcBef>
              <a:spcAft>
                <a:spcPts val="0"/>
              </a:spcAft>
              <a:buFont typeface="Arial" panose="020B0604020202020204" pitchFamily="34" charset="0"/>
              <a:buChar char="•"/>
            </a:pPr>
            <a:r>
              <a:rPr lang="en-IN" altLang="en-US" dirty="0"/>
              <a:t>Use of URL Shortening Services</a:t>
            </a:r>
          </a:p>
          <a:p>
            <a:pPr marL="285750" indent="-285750">
              <a:lnSpc>
                <a:spcPct val="150000"/>
              </a:lnSpc>
              <a:spcBef>
                <a:spcPts val="500"/>
              </a:spcBef>
              <a:spcAft>
                <a:spcPts val="0"/>
              </a:spcAft>
              <a:buFont typeface="Arial" panose="020B0604020202020204" pitchFamily="34" charset="0"/>
              <a:buChar char="•"/>
            </a:pPr>
            <a:r>
              <a:rPr lang="en-IN" altLang="en-US" dirty="0"/>
              <a:t>Presence of ‘@’ Symbol</a:t>
            </a:r>
          </a:p>
          <a:p>
            <a:pPr marL="285750" indent="-285750">
              <a:lnSpc>
                <a:spcPct val="150000"/>
              </a:lnSpc>
              <a:spcBef>
                <a:spcPts val="500"/>
              </a:spcBef>
              <a:spcAft>
                <a:spcPts val="0"/>
              </a:spcAft>
              <a:buFont typeface="Arial" panose="020B0604020202020204" pitchFamily="34" charset="0"/>
              <a:buChar char="•"/>
            </a:pPr>
            <a:r>
              <a:rPr lang="en-IN" altLang="en-US" dirty="0"/>
              <a:t>Presence of ‘//’</a:t>
            </a:r>
          </a:p>
          <a:p>
            <a:pPr marL="285750" indent="-285750">
              <a:lnSpc>
                <a:spcPct val="150000"/>
              </a:lnSpc>
              <a:spcBef>
                <a:spcPts val="500"/>
              </a:spcBef>
              <a:spcAft>
                <a:spcPts val="0"/>
              </a:spcAft>
              <a:buFont typeface="Arial" panose="020B0604020202020204" pitchFamily="34" charset="0"/>
              <a:buChar char="•"/>
            </a:pPr>
            <a:r>
              <a:rPr lang="en-IN" altLang="en-US" dirty="0"/>
              <a:t>Having ‘-’ in domain name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015682" y="547370"/>
            <a:ext cx="8058150" cy="1708150"/>
          </a:xfrm>
          <a:prstGeom prst="rect">
            <a:avLst/>
          </a:prstGeom>
          <a:noFill/>
        </p:spPr>
        <p:txBody>
          <a:bodyPr wrap="square" rtlCol="0">
            <a:noAutofit/>
          </a:bodyPr>
          <a:lstStyle/>
          <a:p>
            <a:pPr marL="285750" indent="-285750" algn="just">
              <a:lnSpc>
                <a:spcPct val="150000"/>
              </a:lnSpc>
              <a:spcBef>
                <a:spcPts val="500"/>
              </a:spcBef>
              <a:spcAft>
                <a:spcPts val="0"/>
              </a:spcAft>
              <a:buFont typeface="Arial" panose="020B0604020202020204" pitchFamily="34" charset="0"/>
              <a:buChar char="•"/>
            </a:pPr>
            <a:r>
              <a:rPr lang="en-US" dirty="0"/>
              <a:t>SSL Certificate Status</a:t>
            </a:r>
          </a:p>
          <a:p>
            <a:pPr marL="285750" indent="-285750" algn="just">
              <a:lnSpc>
                <a:spcPct val="150000"/>
              </a:lnSpc>
              <a:spcBef>
                <a:spcPts val="500"/>
              </a:spcBef>
              <a:spcAft>
                <a:spcPts val="0"/>
              </a:spcAft>
              <a:buFont typeface="Arial" panose="020B0604020202020204" pitchFamily="34" charset="0"/>
              <a:buChar char="•"/>
            </a:pPr>
            <a:r>
              <a:rPr dirty="0"/>
              <a:t>Domain expiry date</a:t>
            </a:r>
            <a:endParaRPr lang="en-IN" dirty="0"/>
          </a:p>
          <a:p>
            <a:pPr marL="285750" indent="-285750" algn="just">
              <a:lnSpc>
                <a:spcPct val="150000"/>
              </a:lnSpc>
              <a:spcBef>
                <a:spcPts val="500"/>
              </a:spcBef>
              <a:spcAft>
                <a:spcPts val="0"/>
              </a:spcAft>
              <a:buFont typeface="Arial" panose="020B0604020202020204" pitchFamily="34" charset="0"/>
              <a:buChar char="•"/>
            </a:pPr>
            <a:r>
              <a:rPr lang="en-IN" dirty="0"/>
              <a:t>Favicon Matching</a:t>
            </a:r>
          </a:p>
          <a:p>
            <a:pPr marL="285750" indent="-285750" algn="just">
              <a:lnSpc>
                <a:spcPct val="150000"/>
              </a:lnSpc>
              <a:spcBef>
                <a:spcPts val="500"/>
              </a:spcBef>
              <a:spcAft>
                <a:spcPts val="0"/>
              </a:spcAft>
              <a:buFont typeface="Arial" panose="020B0604020202020204" pitchFamily="34" charset="0"/>
              <a:buChar char="•"/>
            </a:pPr>
            <a:r>
              <a:rPr lang="en-IN" dirty="0"/>
              <a:t>Port </a:t>
            </a:r>
            <a:r>
              <a:rPr lang="en-IN" dirty="0" err="1"/>
              <a:t>Availbility</a:t>
            </a:r>
            <a:endParaRPr lang="en-IN" dirty="0"/>
          </a:p>
          <a:p>
            <a:pPr marL="285750" indent="-285750" algn="just">
              <a:lnSpc>
                <a:spcPct val="150000"/>
              </a:lnSpc>
              <a:spcBef>
                <a:spcPts val="500"/>
              </a:spcBef>
              <a:spcAft>
                <a:spcPts val="0"/>
              </a:spcAft>
              <a:buFont typeface="Arial" panose="020B0604020202020204" pitchFamily="34" charset="0"/>
              <a:buChar char="•"/>
            </a:pPr>
            <a:r>
              <a:rPr lang="en-IN" dirty="0"/>
              <a:t>“HTTPS” or “HTTP” on domain</a:t>
            </a:r>
          </a:p>
        </p:txBody>
      </p:sp>
      <p:grpSp>
        <p:nvGrpSpPr>
          <p:cNvPr id="2" name="Group 1">
            <a:extLst>
              <a:ext uri="{FF2B5EF4-FFF2-40B4-BE49-F238E27FC236}">
                <a16:creationId xmlns:a16="http://schemas.microsoft.com/office/drawing/2014/main" id="{C687B0EA-5747-F35C-C064-20C7177277DD}"/>
              </a:ext>
            </a:extLst>
          </p:cNvPr>
          <p:cNvGrpSpPr/>
          <p:nvPr/>
        </p:nvGrpSpPr>
        <p:grpSpPr>
          <a:xfrm>
            <a:off x="712396" y="3005829"/>
            <a:ext cx="5724422" cy="2779899"/>
            <a:chOff x="680122" y="2381885"/>
            <a:chExt cx="5724422" cy="2181185"/>
          </a:xfrm>
        </p:grpSpPr>
        <p:sp>
          <p:nvSpPr>
            <p:cNvPr id="5" name="Text Box 4"/>
            <p:cNvSpPr txBox="1"/>
            <p:nvPr/>
          </p:nvSpPr>
          <p:spPr>
            <a:xfrm>
              <a:off x="680122" y="2381885"/>
              <a:ext cx="3048000" cy="368300"/>
            </a:xfrm>
            <a:prstGeom prst="rect">
              <a:avLst/>
            </a:prstGeom>
            <a:noFill/>
          </p:spPr>
          <p:txBody>
            <a:bodyPr wrap="square" rtlCol="0">
              <a:spAutoFit/>
            </a:bodyPr>
            <a:lstStyle/>
            <a:p>
              <a:pPr marL="342900" indent="-342900">
                <a:buFont typeface="+mj-lt"/>
                <a:buAutoNum type="arabicPeriod" startAt="2"/>
              </a:pPr>
              <a:r>
                <a:rPr lang="en-IN" altLang="en-US" dirty="0"/>
                <a:t>Abnormal Based Features:</a:t>
              </a:r>
            </a:p>
          </p:txBody>
        </p:sp>
        <p:sp>
          <p:nvSpPr>
            <p:cNvPr id="6" name="Text Box 5"/>
            <p:cNvSpPr txBox="1"/>
            <p:nvPr/>
          </p:nvSpPr>
          <p:spPr>
            <a:xfrm>
              <a:off x="1051699" y="2706255"/>
              <a:ext cx="5352845" cy="1856815"/>
            </a:xfrm>
            <a:prstGeom prst="rect">
              <a:avLst/>
            </a:prstGeom>
            <a:noFill/>
          </p:spPr>
          <p:txBody>
            <a:bodyPr wrap="square" rtlCol="0">
              <a:noAutofit/>
            </a:bodyPr>
            <a:lstStyle/>
            <a:p>
              <a:pPr marL="285750" indent="-285750" algn="just">
                <a:lnSpc>
                  <a:spcPct val="150000"/>
                </a:lnSpc>
                <a:spcBef>
                  <a:spcPts val="400"/>
                </a:spcBef>
                <a:spcAft>
                  <a:spcPts val="0"/>
                </a:spcAft>
                <a:buFont typeface="Arial" panose="020B0604020202020204" pitchFamily="34" charset="0"/>
                <a:buChar char="•"/>
              </a:pPr>
              <a:r>
                <a:rPr lang="en-US" dirty="0"/>
                <a:t>Request URL</a:t>
              </a:r>
            </a:p>
            <a:p>
              <a:pPr marL="285750" indent="-285750" algn="just">
                <a:lnSpc>
                  <a:spcPct val="150000"/>
                </a:lnSpc>
                <a:spcBef>
                  <a:spcPts val="400"/>
                </a:spcBef>
                <a:spcAft>
                  <a:spcPts val="0"/>
                </a:spcAft>
                <a:buFont typeface="Arial" panose="020B0604020202020204" pitchFamily="34" charset="0"/>
                <a:buChar char="•"/>
              </a:pPr>
              <a:r>
                <a:rPr lang="en-IN" altLang="en-US" dirty="0"/>
                <a:t>Using &lt;a&gt;tags</a:t>
              </a:r>
            </a:p>
            <a:p>
              <a:pPr marL="285750" indent="-285750" algn="just">
                <a:lnSpc>
                  <a:spcPct val="150000"/>
                </a:lnSpc>
                <a:spcBef>
                  <a:spcPts val="400"/>
                </a:spcBef>
                <a:spcAft>
                  <a:spcPts val="0"/>
                </a:spcAft>
                <a:buFont typeface="Arial" panose="020B0604020202020204" pitchFamily="34" charset="0"/>
                <a:buChar char="•"/>
              </a:pPr>
              <a:r>
                <a:rPr lang="en-IN" altLang="en-US" dirty="0"/>
                <a:t>Links in tag such as &lt;meta&gt;&lt;script&gt;&lt;links&gt;</a:t>
              </a:r>
            </a:p>
            <a:p>
              <a:pPr marL="285750" indent="-285750" algn="just">
                <a:lnSpc>
                  <a:spcPct val="150000"/>
                </a:lnSpc>
                <a:spcBef>
                  <a:spcPts val="400"/>
                </a:spcBef>
                <a:spcAft>
                  <a:spcPts val="0"/>
                </a:spcAft>
                <a:buFont typeface="Arial" panose="020B0604020202020204" pitchFamily="34" charset="0"/>
                <a:buChar char="•"/>
              </a:pPr>
              <a:r>
                <a:rPr lang="en-IN" altLang="en-US" dirty="0"/>
                <a:t>Submitting Information to Email</a:t>
              </a:r>
            </a:p>
            <a:p>
              <a:pPr marL="285750" indent="-285750" algn="just">
                <a:lnSpc>
                  <a:spcPct val="150000"/>
                </a:lnSpc>
                <a:spcBef>
                  <a:spcPts val="400"/>
                </a:spcBef>
                <a:spcAft>
                  <a:spcPts val="0"/>
                </a:spcAft>
                <a:buFont typeface="Arial" panose="020B0604020202020204" pitchFamily="34" charset="0"/>
                <a:buChar char="•"/>
              </a:pPr>
              <a:r>
                <a:rPr lang="en-IN" altLang="en-US" dirty="0"/>
                <a:t>Abnormal URL</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14020" y="677956"/>
            <a:ext cx="4157980" cy="368300"/>
          </a:xfrm>
          <a:prstGeom prst="rect">
            <a:avLst/>
          </a:prstGeom>
          <a:noFill/>
        </p:spPr>
        <p:txBody>
          <a:bodyPr wrap="square" rtlCol="0">
            <a:spAutoFit/>
          </a:bodyPr>
          <a:lstStyle/>
          <a:p>
            <a:pPr marL="342900" indent="-342900">
              <a:buFont typeface="+mj-lt"/>
              <a:buAutoNum type="arabicPeriod" startAt="3"/>
            </a:pPr>
            <a:r>
              <a:rPr lang="en-US" dirty="0">
                <a:cs typeface="+mn-lt"/>
              </a:rPr>
              <a:t>HTML and JavaScript based </a:t>
            </a:r>
            <a:r>
              <a:rPr lang="en-IN" altLang="en-US" dirty="0">
                <a:cs typeface="+mn-lt"/>
              </a:rPr>
              <a:t>F</a:t>
            </a:r>
            <a:r>
              <a:rPr lang="en-US" dirty="0" err="1">
                <a:cs typeface="+mn-lt"/>
              </a:rPr>
              <a:t>eatures</a:t>
            </a:r>
            <a:r>
              <a:rPr lang="en-IN" altLang="en-US" dirty="0">
                <a:cs typeface="+mn-lt"/>
              </a:rPr>
              <a:t>:</a:t>
            </a:r>
          </a:p>
        </p:txBody>
      </p:sp>
      <p:sp>
        <p:nvSpPr>
          <p:cNvPr id="3" name="Text Box 2"/>
          <p:cNvSpPr txBox="1"/>
          <p:nvPr/>
        </p:nvSpPr>
        <p:spPr>
          <a:xfrm>
            <a:off x="995680" y="1169447"/>
            <a:ext cx="7772400" cy="1401632"/>
          </a:xfrm>
          <a:prstGeom prst="rect">
            <a:avLst/>
          </a:prstGeom>
          <a:noFill/>
        </p:spPr>
        <p:txBody>
          <a:bodyPr wrap="square" rtlCol="0">
            <a:noAutofit/>
          </a:bodyPr>
          <a:lstStyle/>
          <a:p>
            <a:pPr marL="285750" indent="-285750" algn="just">
              <a:lnSpc>
                <a:spcPct val="150000"/>
              </a:lnSpc>
              <a:spcBef>
                <a:spcPts val="400"/>
              </a:spcBef>
              <a:spcAft>
                <a:spcPts val="0"/>
              </a:spcAft>
              <a:buFont typeface="Arial" panose="020B0604020202020204" pitchFamily="34" charset="0"/>
              <a:buChar char="•"/>
            </a:pPr>
            <a:r>
              <a:rPr lang="en-US" dirty="0"/>
              <a:t>Website forwarding </a:t>
            </a:r>
          </a:p>
          <a:p>
            <a:pPr marL="285750" indent="-285750" algn="just">
              <a:lnSpc>
                <a:spcPct val="150000"/>
              </a:lnSpc>
              <a:spcBef>
                <a:spcPts val="400"/>
              </a:spcBef>
              <a:spcAft>
                <a:spcPts val="0"/>
              </a:spcAft>
              <a:buFont typeface="Arial" panose="020B0604020202020204" pitchFamily="34" charset="0"/>
              <a:buChar char="•"/>
            </a:pPr>
            <a:r>
              <a:rPr lang="en-US" dirty="0"/>
              <a:t>Status Bar Customization</a:t>
            </a:r>
            <a:endParaRPr lang="en-IN" altLang="en-US" dirty="0"/>
          </a:p>
          <a:p>
            <a:pPr marL="285750" indent="-285750" algn="just">
              <a:lnSpc>
                <a:spcPct val="150000"/>
              </a:lnSpc>
              <a:spcBef>
                <a:spcPts val="400"/>
              </a:spcBef>
              <a:spcAft>
                <a:spcPts val="0"/>
              </a:spcAft>
              <a:buFont typeface="Arial" panose="020B0604020202020204" pitchFamily="34" charset="0"/>
              <a:buChar char="•"/>
            </a:pPr>
            <a:r>
              <a:rPr lang="en-IN" altLang="en-US" dirty="0"/>
              <a:t>Disabling Right Click</a:t>
            </a:r>
          </a:p>
          <a:p>
            <a:pPr marL="285750" indent="-285750" algn="just">
              <a:lnSpc>
                <a:spcPct val="150000"/>
              </a:lnSpc>
              <a:spcBef>
                <a:spcPts val="400"/>
              </a:spcBef>
              <a:spcAft>
                <a:spcPts val="0"/>
              </a:spcAft>
              <a:buFont typeface="Arial" panose="020B0604020202020204" pitchFamily="34" charset="0"/>
              <a:buChar char="•"/>
            </a:pPr>
            <a:r>
              <a:rPr lang="en-IN" altLang="en-US" dirty="0"/>
              <a:t>IFrame usage</a:t>
            </a:r>
          </a:p>
        </p:txBody>
      </p:sp>
      <p:sp>
        <p:nvSpPr>
          <p:cNvPr id="5" name="Text Box 4"/>
          <p:cNvSpPr txBox="1"/>
          <p:nvPr/>
        </p:nvSpPr>
        <p:spPr>
          <a:xfrm>
            <a:off x="1017195" y="3532354"/>
            <a:ext cx="7973695" cy="2470413"/>
          </a:xfrm>
          <a:prstGeom prst="rect">
            <a:avLst/>
          </a:prstGeom>
          <a:noFill/>
        </p:spPr>
        <p:txBody>
          <a:bodyPr wrap="square" rtlCol="0">
            <a:noAutofit/>
          </a:bodyPr>
          <a:lstStyle/>
          <a:p>
            <a:pPr marL="285750" indent="-285750" algn="just">
              <a:lnSpc>
                <a:spcPct val="150000"/>
              </a:lnSpc>
              <a:spcBef>
                <a:spcPts val="300"/>
              </a:spcBef>
              <a:spcAft>
                <a:spcPts val="0"/>
              </a:spcAft>
              <a:buFont typeface="Arial" panose="020B0604020202020204" pitchFamily="34" charset="0"/>
              <a:buChar char="•"/>
            </a:pPr>
            <a:r>
              <a:rPr lang="en-US" dirty="0"/>
              <a:t>Age of Domain</a:t>
            </a:r>
            <a:r>
              <a:rPr lang="en-IN" altLang="en-US" dirty="0"/>
              <a:t> </a:t>
            </a:r>
          </a:p>
          <a:p>
            <a:pPr marL="285750" indent="-285750" algn="just">
              <a:lnSpc>
                <a:spcPct val="150000"/>
              </a:lnSpc>
              <a:spcBef>
                <a:spcPts val="300"/>
              </a:spcBef>
              <a:spcAft>
                <a:spcPts val="0"/>
              </a:spcAft>
              <a:buFont typeface="Arial" panose="020B0604020202020204" pitchFamily="34" charset="0"/>
              <a:buChar char="•"/>
            </a:pPr>
            <a:r>
              <a:rPr lang="en-IN" altLang="en-US" dirty="0"/>
              <a:t>DNS record</a:t>
            </a:r>
          </a:p>
          <a:p>
            <a:pPr marL="285750" indent="-285750" algn="just">
              <a:lnSpc>
                <a:spcPct val="150000"/>
              </a:lnSpc>
              <a:spcBef>
                <a:spcPts val="300"/>
              </a:spcBef>
              <a:spcAft>
                <a:spcPts val="0"/>
              </a:spcAft>
              <a:buFont typeface="Arial" panose="020B0604020202020204" pitchFamily="34" charset="0"/>
              <a:buChar char="•"/>
            </a:pPr>
            <a:r>
              <a:rPr lang="en-IN" altLang="en-US" dirty="0"/>
              <a:t>Google Index</a:t>
            </a:r>
          </a:p>
          <a:p>
            <a:pPr marL="285750" indent="-285750" algn="just">
              <a:lnSpc>
                <a:spcPct val="150000"/>
              </a:lnSpc>
              <a:spcBef>
                <a:spcPts val="300"/>
              </a:spcBef>
              <a:spcAft>
                <a:spcPts val="0"/>
              </a:spcAft>
              <a:buFont typeface="Arial" panose="020B0604020202020204" pitchFamily="34" charset="0"/>
              <a:buChar char="•"/>
            </a:pPr>
            <a:r>
              <a:rPr lang="en-IN" altLang="en-US" dirty="0"/>
              <a:t>Links pointing to Page</a:t>
            </a:r>
          </a:p>
          <a:p>
            <a:pPr marL="285750" indent="-285750" algn="just">
              <a:lnSpc>
                <a:spcPct val="150000"/>
              </a:lnSpc>
              <a:spcBef>
                <a:spcPts val="300"/>
              </a:spcBef>
              <a:spcAft>
                <a:spcPts val="0"/>
              </a:spcAft>
              <a:buFont typeface="Arial" panose="020B0604020202020204" pitchFamily="34" charset="0"/>
              <a:buChar char="•"/>
            </a:pPr>
            <a:r>
              <a:rPr lang="en-IN" altLang="en-US" dirty="0"/>
              <a:t>Statistical Reports</a:t>
            </a:r>
          </a:p>
        </p:txBody>
      </p:sp>
      <p:sp>
        <p:nvSpPr>
          <p:cNvPr id="6" name="Text Box 5"/>
          <p:cNvSpPr txBox="1"/>
          <p:nvPr/>
        </p:nvSpPr>
        <p:spPr>
          <a:xfrm>
            <a:off x="414020" y="3141496"/>
            <a:ext cx="3048000" cy="368300"/>
          </a:xfrm>
          <a:prstGeom prst="rect">
            <a:avLst/>
          </a:prstGeom>
          <a:noFill/>
        </p:spPr>
        <p:txBody>
          <a:bodyPr wrap="square" rtlCol="0">
            <a:spAutoFit/>
          </a:bodyPr>
          <a:lstStyle/>
          <a:p>
            <a:pPr marL="342900" indent="-342900">
              <a:buFont typeface="+mj-lt"/>
              <a:buAutoNum type="arabicPeriod" startAt="4"/>
            </a:pPr>
            <a:r>
              <a:rPr lang="en-US" dirty="0"/>
              <a:t>Domain </a:t>
            </a:r>
            <a:r>
              <a:rPr lang="en-IN" altLang="en-US" dirty="0"/>
              <a:t>B</a:t>
            </a:r>
            <a:r>
              <a:rPr lang="en-US" dirty="0" err="1"/>
              <a:t>ased</a:t>
            </a:r>
            <a:r>
              <a:rPr lang="en-US" dirty="0"/>
              <a:t> </a:t>
            </a:r>
            <a:r>
              <a:rPr lang="en-IN" altLang="en-US" dirty="0"/>
              <a:t>F</a:t>
            </a:r>
            <a:r>
              <a:rPr lang="en-US" dirty="0" err="1"/>
              <a:t>eatures</a:t>
            </a:r>
            <a:r>
              <a:rPr lang="en-IN" altLang="en-US"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18770" y="107315"/>
            <a:ext cx="3048000" cy="460375"/>
          </a:xfrm>
          <a:prstGeom prst="rect">
            <a:avLst/>
          </a:prstGeom>
          <a:noFill/>
        </p:spPr>
        <p:txBody>
          <a:bodyPr wrap="square" rtlCol="0">
            <a:spAutoFit/>
          </a:bodyPr>
          <a:lstStyle/>
          <a:p>
            <a:r>
              <a:rPr lang="en-IN" altLang="en-US" sz="2400"/>
              <a:t>Model Development:</a:t>
            </a:r>
          </a:p>
        </p:txBody>
      </p:sp>
      <p:sp>
        <p:nvSpPr>
          <p:cNvPr id="6" name="Text Box 5"/>
          <p:cNvSpPr txBox="1"/>
          <p:nvPr/>
        </p:nvSpPr>
        <p:spPr>
          <a:xfrm>
            <a:off x="318770" y="567689"/>
            <a:ext cx="8671560" cy="5671745"/>
          </a:xfrm>
          <a:prstGeom prst="rect">
            <a:avLst/>
          </a:prstGeom>
          <a:noFill/>
        </p:spPr>
        <p:txBody>
          <a:bodyPr wrap="square" rtlCol="0">
            <a:noAutofit/>
          </a:bodyPr>
          <a:lstStyle/>
          <a:p>
            <a:pPr marL="342900" indent="-342900" algn="just">
              <a:lnSpc>
                <a:spcPct val="150000"/>
              </a:lnSpc>
              <a:spcBef>
                <a:spcPts val="500"/>
              </a:spcBef>
              <a:spcAft>
                <a:spcPts val="0"/>
              </a:spcAft>
              <a:buAutoNum type="arabicPeriod"/>
            </a:pPr>
            <a:r>
              <a:rPr lang="en-US" dirty="0">
                <a:sym typeface="+mn-ea"/>
              </a:rPr>
              <a:t>Data Loading and Preparation:</a:t>
            </a:r>
            <a:endParaRPr lang="en-US" dirty="0"/>
          </a:p>
          <a:p>
            <a:pPr algn="just">
              <a:lnSpc>
                <a:spcPct val="150000"/>
              </a:lnSpc>
              <a:spcBef>
                <a:spcPts val="500"/>
              </a:spcBef>
              <a:spcAft>
                <a:spcPts val="0"/>
              </a:spcAft>
            </a:pPr>
            <a:r>
              <a:rPr lang="en-US" dirty="0">
                <a:sym typeface="+mn-ea"/>
              </a:rPr>
              <a:t>   </a:t>
            </a:r>
            <a:r>
              <a:rPr lang="en-IN" altLang="en-US" dirty="0">
                <a:sym typeface="+mn-ea"/>
              </a:rPr>
              <a:t> </a:t>
            </a:r>
            <a:r>
              <a:rPr lang="en-US" dirty="0">
                <a:sym typeface="+mn-ea"/>
              </a:rPr>
              <a:t>Initially, the dataset is loaded then examined for any missing values. This step ensures data quality and integrity.</a:t>
            </a:r>
            <a:endParaRPr lang="en-US" dirty="0"/>
          </a:p>
          <a:p>
            <a:pPr marL="342900" indent="-342900" algn="just">
              <a:lnSpc>
                <a:spcPct val="150000"/>
              </a:lnSpc>
              <a:spcBef>
                <a:spcPts val="500"/>
              </a:spcBef>
              <a:spcAft>
                <a:spcPts val="0"/>
              </a:spcAft>
              <a:buFont typeface="+mj-lt"/>
              <a:buAutoNum type="arabicPeriod" startAt="2"/>
            </a:pPr>
            <a:r>
              <a:rPr lang="en-IN" altLang="en-US" dirty="0">
                <a:sym typeface="+mn-ea"/>
              </a:rPr>
              <a:t>D</a:t>
            </a:r>
            <a:r>
              <a:rPr lang="en-US" dirty="0" err="1">
                <a:sym typeface="+mn-ea"/>
              </a:rPr>
              <a:t>ata</a:t>
            </a:r>
            <a:r>
              <a:rPr lang="en-US" dirty="0">
                <a:sym typeface="+mn-ea"/>
              </a:rPr>
              <a:t> Splitting:</a:t>
            </a:r>
            <a:endParaRPr lang="en-US" dirty="0"/>
          </a:p>
          <a:p>
            <a:pPr algn="just">
              <a:lnSpc>
                <a:spcPct val="150000"/>
              </a:lnSpc>
              <a:spcBef>
                <a:spcPts val="500"/>
              </a:spcBef>
              <a:spcAft>
                <a:spcPts val="0"/>
              </a:spcAft>
            </a:pPr>
            <a:r>
              <a:rPr lang="en-US" dirty="0">
                <a:sym typeface="+mn-ea"/>
              </a:rPr>
              <a:t>   </a:t>
            </a:r>
            <a:r>
              <a:rPr lang="en-IN" altLang="en-US" dirty="0">
                <a:sym typeface="+mn-ea"/>
              </a:rPr>
              <a:t>    </a:t>
            </a:r>
            <a:r>
              <a:rPr lang="en-US" dirty="0">
                <a:sym typeface="+mn-ea"/>
              </a:rPr>
              <a:t>The dataset is divided into training and testing sets using the </a:t>
            </a:r>
            <a:r>
              <a:rPr lang="en-US" dirty="0" err="1">
                <a:sym typeface="+mn-ea"/>
              </a:rPr>
              <a:t>train_test_split</a:t>
            </a:r>
            <a:r>
              <a:rPr lang="en-US" dirty="0">
                <a:sym typeface="+mn-ea"/>
              </a:rPr>
              <a:t> function from scikit-learn. This division allows for model evaluation on unseen data.</a:t>
            </a:r>
            <a:endParaRPr lang="en-US" dirty="0"/>
          </a:p>
          <a:p>
            <a:pPr algn="just">
              <a:lnSpc>
                <a:spcPct val="150000"/>
              </a:lnSpc>
              <a:spcBef>
                <a:spcPts val="500"/>
              </a:spcBef>
              <a:spcAft>
                <a:spcPts val="0"/>
              </a:spcAft>
            </a:pPr>
            <a:r>
              <a:rPr lang="en-US" dirty="0">
                <a:sym typeface="+mn-ea"/>
              </a:rPr>
              <a:t>3. Model Architecture:</a:t>
            </a:r>
            <a:endParaRPr lang="en-US" dirty="0"/>
          </a:p>
          <a:p>
            <a:pPr algn="just">
              <a:lnSpc>
                <a:spcPct val="150000"/>
              </a:lnSpc>
              <a:spcBef>
                <a:spcPts val="500"/>
              </a:spcBef>
              <a:spcAft>
                <a:spcPts val="0"/>
              </a:spcAft>
            </a:pPr>
            <a:r>
              <a:rPr lang="en-US" dirty="0">
                <a:sym typeface="+mn-ea"/>
              </a:rPr>
              <a:t>  </a:t>
            </a:r>
            <a:r>
              <a:rPr lang="en-IN" altLang="en-US" dirty="0">
                <a:sym typeface="+mn-ea"/>
              </a:rPr>
              <a:t>  	</a:t>
            </a:r>
            <a:r>
              <a:rPr lang="en-US" dirty="0">
                <a:sym typeface="+mn-ea"/>
              </a:rPr>
              <a:t>Two LSTM layers are stacked one after the other</a:t>
            </a:r>
          </a:p>
          <a:p>
            <a:pPr marL="502920" indent="-201295" algn="just">
              <a:lnSpc>
                <a:spcPct val="150000"/>
              </a:lnSpc>
              <a:spcBef>
                <a:spcPts val="500"/>
              </a:spcBef>
              <a:spcAft>
                <a:spcPts val="0"/>
              </a:spcAft>
            </a:pPr>
            <a:r>
              <a:rPr lang="en-US" dirty="0">
                <a:sym typeface="+mn-ea"/>
              </a:rPr>
              <a:t>    LSTM Layer 1</a:t>
            </a:r>
          </a:p>
          <a:p>
            <a:pPr marL="502920" indent="-201295" algn="just">
              <a:lnSpc>
                <a:spcPct val="150000"/>
              </a:lnSpc>
              <a:spcBef>
                <a:spcPts val="500"/>
              </a:spcBef>
              <a:spcAft>
                <a:spcPts val="0"/>
              </a:spcAft>
            </a:pPr>
            <a:r>
              <a:rPr lang="en-US" dirty="0">
                <a:sym typeface="+mn-ea"/>
              </a:rPr>
              <a:t>    LSTM Layer 2</a:t>
            </a:r>
          </a:p>
          <a:p>
            <a:pPr marL="502920" indent="-201295" algn="just">
              <a:lnSpc>
                <a:spcPct val="150000"/>
              </a:lnSpc>
              <a:spcBef>
                <a:spcPts val="500"/>
              </a:spcBef>
              <a:spcAft>
                <a:spcPts val="0"/>
              </a:spcAft>
            </a:pPr>
            <a:r>
              <a:rPr lang="en-US" dirty="0">
                <a:sym typeface="+mn-ea"/>
              </a:rPr>
              <a:t>    Dense Layer 1</a:t>
            </a:r>
            <a:endParaRPr lang="en-US" dirty="0"/>
          </a:p>
          <a:p>
            <a:pPr marL="531495" indent="-142875" algn="just">
              <a:lnSpc>
                <a:spcPct val="150000"/>
              </a:lnSpc>
              <a:spcBef>
                <a:spcPts val="500"/>
              </a:spcBef>
              <a:spcAft>
                <a:spcPts val="0"/>
              </a:spcAft>
            </a:pPr>
            <a:r>
              <a:rPr lang="en-US" dirty="0">
                <a:sym typeface="+mn-ea"/>
              </a:rPr>
              <a:t>  Dense Layer 2</a:t>
            </a:r>
            <a:endParaRPr lang="en-US" dirty="0"/>
          </a:p>
          <a:p>
            <a:pPr algn="just">
              <a:lnSpc>
                <a:spcPct val="150000"/>
              </a:lnSpc>
              <a:spcBef>
                <a:spcPts val="500"/>
              </a:spcBef>
              <a:spcAft>
                <a:spcPts val="0"/>
              </a:spcAft>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82270" y="94018"/>
            <a:ext cx="8379460" cy="6220722"/>
          </a:xfrm>
          <a:prstGeom prst="rect">
            <a:avLst/>
          </a:prstGeom>
          <a:noFill/>
        </p:spPr>
        <p:txBody>
          <a:bodyPr wrap="square" rtlCol="0">
            <a:noAutofit/>
          </a:bodyPr>
          <a:lstStyle/>
          <a:p>
            <a:pPr marL="342900" indent="-342900" algn="just">
              <a:lnSpc>
                <a:spcPct val="150000"/>
              </a:lnSpc>
              <a:spcBef>
                <a:spcPts val="500"/>
              </a:spcBef>
              <a:spcAft>
                <a:spcPts val="0"/>
              </a:spcAft>
              <a:buFont typeface="+mj-lt"/>
              <a:buAutoNum type="arabicPeriod" startAt="4"/>
            </a:pPr>
            <a:r>
              <a:rPr lang="en-US" dirty="0">
                <a:sym typeface="+mn-ea"/>
              </a:rPr>
              <a:t>Model Compilation:</a:t>
            </a:r>
            <a:endParaRPr lang="en-US" dirty="0"/>
          </a:p>
          <a:p>
            <a:pPr algn="just">
              <a:lnSpc>
                <a:spcPct val="150000"/>
              </a:lnSpc>
              <a:spcAft>
                <a:spcPts val="0"/>
              </a:spcAft>
            </a:pPr>
            <a:r>
              <a:rPr lang="en-US" dirty="0">
                <a:sym typeface="+mn-ea"/>
              </a:rPr>
              <a:t>   </a:t>
            </a:r>
            <a:r>
              <a:rPr lang="en-IN" altLang="en-US" dirty="0">
                <a:sym typeface="+mn-ea"/>
              </a:rPr>
              <a:t>     </a:t>
            </a:r>
            <a:r>
              <a:rPr lang="en-US" dirty="0">
                <a:sym typeface="+mn-ea"/>
              </a:rPr>
              <a:t>The model is compiled using the Adam optimizer and mean squared error loss function.</a:t>
            </a:r>
            <a:endParaRPr lang="en-US" dirty="0"/>
          </a:p>
          <a:p>
            <a:pPr marL="342900" indent="-342900" algn="just">
              <a:lnSpc>
                <a:spcPct val="150000"/>
              </a:lnSpc>
              <a:spcBef>
                <a:spcPts val="500"/>
              </a:spcBef>
              <a:spcAft>
                <a:spcPts val="0"/>
              </a:spcAft>
              <a:buFont typeface="+mj-lt"/>
              <a:buAutoNum type="arabicPeriod" startAt="5"/>
            </a:pPr>
            <a:r>
              <a:rPr lang="en-US" dirty="0">
                <a:sym typeface="+mn-ea"/>
              </a:rPr>
              <a:t>Model Training:</a:t>
            </a:r>
            <a:endParaRPr lang="en-US" dirty="0"/>
          </a:p>
          <a:p>
            <a:pPr algn="just">
              <a:lnSpc>
                <a:spcPct val="150000"/>
              </a:lnSpc>
              <a:spcAft>
                <a:spcPts val="0"/>
              </a:spcAft>
            </a:pPr>
            <a:r>
              <a:rPr lang="en-US" dirty="0">
                <a:sym typeface="+mn-ea"/>
              </a:rPr>
              <a:t> 	Training involves iteratively adjusting the model's weights to minimize the loss function.</a:t>
            </a:r>
          </a:p>
          <a:p>
            <a:pPr algn="just">
              <a:lnSpc>
                <a:spcPct val="150000"/>
              </a:lnSpc>
              <a:spcBef>
                <a:spcPts val="500"/>
              </a:spcBef>
              <a:spcAft>
                <a:spcPts val="0"/>
              </a:spcAft>
            </a:pPr>
            <a:r>
              <a:rPr lang="en-IN" altLang="en-US" sz="2400" dirty="0"/>
              <a:t>Model Deployment:</a:t>
            </a:r>
          </a:p>
          <a:p>
            <a:pPr marL="342900" indent="-342900" algn="just">
              <a:lnSpc>
                <a:spcPct val="150000"/>
              </a:lnSpc>
              <a:spcBef>
                <a:spcPts val="500"/>
              </a:spcBef>
              <a:spcAft>
                <a:spcPts val="0"/>
              </a:spcAft>
              <a:buFont typeface="+mj-lt"/>
              <a:buAutoNum type="arabicPeriod"/>
            </a:pPr>
            <a:r>
              <a:rPr lang="en-IN" altLang="en-US" dirty="0"/>
              <a:t>Setup and Model Loading: Configure Selenium for web automation and load  pre-trained model for website threat detection.</a:t>
            </a:r>
          </a:p>
          <a:p>
            <a:pPr marL="342900" indent="-342900" algn="just">
              <a:lnSpc>
                <a:spcPct val="150000"/>
              </a:lnSpc>
              <a:spcBef>
                <a:spcPts val="500"/>
              </a:spcBef>
              <a:spcAft>
                <a:spcPts val="0"/>
              </a:spcAft>
              <a:buFont typeface="+mj-lt"/>
              <a:buAutoNum type="arabicPeriod" startAt="2"/>
            </a:pPr>
            <a:r>
              <a:rPr lang="en-IN" altLang="en-US" dirty="0"/>
              <a:t>Real-time Detection and Analysis: Continuously monitor visited URLs, extract relevant features, and predict their threat level using the pre-trained model.</a:t>
            </a:r>
          </a:p>
          <a:p>
            <a:pPr marL="342900" indent="-342900" algn="just">
              <a:lnSpc>
                <a:spcPct val="150000"/>
              </a:lnSpc>
              <a:spcBef>
                <a:spcPts val="500"/>
              </a:spcBef>
              <a:spcAft>
                <a:spcPts val="0"/>
              </a:spcAft>
              <a:buFont typeface="+mj-lt"/>
              <a:buAutoNum type="arabicPeriod" startAt="3"/>
            </a:pPr>
            <a:r>
              <a:rPr lang="en-IN" altLang="en-US" dirty="0"/>
              <a:t>Decision-making and Action: Based on the model's predictions, decide on appropriate actions, such as alerting the user and redirecting to a safety page, if the threat level exceeds a set threshold.</a:t>
            </a:r>
          </a:p>
          <a:p>
            <a:pPr algn="just">
              <a:lnSpc>
                <a:spcPct val="150000"/>
              </a:lnSpc>
              <a:spcBef>
                <a:spcPts val="500"/>
              </a:spcBef>
              <a:spcAft>
                <a:spcPts val="0"/>
              </a:spcAft>
            </a:pPr>
            <a:endParaRPr lang="en-I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4907" y="239539"/>
            <a:ext cx="4572000" cy="523220"/>
          </a:xfrm>
          <a:prstGeom prst="rect">
            <a:avLst/>
          </a:prstGeom>
          <a:noFill/>
        </p:spPr>
        <p:txBody>
          <a:bodyPr wrap="square">
            <a:spAutoFit/>
          </a:bodyPr>
          <a:lstStyle/>
          <a:p>
            <a:r>
              <a:rPr lang="en-US" sz="2800" b="1" dirty="0"/>
              <a:t>SNAPSHOTS</a:t>
            </a:r>
          </a:p>
        </p:txBody>
      </p:sp>
      <p:sp>
        <p:nvSpPr>
          <p:cNvPr id="6" name="TextBox 5"/>
          <p:cNvSpPr txBox="1"/>
          <p:nvPr/>
        </p:nvSpPr>
        <p:spPr>
          <a:xfrm>
            <a:off x="1329180" y="5844618"/>
            <a:ext cx="6693030" cy="369332"/>
          </a:xfrm>
          <a:prstGeom prst="rect">
            <a:avLst/>
          </a:prstGeom>
          <a:noFill/>
        </p:spPr>
        <p:txBody>
          <a:bodyPr wrap="square" rtlCol="0">
            <a:spAutoFit/>
          </a:bodyPr>
          <a:lstStyle/>
          <a:p>
            <a:pPr algn="ctr"/>
            <a:r>
              <a:rPr lang="en-US" b="1" dirty="0"/>
              <a:t>Fig.5 Default Chrome browser running in frontend and backend.</a:t>
            </a:r>
            <a:endParaRPr lang="en-IN" b="1"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907" y="762759"/>
            <a:ext cx="8177753" cy="508185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8800" y="5518550"/>
            <a:ext cx="5660795" cy="369332"/>
          </a:xfrm>
          <a:prstGeom prst="rect">
            <a:avLst/>
          </a:prstGeom>
          <a:noFill/>
        </p:spPr>
        <p:txBody>
          <a:bodyPr wrap="square">
            <a:spAutoFit/>
          </a:bodyPr>
          <a:lstStyle/>
          <a:p>
            <a:pPr algn="ctr"/>
            <a:r>
              <a:rPr lang="en-US" b="1" dirty="0"/>
              <a:t>Fig.6 Entered Youtube.com in URL field which is Genuine.</a:t>
            </a:r>
            <a:endParaRPr lang="en-IN" b="1"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584" y="339365"/>
            <a:ext cx="7579150" cy="496792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4718" y="5471416"/>
            <a:ext cx="7654564" cy="369332"/>
          </a:xfrm>
          <a:prstGeom prst="rect">
            <a:avLst/>
          </a:prstGeom>
          <a:noFill/>
        </p:spPr>
        <p:txBody>
          <a:bodyPr wrap="square">
            <a:spAutoFit/>
          </a:bodyPr>
          <a:lstStyle/>
          <a:p>
            <a:pPr algn="ctr"/>
            <a:r>
              <a:rPr lang="en-US" b="1" dirty="0"/>
              <a:t>Fig.8 Popup Message which is showing alert after entering Phished website </a:t>
            </a:r>
            <a:endParaRPr lang="en-IN" b="1"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718" y="490194"/>
            <a:ext cx="7711125" cy="498122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72878" y="5301734"/>
            <a:ext cx="4572000" cy="369332"/>
          </a:xfrm>
          <a:prstGeom prst="rect">
            <a:avLst/>
          </a:prstGeom>
          <a:noFill/>
        </p:spPr>
        <p:txBody>
          <a:bodyPr wrap="square">
            <a:spAutoFit/>
          </a:bodyPr>
          <a:lstStyle/>
          <a:p>
            <a:pPr algn="ctr"/>
            <a:r>
              <a:rPr lang="en-US" b="1" dirty="0"/>
              <a:t>Fig.7 Phished Website</a:t>
            </a:r>
            <a:endParaRPr lang="en-IN" b="1" dirty="0"/>
          </a:p>
        </p:txBody>
      </p:sp>
      <p:pic>
        <p:nvPicPr>
          <p:cNvPr id="2" name="Picture 1"/>
          <p:cNvPicPr>
            <a:picLocks noChangeAspect="1"/>
          </p:cNvPicPr>
          <p:nvPr/>
        </p:nvPicPr>
        <p:blipFill>
          <a:blip r:embed="rId2"/>
          <a:stretch>
            <a:fillRect/>
          </a:stretch>
        </p:blipFill>
        <p:spPr>
          <a:xfrm>
            <a:off x="527901" y="273377"/>
            <a:ext cx="8135332" cy="487393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835" y="589915"/>
            <a:ext cx="7223760" cy="1009015"/>
          </a:xfrm>
        </p:spPr>
        <p:txBody>
          <a:bodyPr>
            <a:normAutofit fontScale="90000"/>
          </a:bodyPr>
          <a:lstStyle/>
          <a:p>
            <a:br>
              <a:rPr lang="en-IN" dirty="0"/>
            </a:br>
            <a:br>
              <a:rPr lang="en-IN" dirty="0"/>
            </a:br>
            <a:br>
              <a:rPr lang="en-IN" dirty="0"/>
            </a:br>
            <a:br>
              <a:rPr lang="en-IN" dirty="0"/>
            </a:br>
            <a:r>
              <a:rPr lang="en-IN" dirty="0"/>
              <a:t> </a:t>
            </a:r>
            <a:br>
              <a:rPr lang="en-IN" dirty="0"/>
            </a:br>
            <a:br>
              <a:rPr lang="en-IN" dirty="0"/>
            </a:br>
            <a:br>
              <a:rPr lang="en-IN" dirty="0"/>
            </a:br>
            <a:br>
              <a:rPr lang="en-IN" dirty="0"/>
            </a:br>
            <a:br>
              <a:rPr lang="en-IN" sz="4500" dirty="0"/>
            </a:br>
            <a:r>
              <a:rPr lang="en-IN" sz="4500" dirty="0">
                <a:solidFill>
                  <a:schemeClr val="accent6">
                    <a:lumMod val="75000"/>
                  </a:schemeClr>
                </a:solidFill>
              </a:rPr>
              <a:t>ABSTRACT</a:t>
            </a:r>
          </a:p>
        </p:txBody>
      </p:sp>
      <p:sp>
        <p:nvSpPr>
          <p:cNvPr id="3" name="Content Placeholder 2"/>
          <p:cNvSpPr>
            <a:spLocks noGrp="1"/>
          </p:cNvSpPr>
          <p:nvPr>
            <p:ph idx="1"/>
          </p:nvPr>
        </p:nvSpPr>
        <p:spPr>
          <a:xfrm>
            <a:off x="838835" y="1857375"/>
            <a:ext cx="7552690" cy="3814445"/>
          </a:xfrm>
        </p:spPr>
        <p:txBody>
          <a:bodyPr>
            <a:noAutofit/>
          </a:bodyPr>
          <a:lstStyle/>
          <a:p>
            <a:pPr marL="0" indent="0" algn="just">
              <a:lnSpc>
                <a:spcPct val="150000"/>
              </a:lnSpc>
              <a:buNone/>
            </a:pPr>
            <a:r>
              <a:rPr lang="en-IN" sz="1600" b="0" i="0" dirty="0">
                <a:solidFill>
                  <a:srgbClr val="333333"/>
                </a:solidFill>
                <a:effectLst/>
                <a:cs typeface="Times New Roman" panose="02020603050405020304" pitchFamily="18" charset="0"/>
              </a:rPr>
              <a:t>Phishing is a type of cybercrime involving technological and social approaches to collect financial and personal data from users. </a:t>
            </a:r>
            <a:r>
              <a:rPr lang="en-US" sz="1600" b="0" i="0" dirty="0">
                <a:solidFill>
                  <a:srgbClr val="333333"/>
                </a:solidFill>
                <a:effectLst/>
                <a:cs typeface="Times New Roman" panose="02020603050405020304" pitchFamily="18" charset="0"/>
              </a:rPr>
              <a:t>Phishing attacks persist as a significant threat to cybersecurity, exploiting deceptive websites to illicitly acquire sensitive user information. An approach for detecting phishing websites using Long Short-Term Memory (LSTM) networks, a type of recurrent neural network (RNN) known for its ability to capture sequential dependencies in data. </a:t>
            </a:r>
            <a:r>
              <a:rPr lang="en-US" sz="1600" dirty="0">
                <a:solidFill>
                  <a:srgbClr val="333333"/>
                </a:solidFill>
                <a:cs typeface="Times New Roman" panose="02020603050405020304" pitchFamily="18" charset="0"/>
              </a:rPr>
              <a:t>The project involves implementing a feature-based extraction approach for URLs. By extracting relevant features and passing it to deep learning LSTM and dense training model to recognize both legitimate and phishing website.</a:t>
            </a:r>
            <a:endParaRPr lang="en-IN" sz="1600" b="0" i="0" dirty="0">
              <a:solidFill>
                <a:srgbClr val="333333"/>
              </a:solidFill>
              <a:effectLst/>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69184" y="5509123"/>
            <a:ext cx="4572000" cy="369332"/>
          </a:xfrm>
          <a:prstGeom prst="rect">
            <a:avLst/>
          </a:prstGeom>
          <a:noFill/>
        </p:spPr>
        <p:txBody>
          <a:bodyPr wrap="square">
            <a:spAutoFit/>
          </a:bodyPr>
          <a:lstStyle/>
          <a:p>
            <a:pPr algn="ctr"/>
            <a:r>
              <a:rPr lang="en-US" b="1" dirty="0"/>
              <a:t>Fig.9 Feature Analysis</a:t>
            </a:r>
            <a:endParaRPr lang="en-IN" b="1" dirty="0"/>
          </a:p>
        </p:txBody>
      </p:sp>
      <p:pic>
        <p:nvPicPr>
          <p:cNvPr id="2" name="Picture 1"/>
          <p:cNvPicPr>
            <a:picLocks noChangeAspect="1"/>
          </p:cNvPicPr>
          <p:nvPr/>
        </p:nvPicPr>
        <p:blipFill>
          <a:blip r:embed="rId2"/>
          <a:stretch>
            <a:fillRect/>
          </a:stretch>
        </p:blipFill>
        <p:spPr>
          <a:xfrm>
            <a:off x="556181" y="669303"/>
            <a:ext cx="7758260" cy="449658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100" dirty="0">
                <a:solidFill>
                  <a:schemeClr val="accent6">
                    <a:lumMod val="75000"/>
                  </a:schemeClr>
                </a:solidFill>
              </a:rPr>
              <a:t>CONCLUSION</a:t>
            </a:r>
          </a:p>
        </p:txBody>
      </p:sp>
      <p:sp>
        <p:nvSpPr>
          <p:cNvPr id="5" name="TextBox 4"/>
          <p:cNvSpPr txBox="1"/>
          <p:nvPr/>
        </p:nvSpPr>
        <p:spPr>
          <a:xfrm>
            <a:off x="822960" y="1737360"/>
            <a:ext cx="7915910" cy="4203700"/>
          </a:xfrm>
          <a:prstGeom prst="rect">
            <a:avLst/>
          </a:prstGeom>
          <a:noFill/>
        </p:spPr>
        <p:txBody>
          <a:bodyPr wrap="square">
            <a:noAutofit/>
          </a:bodyPr>
          <a:lstStyle/>
          <a:p>
            <a:pPr algn="just">
              <a:lnSpc>
                <a:spcPct val="150000"/>
              </a:lnSpc>
            </a:pPr>
            <a:r>
              <a:rPr lang="en-IN"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Anti-phishing measures are critical in safeguarding users and organizations against malicious attempts to steal sensitive information. Deep learning model like LSTM is used for developing advanced anti-phishing systems capable of detecting and preventing sophisticated phishing attempts. Through Selenium automation, this solution operates seamlessly in real-time, continuously monitoring visited URLs and promptly flagging phishing threats during browsing sessions. By staying vigilant, adopting best practices, and continuously innovating anti-phishing measures, individuals and organizations can reduce the likelihood of falling victim to phishing attacks and protect their digital assets and privacy.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8693-8D02-415E-BB9D-CEB58F4B8B44}"/>
              </a:ext>
            </a:extLst>
          </p:cNvPr>
          <p:cNvSpPr>
            <a:spLocks noGrp="1"/>
          </p:cNvSpPr>
          <p:nvPr>
            <p:ph type="title"/>
          </p:nvPr>
        </p:nvSpPr>
        <p:spPr/>
        <p:txBody>
          <a:bodyPr/>
          <a:lstStyle/>
          <a:p>
            <a:r>
              <a:rPr lang="en-IN" dirty="0">
                <a:solidFill>
                  <a:schemeClr val="tx1">
                    <a:lumMod val="50000"/>
                    <a:lumOff val="50000"/>
                  </a:schemeClr>
                </a:solidFill>
              </a:rPr>
              <a:t>PUBLICATION</a:t>
            </a:r>
          </a:p>
        </p:txBody>
      </p:sp>
      <p:sp>
        <p:nvSpPr>
          <p:cNvPr id="3" name="TextBox 2">
            <a:extLst>
              <a:ext uri="{FF2B5EF4-FFF2-40B4-BE49-F238E27FC236}">
                <a16:creationId xmlns:a16="http://schemas.microsoft.com/office/drawing/2014/main" id="{9B4E6DC4-01B5-C569-D7E2-3563A06B9CD6}"/>
              </a:ext>
            </a:extLst>
          </p:cNvPr>
          <p:cNvSpPr txBox="1"/>
          <p:nvPr/>
        </p:nvSpPr>
        <p:spPr>
          <a:xfrm>
            <a:off x="822960" y="1737360"/>
            <a:ext cx="7915910" cy="4203700"/>
          </a:xfrm>
          <a:prstGeom prst="rect">
            <a:avLst/>
          </a:prstGeom>
          <a:noFill/>
        </p:spPr>
        <p:txBody>
          <a:bodyPr wrap="square">
            <a:noAutofit/>
          </a:bodyPr>
          <a:lstStyle/>
          <a:p>
            <a:pPr marL="342900" lvl="0" indent="-342900" algn="just">
              <a:lnSpc>
                <a:spcPct val="151000"/>
              </a:lnSpc>
              <a:spcAft>
                <a:spcPts val="15"/>
              </a:spcAft>
              <a:buFont typeface="+mj-lt"/>
              <a:buAutoNum type="arabicPeriod"/>
            </a:pPr>
            <a:r>
              <a:rPr lang="en-IN" sz="1800" kern="100" dirty="0">
                <a:solidFill>
                  <a:srgbClr val="000000"/>
                </a:solidFill>
                <a:effectLst/>
                <a:latin typeface="Sohne"/>
                <a:ea typeface="Times New Roman" panose="02020603050405020304" pitchFamily="18" charset="0"/>
                <a:cs typeface="Mangal" panose="02040503050203030202" pitchFamily="18" charset="0"/>
              </a:rPr>
              <a:t>Akshatha A P, Chaithra R, Madhura S, Chandana C Sagar, Hiriyanna G S, “Literature Review on Phishing Website Detection Using Deep Learning”, International Journal of Scientific Research in Engineering and Management (IJSREM), Volume: 08 Issue: 05 | May - 2024.</a:t>
            </a:r>
          </a:p>
          <a:p>
            <a:pPr marL="9525" indent="-6350" algn="just">
              <a:lnSpc>
                <a:spcPct val="150000"/>
              </a:lnSpc>
              <a:spcAft>
                <a:spcPts val="15"/>
              </a:spcAft>
            </a:pPr>
            <a:r>
              <a:rPr lang="en-IN" sz="1800" kern="100" dirty="0">
                <a:solidFill>
                  <a:srgbClr val="000000"/>
                </a:solidFill>
                <a:effectLst/>
                <a:latin typeface="Sohne"/>
                <a:ea typeface="Times New Roman" panose="02020603050405020304" pitchFamily="18" charset="0"/>
              </a:rPr>
              <a:t> </a:t>
            </a:r>
          </a:p>
          <a:p>
            <a:pPr marL="342900" lvl="0" indent="-342900" algn="just">
              <a:lnSpc>
                <a:spcPct val="150000"/>
              </a:lnSpc>
              <a:spcAft>
                <a:spcPts val="15"/>
              </a:spcAft>
              <a:buFont typeface="+mj-lt"/>
              <a:buAutoNum type="arabicPeriod"/>
            </a:pPr>
            <a:r>
              <a:rPr lang="en-IN" sz="1800" kern="100" dirty="0">
                <a:solidFill>
                  <a:srgbClr val="000000"/>
                </a:solidFill>
                <a:effectLst/>
                <a:latin typeface="Sohne"/>
                <a:ea typeface="Times New Roman" panose="02020603050405020304" pitchFamily="18" charset="0"/>
                <a:cs typeface="Mangal" panose="02040503050203030202" pitchFamily="18" charset="0"/>
              </a:rPr>
              <a:t>Akshatha A P, Chaithra R, Madhura S, Chandana C Sagar, Hiriyanna G S, “Anti-Phishing: A Web Identifier For Spoofed Sites Using Neural Network”, International Journal of Scientific Research in Engineering and Management (IJSREM), Volume: 08 Issue: 05 | May – 2024 | DOI: </a:t>
            </a:r>
            <a:r>
              <a:rPr lang="en-IN" sz="1800" kern="100" dirty="0">
                <a:solidFill>
                  <a:srgbClr val="222222"/>
                </a:solidFill>
                <a:effectLst/>
                <a:highlight>
                  <a:srgbClr val="FFFFFF"/>
                </a:highlight>
                <a:latin typeface="Sohne"/>
                <a:ea typeface="Times New Roman" panose="02020603050405020304" pitchFamily="18" charset="0"/>
                <a:cs typeface="Times New Roman" panose="02020603050405020304" pitchFamily="18" charset="0"/>
              </a:rPr>
              <a:t>10.55041/IJSREM34558.</a:t>
            </a:r>
            <a:endParaRPr lang="en-IN" sz="1800" kern="100" dirty="0">
              <a:solidFill>
                <a:srgbClr val="000000"/>
              </a:solidFill>
              <a:effectLst/>
              <a:latin typeface="Sohne"/>
              <a:ea typeface="Times New Roman" panose="02020603050405020304" pitchFamily="18" charset="0"/>
              <a:cs typeface="Mangal" panose="02040503050203030202" pitchFamily="18" charset="0"/>
            </a:endParaRPr>
          </a:p>
          <a:p>
            <a:pPr marL="9525" indent="-6350" algn="just">
              <a:lnSpc>
                <a:spcPct val="151000"/>
              </a:lnSpc>
              <a:spcAft>
                <a:spcPts val="15"/>
              </a:spcAft>
            </a:pPr>
            <a:r>
              <a:rPr lang="en-IN" sz="1800" kern="100" dirty="0">
                <a:solidFill>
                  <a:srgbClr val="000000"/>
                </a:solidFill>
                <a:effectLst/>
                <a:latin typeface="Sohne"/>
                <a:ea typeface="Times New Roman" panose="02020603050405020304" pitchFamily="18" charset="0"/>
              </a:rPr>
              <a:t> </a:t>
            </a:r>
          </a:p>
          <a:p>
            <a:pPr algn="just">
              <a:lnSpc>
                <a:spcPct val="150000"/>
              </a:lnSpc>
            </a:pPr>
            <a:endParaRPr lang="en-IN"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983302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1D4D78-DC55-D4E3-501E-6FF4E4E379B4}"/>
              </a:ext>
            </a:extLst>
          </p:cNvPr>
          <p:cNvPicPr>
            <a:picLocks noChangeAspect="1"/>
          </p:cNvPicPr>
          <p:nvPr/>
        </p:nvPicPr>
        <p:blipFill>
          <a:blip r:embed="rId2"/>
          <a:stretch>
            <a:fillRect/>
          </a:stretch>
        </p:blipFill>
        <p:spPr>
          <a:xfrm>
            <a:off x="240556" y="182880"/>
            <a:ext cx="8301016" cy="6110343"/>
          </a:xfrm>
          <a:prstGeom prst="rect">
            <a:avLst/>
          </a:prstGeom>
        </p:spPr>
      </p:pic>
    </p:spTree>
    <p:extLst>
      <p:ext uri="{BB962C8B-B14F-4D97-AF65-F5344CB8AC3E}">
        <p14:creationId xmlns:p14="http://schemas.microsoft.com/office/powerpoint/2010/main" val="2811737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8CDEF7-3623-EA0F-E8F7-C207F03CF896}"/>
              </a:ext>
            </a:extLst>
          </p:cNvPr>
          <p:cNvPicPr>
            <a:picLocks noChangeAspect="1"/>
          </p:cNvPicPr>
          <p:nvPr/>
        </p:nvPicPr>
        <p:blipFill>
          <a:blip r:embed="rId2"/>
          <a:stretch>
            <a:fillRect/>
          </a:stretch>
        </p:blipFill>
        <p:spPr>
          <a:xfrm>
            <a:off x="355002" y="161365"/>
            <a:ext cx="8401723" cy="6078070"/>
          </a:xfrm>
          <a:prstGeom prst="rect">
            <a:avLst/>
          </a:prstGeom>
        </p:spPr>
      </p:pic>
    </p:spTree>
    <p:extLst>
      <p:ext uri="{BB962C8B-B14F-4D97-AF65-F5344CB8AC3E}">
        <p14:creationId xmlns:p14="http://schemas.microsoft.com/office/powerpoint/2010/main" val="1950142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22960" y="1046922"/>
            <a:ext cx="7543800" cy="690439"/>
          </a:xfrm>
        </p:spPr>
        <p:txBody>
          <a:bodyPr>
            <a:normAutofit/>
          </a:bodyPr>
          <a:lstStyle/>
          <a:p>
            <a:r>
              <a:rPr lang="en-IN" sz="4050" dirty="0">
                <a:solidFill>
                  <a:schemeClr val="accent6">
                    <a:lumMod val="75000"/>
                  </a:schemeClr>
                </a:solidFill>
              </a:rPr>
              <a:t>REFERENCES</a:t>
            </a:r>
          </a:p>
        </p:txBody>
      </p:sp>
      <p:sp>
        <p:nvSpPr>
          <p:cNvPr id="3" name="Rectangle 2"/>
          <p:cNvSpPr/>
          <p:nvPr/>
        </p:nvSpPr>
        <p:spPr>
          <a:xfrm>
            <a:off x="715993" y="1889185"/>
            <a:ext cx="7858664" cy="4524315"/>
          </a:xfrm>
          <a:prstGeom prst="rect">
            <a:avLst/>
          </a:prstGeom>
        </p:spPr>
        <p:txBody>
          <a:bodyPr wrap="square">
            <a:spAutoFit/>
          </a:bodyPr>
          <a:lstStyle/>
          <a:p>
            <a:pPr algn="just"/>
            <a:r>
              <a:rPr lang="en-GB" dirty="0"/>
              <a:t>[1] </a:t>
            </a:r>
            <a:r>
              <a:rPr lang="en-GB" dirty="0" err="1"/>
              <a:t>Orunsolu</a:t>
            </a:r>
            <a:r>
              <a:rPr lang="en-GB" dirty="0"/>
              <a:t> </a:t>
            </a:r>
            <a:r>
              <a:rPr lang="en-GB" dirty="0" err="1"/>
              <a:t>Abioduna</a:t>
            </a:r>
            <a:r>
              <a:rPr lang="en-GB" dirty="0"/>
              <a:t>, </a:t>
            </a:r>
            <a:r>
              <a:rPr lang="en-GB" dirty="0" err="1"/>
              <a:t>Sodiya</a:t>
            </a:r>
            <a:r>
              <a:rPr lang="en-GB" dirty="0"/>
              <a:t> </a:t>
            </a:r>
            <a:r>
              <a:rPr lang="en-GB" dirty="0" err="1"/>
              <a:t>A.Sb</a:t>
            </a:r>
            <a:r>
              <a:rPr lang="en-GB" dirty="0"/>
              <a:t>, Kareem S.O, Link Calculator –an efficient link- based phishing detection tool, Acta Informatica Malaysia, Volume 4, Issue 2, September 2020, p. 37-44 </a:t>
            </a:r>
            <a:r>
              <a:rPr lang="en-GB" dirty="0">
                <a:hlinkClick r:id="rId2"/>
              </a:rPr>
              <a:t>[RESEARCH GATE]</a:t>
            </a:r>
            <a:r>
              <a:rPr lang="en-GB" dirty="0"/>
              <a:t>.</a:t>
            </a:r>
          </a:p>
          <a:p>
            <a:pPr algn="just"/>
            <a:r>
              <a:rPr lang="en-IN" dirty="0"/>
              <a:t>[2] Khan, Md Faisal; Rana, B L, Detection of Phishing Websites Using Deep Learning Technique, Turkish Journal, Volume 12, Issue 10,  April 2021, p.3880-3892 </a:t>
            </a:r>
            <a:r>
              <a:rPr lang="en-IN" dirty="0">
                <a:hlinkClick r:id="rId3"/>
              </a:rPr>
              <a:t>[PROQUEST]</a:t>
            </a:r>
            <a:r>
              <a:rPr lang="en-IN" dirty="0"/>
              <a:t>.</a:t>
            </a:r>
            <a:endParaRPr lang="en-GB" dirty="0"/>
          </a:p>
          <a:p>
            <a:pPr algn="just"/>
            <a:r>
              <a:rPr lang="en-GB" dirty="0"/>
              <a:t>[3] Seok-</a:t>
            </a:r>
            <a:r>
              <a:rPr lang="en-GB" dirty="0" err="1"/>
              <a:t>junbu</a:t>
            </a:r>
            <a:r>
              <a:rPr lang="en-GB" dirty="0"/>
              <a:t>, Sung-bae </a:t>
            </a:r>
            <a:r>
              <a:rPr lang="en-GB" dirty="0" err="1"/>
              <a:t>cho</a:t>
            </a:r>
            <a:r>
              <a:rPr lang="en-GB" dirty="0"/>
              <a:t>, Deep Character-Level Anomaly Detection Based on a Convolutional Autoencoder for Zero-Day Phishing URL Detection, Electronics (Korea),  Volume10,  Issue 12, June 2021 </a:t>
            </a:r>
            <a:r>
              <a:rPr lang="en-GB" dirty="0">
                <a:hlinkClick r:id="rId4"/>
              </a:rPr>
              <a:t>[MDPI]</a:t>
            </a:r>
            <a:r>
              <a:rPr lang="en-GB" dirty="0"/>
              <a:t>.</a:t>
            </a:r>
          </a:p>
          <a:p>
            <a:pPr algn="just"/>
            <a:r>
              <a:rPr lang="en-GB" dirty="0"/>
              <a:t>[4]</a:t>
            </a:r>
            <a:r>
              <a:rPr lang="en-GB" dirty="0" err="1"/>
              <a:t>Lizhen</a:t>
            </a:r>
            <a:r>
              <a:rPr lang="en-GB" dirty="0"/>
              <a:t> Tang, </a:t>
            </a:r>
            <a:r>
              <a:rPr lang="en-GB" dirty="0" err="1"/>
              <a:t>Qusay</a:t>
            </a:r>
            <a:r>
              <a:rPr lang="en-GB" dirty="0"/>
              <a:t> H. Mahmoud, A Deep Learning-Based Framework for Phishing Website Detection, IEEE, Volume 10, December 2021, p. 1509 – 1521. </a:t>
            </a:r>
            <a:r>
              <a:rPr lang="en-GB" dirty="0">
                <a:hlinkClick r:id="rId5"/>
              </a:rPr>
              <a:t>[IEEE]</a:t>
            </a:r>
            <a:r>
              <a:rPr lang="en-GB" dirty="0"/>
              <a:t>.</a:t>
            </a:r>
          </a:p>
          <a:p>
            <a:pPr algn="just"/>
            <a:r>
              <a:rPr lang="en-GB" dirty="0"/>
              <a:t>[5]</a:t>
            </a:r>
            <a:r>
              <a:rPr lang="en-GB" dirty="0" err="1"/>
              <a:t>Rundong</a:t>
            </a:r>
            <a:r>
              <a:rPr lang="en-GB" dirty="0"/>
              <a:t> Yang, </a:t>
            </a:r>
            <a:r>
              <a:rPr lang="en-GB" dirty="0" err="1"/>
              <a:t>KangfengZheng</a:t>
            </a:r>
            <a:r>
              <a:rPr lang="en-GB" dirty="0"/>
              <a:t>,  Bin Wu,  Chunhua Wu and </a:t>
            </a:r>
            <a:r>
              <a:rPr lang="en-GB" dirty="0" err="1"/>
              <a:t>Xiujuan</a:t>
            </a:r>
            <a:r>
              <a:rPr lang="en-GB" dirty="0"/>
              <a:t> Wang, Phishing Website Detection Based on Deep Convolutional Neural Network and Random Forest Ensemble Learning, Sensors (Basel),  </a:t>
            </a:r>
            <a:r>
              <a:rPr lang="en-GB" dirty="0" err="1"/>
              <a:t>doi</a:t>
            </a:r>
            <a:r>
              <a:rPr lang="en-GB" dirty="0"/>
              <a:t>: 10.3390/s21248281, December 2021</a:t>
            </a:r>
            <a:r>
              <a:rPr lang="en-GB" dirty="0">
                <a:hlinkClick r:id="rId6"/>
              </a:rPr>
              <a:t>[NCBI]</a:t>
            </a:r>
            <a:r>
              <a:rPr lang="en-GB"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232" y="191119"/>
            <a:ext cx="8733183" cy="6186309"/>
          </a:xfrm>
          <a:prstGeom prst="rect">
            <a:avLst/>
          </a:prstGeom>
          <a:noFill/>
        </p:spPr>
        <p:txBody>
          <a:bodyPr wrap="square">
            <a:spAutoFit/>
          </a:bodyPr>
          <a:lstStyle/>
          <a:p>
            <a:pPr algn="just"/>
            <a:r>
              <a:rPr lang="en-GB" dirty="0"/>
              <a:t>[6] Tristan </a:t>
            </a:r>
            <a:r>
              <a:rPr lang="en-GB" dirty="0" err="1"/>
              <a:t>Bilot</a:t>
            </a:r>
            <a:r>
              <a:rPr lang="en-GB" dirty="0"/>
              <a:t>, Gregoire Geis and </a:t>
            </a:r>
            <a:r>
              <a:rPr lang="en-GB" dirty="0" err="1"/>
              <a:t>Badis</a:t>
            </a:r>
            <a:r>
              <a:rPr lang="en-GB" dirty="0"/>
              <a:t> </a:t>
            </a:r>
            <a:r>
              <a:rPr lang="en-GB" dirty="0" err="1"/>
              <a:t>Hammi</a:t>
            </a:r>
            <a:r>
              <a:rPr lang="en-GB" dirty="0"/>
              <a:t>, </a:t>
            </a:r>
            <a:r>
              <a:rPr lang="en-GB" dirty="0" err="1"/>
              <a:t>PhishGNN</a:t>
            </a:r>
            <a:r>
              <a:rPr lang="en-GB" dirty="0"/>
              <a:t>: A Phishing Website Detection Framework using Graph Neural Networks, SECRYPT At </a:t>
            </a:r>
            <a:r>
              <a:rPr lang="en-GB" dirty="0" err="1"/>
              <a:t>Lisbo</a:t>
            </a:r>
            <a:r>
              <a:rPr lang="en-GB" dirty="0"/>
              <a:t>, DOI:10.5220/0011328600003283, July 2022 </a:t>
            </a:r>
            <a:r>
              <a:rPr lang="en-GB" dirty="0">
                <a:hlinkClick r:id="rId2"/>
              </a:rPr>
              <a:t>[RESEARCH GATE]</a:t>
            </a:r>
            <a:r>
              <a:rPr lang="en-GB" dirty="0"/>
              <a:t>.</a:t>
            </a:r>
          </a:p>
          <a:p>
            <a:pPr algn="just"/>
            <a:r>
              <a:rPr lang="en-GB" dirty="0"/>
              <a:t>[7] Aman </a:t>
            </a:r>
            <a:r>
              <a:rPr lang="en-GB" dirty="0" err="1"/>
              <a:t>Rangapur</a:t>
            </a:r>
            <a:r>
              <a:rPr lang="en-GB" dirty="0"/>
              <a:t>, Tarun </a:t>
            </a:r>
            <a:r>
              <a:rPr lang="en-GB" dirty="0" err="1"/>
              <a:t>Kanakam</a:t>
            </a:r>
            <a:r>
              <a:rPr lang="en-GB" dirty="0"/>
              <a:t> and </a:t>
            </a:r>
            <a:r>
              <a:rPr lang="en-GB" dirty="0" err="1"/>
              <a:t>Dhanvanthini</a:t>
            </a:r>
            <a:r>
              <a:rPr lang="en-GB" dirty="0"/>
              <a:t> P, Phish-Defence, Phishing Detection Using Deep Recurrent Neural Networks, Cornell University,  Volume 4, September 2022 </a:t>
            </a:r>
            <a:r>
              <a:rPr lang="en-GB" dirty="0">
                <a:hlinkClick r:id="rId3"/>
              </a:rPr>
              <a:t>[ARXIV]</a:t>
            </a:r>
            <a:r>
              <a:rPr lang="en-GB" dirty="0"/>
              <a:t>.</a:t>
            </a:r>
          </a:p>
          <a:p>
            <a:pPr algn="just"/>
            <a:r>
              <a:rPr lang="en-GB" dirty="0"/>
              <a:t>[8] Chenguang Wang, Yuanyuan Chen, TCURL, Exploring hybrid transformer and convolutional neural network on phishing URL detection, Knowledge-Based Systems, Volume 258, Issue C, December 2022 </a:t>
            </a:r>
            <a:r>
              <a:rPr lang="en-GB" dirty="0">
                <a:hlinkClick r:id="rId4"/>
              </a:rPr>
              <a:t>[SCIENCE DIRECT]</a:t>
            </a:r>
            <a:r>
              <a:rPr lang="en-GB" dirty="0"/>
              <a:t>.</a:t>
            </a:r>
          </a:p>
          <a:p>
            <a:pPr algn="just"/>
            <a:r>
              <a:rPr lang="en-GB" dirty="0"/>
              <a:t>[9]  Zainab </a:t>
            </a:r>
            <a:r>
              <a:rPr lang="en-GB" dirty="0" err="1"/>
              <a:t>Alshingiti</a:t>
            </a:r>
            <a:r>
              <a:rPr lang="en-GB" dirty="0"/>
              <a:t> ,</a:t>
            </a:r>
            <a:r>
              <a:rPr lang="en-GB" dirty="0" err="1"/>
              <a:t>Rabeah</a:t>
            </a:r>
            <a:r>
              <a:rPr lang="en-GB" dirty="0"/>
              <a:t> </a:t>
            </a:r>
            <a:r>
              <a:rPr lang="en-GB" dirty="0" err="1"/>
              <a:t>Alaqel</a:t>
            </a:r>
            <a:r>
              <a:rPr lang="en-GB" dirty="0"/>
              <a:t> ,Jalal Al-</a:t>
            </a:r>
            <a:r>
              <a:rPr lang="en-GB" dirty="0" err="1"/>
              <a:t>Muhtadi</a:t>
            </a:r>
            <a:r>
              <a:rPr lang="en-GB" dirty="0"/>
              <a:t> ,Qazi Emad </a:t>
            </a:r>
            <a:r>
              <a:rPr lang="en-GB" dirty="0" err="1"/>
              <a:t>Ul</a:t>
            </a:r>
            <a:r>
              <a:rPr lang="en-GB" dirty="0"/>
              <a:t> </a:t>
            </a:r>
            <a:r>
              <a:rPr lang="en-GB" dirty="0" err="1"/>
              <a:t>Haq,Kashif</a:t>
            </a:r>
            <a:r>
              <a:rPr lang="en-GB" dirty="0"/>
              <a:t> Saleem and Muhammad Hamza Faheem, A Deep Learning-Based Phishing Detection System Using CNN, LSTM, and LSTM-CNN, Vol 23,Jan 2023 </a:t>
            </a:r>
            <a:r>
              <a:rPr lang="en-GB" dirty="0">
                <a:hlinkClick r:id="rId5"/>
              </a:rPr>
              <a:t>[MDPI]</a:t>
            </a:r>
            <a:r>
              <a:rPr lang="en-GB" dirty="0"/>
              <a:t>.</a:t>
            </a:r>
          </a:p>
          <a:p>
            <a:pPr algn="just"/>
            <a:r>
              <a:rPr lang="en-GB" dirty="0"/>
              <a:t>[10]</a:t>
            </a:r>
            <a:r>
              <a:rPr lang="en-GB" dirty="0" err="1"/>
              <a:t>ShouqAlnemari</a:t>
            </a:r>
            <a:r>
              <a:rPr lang="en-GB" dirty="0"/>
              <a:t>, Majid </a:t>
            </a:r>
            <a:r>
              <a:rPr lang="en-GB" dirty="0" err="1"/>
              <a:t>Alshammari</a:t>
            </a:r>
            <a:r>
              <a:rPr lang="en-GB" dirty="0"/>
              <a:t>, Detecting Phishing Domains Using Machine Learning, Applied Sciences (2076-3417), Vol. 13, Issue 8, April 2023,  p4649. 16p </a:t>
            </a:r>
            <a:r>
              <a:rPr lang="en-GB" dirty="0">
                <a:hlinkClick r:id="rId6"/>
              </a:rPr>
              <a:t>[MDPI]</a:t>
            </a:r>
            <a:r>
              <a:rPr lang="en-GB" dirty="0"/>
              <a:t>.</a:t>
            </a:r>
          </a:p>
          <a:p>
            <a:pPr algn="just"/>
            <a:r>
              <a:rPr lang="en-GB" dirty="0"/>
              <a:t>[11]  </a:t>
            </a:r>
            <a:r>
              <a:rPr lang="en-GB" dirty="0" err="1"/>
              <a:t>Eman</a:t>
            </a:r>
            <a:r>
              <a:rPr lang="en-GB" dirty="0"/>
              <a:t> Abdullah </a:t>
            </a:r>
            <a:r>
              <a:rPr lang="en-GB" dirty="0" err="1"/>
              <a:t>Aldakheel</a:t>
            </a:r>
            <a:r>
              <a:rPr lang="en-GB" dirty="0"/>
              <a:t> , Mohammed </a:t>
            </a:r>
            <a:r>
              <a:rPr lang="en-GB" dirty="0" err="1"/>
              <a:t>Zakariah</a:t>
            </a:r>
            <a:r>
              <a:rPr lang="en-GB" dirty="0"/>
              <a:t> , </a:t>
            </a:r>
            <a:r>
              <a:rPr lang="en-GB" dirty="0" err="1"/>
              <a:t>Ghada</a:t>
            </a:r>
            <a:r>
              <a:rPr lang="en-GB" dirty="0"/>
              <a:t> </a:t>
            </a:r>
            <a:r>
              <a:rPr lang="en-GB" dirty="0" err="1"/>
              <a:t>Abdalaziz</a:t>
            </a:r>
            <a:r>
              <a:rPr lang="en-GB" dirty="0"/>
              <a:t> </a:t>
            </a:r>
            <a:r>
              <a:rPr lang="en-GB" dirty="0" err="1"/>
              <a:t>Gashgari</a:t>
            </a:r>
            <a:r>
              <a:rPr lang="en-GB" dirty="0"/>
              <a:t> , </a:t>
            </a:r>
            <a:r>
              <a:rPr lang="en-GB" dirty="0" err="1"/>
              <a:t>Fahdah</a:t>
            </a:r>
            <a:r>
              <a:rPr lang="en-GB" dirty="0"/>
              <a:t> A. </a:t>
            </a:r>
            <a:r>
              <a:rPr lang="en-GB" dirty="0" err="1"/>
              <a:t>Almarshad</a:t>
            </a:r>
            <a:r>
              <a:rPr lang="en-GB" dirty="0"/>
              <a:t> and Abdullah I. A. </a:t>
            </a:r>
            <a:r>
              <a:rPr lang="en-GB" dirty="0" err="1"/>
              <a:t>Alzahrani</a:t>
            </a:r>
            <a:r>
              <a:rPr lang="en-GB" dirty="0"/>
              <a:t>, A Deep Learning-Based Innovative Technique for Phishing Detection in Modern Security with Uniform Resource Locators, Sensors, Vol. 23, Issue 9, April 2023 </a:t>
            </a:r>
            <a:r>
              <a:rPr lang="en-GB" dirty="0">
                <a:hlinkClick r:id="rId7"/>
              </a:rPr>
              <a:t>[MDPI]</a:t>
            </a:r>
            <a:r>
              <a:rPr lang="en-GB" dirty="0"/>
              <a:t>.</a:t>
            </a:r>
          </a:p>
          <a:p>
            <a:pPr algn="just"/>
            <a:r>
              <a:rPr lang="en-GB" dirty="0"/>
              <a:t>[12] Manoj Kumar </a:t>
            </a:r>
            <a:r>
              <a:rPr lang="en-GB" dirty="0" err="1"/>
              <a:t>Prabakaran</a:t>
            </a:r>
            <a:r>
              <a:rPr lang="en-GB" dirty="0"/>
              <a:t>, Parvathy Meenakshi Sundaram ,</a:t>
            </a:r>
            <a:r>
              <a:rPr lang="en-GB" dirty="0" err="1"/>
              <a:t>Abinaya</a:t>
            </a:r>
            <a:r>
              <a:rPr lang="en-GB" dirty="0"/>
              <a:t> Devi </a:t>
            </a:r>
            <a:r>
              <a:rPr lang="en-GB" dirty="0" err="1"/>
              <a:t>Chandrasekar,An</a:t>
            </a:r>
            <a:r>
              <a:rPr lang="en-GB" dirty="0"/>
              <a:t> enhanced deep learning‐based phishing </a:t>
            </a:r>
            <a:r>
              <a:rPr lang="en-GB" dirty="0" err="1"/>
              <a:t>detectionmechanism</a:t>
            </a:r>
            <a:r>
              <a:rPr lang="en-GB" dirty="0"/>
              <a:t> to effectively identify malicious URLs using variational </a:t>
            </a:r>
            <a:r>
              <a:rPr lang="en-GB" dirty="0" err="1"/>
              <a:t>autoencoder,IET</a:t>
            </a:r>
            <a:r>
              <a:rPr lang="en-GB" dirty="0"/>
              <a:t> Information Security, Volume 17, Issue 3, May 2023, p. 423 – 440 </a:t>
            </a:r>
            <a:r>
              <a:rPr lang="en-GB" dirty="0">
                <a:hlinkClick r:id="rId8"/>
              </a:rPr>
              <a:t>[IET]</a:t>
            </a:r>
            <a:r>
              <a:rPr lang="en-GB"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5132" y="2118009"/>
            <a:ext cx="8017564" cy="2000548"/>
          </a:xfrm>
          <a:prstGeom prst="rect">
            <a:avLst/>
          </a:prstGeom>
          <a:noFill/>
        </p:spPr>
        <p:txBody>
          <a:bodyPr wrap="square">
            <a:spAutoFit/>
          </a:bodyPr>
          <a:lstStyle/>
          <a:p>
            <a:r>
              <a:rPr lang="en-IN" sz="12400" dirty="0">
                <a:solidFill>
                  <a:schemeClr val="accent1">
                    <a:lumMod val="75000"/>
                  </a:schemeClr>
                </a:solidFill>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100" dirty="0">
                <a:solidFill>
                  <a:schemeClr val="accent6">
                    <a:lumMod val="75000"/>
                  </a:schemeClr>
                </a:solidFill>
              </a:rPr>
              <a:t>INTRODUCTION</a:t>
            </a:r>
            <a:endParaRPr lang="en-GB" sz="4100" dirty="0">
              <a:solidFill>
                <a:schemeClr val="accent6">
                  <a:lumMod val="75000"/>
                </a:schemeClr>
              </a:solidFill>
            </a:endParaRPr>
          </a:p>
        </p:txBody>
      </p:sp>
      <p:sp>
        <p:nvSpPr>
          <p:cNvPr id="3" name="Content Placeholder 2"/>
          <p:cNvSpPr>
            <a:spLocks noGrp="1"/>
          </p:cNvSpPr>
          <p:nvPr>
            <p:ph idx="1"/>
          </p:nvPr>
        </p:nvSpPr>
        <p:spPr/>
        <p:txBody>
          <a:bodyPr>
            <a:normAutofit/>
          </a:bodyPr>
          <a:lstStyle/>
          <a:p>
            <a:pPr marL="0" indent="0" algn="just">
              <a:lnSpc>
                <a:spcPct val="150000"/>
              </a:lnSpc>
              <a:spcBef>
                <a:spcPts val="0"/>
              </a:spcBef>
              <a:spcAft>
                <a:spcPts val="0"/>
              </a:spcAft>
              <a:buNone/>
            </a:pPr>
            <a:r>
              <a:rPr lang="en-IN" sz="1800" dirty="0">
                <a:solidFill>
                  <a:schemeClr val="tx1"/>
                </a:solidFill>
              </a:rPr>
              <a:t>Nowadays, we are witnessing an increase in the number of vulnerabilities and threats from web-based cyberattacks. Over the years, cybercriminals have been using techniques that are becoming more sophisticated and organized to steal people's private information and their credentials.</a:t>
            </a:r>
            <a:r>
              <a:rPr lang="en-IN" sz="1800" b="0" i="0" dirty="0">
                <a:solidFill>
                  <a:schemeClr val="tx1"/>
                </a:solidFill>
                <a:effectLst/>
              </a:rPr>
              <a:t> Phishing attacks largely occur due to incapability of web browsers/users to distinguish between legitimate and a phishing website. But the classification can made very effectively with the help of deep learning concepts and algorithm.</a:t>
            </a:r>
            <a:endParaRPr lang="en-GB"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b="10794"/>
          <a:stretch>
            <a:fillRect/>
          </a:stretch>
        </p:blipFill>
        <p:spPr>
          <a:xfrm>
            <a:off x="-1" y="263951"/>
            <a:ext cx="9059159" cy="58823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6115" y="0"/>
            <a:ext cx="8851769" cy="646331"/>
          </a:xfrm>
          <a:prstGeom prst="rect">
            <a:avLst/>
          </a:prstGeom>
          <a:noFill/>
        </p:spPr>
        <p:txBody>
          <a:bodyPr wrap="square">
            <a:spAutoFit/>
          </a:bodyPr>
          <a:lstStyle/>
          <a:p>
            <a:r>
              <a:rPr lang="en-US" b="1" dirty="0">
                <a:solidFill>
                  <a:srgbClr val="002060"/>
                </a:solidFill>
              </a:rPr>
              <a:t>1. Deep Character-Level Anomaly Detection Based on a Convolutional Autoencoder for</a:t>
            </a:r>
          </a:p>
          <a:p>
            <a:r>
              <a:rPr lang="en-US" b="1" dirty="0">
                <a:solidFill>
                  <a:srgbClr val="002060"/>
                </a:solidFill>
              </a:rPr>
              <a:t>       Zero-Day Phishing URL Detection</a:t>
            </a:r>
            <a:r>
              <a:rPr lang="en-US" b="1" dirty="0">
                <a:solidFill>
                  <a:srgbClr val="002060"/>
                </a:solidFill>
                <a:hlinkClick r:id="rId2" action="ppaction://hlinksldjump"/>
              </a:rPr>
              <a:t>[3]</a:t>
            </a:r>
            <a:r>
              <a:rPr lang="en-US" b="1" dirty="0">
                <a:solidFill>
                  <a:srgbClr val="002060"/>
                </a:solidFill>
              </a:rPr>
              <a:t>.</a:t>
            </a:r>
          </a:p>
        </p:txBody>
      </p:sp>
      <p:sp>
        <p:nvSpPr>
          <p:cNvPr id="5" name="TextBox 4"/>
          <p:cNvSpPr txBox="1"/>
          <p:nvPr/>
        </p:nvSpPr>
        <p:spPr>
          <a:xfrm>
            <a:off x="457200" y="545911"/>
            <a:ext cx="4572000" cy="369332"/>
          </a:xfrm>
          <a:prstGeom prst="rect">
            <a:avLst/>
          </a:prstGeom>
          <a:noFill/>
        </p:spPr>
        <p:txBody>
          <a:bodyPr wrap="square">
            <a:spAutoFit/>
          </a:bodyPr>
          <a:lstStyle/>
          <a:p>
            <a:r>
              <a:rPr lang="en-US" b="1" dirty="0">
                <a:solidFill>
                  <a:srgbClr val="002060"/>
                </a:solidFill>
              </a:rPr>
              <a:t> </a:t>
            </a:r>
            <a:r>
              <a:rPr lang="en-US" sz="1600" b="1" dirty="0">
                <a:solidFill>
                  <a:schemeClr val="accent2"/>
                </a:solidFill>
              </a:rPr>
              <a:t>Authors:  </a:t>
            </a:r>
            <a:r>
              <a:rPr lang="en-US" sz="1600" dirty="0"/>
              <a:t>Seok-</a:t>
            </a:r>
            <a:r>
              <a:rPr lang="en-US" sz="1600" dirty="0" err="1"/>
              <a:t>jun</a:t>
            </a:r>
            <a:r>
              <a:rPr lang="en-US" sz="1600" dirty="0"/>
              <a:t> </a:t>
            </a:r>
            <a:r>
              <a:rPr lang="en-US" sz="1600" dirty="0" err="1"/>
              <a:t>bu</a:t>
            </a:r>
            <a:r>
              <a:rPr lang="en-US" sz="1600" dirty="0"/>
              <a:t> , Sung-bae </a:t>
            </a:r>
            <a:r>
              <a:rPr lang="en-US" sz="1600" dirty="0" err="1"/>
              <a:t>cho</a:t>
            </a:r>
            <a:r>
              <a:rPr lang="en-US" sz="1600" dirty="0"/>
              <a:t>.(2021)</a:t>
            </a:r>
          </a:p>
        </p:txBody>
      </p:sp>
      <p:graphicFrame>
        <p:nvGraphicFramePr>
          <p:cNvPr id="8" name="Table 7"/>
          <p:cNvGraphicFramePr>
            <a:graphicFrameLocks noGrp="1"/>
          </p:cNvGraphicFramePr>
          <p:nvPr/>
        </p:nvGraphicFramePr>
        <p:xfrm>
          <a:off x="75414" y="915244"/>
          <a:ext cx="8993172" cy="5401940"/>
        </p:xfrm>
        <a:graphic>
          <a:graphicData uri="http://schemas.openxmlformats.org/drawingml/2006/table">
            <a:tbl>
              <a:tblPr firstRow="1" bandRow="1">
                <a:tableStyleId>{D7AC3CCA-C797-4891-BE02-D94E43425B78}</a:tableStyleId>
              </a:tblPr>
              <a:tblGrid>
                <a:gridCol w="2554664">
                  <a:extLst>
                    <a:ext uri="{9D8B030D-6E8A-4147-A177-3AD203B41FA5}">
                      <a16:colId xmlns:a16="http://schemas.microsoft.com/office/drawing/2014/main" val="20000"/>
                    </a:ext>
                  </a:extLst>
                </a:gridCol>
                <a:gridCol w="2083324">
                  <a:extLst>
                    <a:ext uri="{9D8B030D-6E8A-4147-A177-3AD203B41FA5}">
                      <a16:colId xmlns:a16="http://schemas.microsoft.com/office/drawing/2014/main" val="20001"/>
                    </a:ext>
                  </a:extLst>
                </a:gridCol>
                <a:gridCol w="2106891">
                  <a:extLst>
                    <a:ext uri="{9D8B030D-6E8A-4147-A177-3AD203B41FA5}">
                      <a16:colId xmlns:a16="http://schemas.microsoft.com/office/drawing/2014/main" val="20002"/>
                    </a:ext>
                  </a:extLst>
                </a:gridCol>
                <a:gridCol w="2248293">
                  <a:extLst>
                    <a:ext uri="{9D8B030D-6E8A-4147-A177-3AD203B41FA5}">
                      <a16:colId xmlns:a16="http://schemas.microsoft.com/office/drawing/2014/main" val="20003"/>
                    </a:ext>
                  </a:extLst>
                </a:gridCol>
              </a:tblGrid>
              <a:tr h="634985">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800" b="1" dirty="0">
                          <a:latin typeface="Times New Roman" panose="02020603050405020304" pitchFamily="18" charset="0"/>
                          <a:cs typeface="Times New Roman" panose="02020603050405020304" pitchFamily="18" charset="0"/>
                        </a:rPr>
                        <a:t>METHODOLOGY</a:t>
                      </a:r>
                    </a:p>
                    <a:p>
                      <a:pPr algn="just"/>
                      <a:endParaRPr lang="en-IN"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b="1" dirty="0">
                          <a:latin typeface="Times New Roman" panose="02020603050405020304" pitchFamily="18" charset="0"/>
                          <a:cs typeface="Times New Roman" panose="02020603050405020304" pitchFamily="18" charset="0"/>
                        </a:rPr>
                        <a:t>CONTRIBUTIONS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b="1" dirty="0">
                          <a:latin typeface="Times New Roman" panose="02020603050405020304" pitchFamily="18" charset="0"/>
                          <a:cs typeface="Times New Roman" panose="02020603050405020304" pitchFamily="18" charset="0"/>
                        </a:rPr>
                        <a:t>ADVANTAGES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IN" sz="1800" b="1" dirty="0">
                          <a:latin typeface="Times New Roman" panose="02020603050405020304" pitchFamily="18" charset="0"/>
                          <a:cs typeface="Times New Roman" panose="02020603050405020304" pitchFamily="18" charset="0"/>
                        </a:rPr>
                        <a:t>LIMITATIONS</a:t>
                      </a: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10000"/>
                  </a:ext>
                </a:extLst>
              </a:tr>
              <a:tr h="4761860">
                <a:tc>
                  <a:txBody>
                    <a:bodyPr/>
                    <a:lstStyle/>
                    <a:p>
                      <a:pPr algn="l"/>
                      <a:r>
                        <a:rPr lang="en-US" sz="1800" dirty="0"/>
                        <a:t>Combination of a convolution operation to model </a:t>
                      </a:r>
                    </a:p>
                    <a:p>
                      <a:pPr algn="l"/>
                      <a:r>
                        <a:rPr lang="en-US" sz="1800" dirty="0"/>
                        <a:t>character-level URL features and a deep convolutional autoencoder (CAE) to consider nature of zero-day attacks.</a:t>
                      </a:r>
                      <a:endParaRPr lang="en-IN" sz="1800" dirty="0"/>
                    </a:p>
                    <a:p>
                      <a:pPr marL="342900" indent="-342900" algn="just">
                        <a:buFont typeface="Arial" panose="020B0604020202020204" pitchFamily="34" charset="0"/>
                        <a:buChar char="•"/>
                      </a:pPr>
                      <a:r>
                        <a:rPr lang="en-IN" sz="1800" dirty="0"/>
                        <a:t>URL preprocessing</a:t>
                      </a:r>
                      <a:endParaRPr lang="en-IN" sz="1800" b="0" i="0" dirty="0">
                        <a:solidFill>
                          <a:srgbClr val="0F0F0F"/>
                        </a:solidFill>
                        <a:effectLst/>
                      </a:endParaRPr>
                    </a:p>
                    <a:p>
                      <a:pPr marL="342900" indent="-342900" algn="just">
                        <a:buFont typeface="Arial" panose="020B0604020202020204" pitchFamily="34" charset="0"/>
                        <a:buChar char="•"/>
                      </a:pPr>
                      <a:r>
                        <a:rPr lang="en-US" sz="1800" dirty="0"/>
                        <a:t>A Character-level deep URL model based on an autoencoder.</a:t>
                      </a:r>
                    </a:p>
                    <a:p>
                      <a:pPr marL="342900" indent="-342900" algn="just">
                        <a:buFont typeface="Arial" panose="020B0604020202020204" pitchFamily="34" charset="0"/>
                        <a:buChar char="•"/>
                      </a:pPr>
                      <a:r>
                        <a:rPr lang="en-US" sz="1800" dirty="0"/>
                        <a:t>Phishing URL detection based on the abnormal score.</a:t>
                      </a:r>
                    </a:p>
                  </a:txBody>
                  <a:tcPr/>
                </a:tc>
                <a:tc>
                  <a:txBody>
                    <a:bodyPr/>
                    <a:lstStyle/>
                    <a:p>
                      <a:pPr algn="l"/>
                      <a:r>
                        <a:rPr lang="en-IN" sz="1800" dirty="0"/>
                        <a:t>This paper formulated </a:t>
                      </a:r>
                      <a:r>
                        <a:rPr lang="en-US" sz="1800" dirty="0"/>
                        <a:t>anomaly detection problem with deep auto encoder and this is the first attempt where a convolutional autoencoder is incorporated to reconstruct a URL and measure the abnormal score for a phishing attack. </a:t>
                      </a:r>
                    </a:p>
                  </a:txBody>
                  <a:tcPr/>
                </a:tc>
                <a:tc>
                  <a:txBody>
                    <a:bodyPr/>
                    <a:lstStyle/>
                    <a:p>
                      <a:pPr marL="285750" indent="-285750">
                        <a:buFont typeface="Arial" panose="020B0604020202020204" pitchFamily="34" charset="0"/>
                        <a:buChar char="•"/>
                      </a:pPr>
                      <a:r>
                        <a:rPr lang="en-US" sz="1800" dirty="0"/>
                        <a:t>Innovation in Anomaly Detection.</a:t>
                      </a:r>
                    </a:p>
                    <a:p>
                      <a:pPr marL="285750" indent="-285750">
                        <a:buFont typeface="Arial" panose="020B0604020202020204" pitchFamily="34" charset="0"/>
                        <a:buChar char="•"/>
                      </a:pPr>
                      <a:r>
                        <a:rPr lang="en-IN" sz="1800" dirty="0"/>
                        <a:t>Disentanglement between Classes.</a:t>
                      </a:r>
                      <a:endParaRPr lang="en-IN" sz="1800" b="1" dirty="0">
                        <a:solidFill>
                          <a:srgbClr val="002060"/>
                        </a:solidFill>
                      </a:endParaRPr>
                    </a:p>
                    <a:p>
                      <a:pPr marL="285750" indent="-285750">
                        <a:buFont typeface="Arial" panose="020B0604020202020204" pitchFamily="34" charset="0"/>
                        <a:buChar char="•"/>
                      </a:pPr>
                      <a:endParaRPr lang="en-IN" sz="1800" dirty="0"/>
                    </a:p>
                  </a:txBody>
                  <a:tcPr/>
                </a:tc>
                <a:tc>
                  <a:txBody>
                    <a:bodyPr/>
                    <a:lstStyle/>
                    <a:p>
                      <a:pPr marL="285750" indent="-285750" algn="just">
                        <a:buFont typeface="Arial" panose="020B0604020202020204" pitchFamily="34" charset="0"/>
                        <a:buChar char="•"/>
                      </a:pPr>
                      <a:r>
                        <a:rPr lang="en-US" sz="1800" dirty="0"/>
                        <a:t>It was optimized for character-level features among the various features constituting URLs.</a:t>
                      </a:r>
                    </a:p>
                    <a:p>
                      <a:pPr marL="285750" indent="-285750" algn="just">
                        <a:buFont typeface="Arial" panose="020B0604020202020204" pitchFamily="34" charset="0"/>
                        <a:buChar char="•"/>
                      </a:pPr>
                      <a:r>
                        <a:rPr lang="en-US" sz="1800" dirty="0"/>
                        <a:t>The confusion of character-level features is identified as the main cause of performance degradation for the proposed method. </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2548" y="0"/>
            <a:ext cx="8898903" cy="369332"/>
          </a:xfrm>
          <a:prstGeom prst="rect">
            <a:avLst/>
          </a:prstGeom>
          <a:noFill/>
        </p:spPr>
        <p:txBody>
          <a:bodyPr wrap="square">
            <a:spAutoFit/>
          </a:bodyPr>
          <a:lstStyle/>
          <a:p>
            <a:pPr algn="just"/>
            <a:r>
              <a:rPr lang="en-IN" b="1" dirty="0">
                <a:solidFill>
                  <a:schemeClr val="bg2">
                    <a:lumMod val="25000"/>
                  </a:schemeClr>
                </a:solidFill>
              </a:rPr>
              <a:t>2. A Deep Learning-Based Framework for Phishing Website Detection</a:t>
            </a:r>
            <a:r>
              <a:rPr lang="en-IN" b="1" dirty="0">
                <a:solidFill>
                  <a:schemeClr val="bg2">
                    <a:lumMod val="25000"/>
                  </a:schemeClr>
                </a:solidFill>
                <a:hlinkClick r:id="rId2" action="ppaction://hlinksldjump"/>
              </a:rPr>
              <a:t>[4]</a:t>
            </a:r>
            <a:r>
              <a:rPr lang="en-IN" b="1" dirty="0">
                <a:solidFill>
                  <a:schemeClr val="bg2">
                    <a:lumMod val="25000"/>
                  </a:schemeClr>
                </a:solidFill>
              </a:rPr>
              <a:t>.</a:t>
            </a:r>
          </a:p>
        </p:txBody>
      </p:sp>
      <p:sp>
        <p:nvSpPr>
          <p:cNvPr id="5" name="TextBox 4"/>
          <p:cNvSpPr txBox="1"/>
          <p:nvPr/>
        </p:nvSpPr>
        <p:spPr>
          <a:xfrm>
            <a:off x="122548" y="369332"/>
            <a:ext cx="6594049" cy="369332"/>
          </a:xfrm>
          <a:prstGeom prst="rect">
            <a:avLst/>
          </a:prstGeom>
          <a:noFill/>
        </p:spPr>
        <p:txBody>
          <a:bodyPr wrap="square">
            <a:spAutoFit/>
          </a:bodyPr>
          <a:lstStyle/>
          <a:p>
            <a:pPr marL="342900" indent="-342900" algn="just"/>
            <a:r>
              <a:rPr lang="en-IN" sz="1600" b="1" dirty="0">
                <a:solidFill>
                  <a:schemeClr val="accent1">
                    <a:lumMod val="75000"/>
                  </a:schemeClr>
                </a:solidFill>
              </a:rPr>
              <a:t>Authors:</a:t>
            </a:r>
            <a:r>
              <a:rPr lang="en-IN" sz="1600" b="1" dirty="0">
                <a:solidFill>
                  <a:srgbClr val="333333"/>
                </a:solidFill>
              </a:rPr>
              <a:t> </a:t>
            </a:r>
            <a:r>
              <a:rPr lang="en-IN" sz="1600" dirty="0" err="1"/>
              <a:t>Lizhen</a:t>
            </a:r>
            <a:r>
              <a:rPr lang="en-IN" sz="1600" dirty="0"/>
              <a:t> Tang, </a:t>
            </a:r>
            <a:r>
              <a:rPr lang="en-IN" sz="1600" dirty="0" err="1"/>
              <a:t>Qusay</a:t>
            </a:r>
            <a:r>
              <a:rPr lang="en-IN" sz="1600" dirty="0"/>
              <a:t> H. Mahmoud.(2021</a:t>
            </a:r>
            <a:r>
              <a:rPr lang="en-IN" dirty="0"/>
              <a:t>)</a:t>
            </a:r>
          </a:p>
        </p:txBody>
      </p:sp>
      <p:graphicFrame>
        <p:nvGraphicFramePr>
          <p:cNvPr id="8" name="Table 7"/>
          <p:cNvGraphicFramePr>
            <a:graphicFrameLocks noGrp="1"/>
          </p:cNvGraphicFramePr>
          <p:nvPr/>
        </p:nvGraphicFramePr>
        <p:xfrm>
          <a:off x="113119" y="846228"/>
          <a:ext cx="8917760" cy="5394960"/>
        </p:xfrm>
        <a:graphic>
          <a:graphicData uri="http://schemas.openxmlformats.org/drawingml/2006/table">
            <a:tbl>
              <a:tblPr firstRow="1" bandRow="1">
                <a:tableStyleId>{D7AC3CCA-C797-4891-BE02-D94E43425B78}</a:tableStyleId>
              </a:tblPr>
              <a:tblGrid>
                <a:gridCol w="2281289">
                  <a:extLst>
                    <a:ext uri="{9D8B030D-6E8A-4147-A177-3AD203B41FA5}">
                      <a16:colId xmlns:a16="http://schemas.microsoft.com/office/drawing/2014/main" val="20000"/>
                    </a:ext>
                  </a:extLst>
                </a:gridCol>
                <a:gridCol w="2177591">
                  <a:extLst>
                    <a:ext uri="{9D8B030D-6E8A-4147-A177-3AD203B41FA5}">
                      <a16:colId xmlns:a16="http://schemas.microsoft.com/office/drawing/2014/main" val="20001"/>
                    </a:ext>
                  </a:extLst>
                </a:gridCol>
                <a:gridCol w="2229440">
                  <a:extLst>
                    <a:ext uri="{9D8B030D-6E8A-4147-A177-3AD203B41FA5}">
                      <a16:colId xmlns:a16="http://schemas.microsoft.com/office/drawing/2014/main" val="20002"/>
                    </a:ext>
                  </a:extLst>
                </a:gridCol>
                <a:gridCol w="2229440">
                  <a:extLst>
                    <a:ext uri="{9D8B030D-6E8A-4147-A177-3AD203B41FA5}">
                      <a16:colId xmlns:a16="http://schemas.microsoft.com/office/drawing/2014/main" val="20003"/>
                    </a:ext>
                  </a:extLst>
                </a:gridCol>
              </a:tblGrid>
              <a:tr h="606451">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b="1" dirty="0">
                          <a:latin typeface="Times New Roman" panose="02020603050405020304" pitchFamily="18" charset="0"/>
                          <a:cs typeface="Times New Roman" panose="02020603050405020304" pitchFamily="18" charset="0"/>
                        </a:rPr>
                        <a:t>METHODOLOGY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b="1" dirty="0">
                          <a:latin typeface="Times New Roman" panose="02020603050405020304" pitchFamily="18" charset="0"/>
                          <a:cs typeface="Times New Roman" panose="02020603050405020304" pitchFamily="18" charset="0"/>
                        </a:rPr>
                        <a:t>CONTRIBUTIONS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b="1" dirty="0">
                          <a:latin typeface="Times New Roman" panose="02020603050405020304" pitchFamily="18" charset="0"/>
                          <a:cs typeface="Times New Roman" panose="02020603050405020304" pitchFamily="18" charset="0"/>
                        </a:rPr>
                        <a:t>ADVANTAGES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IN" sz="1800" b="1" dirty="0">
                          <a:latin typeface="Times New Roman" panose="02020603050405020304" pitchFamily="18" charset="0"/>
                          <a:cs typeface="Times New Roman" panose="02020603050405020304" pitchFamily="18" charset="0"/>
                        </a:rPr>
                        <a:t>LIMITATIONS</a:t>
                      </a: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10000"/>
                  </a:ext>
                </a:extLst>
              </a:tr>
              <a:tr h="4505061">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 In this paper,</a:t>
                      </a:r>
                      <a:r>
                        <a:rPr lang="en-IN" dirty="0"/>
                        <a:t> a deep learning-based framework is used to detect phishing links in a real-time web browsing environment.</a:t>
                      </a:r>
                    </a:p>
                    <a:p>
                      <a:pPr marL="0" marR="0" lvl="0" indent="0" algn="l" defTabSz="914400" rtl="0" eaLnBrk="1" fontAlgn="auto" latinLnBrk="0" hangingPunct="1">
                        <a:lnSpc>
                          <a:spcPct val="100000"/>
                        </a:lnSpc>
                        <a:spcBef>
                          <a:spcPts val="0"/>
                        </a:spcBef>
                        <a:spcAft>
                          <a:spcPts val="0"/>
                        </a:spcAft>
                        <a:buClrTx/>
                        <a:buSzTx/>
                        <a:buFontTx/>
                        <a:buNone/>
                        <a:defRPr/>
                      </a:pPr>
                      <a:endParaRPr lang="en-IN" dirty="0"/>
                    </a:p>
                    <a:p>
                      <a:pPr marL="342900" indent="-342900" algn="just">
                        <a:buFont typeface="Arial" panose="020B0604020202020204" pitchFamily="34" charset="0"/>
                        <a:buChar char="•"/>
                      </a:pPr>
                      <a:r>
                        <a:rPr lang="en-US" dirty="0">
                          <a:solidFill>
                            <a:srgbClr val="333333"/>
                          </a:solidFill>
                        </a:rPr>
                        <a:t>Collection, analysis and storing of data.</a:t>
                      </a:r>
                    </a:p>
                    <a:p>
                      <a:pPr marL="342900" indent="-342900" algn="just">
                        <a:buFont typeface="Arial" panose="020B0604020202020204" pitchFamily="34" charset="0"/>
                        <a:buChar char="•"/>
                      </a:pPr>
                      <a:r>
                        <a:rPr lang="en-US" dirty="0">
                          <a:solidFill>
                            <a:srgbClr val="333333"/>
                          </a:solidFill>
                        </a:rPr>
                        <a:t>Configure and classification of data.</a:t>
                      </a:r>
                    </a:p>
                    <a:p>
                      <a:pPr marL="342900" indent="-342900" algn="just">
                        <a:buFont typeface="Arial" panose="020B0604020202020204" pitchFamily="34" charset="0"/>
                        <a:buChar char="•"/>
                      </a:pPr>
                      <a:r>
                        <a:rPr lang="en-US" dirty="0">
                          <a:solidFill>
                            <a:srgbClr val="333333"/>
                          </a:solidFill>
                        </a:rPr>
                        <a:t>Web browser extension.</a:t>
                      </a:r>
                    </a:p>
                    <a:p>
                      <a:pPr marL="0" marR="0" lvl="0" indent="0" algn="l" defTabSz="914400" rtl="0" eaLnBrk="1" fontAlgn="auto" latinLnBrk="0" hangingPunct="1">
                        <a:lnSpc>
                          <a:spcPct val="100000"/>
                        </a:lnSpc>
                        <a:spcBef>
                          <a:spcPts val="0"/>
                        </a:spcBef>
                        <a:spcAft>
                          <a:spcPts val="0"/>
                        </a:spcAft>
                        <a:buClrTx/>
                        <a:buSzTx/>
                        <a:buFontTx/>
                        <a:buNone/>
                        <a:defRPr/>
                      </a:pPr>
                      <a:endParaRPr lang="en-IN"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 The proposed approach has a prototype implementation of the proposed framework as a chrome browser extension and achieved the highest accuracy with the RNN-GRU model. </a:t>
                      </a:r>
                      <a:endParaRPr lang="en-IN" dirty="0"/>
                    </a:p>
                  </a:txBody>
                  <a:tcPr/>
                </a:tc>
                <a:tc>
                  <a:txBody>
                    <a:body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Real time browsing environment.</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Running in real time without delays.</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Experimental data can be tracked. </a:t>
                      </a:r>
                    </a:p>
                    <a:p>
                      <a:pPr marL="285750" indent="-285750">
                        <a:buFont typeface="Arial" panose="020B0604020202020204" pitchFamily="34" charset="0"/>
                        <a:buChar char="•"/>
                      </a:pPr>
                      <a:endParaRPr lang="en-IN" dirty="0"/>
                    </a:p>
                  </a:txBody>
                  <a:tcPr/>
                </a:tc>
                <a:tc>
                  <a:txBody>
                    <a:bodyPr/>
                    <a:lstStyle/>
                    <a:p>
                      <a:pPr marL="285750" indent="-285750" algn="just">
                        <a:buFont typeface="Arial" panose="020B0604020202020204" pitchFamily="34" charset="0"/>
                        <a:buChar char="•"/>
                      </a:pPr>
                      <a:r>
                        <a:rPr lang="en-US" dirty="0"/>
                        <a:t>Short links cannot be detected.</a:t>
                      </a:r>
                    </a:p>
                    <a:p>
                      <a:pPr marL="285750" indent="-285750" algn="just">
                        <a:buFont typeface="Arial" panose="020B0604020202020204" pitchFamily="34" charset="0"/>
                        <a:buChar char="•"/>
                      </a:pPr>
                      <a:r>
                        <a:rPr lang="en-US" dirty="0"/>
                        <a:t>Limited number of character is trained results in information loss.</a:t>
                      </a:r>
                    </a:p>
                    <a:p>
                      <a:pPr marL="0" indent="0">
                        <a:buFont typeface="Arial" panose="020B0604020202020204" pitchFamily="34" charset="0"/>
                        <a:buNone/>
                      </a:pPr>
                      <a:endParaRPr lang="en-IN"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831" y="118735"/>
            <a:ext cx="8861197" cy="1200329"/>
          </a:xfrm>
          <a:prstGeom prst="rect">
            <a:avLst/>
          </a:prstGeom>
          <a:noFill/>
        </p:spPr>
        <p:txBody>
          <a:bodyPr wrap="square">
            <a:spAutoFit/>
          </a:bodyPr>
          <a:lstStyle/>
          <a:p>
            <a:pPr marR="0" lvl="0" algn="just" defTabSz="457200" rtl="0" eaLnBrk="1" fontAlgn="auto" latinLnBrk="0" hangingPunct="1">
              <a:lnSpc>
                <a:spcPct val="100000"/>
              </a:lnSpc>
              <a:spcBef>
                <a:spcPts val="0"/>
              </a:spcBef>
              <a:spcAft>
                <a:spcPts val="0"/>
              </a:spcAft>
              <a:buClrTx/>
              <a:buSzTx/>
              <a:defRPr/>
            </a:pPr>
            <a:r>
              <a:rPr kumimoji="0" lang="en-US" sz="1800" b="1" i="0" u="none" strike="noStrike" kern="1200" cap="none" spc="0" normalizeH="0" baseline="0" noProof="0" dirty="0">
                <a:ln>
                  <a:noFill/>
                </a:ln>
                <a:solidFill>
                  <a:srgbClr val="002060"/>
                </a:solidFill>
                <a:effectLst/>
                <a:uLnTx/>
                <a:uFillTx/>
                <a:latin typeface="Calibri" panose="020F0502020204030204"/>
                <a:ea typeface="+mn-ea"/>
                <a:cs typeface="+mn-cs"/>
              </a:rPr>
              <a:t>3. Phishing Website Detection Based on Deep Convolutional Neural Network and Random Forest Ensemble Learning </a:t>
            </a:r>
            <a:r>
              <a:rPr kumimoji="0" lang="en-US" sz="1800" b="1" i="0" u="none" strike="noStrike" kern="1200" cap="none" spc="0" normalizeH="0" baseline="0" noProof="0" dirty="0">
                <a:ln>
                  <a:noFill/>
                </a:ln>
                <a:solidFill>
                  <a:srgbClr val="002060"/>
                </a:solidFill>
                <a:effectLst/>
                <a:uLnTx/>
                <a:uFillTx/>
                <a:latin typeface="Calibri" panose="020F0502020204030204"/>
                <a:ea typeface="+mn-ea"/>
                <a:cs typeface="+mn-cs"/>
                <a:hlinkClick r:id="rId2" action="ppaction://hlinksldjump"/>
              </a:rPr>
              <a:t>[5]</a:t>
            </a:r>
            <a:r>
              <a:rPr kumimoji="0" lang="en-US" sz="1800" b="1" i="0" u="none" strike="noStrike" kern="1200" cap="none" spc="0" normalizeH="0" baseline="0" noProof="0" dirty="0">
                <a:ln>
                  <a:noFill/>
                </a:ln>
                <a:solidFill>
                  <a:srgbClr val="002060"/>
                </a:solidFill>
                <a:effectLst/>
                <a:uLnTx/>
                <a:uFillTx/>
                <a:latin typeface="Calibri" panose="020F0502020204030204"/>
                <a:ea typeface="+mn-ea"/>
                <a:cs typeface="+mn-cs"/>
              </a:rPr>
              <a:t>.  </a:t>
            </a:r>
          </a:p>
          <a:p>
            <a:pPr algn="just">
              <a:defRPr/>
            </a:pPr>
            <a:r>
              <a:rPr kumimoji="0" lang="en-US" sz="1600" b="1" i="0" u="none" strike="noStrike" kern="1200" cap="none" spc="0" normalizeH="0" baseline="0" noProof="0" dirty="0">
                <a:ln>
                  <a:noFill/>
                </a:ln>
                <a:solidFill>
                  <a:srgbClr val="BD582C"/>
                </a:solidFill>
                <a:effectLst/>
                <a:uLnTx/>
                <a:uFillTx/>
                <a:latin typeface="Calibri" panose="020F0502020204030204"/>
                <a:ea typeface="+mn-ea"/>
                <a:cs typeface="+mn-cs"/>
              </a:rPr>
              <a:t>Authors: </a:t>
            </a:r>
            <a:r>
              <a:rPr kumimoji="0" lang="en-IN" sz="1600" b="0" i="0" u="none" strike="noStrike" kern="120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mn-cs"/>
              </a:rPr>
              <a:t>Rundong</a:t>
            </a:r>
            <a:r>
              <a:rPr kumimoji="0" lang="en-IN" sz="16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Yang, </a:t>
            </a:r>
            <a:r>
              <a:rPr kumimoji="0" lang="en-IN" sz="1600" b="0" i="0" u="none" strike="noStrike" kern="120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mn-cs"/>
              </a:rPr>
              <a:t>Kangfeng</a:t>
            </a:r>
            <a:r>
              <a:rPr kumimoji="0" lang="en-IN" sz="16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Zheng,  Bin Wu,  Chunhua Wu and </a:t>
            </a:r>
            <a:r>
              <a:rPr kumimoji="0" lang="en-IN" sz="1600" b="0" i="0" u="none" strike="noStrike" kern="120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mn-cs"/>
              </a:rPr>
              <a:t>Xiujuan</a:t>
            </a:r>
            <a:r>
              <a:rPr kumimoji="0" lang="en-IN" sz="16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Wang.(2021)</a:t>
            </a:r>
          </a:p>
          <a:p>
            <a:pPr marR="0" lvl="0" algn="just" defTabSz="457200" rtl="0" eaLnBrk="1" fontAlgn="auto" latinLnBrk="0" hangingPunct="1">
              <a:lnSpc>
                <a:spcPct val="100000"/>
              </a:lnSpc>
              <a:spcBef>
                <a:spcPts val="0"/>
              </a:spcBef>
              <a:spcAft>
                <a:spcPts val="0"/>
              </a:spcAft>
              <a:buClrTx/>
              <a:buSzTx/>
              <a:defRPr/>
            </a:pPr>
            <a:endParaRPr kumimoji="0" lang="en-US" sz="18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aphicFrame>
        <p:nvGraphicFramePr>
          <p:cNvPr id="4" name="Table 3"/>
          <p:cNvGraphicFramePr>
            <a:graphicFrameLocks noGrp="1"/>
          </p:cNvGraphicFramePr>
          <p:nvPr/>
        </p:nvGraphicFramePr>
        <p:xfrm>
          <a:off x="131973" y="1029772"/>
          <a:ext cx="8861196" cy="5281260"/>
        </p:xfrm>
        <a:graphic>
          <a:graphicData uri="http://schemas.openxmlformats.org/drawingml/2006/table">
            <a:tbl>
              <a:tblPr firstRow="1" bandRow="1">
                <a:tableStyleId>{D7AC3CCA-C797-4891-BE02-D94E43425B78}</a:tableStyleId>
              </a:tblPr>
              <a:tblGrid>
                <a:gridCol w="2215299">
                  <a:extLst>
                    <a:ext uri="{9D8B030D-6E8A-4147-A177-3AD203B41FA5}">
                      <a16:colId xmlns:a16="http://schemas.microsoft.com/office/drawing/2014/main" val="20000"/>
                    </a:ext>
                  </a:extLst>
                </a:gridCol>
                <a:gridCol w="2215299">
                  <a:extLst>
                    <a:ext uri="{9D8B030D-6E8A-4147-A177-3AD203B41FA5}">
                      <a16:colId xmlns:a16="http://schemas.microsoft.com/office/drawing/2014/main" val="20001"/>
                    </a:ext>
                  </a:extLst>
                </a:gridCol>
                <a:gridCol w="2215299">
                  <a:extLst>
                    <a:ext uri="{9D8B030D-6E8A-4147-A177-3AD203B41FA5}">
                      <a16:colId xmlns:a16="http://schemas.microsoft.com/office/drawing/2014/main" val="20002"/>
                    </a:ext>
                  </a:extLst>
                </a:gridCol>
                <a:gridCol w="2215299">
                  <a:extLst>
                    <a:ext uri="{9D8B030D-6E8A-4147-A177-3AD203B41FA5}">
                      <a16:colId xmlns:a16="http://schemas.microsoft.com/office/drawing/2014/main" val="20003"/>
                    </a:ext>
                  </a:extLst>
                </a:gridCol>
              </a:tblGrid>
              <a:tr h="13821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b="1" dirty="0">
                          <a:latin typeface="Times New Roman" panose="02020603050405020304" pitchFamily="18" charset="0"/>
                          <a:cs typeface="Times New Roman" panose="02020603050405020304" pitchFamily="18" charset="0"/>
                        </a:rPr>
                        <a:t>METHODOLOGY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b="1" dirty="0">
                          <a:latin typeface="Times New Roman" panose="02020603050405020304" pitchFamily="18" charset="0"/>
                          <a:cs typeface="Times New Roman" panose="02020603050405020304" pitchFamily="18" charset="0"/>
                        </a:rPr>
                        <a:t>CONTRIBUTIONS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b="1" dirty="0">
                          <a:latin typeface="Times New Roman" panose="02020603050405020304" pitchFamily="18" charset="0"/>
                          <a:cs typeface="Times New Roman" panose="02020603050405020304" pitchFamily="18" charset="0"/>
                        </a:rPr>
                        <a:t>ADVANTAGES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b="1" dirty="0">
                          <a:latin typeface="Times New Roman" panose="02020603050405020304" pitchFamily="18" charset="0"/>
                          <a:cs typeface="Times New Roman" panose="02020603050405020304" pitchFamily="18" charset="0"/>
                        </a:rPr>
                        <a:t>LIMITATIONS</a:t>
                      </a:r>
                    </a:p>
                    <a:p>
                      <a:endParaRPr lang="en-IN" dirty="0"/>
                    </a:p>
                  </a:txBody>
                  <a:tcPr/>
                </a:tc>
                <a:extLst>
                  <a:ext uri="{0D108BD9-81ED-4DB2-BD59-A6C34878D82A}">
                    <a16:rowId xmlns:a16="http://schemas.microsoft.com/office/drawing/2014/main" val="10000"/>
                  </a:ext>
                </a:extLst>
              </a:tr>
              <a:tr h="464118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srgbClr val="000000"/>
                          </a:solidFill>
                          <a:effectLst/>
                          <a:uLnTx/>
                          <a:uFillTx/>
                          <a:latin typeface="+mn-lt"/>
                          <a:ea typeface="+mn-ea"/>
                          <a:cs typeface="+mn-cs"/>
                        </a:rPr>
                        <a:t>This paper proposes an integrated phishing website detection method based on convolutional neural networks (CNN) and random forest (RF).</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dirty="0">
                        <a:ln>
                          <a:noFill/>
                        </a:ln>
                        <a:solidFill>
                          <a:srgbClr val="000000"/>
                        </a:solidFill>
                        <a:effectLst/>
                        <a:uLnTx/>
                        <a:uFillTx/>
                        <a:latin typeface="+mn-lt"/>
                        <a:ea typeface="+mn-ea"/>
                        <a:cs typeface="+mn-cs"/>
                      </a:endParaRPr>
                    </a:p>
                    <a:p>
                      <a:pPr marL="342900" indent="-342900" algn="just">
                        <a:buFont typeface="Arial" panose="020B0604020202020204" pitchFamily="34" charset="0"/>
                        <a:buChar char="•"/>
                      </a:pPr>
                      <a:r>
                        <a:rPr kumimoji="0" lang="en-US" sz="1800" b="0" i="0" u="none" strike="noStrike" kern="1200" cap="none" spc="0" normalizeH="0" baseline="0" noProof="0" dirty="0">
                          <a:ln>
                            <a:noFill/>
                          </a:ln>
                          <a:solidFill>
                            <a:srgbClr val="000000"/>
                          </a:solidFill>
                          <a:effectLst/>
                          <a:uLnTx/>
                          <a:uFillTx/>
                          <a:latin typeface="+mn-lt"/>
                          <a:ea typeface="+mn-ea"/>
                          <a:cs typeface="+mn-cs"/>
                        </a:rPr>
                        <a:t>URL Character Embedding.</a:t>
                      </a:r>
                    </a:p>
                    <a:p>
                      <a:pPr marL="342900" indent="-342900" algn="just">
                        <a:buFont typeface="Arial" panose="020B0604020202020204" pitchFamily="34" charset="0"/>
                        <a:buChar char="•"/>
                      </a:pPr>
                      <a:r>
                        <a:rPr lang="en-US" dirty="0">
                          <a:solidFill>
                            <a:srgbClr val="000000"/>
                          </a:solidFill>
                          <a:latin typeface="+mn-lt"/>
                        </a:rPr>
                        <a:t>Designing an improved CNN network.</a:t>
                      </a:r>
                    </a:p>
                    <a:p>
                      <a:pPr marL="342900" indent="-342900" algn="just">
                        <a:buFont typeface="Arial" panose="020B0604020202020204" pitchFamily="34" charset="0"/>
                        <a:buChar char="•"/>
                      </a:pPr>
                      <a:r>
                        <a:rPr kumimoji="0" lang="en-US" sz="1800" b="0" i="0" u="none" strike="noStrike" kern="1200" cap="none" spc="0" normalizeH="0" baseline="0" noProof="0" dirty="0">
                          <a:ln>
                            <a:noFill/>
                          </a:ln>
                          <a:solidFill>
                            <a:srgbClr val="000000"/>
                          </a:solidFill>
                          <a:effectLst/>
                          <a:uLnTx/>
                          <a:uFillTx/>
                          <a:latin typeface="+mn-lt"/>
                          <a:ea typeface="+mn-ea"/>
                          <a:cs typeface="+mn-cs"/>
                        </a:rPr>
                        <a:t>Ensemble classification.</a:t>
                      </a:r>
                      <a:endParaRPr kumimoji="0" lang="en-IN" sz="1800" b="0" i="0" u="none" strike="noStrike" kern="1200" cap="none" spc="0" normalizeH="0" baseline="0" noProof="0" dirty="0">
                        <a:ln>
                          <a:noFill/>
                        </a:ln>
                        <a:solidFill>
                          <a:srgbClr val="00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solidFill>
                            <a:srgbClr val="212121"/>
                          </a:solidFill>
                        </a:rPr>
                        <a:t>P</a:t>
                      </a:r>
                      <a:r>
                        <a:rPr lang="en-IN" b="0" i="0" dirty="0">
                          <a:solidFill>
                            <a:srgbClr val="212121"/>
                          </a:solidFill>
                          <a:effectLst/>
                        </a:rPr>
                        <a:t>hishing website detection technique based on integrated learning and deep learning. It  </a:t>
                      </a:r>
                      <a:r>
                        <a:rPr lang="en-IN" dirty="0">
                          <a:solidFill>
                            <a:srgbClr val="212121"/>
                          </a:solidFill>
                        </a:rPr>
                        <a:t>uses URL features. A real data set is built and experimented extensively.</a:t>
                      </a:r>
                    </a:p>
                    <a:p>
                      <a:endParaRPr lang="en-IN" dirty="0"/>
                    </a:p>
                  </a:txBody>
                  <a:tcPr/>
                </a:tc>
                <a:tc>
                  <a:txBody>
                    <a:bodyPr/>
                    <a:lstStyle/>
                    <a:p>
                      <a:pPr marL="285750" indent="-285750" algn="just">
                        <a:buFont typeface="Arial" panose="020B0604020202020204" pitchFamily="34" charset="0"/>
                        <a:buChar char="•"/>
                      </a:pPr>
                      <a:r>
                        <a:rPr lang="en-IN" dirty="0"/>
                        <a:t> Strong generalization ability.</a:t>
                      </a:r>
                    </a:p>
                    <a:p>
                      <a:pPr marL="285750" indent="-285750" algn="just">
                        <a:buFont typeface="Arial" panose="020B0604020202020204" pitchFamily="34" charset="0"/>
                        <a:buChar char="•"/>
                      </a:pPr>
                      <a:r>
                        <a:rPr lang="en-IN" dirty="0"/>
                        <a:t>Third-party service independence</a:t>
                      </a:r>
                    </a:p>
                    <a:p>
                      <a:pPr marL="285750" indent="-285750" algn="just">
                        <a:buFont typeface="Arial" panose="020B0604020202020204" pitchFamily="34" charset="0"/>
                        <a:buChar char="•"/>
                      </a:pPr>
                      <a:r>
                        <a:rPr lang="en-IN" dirty="0"/>
                        <a:t> Independence of cybersecurity experts.</a:t>
                      </a:r>
                    </a:p>
                    <a:p>
                      <a:pPr marL="285750" indent="-285750" algn="just">
                        <a:buFont typeface="Arial" panose="020B0604020202020204" pitchFamily="34" charset="0"/>
                        <a:buChar char="•"/>
                      </a:pPr>
                      <a:r>
                        <a:rPr lang="en-IN" dirty="0"/>
                        <a:t> Language-independent.</a:t>
                      </a:r>
                    </a:p>
                    <a:p>
                      <a:endParaRPr lang="en-IN" dirty="0"/>
                    </a:p>
                  </a:txBody>
                  <a:tcPr/>
                </a:tc>
                <a:tc>
                  <a:txBody>
                    <a:bodyPr/>
                    <a:lstStyle/>
                    <a:p>
                      <a:pPr marL="285750" indent="-285750" algn="just">
                        <a:buFont typeface="Arial" panose="020B0604020202020204" pitchFamily="34" charset="0"/>
                        <a:buChar char="•"/>
                      </a:pPr>
                      <a:r>
                        <a:rPr lang="en-US" dirty="0"/>
                        <a:t>It takes longer to train.</a:t>
                      </a:r>
                    </a:p>
                    <a:p>
                      <a:pPr marL="285750" indent="-285750" algn="just">
                        <a:buFont typeface="Arial" panose="020B0604020202020204" pitchFamily="34" charset="0"/>
                        <a:buChar char="•"/>
                      </a:pPr>
                      <a:r>
                        <a:rPr lang="en-US" dirty="0"/>
                        <a:t>The model cannot determine whether the URL is active or not.</a:t>
                      </a:r>
                    </a:p>
                    <a:p>
                      <a:endParaRPr lang="en-IN"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3117" y="121061"/>
            <a:ext cx="8917757" cy="369332"/>
          </a:xfrm>
          <a:prstGeom prst="rect">
            <a:avLst/>
          </a:prstGeom>
          <a:noFill/>
        </p:spPr>
        <p:txBody>
          <a:bodyPr wrap="square">
            <a:spAutoFit/>
          </a:bodyPr>
          <a:lstStyle/>
          <a:p>
            <a:pPr algn="l"/>
            <a:r>
              <a:rPr lang="en-IN" b="1" i="0" dirty="0">
                <a:solidFill>
                  <a:schemeClr val="bg2">
                    <a:lumMod val="25000"/>
                  </a:schemeClr>
                </a:solidFill>
                <a:effectLst/>
              </a:rPr>
              <a:t>4. A Deep Learning-Based Phishing Detection System Using CNN, LSTM, and LSTM-CNN</a:t>
            </a:r>
            <a:r>
              <a:rPr lang="en-IN" b="1" i="0" dirty="0">
                <a:solidFill>
                  <a:schemeClr val="bg2">
                    <a:lumMod val="25000"/>
                  </a:schemeClr>
                </a:solidFill>
                <a:effectLst/>
                <a:hlinkClick r:id="rId2" action="ppaction://hlinksldjump"/>
              </a:rPr>
              <a:t>[9].</a:t>
            </a:r>
            <a:r>
              <a:rPr lang="en-IN" b="1" i="0" dirty="0">
                <a:solidFill>
                  <a:schemeClr val="bg2">
                    <a:lumMod val="25000"/>
                  </a:schemeClr>
                </a:solidFill>
                <a:effectLst/>
              </a:rPr>
              <a:t> </a:t>
            </a:r>
          </a:p>
        </p:txBody>
      </p:sp>
      <p:sp>
        <p:nvSpPr>
          <p:cNvPr id="5" name="TextBox 4"/>
          <p:cNvSpPr txBox="1"/>
          <p:nvPr/>
        </p:nvSpPr>
        <p:spPr>
          <a:xfrm>
            <a:off x="226243" y="527314"/>
            <a:ext cx="8917757" cy="338554"/>
          </a:xfrm>
          <a:prstGeom prst="rect">
            <a:avLst/>
          </a:prstGeom>
          <a:noFill/>
        </p:spPr>
        <p:txBody>
          <a:bodyPr wrap="square">
            <a:spAutoFit/>
          </a:bodyPr>
          <a:lstStyle/>
          <a:p>
            <a:pPr algn="just"/>
            <a:r>
              <a:rPr lang="en-US" sz="1600" b="1" dirty="0">
                <a:solidFill>
                  <a:schemeClr val="accent2"/>
                </a:solidFill>
              </a:rPr>
              <a:t>Authors </a:t>
            </a:r>
            <a:r>
              <a:rPr lang="en-IN" sz="1600" dirty="0"/>
              <a:t>: Zainab </a:t>
            </a:r>
            <a:r>
              <a:rPr lang="en-IN" sz="1600" dirty="0" err="1"/>
              <a:t>Alshingiti</a:t>
            </a:r>
            <a:r>
              <a:rPr lang="en-IN" sz="1600" dirty="0"/>
              <a:t> ,</a:t>
            </a:r>
            <a:r>
              <a:rPr lang="en-IN" sz="1600" dirty="0" err="1"/>
              <a:t>Rabeah</a:t>
            </a:r>
            <a:r>
              <a:rPr lang="en-IN" sz="1600" dirty="0"/>
              <a:t> </a:t>
            </a:r>
            <a:r>
              <a:rPr lang="en-IN" sz="1600" dirty="0" err="1"/>
              <a:t>Alaqel</a:t>
            </a:r>
            <a:r>
              <a:rPr lang="en-IN" sz="1600" dirty="0"/>
              <a:t> ,Jalal Al-</a:t>
            </a:r>
            <a:r>
              <a:rPr lang="en-IN" sz="1600" dirty="0" err="1"/>
              <a:t>Muhtadi</a:t>
            </a:r>
            <a:r>
              <a:rPr lang="en-IN" sz="1600" dirty="0"/>
              <a:t> and Muhammad Hamza Faheem. (2023)</a:t>
            </a:r>
          </a:p>
        </p:txBody>
      </p:sp>
      <p:graphicFrame>
        <p:nvGraphicFramePr>
          <p:cNvPr id="6" name="Table 5"/>
          <p:cNvGraphicFramePr>
            <a:graphicFrameLocks noGrp="1"/>
          </p:cNvGraphicFramePr>
          <p:nvPr/>
        </p:nvGraphicFramePr>
        <p:xfrm>
          <a:off x="113117" y="902789"/>
          <a:ext cx="8917760" cy="5394960"/>
        </p:xfrm>
        <a:graphic>
          <a:graphicData uri="http://schemas.openxmlformats.org/drawingml/2006/table">
            <a:tbl>
              <a:tblPr firstRow="1" bandRow="1">
                <a:tableStyleId>{D7AC3CCA-C797-4891-BE02-D94E43425B78}</a:tableStyleId>
              </a:tblPr>
              <a:tblGrid>
                <a:gridCol w="2229440">
                  <a:extLst>
                    <a:ext uri="{9D8B030D-6E8A-4147-A177-3AD203B41FA5}">
                      <a16:colId xmlns:a16="http://schemas.microsoft.com/office/drawing/2014/main" val="20000"/>
                    </a:ext>
                  </a:extLst>
                </a:gridCol>
                <a:gridCol w="2229440">
                  <a:extLst>
                    <a:ext uri="{9D8B030D-6E8A-4147-A177-3AD203B41FA5}">
                      <a16:colId xmlns:a16="http://schemas.microsoft.com/office/drawing/2014/main" val="20001"/>
                    </a:ext>
                  </a:extLst>
                </a:gridCol>
                <a:gridCol w="2229440">
                  <a:extLst>
                    <a:ext uri="{9D8B030D-6E8A-4147-A177-3AD203B41FA5}">
                      <a16:colId xmlns:a16="http://schemas.microsoft.com/office/drawing/2014/main" val="20002"/>
                    </a:ext>
                  </a:extLst>
                </a:gridCol>
                <a:gridCol w="2229440">
                  <a:extLst>
                    <a:ext uri="{9D8B030D-6E8A-4147-A177-3AD203B41FA5}">
                      <a16:colId xmlns:a16="http://schemas.microsoft.com/office/drawing/2014/main" val="20003"/>
                    </a:ext>
                  </a:extLst>
                </a:gridCol>
              </a:tblGrid>
              <a:tr h="606451">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b="1" dirty="0">
                          <a:latin typeface="Times New Roman" panose="02020603050405020304" pitchFamily="18" charset="0"/>
                          <a:cs typeface="Times New Roman" panose="02020603050405020304" pitchFamily="18" charset="0"/>
                        </a:rPr>
                        <a:t>METHODOLOGY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b="1" dirty="0">
                          <a:latin typeface="Times New Roman" panose="02020603050405020304" pitchFamily="18" charset="0"/>
                          <a:cs typeface="Times New Roman" panose="02020603050405020304" pitchFamily="18" charset="0"/>
                        </a:rPr>
                        <a:t>CONTRIBUTIONS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b="1" dirty="0">
                          <a:latin typeface="Times New Roman" panose="02020603050405020304" pitchFamily="18" charset="0"/>
                          <a:cs typeface="Times New Roman" panose="02020603050405020304" pitchFamily="18" charset="0"/>
                        </a:rPr>
                        <a:t>ADVANTAGES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IN" sz="1800" b="1" dirty="0">
                          <a:latin typeface="Times New Roman" panose="02020603050405020304" pitchFamily="18" charset="0"/>
                          <a:cs typeface="Times New Roman" panose="02020603050405020304" pitchFamily="18" charset="0"/>
                        </a:rPr>
                        <a:t>LIMITATIONS</a:t>
                      </a: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10000"/>
                  </a:ext>
                </a:extLst>
              </a:tr>
              <a:tr h="4505061">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dirty="0"/>
                        <a:t>Three different techniques are compared to check the robustness of the system.</a:t>
                      </a:r>
                    </a:p>
                    <a:p>
                      <a:pPr marL="342900" indent="-342900" algn="just">
                        <a:buFont typeface="Arial" panose="020B0604020202020204" pitchFamily="34" charset="0"/>
                        <a:buChar char="•"/>
                      </a:pPr>
                      <a:r>
                        <a:rPr lang="en-IN" sz="1800" dirty="0"/>
                        <a:t>Data collection and feature identification.</a:t>
                      </a:r>
                    </a:p>
                    <a:p>
                      <a:pPr marL="342900" indent="-342900" algn="just">
                        <a:buFont typeface="Arial" panose="020B0604020202020204" pitchFamily="34" charset="0"/>
                        <a:buChar char="•"/>
                      </a:pPr>
                      <a:r>
                        <a:rPr lang="en-IN" sz="1800" dirty="0"/>
                        <a:t>Data preprocessing using </a:t>
                      </a:r>
                      <a:r>
                        <a:rPr lang="en-IN" sz="1800" dirty="0" err="1"/>
                        <a:t>SelectKBest</a:t>
                      </a:r>
                      <a:r>
                        <a:rPr lang="en-IN" sz="1800" dirty="0"/>
                        <a:t> Method.</a:t>
                      </a:r>
                    </a:p>
                    <a:p>
                      <a:pPr marL="342900" indent="-342900" algn="just">
                        <a:buFont typeface="Arial" panose="020B0604020202020204" pitchFamily="34" charset="0"/>
                        <a:buChar char="•"/>
                      </a:pPr>
                      <a:r>
                        <a:rPr lang="en-IN" sz="1800" dirty="0"/>
                        <a:t>Training using CNN,LSTM, LSTM-CNN.</a:t>
                      </a:r>
                    </a:p>
                    <a:p>
                      <a:pPr marL="342900" indent="-342900" algn="just">
                        <a:buFont typeface="Arial" panose="020B0604020202020204" pitchFamily="34" charset="0"/>
                        <a:buChar char="•"/>
                      </a:pPr>
                      <a:r>
                        <a:rPr lang="en-IN" sz="1800" dirty="0"/>
                        <a:t>Output data classification.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In this paper, three different methodology is specified along with this, comparison between these methodologies is made and among them CNN proved to show best result. Dataset consideration with 30 features after feature extraction.</a:t>
                      </a:r>
                    </a:p>
                    <a:p>
                      <a:endParaRPr lang="en-IN" dirty="0"/>
                    </a:p>
                  </a:txBody>
                  <a:tcPr/>
                </a:tc>
                <a:tc>
                  <a:txBody>
                    <a:body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sz="1800" b="0" i="0" u="none" strike="noStrike" kern="1200" cap="none" spc="0" normalizeH="0" baseline="0" noProof="0" dirty="0">
                          <a:ln>
                            <a:noFill/>
                          </a:ln>
                          <a:solidFill>
                            <a:srgbClr val="000000"/>
                          </a:solidFill>
                          <a:effectLst/>
                          <a:uLnTx/>
                          <a:uFillTx/>
                          <a:ea typeface="+mn-ea"/>
                          <a:cs typeface="+mn-cs"/>
                        </a:rPr>
                        <a:t>Human expertise is not required.</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sz="1800" b="0" i="0" u="none" strike="noStrike" kern="1200" cap="none" spc="0" normalizeH="0" baseline="0" noProof="0" dirty="0">
                          <a:ln>
                            <a:noFill/>
                          </a:ln>
                          <a:solidFill>
                            <a:srgbClr val="000000"/>
                          </a:solidFill>
                          <a:effectLst/>
                          <a:uLnTx/>
                          <a:uFillTx/>
                          <a:ea typeface="+mn-ea"/>
                          <a:cs typeface="+mn-cs"/>
                        </a:rPr>
                        <a:t>Large data sets can be processed.</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sz="1800" b="0" i="0" u="none" strike="noStrike" kern="1200" cap="none" spc="0" normalizeH="0" baseline="0" noProof="0" dirty="0">
                          <a:ln>
                            <a:noFill/>
                          </a:ln>
                          <a:solidFill>
                            <a:srgbClr val="000000"/>
                          </a:solidFill>
                          <a:effectLst/>
                          <a:uLnTx/>
                          <a:uFillTx/>
                          <a:ea typeface="+mn-ea"/>
                          <a:cs typeface="+mn-cs"/>
                        </a:rPr>
                        <a:t>Comparison of three different methodology.</a:t>
                      </a:r>
                      <a:endParaRPr lang="en-IN" dirty="0"/>
                    </a:p>
                    <a:p>
                      <a:pPr marL="285750" indent="-285750" algn="just">
                        <a:buFont typeface="Arial" panose="020B0604020202020204" pitchFamily="34" charset="0"/>
                        <a:buChar char="•"/>
                      </a:pPr>
                      <a:r>
                        <a:rPr lang="en-IN" dirty="0"/>
                        <a:t>Light weight CNN model is used</a:t>
                      </a:r>
                      <a:r>
                        <a:rPr lang="en-IN" b="0" i="0" dirty="0">
                          <a:solidFill>
                            <a:srgbClr val="222222"/>
                          </a:solidFill>
                          <a:effectLst/>
                        </a:rPr>
                        <a:t>.</a:t>
                      </a:r>
                    </a:p>
                    <a:p>
                      <a:pPr marL="285750" indent="-285750">
                        <a:buFont typeface="Arial" panose="020B0604020202020204" pitchFamily="34" charset="0"/>
                        <a:buChar char="•"/>
                      </a:pPr>
                      <a:endParaRPr lang="en-IN" dirty="0"/>
                    </a:p>
                  </a:txBody>
                  <a:tcPr/>
                </a:tc>
                <a:tc>
                  <a:txBody>
                    <a:bodyPr/>
                    <a:lstStyle/>
                    <a:p>
                      <a:pPr marL="285750" indent="-285750" algn="just">
                        <a:buFont typeface="Arial" panose="020B0604020202020204" pitchFamily="34" charset="0"/>
                        <a:buChar char="•"/>
                      </a:pPr>
                      <a:r>
                        <a:rPr lang="en-IN" dirty="0"/>
                        <a:t>The significant increase in computation time.</a:t>
                      </a:r>
                    </a:p>
                    <a:p>
                      <a:pPr marL="285750" indent="-285750" algn="just">
                        <a:buFont typeface="Arial" panose="020B0604020202020204" pitchFamily="34" charset="0"/>
                        <a:buChar char="•"/>
                      </a:pPr>
                      <a:r>
                        <a:rPr lang="en-IN" dirty="0"/>
                        <a:t>The model does not check the status of the URL of the website.</a:t>
                      </a:r>
                      <a:endParaRPr lang="en-GB" dirty="0"/>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66</TotalTime>
  <Words>3145</Words>
  <Application>Microsoft Office PowerPoint</Application>
  <PresentationFormat>On-screen Show (4:3)</PresentationFormat>
  <Paragraphs>266</Paragraphs>
  <Slides>37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Sohne</vt:lpstr>
      <vt:lpstr>Symbol</vt:lpstr>
      <vt:lpstr>Times New Roman</vt:lpstr>
      <vt:lpstr>Wingdings</vt:lpstr>
      <vt:lpstr>Retrospect</vt:lpstr>
      <vt:lpstr>PowerPoint Presentation</vt:lpstr>
      <vt:lpstr>CONTENT</vt:lpstr>
      <vt:lpstr>          ABSTRACT</vt:lpstr>
      <vt:lpstr>INTRODUCTION</vt:lpstr>
      <vt:lpstr>PowerPoint Presentation</vt:lpstr>
      <vt:lpstr>PowerPoint Presentation</vt:lpstr>
      <vt:lpstr>PowerPoint Presentation</vt:lpstr>
      <vt:lpstr>PowerPoint Presentation</vt:lpstr>
      <vt:lpstr>PowerPoint Presentation</vt:lpstr>
      <vt:lpstr>PowerPoint Presentation</vt:lpstr>
      <vt:lpstr>MOTIVATION</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SYSTEM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PUBLICATION</vt:lpstr>
      <vt:lpstr>PowerPoint Presentation</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918073521927</dc:creator>
  <cp:lastModifiedBy>Chandana C Sagar</cp:lastModifiedBy>
  <cp:revision>275</cp:revision>
  <dcterms:created xsi:type="dcterms:W3CDTF">2023-04-27T16:04:00Z</dcterms:created>
  <dcterms:modified xsi:type="dcterms:W3CDTF">2024-05-27T07:35:21Z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1A4EF19709E846DFA5A95271D6DA916C_12</vt:lpwstr>
  </property>
  <property fmtid="{D5CDD505-2E9C-101B-9397-08002B2CF9AE}" pid="3" name="KSOProductBuildVer">
    <vt:lpwstr>1033-12.2.0.16909</vt:lpwstr>
  </property>
</Properties>
</file>