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7" r:id="rId3"/>
    <p:sldId id="263" r:id="rId4"/>
    <p:sldId id="257" r:id="rId5"/>
    <p:sldId id="264" r:id="rId6"/>
    <p:sldId id="265" r:id="rId7"/>
    <p:sldId id="266"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9D83E-3CCC-4372-8004-E09925D374B5}" v="2" dt="2022-12-20T11:34:12.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r m c" userId="388688fd7d3f5a26" providerId="LiveId" clId="{AFB9D83E-3CCC-4372-8004-E09925D374B5}"/>
    <pc:docChg chg="undo redo custSel addSld delSld modSld">
      <pc:chgData name="sagar m c" userId="388688fd7d3f5a26" providerId="LiveId" clId="{AFB9D83E-3CCC-4372-8004-E09925D374B5}" dt="2022-12-20T12:45:17.512" v="1224" actId="1076"/>
      <pc:docMkLst>
        <pc:docMk/>
      </pc:docMkLst>
      <pc:sldChg chg="modSp new mod">
        <pc:chgData name="sagar m c" userId="388688fd7d3f5a26" providerId="LiveId" clId="{AFB9D83E-3CCC-4372-8004-E09925D374B5}" dt="2022-12-20T11:34:18.369" v="100" actId="1076"/>
        <pc:sldMkLst>
          <pc:docMk/>
          <pc:sldMk cId="798787910" sldId="256"/>
        </pc:sldMkLst>
        <pc:spChg chg="mod">
          <ac:chgData name="sagar m c" userId="388688fd7d3f5a26" providerId="LiveId" clId="{AFB9D83E-3CCC-4372-8004-E09925D374B5}" dt="2022-12-20T11:29:50.819" v="21" actId="14100"/>
          <ac:spMkLst>
            <pc:docMk/>
            <pc:sldMk cId="798787910" sldId="256"/>
            <ac:spMk id="2" creationId="{66486D09-CD75-CAF3-BFDC-7BA08A587699}"/>
          </ac:spMkLst>
        </pc:spChg>
        <pc:spChg chg="mod">
          <ac:chgData name="sagar m c" userId="388688fd7d3f5a26" providerId="LiveId" clId="{AFB9D83E-3CCC-4372-8004-E09925D374B5}" dt="2022-12-20T11:34:18.369" v="100" actId="1076"/>
          <ac:spMkLst>
            <pc:docMk/>
            <pc:sldMk cId="798787910" sldId="256"/>
            <ac:spMk id="3" creationId="{2AEAB02D-C69B-E902-F70B-47818296F5C0}"/>
          </ac:spMkLst>
        </pc:spChg>
      </pc:sldChg>
      <pc:sldChg chg="modSp new mod">
        <pc:chgData name="sagar m c" userId="388688fd7d3f5a26" providerId="LiveId" clId="{AFB9D83E-3CCC-4372-8004-E09925D374B5}" dt="2022-12-20T12:14:45.906" v="1191" actId="113"/>
        <pc:sldMkLst>
          <pc:docMk/>
          <pc:sldMk cId="259302830" sldId="257"/>
        </pc:sldMkLst>
        <pc:spChg chg="mod">
          <ac:chgData name="sagar m c" userId="388688fd7d3f5a26" providerId="LiveId" clId="{AFB9D83E-3CCC-4372-8004-E09925D374B5}" dt="2022-12-20T12:14:19.129" v="1185" actId="108"/>
          <ac:spMkLst>
            <pc:docMk/>
            <pc:sldMk cId="259302830" sldId="257"/>
            <ac:spMk id="2" creationId="{70F5FAB5-ED2F-2698-E052-7D72F7E580E3}"/>
          </ac:spMkLst>
        </pc:spChg>
        <pc:spChg chg="mod">
          <ac:chgData name="sagar m c" userId="388688fd7d3f5a26" providerId="LiveId" clId="{AFB9D83E-3CCC-4372-8004-E09925D374B5}" dt="2022-12-20T12:14:45.906" v="1191" actId="113"/>
          <ac:spMkLst>
            <pc:docMk/>
            <pc:sldMk cId="259302830" sldId="257"/>
            <ac:spMk id="3" creationId="{D9F67AA5-B784-FF48-EBB5-92315175A01B}"/>
          </ac:spMkLst>
        </pc:spChg>
      </pc:sldChg>
      <pc:sldChg chg="modSp new mod">
        <pc:chgData name="sagar m c" userId="388688fd7d3f5a26" providerId="LiveId" clId="{AFB9D83E-3CCC-4372-8004-E09925D374B5}" dt="2022-12-20T12:16:23.553" v="1214" actId="2711"/>
        <pc:sldMkLst>
          <pc:docMk/>
          <pc:sldMk cId="3379577134" sldId="258"/>
        </pc:sldMkLst>
        <pc:spChg chg="mod">
          <ac:chgData name="sagar m c" userId="388688fd7d3f5a26" providerId="LiveId" clId="{AFB9D83E-3CCC-4372-8004-E09925D374B5}" dt="2022-12-20T12:16:23.553" v="1214" actId="2711"/>
          <ac:spMkLst>
            <pc:docMk/>
            <pc:sldMk cId="3379577134" sldId="258"/>
            <ac:spMk id="2" creationId="{61BE794E-D7FB-A888-5405-F88C68D264BA}"/>
          </ac:spMkLst>
        </pc:spChg>
        <pc:spChg chg="mod">
          <ac:chgData name="sagar m c" userId="388688fd7d3f5a26" providerId="LiveId" clId="{AFB9D83E-3CCC-4372-8004-E09925D374B5}" dt="2022-12-20T12:13:15.639" v="1177" actId="1076"/>
          <ac:spMkLst>
            <pc:docMk/>
            <pc:sldMk cId="3379577134" sldId="258"/>
            <ac:spMk id="3" creationId="{F393D504-9C22-8448-65BF-FDFE34C4BEA4}"/>
          </ac:spMkLst>
        </pc:spChg>
      </pc:sldChg>
      <pc:sldChg chg="modSp new del">
        <pc:chgData name="sagar m c" userId="388688fd7d3f5a26" providerId="LiveId" clId="{AFB9D83E-3CCC-4372-8004-E09925D374B5}" dt="2022-12-20T12:13:23.351" v="1179" actId="2696"/>
        <pc:sldMkLst>
          <pc:docMk/>
          <pc:sldMk cId="2388952697" sldId="259"/>
        </pc:sldMkLst>
        <pc:spChg chg="mod">
          <ac:chgData name="sagar m c" userId="388688fd7d3f5a26" providerId="LiveId" clId="{AFB9D83E-3CCC-4372-8004-E09925D374B5}" dt="2022-12-20T11:34:12.209" v="99"/>
          <ac:spMkLst>
            <pc:docMk/>
            <pc:sldMk cId="2388952697" sldId="259"/>
            <ac:spMk id="2" creationId="{C9878EF8-9972-978F-7762-C16B05BA448D}"/>
          </ac:spMkLst>
        </pc:spChg>
        <pc:spChg chg="mod">
          <ac:chgData name="sagar m c" userId="388688fd7d3f5a26" providerId="LiveId" clId="{AFB9D83E-3CCC-4372-8004-E09925D374B5}" dt="2022-12-20T11:34:12.209" v="99"/>
          <ac:spMkLst>
            <pc:docMk/>
            <pc:sldMk cId="2388952697" sldId="259"/>
            <ac:spMk id="3" creationId="{42512157-FD3C-6CF4-EB56-5D3A567D8AB1}"/>
          </ac:spMkLst>
        </pc:spChg>
      </pc:sldChg>
      <pc:sldChg chg="modSp new del">
        <pc:chgData name="sagar m c" userId="388688fd7d3f5a26" providerId="LiveId" clId="{AFB9D83E-3CCC-4372-8004-E09925D374B5}" dt="2022-12-20T12:13:30.792" v="1182" actId="2696"/>
        <pc:sldMkLst>
          <pc:docMk/>
          <pc:sldMk cId="2851219502" sldId="260"/>
        </pc:sldMkLst>
        <pc:spChg chg="mod">
          <ac:chgData name="sagar m c" userId="388688fd7d3f5a26" providerId="LiveId" clId="{AFB9D83E-3CCC-4372-8004-E09925D374B5}" dt="2022-12-20T11:34:12.209" v="99"/>
          <ac:spMkLst>
            <pc:docMk/>
            <pc:sldMk cId="2851219502" sldId="260"/>
            <ac:spMk id="2" creationId="{F1AADC14-6773-1DFB-5F13-3A6F771977CD}"/>
          </ac:spMkLst>
        </pc:spChg>
        <pc:spChg chg="mod">
          <ac:chgData name="sagar m c" userId="388688fd7d3f5a26" providerId="LiveId" clId="{AFB9D83E-3CCC-4372-8004-E09925D374B5}" dt="2022-12-20T11:34:12.209" v="99"/>
          <ac:spMkLst>
            <pc:docMk/>
            <pc:sldMk cId="2851219502" sldId="260"/>
            <ac:spMk id="3" creationId="{8DFED790-881A-B94E-FA18-75092B263BBE}"/>
          </ac:spMkLst>
        </pc:spChg>
      </pc:sldChg>
      <pc:sldChg chg="modSp new del">
        <pc:chgData name="sagar m c" userId="388688fd7d3f5a26" providerId="LiveId" clId="{AFB9D83E-3CCC-4372-8004-E09925D374B5}" dt="2022-12-20T12:13:28.432" v="1181" actId="2696"/>
        <pc:sldMkLst>
          <pc:docMk/>
          <pc:sldMk cId="656429396" sldId="261"/>
        </pc:sldMkLst>
        <pc:spChg chg="mod">
          <ac:chgData name="sagar m c" userId="388688fd7d3f5a26" providerId="LiveId" clId="{AFB9D83E-3CCC-4372-8004-E09925D374B5}" dt="2022-12-20T11:34:12.209" v="99"/>
          <ac:spMkLst>
            <pc:docMk/>
            <pc:sldMk cId="656429396" sldId="261"/>
            <ac:spMk id="2" creationId="{25EAC413-BF59-C3BB-05E6-36103AAEF825}"/>
          </ac:spMkLst>
        </pc:spChg>
        <pc:spChg chg="mod">
          <ac:chgData name="sagar m c" userId="388688fd7d3f5a26" providerId="LiveId" clId="{AFB9D83E-3CCC-4372-8004-E09925D374B5}" dt="2022-12-20T11:34:12.209" v="99"/>
          <ac:spMkLst>
            <pc:docMk/>
            <pc:sldMk cId="656429396" sldId="261"/>
            <ac:spMk id="3" creationId="{AD9273A8-6DC5-8292-AA2A-29A94C2E39E6}"/>
          </ac:spMkLst>
        </pc:spChg>
      </pc:sldChg>
      <pc:sldChg chg="modSp new del">
        <pc:chgData name="sagar m c" userId="388688fd7d3f5a26" providerId="LiveId" clId="{AFB9D83E-3CCC-4372-8004-E09925D374B5}" dt="2022-12-20T12:13:26.352" v="1180" actId="2696"/>
        <pc:sldMkLst>
          <pc:docMk/>
          <pc:sldMk cId="652645174" sldId="262"/>
        </pc:sldMkLst>
        <pc:spChg chg="mod">
          <ac:chgData name="sagar m c" userId="388688fd7d3f5a26" providerId="LiveId" clId="{AFB9D83E-3CCC-4372-8004-E09925D374B5}" dt="2022-12-20T11:34:12.209" v="99"/>
          <ac:spMkLst>
            <pc:docMk/>
            <pc:sldMk cId="652645174" sldId="262"/>
            <ac:spMk id="2" creationId="{2838A522-891F-FB88-C665-804BFBF0CEFA}"/>
          </ac:spMkLst>
        </pc:spChg>
        <pc:spChg chg="mod">
          <ac:chgData name="sagar m c" userId="388688fd7d3f5a26" providerId="LiveId" clId="{AFB9D83E-3CCC-4372-8004-E09925D374B5}" dt="2022-12-20T11:34:12.209" v="99"/>
          <ac:spMkLst>
            <pc:docMk/>
            <pc:sldMk cId="652645174" sldId="262"/>
            <ac:spMk id="3" creationId="{2F675F73-3B61-5A1A-0A79-6817DE593013}"/>
          </ac:spMkLst>
        </pc:spChg>
      </pc:sldChg>
      <pc:sldChg chg="addSp delSp modSp new mod setBg">
        <pc:chgData name="sagar m c" userId="388688fd7d3f5a26" providerId="LiveId" clId="{AFB9D83E-3CCC-4372-8004-E09925D374B5}" dt="2022-12-20T12:14:04.092" v="1184" actId="2711"/>
        <pc:sldMkLst>
          <pc:docMk/>
          <pc:sldMk cId="2603630305" sldId="263"/>
        </pc:sldMkLst>
        <pc:spChg chg="mod">
          <ac:chgData name="sagar m c" userId="388688fd7d3f5a26" providerId="LiveId" clId="{AFB9D83E-3CCC-4372-8004-E09925D374B5}" dt="2022-12-20T12:14:04.092" v="1184" actId="2711"/>
          <ac:spMkLst>
            <pc:docMk/>
            <pc:sldMk cId="2603630305" sldId="263"/>
            <ac:spMk id="2" creationId="{5D8DE149-F635-1A8F-3BD5-278B0182D7A4}"/>
          </ac:spMkLst>
        </pc:spChg>
        <pc:spChg chg="del">
          <ac:chgData name="sagar m c" userId="388688fd7d3f5a26" providerId="LiveId" clId="{AFB9D83E-3CCC-4372-8004-E09925D374B5}" dt="2022-12-20T11:49:19.894" v="497" actId="22"/>
          <ac:spMkLst>
            <pc:docMk/>
            <pc:sldMk cId="2603630305" sldId="263"/>
            <ac:spMk id="3" creationId="{B552CD4C-EE22-9383-335F-8AF7EDFAC238}"/>
          </ac:spMkLst>
        </pc:spChg>
        <pc:spChg chg="add mod">
          <ac:chgData name="sagar m c" userId="388688fd7d3f5a26" providerId="LiveId" clId="{AFB9D83E-3CCC-4372-8004-E09925D374B5}" dt="2022-12-20T11:51:19.420" v="683" actId="14100"/>
          <ac:spMkLst>
            <pc:docMk/>
            <pc:sldMk cId="2603630305" sldId="263"/>
            <ac:spMk id="9" creationId="{7D425D20-B05D-C0B6-98D6-8890A0D2DF2B}"/>
          </ac:spMkLst>
        </pc:spChg>
        <pc:spChg chg="add del">
          <ac:chgData name="sagar m c" userId="388688fd7d3f5a26" providerId="LiveId" clId="{AFB9D83E-3CCC-4372-8004-E09925D374B5}" dt="2022-12-20T11:49:44.309" v="501" actId="26606"/>
          <ac:spMkLst>
            <pc:docMk/>
            <pc:sldMk cId="2603630305" sldId="263"/>
            <ac:spMk id="20" creationId="{21ECAAB0-702B-4C08-B30F-0AFAC3479ADF}"/>
          </ac:spMkLst>
        </pc:spChg>
        <pc:grpChg chg="add del">
          <ac:chgData name="sagar m c" userId="388688fd7d3f5a26" providerId="LiveId" clId="{AFB9D83E-3CCC-4372-8004-E09925D374B5}" dt="2022-12-20T11:49:44.309" v="501" actId="26606"/>
          <ac:grpSpMkLst>
            <pc:docMk/>
            <pc:sldMk cId="2603630305" sldId="263"/>
            <ac:grpSpMk id="12" creationId="{28A4A409-9242-444A-AC1F-809866828B50}"/>
          </ac:grpSpMkLst>
        </pc:grpChg>
        <pc:picChg chg="add mod ord">
          <ac:chgData name="sagar m c" userId="388688fd7d3f5a26" providerId="LiveId" clId="{AFB9D83E-3CCC-4372-8004-E09925D374B5}" dt="2022-12-20T11:49:44.309" v="501" actId="26606"/>
          <ac:picMkLst>
            <pc:docMk/>
            <pc:sldMk cId="2603630305" sldId="263"/>
            <ac:picMk id="5" creationId="{D9A40222-2C05-F859-3D2E-A6B9F45992CF}"/>
          </ac:picMkLst>
        </pc:picChg>
      </pc:sldChg>
      <pc:sldChg chg="modSp add mod">
        <pc:chgData name="sagar m c" userId="388688fd7d3f5a26" providerId="LiveId" clId="{AFB9D83E-3CCC-4372-8004-E09925D374B5}" dt="2022-12-20T12:16:39.694" v="1217" actId="2711"/>
        <pc:sldMkLst>
          <pc:docMk/>
          <pc:sldMk cId="1490516021" sldId="264"/>
        </pc:sldMkLst>
        <pc:spChg chg="mod">
          <ac:chgData name="sagar m c" userId="388688fd7d3f5a26" providerId="LiveId" clId="{AFB9D83E-3CCC-4372-8004-E09925D374B5}" dt="2022-12-20T12:16:39.694" v="1217" actId="2711"/>
          <ac:spMkLst>
            <pc:docMk/>
            <pc:sldMk cId="1490516021" sldId="264"/>
            <ac:spMk id="2" creationId="{70F5FAB5-ED2F-2698-E052-7D72F7E580E3}"/>
          </ac:spMkLst>
        </pc:spChg>
        <pc:spChg chg="mod">
          <ac:chgData name="sagar m c" userId="388688fd7d3f5a26" providerId="LiveId" clId="{AFB9D83E-3CCC-4372-8004-E09925D374B5}" dt="2022-12-20T12:15:13.344" v="1197" actId="113"/>
          <ac:spMkLst>
            <pc:docMk/>
            <pc:sldMk cId="1490516021" sldId="264"/>
            <ac:spMk id="3" creationId="{D9F67AA5-B784-FF48-EBB5-92315175A01B}"/>
          </ac:spMkLst>
        </pc:spChg>
      </pc:sldChg>
      <pc:sldChg chg="modSp add mod">
        <pc:chgData name="sagar m c" userId="388688fd7d3f5a26" providerId="LiveId" clId="{AFB9D83E-3CCC-4372-8004-E09925D374B5}" dt="2022-12-20T12:16:34.958" v="1216" actId="2711"/>
        <pc:sldMkLst>
          <pc:docMk/>
          <pc:sldMk cId="963470285" sldId="265"/>
        </pc:sldMkLst>
        <pc:spChg chg="mod">
          <ac:chgData name="sagar m c" userId="388688fd7d3f5a26" providerId="LiveId" clId="{AFB9D83E-3CCC-4372-8004-E09925D374B5}" dt="2022-12-20T12:16:34.958" v="1216" actId="2711"/>
          <ac:spMkLst>
            <pc:docMk/>
            <pc:sldMk cId="963470285" sldId="265"/>
            <ac:spMk id="2" creationId="{70F5FAB5-ED2F-2698-E052-7D72F7E580E3}"/>
          </ac:spMkLst>
        </pc:spChg>
        <pc:spChg chg="mod">
          <ac:chgData name="sagar m c" userId="388688fd7d3f5a26" providerId="LiveId" clId="{AFB9D83E-3CCC-4372-8004-E09925D374B5}" dt="2022-12-20T12:15:40.243" v="1203" actId="113"/>
          <ac:spMkLst>
            <pc:docMk/>
            <pc:sldMk cId="963470285" sldId="265"/>
            <ac:spMk id="3" creationId="{D9F67AA5-B784-FF48-EBB5-92315175A01B}"/>
          </ac:spMkLst>
        </pc:spChg>
      </pc:sldChg>
      <pc:sldChg chg="modSp add mod">
        <pc:chgData name="sagar m c" userId="388688fd7d3f5a26" providerId="LiveId" clId="{AFB9D83E-3CCC-4372-8004-E09925D374B5}" dt="2022-12-20T12:16:29.496" v="1215" actId="2711"/>
        <pc:sldMkLst>
          <pc:docMk/>
          <pc:sldMk cId="3612341075" sldId="266"/>
        </pc:sldMkLst>
        <pc:spChg chg="mod">
          <ac:chgData name="sagar m c" userId="388688fd7d3f5a26" providerId="LiveId" clId="{AFB9D83E-3CCC-4372-8004-E09925D374B5}" dt="2022-12-20T12:16:29.496" v="1215" actId="2711"/>
          <ac:spMkLst>
            <pc:docMk/>
            <pc:sldMk cId="3612341075" sldId="266"/>
            <ac:spMk id="2" creationId="{70F5FAB5-ED2F-2698-E052-7D72F7E580E3}"/>
          </ac:spMkLst>
        </pc:spChg>
        <pc:spChg chg="mod">
          <ac:chgData name="sagar m c" userId="388688fd7d3f5a26" providerId="LiveId" clId="{AFB9D83E-3CCC-4372-8004-E09925D374B5}" dt="2022-12-20T12:16:05.312" v="1213" actId="20577"/>
          <ac:spMkLst>
            <pc:docMk/>
            <pc:sldMk cId="3612341075" sldId="266"/>
            <ac:spMk id="3" creationId="{D9F67AA5-B784-FF48-EBB5-92315175A01B}"/>
          </ac:spMkLst>
        </pc:spChg>
      </pc:sldChg>
      <pc:sldChg chg="delSp modSp new mod">
        <pc:chgData name="sagar m c" userId="388688fd7d3f5a26" providerId="LiveId" clId="{AFB9D83E-3CCC-4372-8004-E09925D374B5}" dt="2022-12-20T12:45:17.512" v="1224" actId="1076"/>
        <pc:sldMkLst>
          <pc:docMk/>
          <pc:sldMk cId="1824142777" sldId="267"/>
        </pc:sldMkLst>
        <pc:spChg chg="del">
          <ac:chgData name="sagar m c" userId="388688fd7d3f5a26" providerId="LiveId" clId="{AFB9D83E-3CCC-4372-8004-E09925D374B5}" dt="2022-12-20T12:44:43.782" v="1219" actId="478"/>
          <ac:spMkLst>
            <pc:docMk/>
            <pc:sldMk cId="1824142777" sldId="267"/>
            <ac:spMk id="2" creationId="{E242ABDA-1A4F-8EAA-2F61-B96AA9697F5C}"/>
          </ac:spMkLst>
        </pc:spChg>
        <pc:spChg chg="mod">
          <ac:chgData name="sagar m c" userId="388688fd7d3f5a26" providerId="LiveId" clId="{AFB9D83E-3CCC-4372-8004-E09925D374B5}" dt="2022-12-20T12:45:17.512" v="1224" actId="1076"/>
          <ac:spMkLst>
            <pc:docMk/>
            <pc:sldMk cId="1824142777" sldId="267"/>
            <ac:spMk id="3" creationId="{DE7745E6-C160-D659-F8B9-7AE363B613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411474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418B09-9219-47F0-8DEE-E89A4884F41F}"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327699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378123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1201899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3028033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2930712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1964417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575833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297790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2253037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418B09-9219-47F0-8DEE-E89A4884F41F}" type="datetimeFigureOut">
              <a:rPr lang="en-IN" smtClean="0"/>
              <a:t>20-12-2022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243883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418B09-9219-47F0-8DEE-E89A4884F41F}"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666075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418B09-9219-47F0-8DEE-E89A4884F41F}" type="datetimeFigureOut">
              <a:rPr lang="en-IN" smtClean="0"/>
              <a:t>20-12-2022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16078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418B09-9219-47F0-8DEE-E89A4884F41F}" type="datetimeFigureOut">
              <a:rPr lang="en-IN" smtClean="0"/>
              <a:t>20-12-2022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89543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18B09-9219-47F0-8DEE-E89A4884F41F}" type="datetimeFigureOut">
              <a:rPr lang="en-IN" smtClean="0"/>
              <a:t>20-12-2022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285513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418B09-9219-47F0-8DEE-E89A4884F41F}"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122245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418B09-9219-47F0-8DEE-E89A4884F41F}" type="datetimeFigureOut">
              <a:rPr lang="en-IN" smtClean="0"/>
              <a:t>20-12-2022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4BE6E-152D-47F0-A1D3-D175BA20570C}" type="slidenum">
              <a:rPr lang="en-IN" smtClean="0"/>
              <a:t>‹#›</a:t>
            </a:fld>
            <a:endParaRPr lang="en-IN"/>
          </a:p>
        </p:txBody>
      </p:sp>
    </p:spTree>
    <p:extLst>
      <p:ext uri="{BB962C8B-B14F-4D97-AF65-F5344CB8AC3E}">
        <p14:creationId xmlns:p14="http://schemas.microsoft.com/office/powerpoint/2010/main" val="207804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418B09-9219-47F0-8DEE-E89A4884F41F}" type="datetimeFigureOut">
              <a:rPr lang="en-IN" smtClean="0"/>
              <a:t>20-12-2022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74BE6E-152D-47F0-A1D3-D175BA20570C}" type="slidenum">
              <a:rPr lang="en-IN" smtClean="0"/>
              <a:t>‹#›</a:t>
            </a:fld>
            <a:endParaRPr lang="en-IN"/>
          </a:p>
        </p:txBody>
      </p:sp>
    </p:spTree>
    <p:extLst>
      <p:ext uri="{BB962C8B-B14F-4D97-AF65-F5344CB8AC3E}">
        <p14:creationId xmlns:p14="http://schemas.microsoft.com/office/powerpoint/2010/main" val="938885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6D09-CD75-CAF3-BFDC-7BA08A587699}"/>
              </a:ext>
            </a:extLst>
          </p:cNvPr>
          <p:cNvSpPr>
            <a:spLocks noGrp="1"/>
          </p:cNvSpPr>
          <p:nvPr>
            <p:ph type="ctrTitle"/>
          </p:nvPr>
        </p:nvSpPr>
        <p:spPr>
          <a:xfrm>
            <a:off x="859971" y="406400"/>
            <a:ext cx="10657115" cy="2021114"/>
          </a:xfrm>
        </p:spPr>
        <p:txBody>
          <a:bodyPr>
            <a:normAutofit fontScale="90000"/>
          </a:bodyPr>
          <a:lstStyle/>
          <a:p>
            <a:br>
              <a:rPr lang="en-US" sz="4400" kern="2400" dirty="0">
                <a:effectLst/>
                <a:latin typeface="Times New Roman" panose="02020603050405020304" pitchFamily="18" charset="0"/>
                <a:ea typeface="MS Mincho" panose="02020609040205080304" pitchFamily="49" charset="-128"/>
              </a:rPr>
            </a:br>
            <a:br>
              <a:rPr lang="en-US" sz="4400" kern="2400" dirty="0">
                <a:effectLst/>
                <a:latin typeface="Times New Roman" panose="02020603050405020304" pitchFamily="18" charset="0"/>
                <a:ea typeface="MS Mincho" panose="02020609040205080304" pitchFamily="49" charset="-128"/>
              </a:rPr>
            </a:br>
            <a:br>
              <a:rPr lang="en-US" sz="4400" kern="2400" dirty="0">
                <a:effectLst/>
                <a:latin typeface="Times New Roman" panose="02020603050405020304" pitchFamily="18" charset="0"/>
                <a:ea typeface="MS Mincho" panose="02020609040205080304" pitchFamily="49" charset="-128"/>
              </a:rPr>
            </a:br>
            <a:br>
              <a:rPr lang="en-US" sz="4400" kern="2400" dirty="0">
                <a:effectLst/>
                <a:latin typeface="Times New Roman" panose="02020603050405020304" pitchFamily="18" charset="0"/>
                <a:ea typeface="MS Mincho" panose="02020609040205080304" pitchFamily="49" charset="-128"/>
              </a:rPr>
            </a:br>
            <a:br>
              <a:rPr lang="en-US" sz="4400" kern="2400" dirty="0">
                <a:effectLst/>
                <a:latin typeface="Times New Roman" panose="02020603050405020304" pitchFamily="18" charset="0"/>
                <a:ea typeface="MS Mincho" panose="02020609040205080304" pitchFamily="49" charset="-128"/>
              </a:rPr>
            </a:br>
            <a:br>
              <a:rPr lang="en-US" sz="4400" kern="2400" dirty="0">
                <a:effectLst/>
                <a:latin typeface="Times New Roman" panose="02020603050405020304" pitchFamily="18" charset="0"/>
                <a:ea typeface="MS Mincho" panose="02020609040205080304" pitchFamily="49" charset="-128"/>
              </a:rPr>
            </a:br>
            <a:r>
              <a:rPr lang="en-US" sz="4400" kern="2400" dirty="0">
                <a:effectLst/>
                <a:latin typeface="Times New Roman" panose="02020603050405020304" pitchFamily="18" charset="0"/>
                <a:ea typeface="MS Mincho" panose="02020609040205080304" pitchFamily="49" charset="-128"/>
              </a:rPr>
              <a:t>Study on Involuntary Denial Boarding and Air Traffic Landing in United States</a:t>
            </a:r>
            <a:br>
              <a:rPr lang="en-IN" sz="1800" dirty="0">
                <a:effectLst/>
                <a:latin typeface="Times New Roman" panose="02020603050405020304" pitchFamily="18" charset="0"/>
                <a:ea typeface="SimSun" panose="02010600030101010101" pitchFamily="2" charset="-122"/>
              </a:rPr>
            </a:br>
            <a:endParaRPr lang="en-IN" dirty="0"/>
          </a:p>
        </p:txBody>
      </p:sp>
      <p:sp>
        <p:nvSpPr>
          <p:cNvPr id="3" name="Subtitle 2">
            <a:extLst>
              <a:ext uri="{FF2B5EF4-FFF2-40B4-BE49-F238E27FC236}">
                <a16:creationId xmlns:a16="http://schemas.microsoft.com/office/drawing/2014/main" id="{2AEAB02D-C69B-E902-F70B-47818296F5C0}"/>
              </a:ext>
            </a:extLst>
          </p:cNvPr>
          <p:cNvSpPr>
            <a:spLocks noGrp="1"/>
          </p:cNvSpPr>
          <p:nvPr>
            <p:ph type="subTitle" idx="1"/>
          </p:nvPr>
        </p:nvSpPr>
        <p:spPr>
          <a:xfrm>
            <a:off x="2699657" y="3026228"/>
            <a:ext cx="9144000" cy="3178629"/>
          </a:xfrm>
        </p:spPr>
        <p:txBody>
          <a:bodyPr/>
          <a:lstStyle/>
          <a:p>
            <a:pPr algn="l"/>
            <a:r>
              <a:rPr lang="en-IN" b="1" i="0" dirty="0">
                <a:solidFill>
                  <a:srgbClr val="1D2125"/>
                </a:solidFill>
                <a:effectLst/>
                <a:latin typeface="-apple-system"/>
              </a:rPr>
              <a:t>Database &amp; Analytics Programming (MSCDAD_A)</a:t>
            </a:r>
          </a:p>
          <a:p>
            <a:pPr algn="l"/>
            <a:endParaRPr lang="en-IN" b="1" dirty="0">
              <a:solidFill>
                <a:srgbClr val="1D2125"/>
              </a:solidFill>
              <a:latin typeface="-apple-system"/>
            </a:endParaRPr>
          </a:p>
          <a:p>
            <a:pPr algn="l"/>
            <a:endParaRPr lang="en-IN" b="1" dirty="0">
              <a:solidFill>
                <a:srgbClr val="1D2125"/>
              </a:solidFill>
              <a:latin typeface="-apple-system"/>
            </a:endParaRPr>
          </a:p>
          <a:p>
            <a:pPr algn="r"/>
            <a:r>
              <a:rPr lang="en-IN" sz="1800" i="0" dirty="0">
                <a:solidFill>
                  <a:srgbClr val="252424"/>
                </a:solidFill>
                <a:effectLst/>
                <a:latin typeface="Segoe UI" panose="020B0502040204020203" pitchFamily="34" charset="0"/>
              </a:rPr>
              <a:t>Abhilash Chava (21178712 )</a:t>
            </a:r>
          </a:p>
          <a:p>
            <a:pPr algn="r"/>
            <a:r>
              <a:rPr lang="en-IN" sz="1800" dirty="0">
                <a:solidFill>
                  <a:srgbClr val="252424"/>
                </a:solidFill>
                <a:latin typeface="Segoe UI" panose="020B0502040204020203" pitchFamily="34" charset="0"/>
              </a:rPr>
              <a:t>Christy </a:t>
            </a:r>
            <a:r>
              <a:rPr lang="en-IN" sz="1800" dirty="0" err="1">
                <a:solidFill>
                  <a:srgbClr val="252424"/>
                </a:solidFill>
                <a:latin typeface="Segoe UI" panose="020B0502040204020203" pitchFamily="34" charset="0"/>
              </a:rPr>
              <a:t>Lyona</a:t>
            </a:r>
            <a:r>
              <a:rPr lang="en-IN" sz="1800" dirty="0">
                <a:solidFill>
                  <a:srgbClr val="252424"/>
                </a:solidFill>
                <a:latin typeface="Segoe UI" panose="020B0502040204020203" pitchFamily="34" charset="0"/>
              </a:rPr>
              <a:t> Joseph Vijayan (21202583)</a:t>
            </a:r>
          </a:p>
          <a:p>
            <a:pPr algn="r"/>
            <a:r>
              <a:rPr lang="en-IN" sz="1800" dirty="0" err="1">
                <a:solidFill>
                  <a:srgbClr val="252424"/>
                </a:solidFill>
                <a:latin typeface="Segoe UI" panose="020B0502040204020203" pitchFamily="34" charset="0"/>
              </a:rPr>
              <a:t>Jyothirmai</a:t>
            </a:r>
            <a:r>
              <a:rPr lang="en-IN" sz="1800" dirty="0">
                <a:solidFill>
                  <a:srgbClr val="252424"/>
                </a:solidFill>
                <a:latin typeface="Segoe UI" panose="020B0502040204020203" pitchFamily="34" charset="0"/>
              </a:rPr>
              <a:t> Myneni (21235325)</a:t>
            </a:r>
          </a:p>
          <a:p>
            <a:pPr algn="r"/>
            <a:r>
              <a:rPr lang="en-IN" sz="1800" dirty="0">
                <a:solidFill>
                  <a:srgbClr val="252424"/>
                </a:solidFill>
                <a:latin typeface="Segoe UI" panose="020B0502040204020203" pitchFamily="34" charset="0"/>
              </a:rPr>
              <a:t>Sagar </a:t>
            </a:r>
            <a:r>
              <a:rPr lang="en-IN" sz="1800" dirty="0" err="1">
                <a:solidFill>
                  <a:srgbClr val="252424"/>
                </a:solidFill>
                <a:latin typeface="Segoe UI" panose="020B0502040204020203" pitchFamily="34" charset="0"/>
              </a:rPr>
              <a:t>Madenoor</a:t>
            </a:r>
            <a:r>
              <a:rPr lang="en-IN" sz="1800" dirty="0">
                <a:solidFill>
                  <a:srgbClr val="252424"/>
                </a:solidFill>
                <a:latin typeface="Segoe UI" panose="020B0502040204020203" pitchFamily="34" charset="0"/>
              </a:rPr>
              <a:t> </a:t>
            </a:r>
            <a:r>
              <a:rPr lang="en-IN" sz="1800" dirty="0" err="1">
                <a:solidFill>
                  <a:srgbClr val="252424"/>
                </a:solidFill>
                <a:latin typeface="Segoe UI" panose="020B0502040204020203" pitchFamily="34" charset="0"/>
              </a:rPr>
              <a:t>Chandrakumar</a:t>
            </a:r>
            <a:r>
              <a:rPr lang="en-IN" sz="1800" dirty="0">
                <a:solidFill>
                  <a:srgbClr val="252424"/>
                </a:solidFill>
                <a:latin typeface="Segoe UI" panose="020B0502040204020203" pitchFamily="34" charset="0"/>
              </a:rPr>
              <a:t> (21185107)</a:t>
            </a:r>
          </a:p>
          <a:p>
            <a:pPr algn="l"/>
            <a:endParaRPr lang="en-IN" b="1" i="0" dirty="0">
              <a:solidFill>
                <a:srgbClr val="1D2125"/>
              </a:solidFill>
              <a:effectLst/>
              <a:latin typeface="-apple-system"/>
            </a:endParaRPr>
          </a:p>
        </p:txBody>
      </p:sp>
    </p:spTree>
    <p:extLst>
      <p:ext uri="{BB962C8B-B14F-4D97-AF65-F5344CB8AC3E}">
        <p14:creationId xmlns:p14="http://schemas.microsoft.com/office/powerpoint/2010/main" val="79878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745E6-C160-D659-F8B9-7AE363B61392}"/>
              </a:ext>
            </a:extLst>
          </p:cNvPr>
          <p:cNvSpPr>
            <a:spLocks noGrp="1"/>
          </p:cNvSpPr>
          <p:nvPr>
            <p:ph idx="1"/>
          </p:nvPr>
        </p:nvSpPr>
        <p:spPr>
          <a:xfrm>
            <a:off x="1549624" y="1866899"/>
            <a:ext cx="10018713" cy="3124201"/>
          </a:xfrm>
        </p:spPr>
        <p:txBody>
          <a:bodyPr/>
          <a:lstStyle/>
          <a:p>
            <a:r>
              <a:rPr lang="en-US" b="1" dirty="0">
                <a:latin typeface="Times New Roman" panose="02020603050405020304" pitchFamily="18" charset="0"/>
                <a:cs typeface="Times New Roman" panose="02020603050405020304" pitchFamily="18" charset="0"/>
              </a:rPr>
              <a:t>Abstract</a:t>
            </a:r>
            <a:r>
              <a:rPr lang="en-US" dirty="0"/>
              <a:t>— This study aims to understand the rise in denied boarding and difficulties with air traffic landings in relation to the growing air traffic and the airline challenges. Using ETL (Extract Transform &amp; Load) and visualization techniques, the data pertaining to airlines, passengers, denied boarding, and aircraft landing information is examined to ascertain any relation between the attributes across the datasets. All the datasets are related and for the travelers from United States. Third quarter had the most passengers travelled</a:t>
            </a:r>
            <a:endParaRPr lang="en-IN" dirty="0"/>
          </a:p>
        </p:txBody>
      </p:sp>
    </p:spTree>
    <p:extLst>
      <p:ext uri="{BB962C8B-B14F-4D97-AF65-F5344CB8AC3E}">
        <p14:creationId xmlns:p14="http://schemas.microsoft.com/office/powerpoint/2010/main" val="182414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E149-F635-1A8F-3BD5-278B0182D7A4}"/>
              </a:ext>
            </a:extLst>
          </p:cNvPr>
          <p:cNvSpPr>
            <a:spLocks noGrp="1"/>
          </p:cNvSpPr>
          <p:nvPr>
            <p:ph type="title"/>
          </p:nvPr>
        </p:nvSpPr>
        <p:spPr>
          <a:xfrm>
            <a:off x="1484311" y="1081548"/>
            <a:ext cx="3333495" cy="1504335"/>
          </a:xfrm>
        </p:spPr>
        <p:txBody>
          <a:bodyPr>
            <a:normAutofit/>
          </a:bodyPr>
          <a:lstStyle/>
          <a:p>
            <a:r>
              <a:rPr lang="en-US" dirty="0">
                <a:latin typeface="Times New Roman" panose="02020603050405020304" pitchFamily="18" charset="0"/>
                <a:cs typeface="Times New Roman" panose="02020603050405020304" pitchFamily="18" charset="0"/>
              </a:rPr>
              <a:t>Project Flow</a:t>
            </a:r>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7D425D20-B05D-C0B6-98D6-8890A0D2DF2B}"/>
              </a:ext>
            </a:extLst>
          </p:cNvPr>
          <p:cNvSpPr>
            <a:spLocks noGrp="1"/>
          </p:cNvSpPr>
          <p:nvPr>
            <p:ph idx="1"/>
          </p:nvPr>
        </p:nvSpPr>
        <p:spPr>
          <a:xfrm>
            <a:off x="1484310" y="2666999"/>
            <a:ext cx="3838803" cy="3109453"/>
          </a:xfrm>
        </p:spPr>
        <p:txBody>
          <a:bodyPr anchor="t">
            <a:normAutofit/>
          </a:bodyPr>
          <a:lstStyle/>
          <a:p>
            <a:r>
              <a:rPr lang="en-US" sz="1800" dirty="0"/>
              <a:t>Step 1 : Reading source data</a:t>
            </a:r>
          </a:p>
          <a:p>
            <a:r>
              <a:rPr lang="en-US" sz="1800" dirty="0"/>
              <a:t>Step 2: Load data to Mongo DB</a:t>
            </a:r>
          </a:p>
          <a:p>
            <a:r>
              <a:rPr lang="en-US" sz="1800" dirty="0"/>
              <a:t>Step 3 : ETL</a:t>
            </a:r>
          </a:p>
          <a:p>
            <a:r>
              <a:rPr lang="en-US" sz="1800" dirty="0"/>
              <a:t>Step 4: Load data to PostgreSQL</a:t>
            </a:r>
          </a:p>
          <a:p>
            <a:r>
              <a:rPr lang="en-US" sz="1800" dirty="0"/>
              <a:t>Step 5: Data Visualization</a:t>
            </a:r>
          </a:p>
        </p:txBody>
      </p:sp>
      <p:pic>
        <p:nvPicPr>
          <p:cNvPr id="5" name="Content Placeholder 4">
            <a:extLst>
              <a:ext uri="{FF2B5EF4-FFF2-40B4-BE49-F238E27FC236}">
                <a16:creationId xmlns:a16="http://schemas.microsoft.com/office/drawing/2014/main" id="{D9A40222-2C05-F859-3D2E-A6B9F45992CF}"/>
              </a:ext>
            </a:extLst>
          </p:cNvPr>
          <p:cNvPicPr>
            <a:picLocks noChangeAspect="1"/>
          </p:cNvPicPr>
          <p:nvPr/>
        </p:nvPicPr>
        <p:blipFill>
          <a:blip r:embed="rId3"/>
          <a:stretch>
            <a:fillRect/>
          </a:stretch>
        </p:blipFill>
        <p:spPr>
          <a:xfrm>
            <a:off x="6197084" y="685799"/>
            <a:ext cx="4370887"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603630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AB5-ED2F-2698-E052-7D72F7E580E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Set 1</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67AA5-B784-FF48-EBB5-92315175A01B}"/>
              </a:ext>
            </a:extLst>
          </p:cNvPr>
          <p:cNvSpPr>
            <a:spLocks noGrp="1"/>
          </p:cNvSpPr>
          <p:nvPr>
            <p:ph idx="1"/>
          </p:nvPr>
        </p:nvSpPr>
        <p:spPr>
          <a:xfrm>
            <a:off x="1484310" y="2666999"/>
            <a:ext cx="10217833" cy="3124201"/>
          </a:xfrm>
        </p:spPr>
        <p:txBody>
          <a:bodyPr>
            <a:normAutofit fontScale="85000" lnSpcReduction="10000"/>
          </a:bodyPr>
          <a:lstStyle/>
          <a:p>
            <a:r>
              <a:rPr lang="en-US" b="1" dirty="0">
                <a:effectLst/>
                <a:latin typeface="Times New Roman" panose="02020603050405020304" pitchFamily="18" charset="0"/>
                <a:ea typeface="SimSun" panose="02010600030101010101" pitchFamily="2" charset="-122"/>
              </a:rPr>
              <a:t>Air traffic Passenger Statistics data from 2005 to 2020 </a:t>
            </a:r>
            <a:r>
              <a:rPr lang="en-US" b="1" dirty="0">
                <a:latin typeface="Times New Roman" panose="02020603050405020304" pitchFamily="18" charset="0"/>
                <a:ea typeface="SimSun" panose="02010600030101010101" pitchFamily="2" charset="-122"/>
              </a:rPr>
              <a:t>(</a:t>
            </a:r>
            <a:r>
              <a:rPr lang="en-US" dirty="0">
                <a:latin typeface="Times New Roman" panose="02020603050405020304" pitchFamily="18" charset="0"/>
                <a:ea typeface="SimSun" panose="02010600030101010101" pitchFamily="2" charset="-122"/>
              </a:rPr>
              <a:t>US data gov website</a:t>
            </a:r>
            <a:r>
              <a:rPr lang="en-US" b="1" dirty="0">
                <a:latin typeface="Times New Roman" panose="02020603050405020304" pitchFamily="18" charset="0"/>
                <a:ea typeface="SimSun" panose="02010600030101010101" pitchFamily="2" charset="-122"/>
              </a:rPr>
              <a:t>)</a:t>
            </a:r>
          </a:p>
          <a:p>
            <a:r>
              <a:rPr lang="en-US" b="1" dirty="0">
                <a:latin typeface="Times New Roman" panose="02020603050405020304" pitchFamily="18" charset="0"/>
                <a:ea typeface="SimSun" panose="02010600030101010101" pitchFamily="2" charset="-122"/>
              </a:rPr>
              <a:t>Data is about Monthly Passenger Statistics by Airline at San Francisco International Airport</a:t>
            </a:r>
          </a:p>
          <a:p>
            <a:r>
              <a:rPr lang="en-US" b="1" dirty="0">
                <a:latin typeface="Times New Roman" panose="02020603050405020304" pitchFamily="18" charset="0"/>
                <a:ea typeface="SimSun" panose="02010600030101010101" pitchFamily="2" charset="-122"/>
              </a:rPr>
              <a:t>Transformations used  - Removing null values and duplicates, changing the data types.</a:t>
            </a:r>
          </a:p>
          <a:p>
            <a:r>
              <a:rPr lang="en-US" b="1" dirty="0">
                <a:latin typeface="Times New Roman" panose="02020603050405020304" pitchFamily="18" charset="0"/>
                <a:ea typeface="SimSun" panose="02010600030101010101" pitchFamily="2" charset="-122"/>
              </a:rPr>
              <a:t>Data loading -  Source </a:t>
            </a:r>
            <a:r>
              <a:rPr lang="en-US" b="1" dirty="0">
                <a:latin typeface="Times New Roman" panose="02020603050405020304" pitchFamily="18" charset="0"/>
                <a:ea typeface="SimSun" panose="02010600030101010101" pitchFamily="2" charset="-122"/>
                <a:sym typeface="Wingdings" panose="05000000000000000000" pitchFamily="2" charset="2"/>
              </a:rPr>
              <a:t> </a:t>
            </a:r>
            <a:r>
              <a:rPr lang="en-US" b="1" dirty="0">
                <a:latin typeface="Times New Roman" panose="02020603050405020304" pitchFamily="18" charset="0"/>
                <a:ea typeface="SimSun" panose="02010600030101010101" pitchFamily="2" charset="-122"/>
              </a:rPr>
              <a:t>Mongo DB (ETL) </a:t>
            </a:r>
            <a:r>
              <a:rPr lang="en-US" b="1" dirty="0">
                <a:latin typeface="Times New Roman" panose="02020603050405020304" pitchFamily="18" charset="0"/>
                <a:ea typeface="SimSun" panose="02010600030101010101" pitchFamily="2" charset="-122"/>
                <a:sym typeface="Wingdings" panose="05000000000000000000" pitchFamily="2" charset="2"/>
              </a:rPr>
              <a:t> Postgres server</a:t>
            </a:r>
            <a:endParaRPr lang="en-US" b="1" dirty="0">
              <a:latin typeface="Times New Roman" panose="02020603050405020304" pitchFamily="18" charset="0"/>
              <a:ea typeface="SimSun" panose="02010600030101010101" pitchFamily="2" charset="-122"/>
            </a:endParaRPr>
          </a:p>
          <a:p>
            <a:r>
              <a:rPr lang="en-US" b="1" dirty="0">
                <a:latin typeface="Times New Roman" panose="02020603050405020304" pitchFamily="18" charset="0"/>
                <a:ea typeface="SimSun" panose="02010600030101010101" pitchFamily="2" charset="-122"/>
              </a:rPr>
              <a:t>Visualization: Column charts (</a:t>
            </a:r>
            <a:r>
              <a:rPr lang="en-US" dirty="0">
                <a:latin typeface="Times New Roman" panose="02020603050405020304" pitchFamily="18" charset="0"/>
                <a:ea typeface="SimSun" panose="02010600030101010101" pitchFamily="2" charset="-122"/>
              </a:rPr>
              <a:t>Passenger count over the years</a:t>
            </a:r>
            <a:r>
              <a:rPr lang="en-US" b="1" dirty="0">
                <a:latin typeface="Times New Roman" panose="02020603050405020304" pitchFamily="18" charset="0"/>
                <a:ea typeface="SimSun" panose="02010600030101010101" pitchFamily="2" charset="-122"/>
              </a:rPr>
              <a:t>),   Pie chart (</a:t>
            </a:r>
            <a:r>
              <a:rPr lang="en-US" dirty="0">
                <a:latin typeface="Times New Roman" panose="02020603050405020304" pitchFamily="18" charset="0"/>
                <a:ea typeface="SimSun" panose="02010600030101010101" pitchFamily="2" charset="-122"/>
              </a:rPr>
              <a:t>Top 5 highest Passenger counts</a:t>
            </a:r>
            <a:r>
              <a:rPr lang="en-US" b="1" dirty="0">
                <a:latin typeface="Times New Roman" panose="02020603050405020304" pitchFamily="18" charset="0"/>
                <a:ea typeface="SimSun" panose="02010600030101010101" pitchFamily="2" charset="-122"/>
              </a:rPr>
              <a:t>), Line chart (</a:t>
            </a:r>
            <a:r>
              <a:rPr lang="en-US" dirty="0">
                <a:latin typeface="Times New Roman" panose="02020603050405020304" pitchFamily="18" charset="0"/>
                <a:ea typeface="SimSun" panose="02010600030101010101" pitchFamily="2" charset="-122"/>
              </a:rPr>
              <a:t>Passenger count over the years</a:t>
            </a:r>
            <a:r>
              <a:rPr lang="en-US" b="1" dirty="0">
                <a:latin typeface="Times New Roman" panose="02020603050405020304" pitchFamily="18" charset="0"/>
                <a:ea typeface="SimSun" panose="02010600030101010101" pitchFamily="2" charset="-122"/>
              </a:rPr>
              <a:t>)</a:t>
            </a:r>
          </a:p>
          <a:p>
            <a:pPr marL="0" indent="0">
              <a:buNone/>
            </a:pPr>
            <a:r>
              <a:rPr lang="en-US" b="1" dirty="0">
                <a:effectLst/>
                <a:latin typeface="Times New Roman" panose="02020603050405020304" pitchFamily="18" charset="0"/>
                <a:ea typeface="SimSun" panose="02010600030101010101" pitchFamily="2" charset="-122"/>
              </a:rPr>
              <a:t> </a:t>
            </a:r>
          </a:p>
          <a:p>
            <a:pPr marL="0" indent="0">
              <a:buNone/>
            </a:pPr>
            <a:endParaRPr lang="en-US" b="1"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25930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AB5-ED2F-2698-E052-7D72F7E580E3}"/>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Data Set 2</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67AA5-B784-FF48-EBB5-92315175A01B}"/>
              </a:ext>
            </a:extLst>
          </p:cNvPr>
          <p:cNvSpPr>
            <a:spLocks noGrp="1"/>
          </p:cNvSpPr>
          <p:nvPr>
            <p:ph idx="1"/>
          </p:nvPr>
        </p:nvSpPr>
        <p:spPr>
          <a:xfrm>
            <a:off x="1484310" y="2666999"/>
            <a:ext cx="10566176" cy="3222172"/>
          </a:xfrm>
        </p:spPr>
        <p:txBody>
          <a:bodyPr>
            <a:normAutofit fontScale="92500" lnSpcReduction="10000"/>
          </a:bodyPr>
          <a:lstStyle/>
          <a:p>
            <a:r>
              <a:rPr lang="en-US" sz="2200" b="1" dirty="0">
                <a:latin typeface="Times New Roman" panose="02020603050405020304" pitchFamily="18" charset="0"/>
                <a:ea typeface="SimSun" panose="02010600030101010101" pitchFamily="2" charset="-122"/>
              </a:rPr>
              <a:t>Employee Travel Data (</a:t>
            </a:r>
            <a:r>
              <a:rPr lang="en-US" sz="2200" dirty="0">
                <a:latin typeface="Times New Roman" panose="02020603050405020304" pitchFamily="18" charset="0"/>
                <a:ea typeface="SimSun" panose="02010600030101010101" pitchFamily="2" charset="-122"/>
              </a:rPr>
              <a:t>Non-Local</a:t>
            </a:r>
            <a:r>
              <a:rPr lang="en-US" sz="2200" b="1" dirty="0">
                <a:latin typeface="Times New Roman" panose="02020603050405020304" pitchFamily="18" charset="0"/>
                <a:ea typeface="SimSun" panose="02010600030101010101" pitchFamily="2" charset="-122"/>
              </a:rPr>
              <a:t>) from 2015 to 2022(</a:t>
            </a:r>
            <a:r>
              <a:rPr lang="en-US" sz="2200" dirty="0">
                <a:latin typeface="Times New Roman" panose="02020603050405020304" pitchFamily="18" charset="0"/>
                <a:ea typeface="SimSun" panose="02010600030101010101" pitchFamily="2" charset="-122"/>
              </a:rPr>
              <a:t>US data gov website</a:t>
            </a:r>
            <a:r>
              <a:rPr lang="en-US" sz="2200" b="1" dirty="0">
                <a:latin typeface="Times New Roman" panose="02020603050405020304" pitchFamily="18" charset="0"/>
                <a:ea typeface="SimSun" panose="02010600030101010101" pitchFamily="2" charset="-122"/>
              </a:rPr>
              <a:t>)</a:t>
            </a:r>
          </a:p>
          <a:p>
            <a:r>
              <a:rPr lang="en-US" sz="2200" b="1" dirty="0">
                <a:latin typeface="Times New Roman" panose="02020603050405020304" pitchFamily="18" charset="0"/>
                <a:ea typeface="SimSun" panose="02010600030101010101" pitchFamily="2" charset="-122"/>
              </a:rPr>
              <a:t>Details the total actual expenses incurred by Montgomery County employees that travelled for work purposes</a:t>
            </a:r>
          </a:p>
          <a:p>
            <a:r>
              <a:rPr lang="en-US" sz="2200" b="1" dirty="0">
                <a:latin typeface="Times New Roman" panose="02020603050405020304" pitchFamily="18" charset="0"/>
                <a:ea typeface="SimSun" panose="02010600030101010101" pitchFamily="2" charset="-122"/>
              </a:rPr>
              <a:t>Transformations used  - Removing null values and duplicates, changing the data types.</a:t>
            </a:r>
          </a:p>
          <a:p>
            <a:r>
              <a:rPr lang="en-US" sz="2200" b="1" dirty="0">
                <a:latin typeface="Times New Roman" panose="02020603050405020304" pitchFamily="18" charset="0"/>
                <a:ea typeface="SimSun" panose="02010600030101010101" pitchFamily="2" charset="-122"/>
              </a:rPr>
              <a:t>Data loading – Source </a:t>
            </a:r>
            <a:r>
              <a:rPr lang="en-US" sz="2200" b="1" dirty="0">
                <a:latin typeface="Times New Roman" panose="02020603050405020304" pitchFamily="18" charset="0"/>
                <a:ea typeface="SimSun" panose="02010600030101010101" pitchFamily="2" charset="-122"/>
                <a:sym typeface="Wingdings" panose="05000000000000000000" pitchFamily="2" charset="2"/>
              </a:rPr>
              <a:t></a:t>
            </a:r>
            <a:r>
              <a:rPr lang="en-US" sz="2200" b="1" dirty="0">
                <a:latin typeface="Times New Roman" panose="02020603050405020304" pitchFamily="18" charset="0"/>
                <a:ea typeface="SimSun" panose="02010600030101010101" pitchFamily="2" charset="-122"/>
              </a:rPr>
              <a:t> Mongo DB (ETL) </a:t>
            </a:r>
            <a:r>
              <a:rPr lang="en-US" sz="2200" b="1" dirty="0">
                <a:latin typeface="Times New Roman" panose="02020603050405020304" pitchFamily="18" charset="0"/>
                <a:ea typeface="SimSun" panose="02010600030101010101" pitchFamily="2" charset="-122"/>
                <a:sym typeface="Wingdings" panose="05000000000000000000" pitchFamily="2" charset="2"/>
              </a:rPr>
              <a:t> Postgres server</a:t>
            </a:r>
            <a:endParaRPr lang="en-US" sz="2200" b="1" dirty="0">
              <a:latin typeface="Times New Roman" panose="02020603050405020304" pitchFamily="18" charset="0"/>
              <a:ea typeface="SimSun" panose="02010600030101010101" pitchFamily="2" charset="-122"/>
            </a:endParaRPr>
          </a:p>
          <a:p>
            <a:r>
              <a:rPr lang="en-US" sz="2200" b="1" dirty="0">
                <a:latin typeface="Times New Roman" panose="02020603050405020304" pitchFamily="18" charset="0"/>
                <a:ea typeface="SimSun" panose="02010600030101010101" pitchFamily="2" charset="-122"/>
              </a:rPr>
              <a:t>Visualization: Map(</a:t>
            </a:r>
            <a:r>
              <a:rPr lang="en-US" sz="2200" dirty="0">
                <a:latin typeface="Times New Roman" panose="02020603050405020304" pitchFamily="18" charset="0"/>
                <a:ea typeface="SimSun" panose="02010600030101010101" pitchFamily="2" charset="-122"/>
              </a:rPr>
              <a:t>Most traveled countries by Passengers</a:t>
            </a:r>
            <a:r>
              <a:rPr lang="en-US" sz="2200" b="1" dirty="0">
                <a:latin typeface="Times New Roman" panose="02020603050405020304" pitchFamily="18" charset="0"/>
                <a:ea typeface="SimSun" panose="02010600030101010101" pitchFamily="2" charset="-122"/>
              </a:rPr>
              <a:t>),   Heat Map(</a:t>
            </a:r>
            <a:r>
              <a:rPr lang="en-US" sz="2200" dirty="0">
                <a:latin typeface="Times New Roman" panose="02020603050405020304" pitchFamily="18" charset="0"/>
                <a:ea typeface="SimSun" panose="02010600030101010101" pitchFamily="2" charset="-122"/>
              </a:rPr>
              <a:t>Passenger count in each month and year</a:t>
            </a:r>
            <a:r>
              <a:rPr lang="en-US" sz="2200" b="1" dirty="0">
                <a:latin typeface="Times New Roman" panose="02020603050405020304" pitchFamily="18" charset="0"/>
                <a:ea typeface="SimSun" panose="02010600030101010101" pitchFamily="2" charset="-122"/>
              </a:rPr>
              <a:t>), Pie chart (</a:t>
            </a:r>
            <a:r>
              <a:rPr lang="en-US" sz="2200" dirty="0">
                <a:latin typeface="Times New Roman" panose="02020603050405020304" pitchFamily="18" charset="0"/>
                <a:ea typeface="SimSun" panose="02010600030101010101" pitchFamily="2" charset="-122"/>
              </a:rPr>
              <a:t>Passengers count based on purpose of travel</a:t>
            </a:r>
            <a:r>
              <a:rPr lang="en-US" sz="2200" b="1" dirty="0">
                <a:latin typeface="Times New Roman" panose="02020603050405020304" pitchFamily="18" charset="0"/>
                <a:ea typeface="SimSun" panose="02010600030101010101" pitchFamily="2" charset="-122"/>
              </a:rPr>
              <a:t>)</a:t>
            </a:r>
          </a:p>
          <a:p>
            <a:pPr marL="0" indent="0">
              <a:buNone/>
            </a:pPr>
            <a:r>
              <a:rPr lang="en-US" b="1" dirty="0">
                <a:effectLst/>
                <a:latin typeface="Times New Roman" panose="02020603050405020304" pitchFamily="18" charset="0"/>
                <a:ea typeface="SimSun" panose="02010600030101010101" pitchFamily="2" charset="-122"/>
              </a:rPr>
              <a:t> </a:t>
            </a:r>
          </a:p>
          <a:p>
            <a:pPr marL="0" indent="0">
              <a:buNone/>
            </a:pPr>
            <a:endParaRPr lang="en-US" b="1"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1490516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AB5-ED2F-2698-E052-7D72F7E580E3}"/>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Data Set 3</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67AA5-B784-FF48-EBB5-92315175A01B}"/>
              </a:ext>
            </a:extLst>
          </p:cNvPr>
          <p:cNvSpPr>
            <a:spLocks noGrp="1"/>
          </p:cNvSpPr>
          <p:nvPr>
            <p:ph idx="1"/>
          </p:nvPr>
        </p:nvSpPr>
        <p:spPr>
          <a:xfrm>
            <a:off x="1484310" y="2666999"/>
            <a:ext cx="10566176" cy="3222172"/>
          </a:xfrm>
        </p:spPr>
        <p:txBody>
          <a:bodyPr>
            <a:normAutofit fontScale="92500" lnSpcReduction="20000"/>
          </a:bodyPr>
          <a:lstStyle/>
          <a:p>
            <a:r>
              <a:rPr lang="en-US" sz="2200" b="1" dirty="0">
                <a:latin typeface="Times New Roman" panose="02020603050405020304" pitchFamily="18" charset="0"/>
                <a:ea typeface="SimSun" panose="02010600030101010101" pitchFamily="2" charset="-122"/>
              </a:rPr>
              <a:t>Commercial Aviation - Involuntary Denied Boarding data from 2010 to 2021 (</a:t>
            </a:r>
            <a:r>
              <a:rPr lang="en-US" sz="2200" dirty="0">
                <a:latin typeface="Times New Roman" panose="02020603050405020304" pitchFamily="18" charset="0"/>
                <a:ea typeface="SimSun" panose="02010600030101010101" pitchFamily="2" charset="-122"/>
              </a:rPr>
              <a:t>US data gov website</a:t>
            </a:r>
            <a:r>
              <a:rPr lang="en-US" sz="2200" b="1" dirty="0">
                <a:latin typeface="Times New Roman" panose="02020603050405020304" pitchFamily="18" charset="0"/>
                <a:ea typeface="SimSun" panose="02010600030101010101" pitchFamily="2" charset="-122"/>
              </a:rPr>
              <a:t>)</a:t>
            </a:r>
          </a:p>
          <a:p>
            <a:r>
              <a:rPr lang="en-US" sz="2200" b="1" dirty="0">
                <a:latin typeface="Times New Roman" panose="02020603050405020304" pitchFamily="18" charset="0"/>
                <a:ea typeface="SimSun" panose="02010600030101010101" pitchFamily="2" charset="-122"/>
              </a:rPr>
              <a:t>This dataset contains the airlines details, passengers and denial boarding count by month.</a:t>
            </a:r>
          </a:p>
          <a:p>
            <a:r>
              <a:rPr lang="en-US" sz="2200" b="1" dirty="0">
                <a:latin typeface="Times New Roman" panose="02020603050405020304" pitchFamily="18" charset="0"/>
                <a:ea typeface="SimSun" panose="02010600030101010101" pitchFamily="2" charset="-122"/>
              </a:rPr>
              <a:t>Transformations used  - Removing null values and duplicates, changing the data types.</a:t>
            </a:r>
          </a:p>
          <a:p>
            <a:r>
              <a:rPr lang="en-US" sz="2200" b="1" dirty="0">
                <a:latin typeface="Times New Roman" panose="02020603050405020304" pitchFamily="18" charset="0"/>
                <a:ea typeface="SimSun" panose="02010600030101010101" pitchFamily="2" charset="-122"/>
              </a:rPr>
              <a:t>Data loading – Source </a:t>
            </a:r>
            <a:r>
              <a:rPr lang="en-US" sz="2200" b="1" dirty="0">
                <a:latin typeface="Times New Roman" panose="02020603050405020304" pitchFamily="18" charset="0"/>
                <a:ea typeface="SimSun" panose="02010600030101010101" pitchFamily="2" charset="-122"/>
                <a:sym typeface="Wingdings" panose="05000000000000000000" pitchFamily="2" charset="2"/>
              </a:rPr>
              <a:t></a:t>
            </a:r>
            <a:r>
              <a:rPr lang="en-US" sz="2200" b="1" dirty="0">
                <a:latin typeface="Times New Roman" panose="02020603050405020304" pitchFamily="18" charset="0"/>
                <a:ea typeface="SimSun" panose="02010600030101010101" pitchFamily="2" charset="-122"/>
              </a:rPr>
              <a:t> Mongo DB (ETL) </a:t>
            </a:r>
            <a:r>
              <a:rPr lang="en-US" sz="2200" b="1" dirty="0">
                <a:latin typeface="Times New Roman" panose="02020603050405020304" pitchFamily="18" charset="0"/>
                <a:ea typeface="SimSun" panose="02010600030101010101" pitchFamily="2" charset="-122"/>
                <a:sym typeface="Wingdings" panose="05000000000000000000" pitchFamily="2" charset="2"/>
              </a:rPr>
              <a:t> Postgres server</a:t>
            </a:r>
            <a:endParaRPr lang="en-US" sz="2200" b="1" dirty="0">
              <a:latin typeface="Times New Roman" panose="02020603050405020304" pitchFamily="18" charset="0"/>
              <a:ea typeface="SimSun" panose="02010600030101010101" pitchFamily="2" charset="-122"/>
            </a:endParaRPr>
          </a:p>
          <a:p>
            <a:r>
              <a:rPr lang="en-US" sz="2200" b="1" dirty="0">
                <a:latin typeface="Times New Roman" panose="02020603050405020304" pitchFamily="18" charset="0"/>
                <a:ea typeface="SimSun" panose="02010600030101010101" pitchFamily="2" charset="-122"/>
              </a:rPr>
              <a:t>Visualization: Line Graphs(</a:t>
            </a:r>
            <a:r>
              <a:rPr lang="en-US" sz="2200" dirty="0">
                <a:latin typeface="Times New Roman" panose="02020603050405020304" pitchFamily="18" charset="0"/>
                <a:ea typeface="SimSun" panose="02010600030101010101" pitchFamily="2" charset="-122"/>
              </a:rPr>
              <a:t>Total Denial Boarding over the months</a:t>
            </a:r>
            <a:r>
              <a:rPr lang="en-US" sz="2200" b="1" dirty="0">
                <a:latin typeface="Times New Roman" panose="02020603050405020304" pitchFamily="18" charset="0"/>
                <a:ea typeface="SimSun" panose="02010600030101010101" pitchFamily="2" charset="-122"/>
              </a:rPr>
              <a:t>),   Bar Graph(</a:t>
            </a:r>
            <a:r>
              <a:rPr lang="en-US" sz="2200" dirty="0">
                <a:latin typeface="Times New Roman" panose="02020603050405020304" pitchFamily="18" charset="0"/>
                <a:ea typeface="SimSun" panose="02010600030101010101" pitchFamily="2" charset="-122"/>
              </a:rPr>
              <a:t>Operating airlines that paid maximum compensation</a:t>
            </a:r>
            <a:r>
              <a:rPr lang="en-US" sz="2200" b="1" dirty="0">
                <a:latin typeface="Times New Roman" panose="02020603050405020304" pitchFamily="18" charset="0"/>
                <a:ea typeface="SimSun" panose="02010600030101010101" pitchFamily="2" charset="-122"/>
              </a:rPr>
              <a:t>), Bar Plot (</a:t>
            </a:r>
            <a:r>
              <a:rPr lang="en-US" sz="2200" dirty="0">
                <a:latin typeface="Times New Roman" panose="02020603050405020304" pitchFamily="18" charset="0"/>
                <a:ea typeface="SimSun" panose="02010600030101010101" pitchFamily="2" charset="-122"/>
              </a:rPr>
              <a:t>Operating airlines that arranged alternate transport</a:t>
            </a:r>
            <a:r>
              <a:rPr lang="en-US" sz="2200" b="1" dirty="0">
                <a:latin typeface="Times New Roman" panose="02020603050405020304" pitchFamily="18" charset="0"/>
                <a:ea typeface="SimSun" panose="02010600030101010101" pitchFamily="2" charset="-122"/>
              </a:rPr>
              <a:t>)</a:t>
            </a:r>
          </a:p>
          <a:p>
            <a:pPr marL="0" indent="0">
              <a:buNone/>
            </a:pPr>
            <a:r>
              <a:rPr lang="en-US" b="1" dirty="0">
                <a:effectLst/>
                <a:latin typeface="Times New Roman" panose="02020603050405020304" pitchFamily="18" charset="0"/>
                <a:ea typeface="SimSun" panose="02010600030101010101" pitchFamily="2" charset="-122"/>
              </a:rPr>
              <a:t> </a:t>
            </a:r>
          </a:p>
          <a:p>
            <a:pPr marL="0" indent="0">
              <a:buNone/>
            </a:pPr>
            <a:endParaRPr lang="en-US" b="1"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96347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AB5-ED2F-2698-E052-7D72F7E580E3}"/>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Data Set 4</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67AA5-B784-FF48-EBB5-92315175A01B}"/>
              </a:ext>
            </a:extLst>
          </p:cNvPr>
          <p:cNvSpPr>
            <a:spLocks noGrp="1"/>
          </p:cNvSpPr>
          <p:nvPr>
            <p:ph idx="1"/>
          </p:nvPr>
        </p:nvSpPr>
        <p:spPr>
          <a:xfrm>
            <a:off x="1484310" y="2666999"/>
            <a:ext cx="10566176" cy="3222172"/>
          </a:xfrm>
        </p:spPr>
        <p:txBody>
          <a:bodyPr>
            <a:normAutofit fontScale="92500" lnSpcReduction="10000"/>
          </a:bodyPr>
          <a:lstStyle/>
          <a:p>
            <a:r>
              <a:rPr lang="en-US" sz="1800" b="1" dirty="0">
                <a:effectLst/>
                <a:latin typeface="Times New Roman" panose="02020603050405020304" pitchFamily="18" charset="0"/>
                <a:ea typeface="SimSun" panose="02010600030101010101" pitchFamily="2" charset="-122"/>
              </a:rPr>
              <a:t> </a:t>
            </a:r>
            <a:r>
              <a:rPr lang="en-US" sz="2200" b="1" dirty="0">
                <a:latin typeface="Times New Roman" panose="02020603050405020304" pitchFamily="18" charset="0"/>
                <a:ea typeface="SimSun" panose="02010600030101010101" pitchFamily="2" charset="-122"/>
              </a:rPr>
              <a:t>Air Traffic Landings Statistics Data (</a:t>
            </a:r>
            <a:r>
              <a:rPr lang="en-US" sz="2200" dirty="0">
                <a:latin typeface="Times New Roman" panose="02020603050405020304" pitchFamily="18" charset="0"/>
                <a:ea typeface="SimSun" panose="02010600030101010101" pitchFamily="2" charset="-122"/>
              </a:rPr>
              <a:t>US data gov website</a:t>
            </a:r>
            <a:r>
              <a:rPr lang="en-US" sz="2200" b="1" dirty="0">
                <a:latin typeface="Times New Roman" panose="02020603050405020304" pitchFamily="18" charset="0"/>
                <a:ea typeface="SimSun" panose="02010600030101010101" pitchFamily="2" charset="-122"/>
              </a:rPr>
              <a:t>)</a:t>
            </a:r>
          </a:p>
          <a:p>
            <a:r>
              <a:rPr lang="en-US" sz="2200" b="1" dirty="0">
                <a:latin typeface="Times New Roman" panose="02020603050405020304" pitchFamily="18" charset="0"/>
                <a:ea typeface="SimSun" panose="02010600030101010101" pitchFamily="2" charset="-122"/>
              </a:rPr>
              <a:t>This dataset has the aircraft landing statistics of San Francisco International Airport and is available on US data gov site which is an open source</a:t>
            </a:r>
          </a:p>
          <a:p>
            <a:r>
              <a:rPr lang="en-US" sz="2200" b="1" dirty="0">
                <a:latin typeface="Times New Roman" panose="02020603050405020304" pitchFamily="18" charset="0"/>
                <a:ea typeface="SimSun" panose="02010600030101010101" pitchFamily="2" charset="-122"/>
              </a:rPr>
              <a:t>Transformations used  - Removing null values and duplicates, changing the data types.</a:t>
            </a:r>
          </a:p>
          <a:p>
            <a:r>
              <a:rPr lang="en-US" sz="2200" b="1" dirty="0">
                <a:latin typeface="Times New Roman" panose="02020603050405020304" pitchFamily="18" charset="0"/>
                <a:ea typeface="SimSun" panose="02010600030101010101" pitchFamily="2" charset="-122"/>
              </a:rPr>
              <a:t>Data loading – Source </a:t>
            </a:r>
            <a:r>
              <a:rPr lang="en-US" sz="2200" b="1" dirty="0">
                <a:latin typeface="Times New Roman" panose="02020603050405020304" pitchFamily="18" charset="0"/>
                <a:ea typeface="SimSun" panose="02010600030101010101" pitchFamily="2" charset="-122"/>
                <a:sym typeface="Wingdings" panose="05000000000000000000" pitchFamily="2" charset="2"/>
              </a:rPr>
              <a:t></a:t>
            </a:r>
            <a:r>
              <a:rPr lang="en-US" sz="2200" b="1" dirty="0">
                <a:latin typeface="Times New Roman" panose="02020603050405020304" pitchFamily="18" charset="0"/>
                <a:ea typeface="SimSun" panose="02010600030101010101" pitchFamily="2" charset="-122"/>
              </a:rPr>
              <a:t> Mongo DB (ETL) </a:t>
            </a:r>
            <a:r>
              <a:rPr lang="en-US" sz="2200" b="1" dirty="0">
                <a:latin typeface="Times New Roman" panose="02020603050405020304" pitchFamily="18" charset="0"/>
                <a:ea typeface="SimSun" panose="02010600030101010101" pitchFamily="2" charset="-122"/>
                <a:sym typeface="Wingdings" panose="05000000000000000000" pitchFamily="2" charset="2"/>
              </a:rPr>
              <a:t> Postgres server</a:t>
            </a:r>
            <a:endParaRPr lang="en-US" sz="2200" b="1" dirty="0">
              <a:latin typeface="Times New Roman" panose="02020603050405020304" pitchFamily="18" charset="0"/>
              <a:ea typeface="SimSun" panose="02010600030101010101" pitchFamily="2" charset="-122"/>
            </a:endParaRPr>
          </a:p>
          <a:p>
            <a:r>
              <a:rPr lang="en-US" sz="2200" b="1" dirty="0">
                <a:latin typeface="Times New Roman" panose="02020603050405020304" pitchFamily="18" charset="0"/>
                <a:ea typeface="SimSun" panose="02010600030101010101" pitchFamily="2" charset="-122"/>
              </a:rPr>
              <a:t>Visualization: Column Charts(</a:t>
            </a:r>
            <a:r>
              <a:rPr lang="en-US" sz="2200" dirty="0">
                <a:latin typeface="Times New Roman" panose="02020603050405020304" pitchFamily="18" charset="0"/>
                <a:ea typeface="SimSun" panose="02010600030101010101" pitchFamily="2" charset="-122"/>
              </a:rPr>
              <a:t>Landed flights count based on type of air-craft</a:t>
            </a:r>
            <a:r>
              <a:rPr lang="en-US" sz="2200" b="1" dirty="0">
                <a:latin typeface="Times New Roman" panose="02020603050405020304" pitchFamily="18" charset="0"/>
                <a:ea typeface="SimSun" panose="02010600030101010101" pitchFamily="2" charset="-122"/>
              </a:rPr>
              <a:t>),   Line Graph(</a:t>
            </a:r>
            <a:r>
              <a:rPr lang="en-US" sz="2200" dirty="0">
                <a:latin typeface="Times New Roman" panose="02020603050405020304" pitchFamily="18" charset="0"/>
                <a:ea typeface="SimSun" panose="02010600030101010101" pitchFamily="2" charset="-122"/>
              </a:rPr>
              <a:t>Average yearly total landed weight</a:t>
            </a:r>
            <a:r>
              <a:rPr lang="en-US" sz="2200" b="1" dirty="0">
                <a:latin typeface="Times New Roman" panose="02020603050405020304" pitchFamily="18" charset="0"/>
                <a:ea typeface="SimSun" panose="02010600030101010101" pitchFamily="2" charset="-122"/>
              </a:rPr>
              <a:t>), Bar Plot (</a:t>
            </a:r>
            <a:r>
              <a:rPr lang="en-US" sz="2200" dirty="0">
                <a:latin typeface="Times New Roman" panose="02020603050405020304" pitchFamily="18" charset="0"/>
                <a:ea typeface="SimSun" panose="02010600030101010101" pitchFamily="2" charset="-122"/>
              </a:rPr>
              <a:t>Distribution of aircraft body type</a:t>
            </a:r>
            <a:r>
              <a:rPr lang="en-US" sz="2200" b="1" dirty="0">
                <a:latin typeface="Times New Roman" panose="02020603050405020304" pitchFamily="18" charset="0"/>
                <a:ea typeface="SimSun" panose="02010600030101010101" pitchFamily="2" charset="-122"/>
              </a:rPr>
              <a:t>)</a:t>
            </a:r>
          </a:p>
          <a:p>
            <a:pPr marL="0" indent="0">
              <a:buNone/>
            </a:pPr>
            <a:r>
              <a:rPr lang="en-US" b="1" dirty="0">
                <a:effectLst/>
                <a:latin typeface="Times New Roman" panose="02020603050405020304" pitchFamily="18" charset="0"/>
                <a:ea typeface="SimSun" panose="02010600030101010101" pitchFamily="2" charset="-122"/>
              </a:rPr>
              <a:t> </a:t>
            </a:r>
          </a:p>
          <a:p>
            <a:pPr marL="0" indent="0">
              <a:buNone/>
            </a:pPr>
            <a:endParaRPr lang="en-US" b="1" dirty="0">
              <a:effectLst/>
              <a:latin typeface="Times New Roman" panose="02020603050405020304" pitchFamily="18" charset="0"/>
              <a:ea typeface="SimSun" panose="02010600030101010101" pitchFamily="2" charset="-122"/>
            </a:endParaRPr>
          </a:p>
          <a:p>
            <a:pPr marL="0" indent="0">
              <a:buNone/>
            </a:pPr>
            <a:endParaRPr lang="en-IN" dirty="0"/>
          </a:p>
        </p:txBody>
      </p:sp>
    </p:spTree>
    <p:extLst>
      <p:ext uri="{BB962C8B-B14F-4D97-AF65-F5344CB8AC3E}">
        <p14:creationId xmlns:p14="http://schemas.microsoft.com/office/powerpoint/2010/main" val="361234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E794E-D7FB-A888-5405-F88C68D264BA}"/>
              </a:ext>
            </a:extLst>
          </p:cNvPr>
          <p:cNvSpPr>
            <a:spLocks noGrp="1"/>
          </p:cNvSpPr>
          <p:nvPr>
            <p:ph type="title"/>
          </p:nvPr>
        </p:nvSpPr>
        <p:spPr>
          <a:xfrm>
            <a:off x="1484311" y="-337456"/>
            <a:ext cx="10018713" cy="2133599"/>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93D504-9C22-8448-65BF-FDFE34C4BEA4}"/>
              </a:ext>
            </a:extLst>
          </p:cNvPr>
          <p:cNvSpPr>
            <a:spLocks noGrp="1"/>
          </p:cNvSpPr>
          <p:nvPr>
            <p:ph idx="1"/>
          </p:nvPr>
        </p:nvSpPr>
        <p:spPr>
          <a:xfrm>
            <a:off x="2006824" y="2002972"/>
            <a:ext cx="10018713" cy="3831771"/>
          </a:xfrm>
        </p:spPr>
        <p:txBody>
          <a:bodyPr>
            <a:noAutofit/>
          </a:bodyPr>
          <a:lstStyle/>
          <a:p>
            <a:pPr marL="0" indent="0">
              <a:buNone/>
            </a:pPr>
            <a:r>
              <a:rPr lang="en-US" sz="2000" dirty="0"/>
              <a:t>This is a study about :</a:t>
            </a:r>
          </a:p>
          <a:p>
            <a:r>
              <a:rPr lang="en-US" sz="2000" dirty="0">
                <a:effectLst/>
                <a:latin typeface="Times New Roman" panose="02020603050405020304" pitchFamily="18" charset="0"/>
                <a:ea typeface="SimSun" panose="02010600030101010101" pitchFamily="2" charset="-122"/>
              </a:rPr>
              <a:t>relation between the passenger count</a:t>
            </a:r>
          </a:p>
          <a:p>
            <a:r>
              <a:rPr lang="en-US" sz="2000" dirty="0">
                <a:effectLst/>
                <a:latin typeface="Times New Roman" panose="02020603050405020304" pitchFamily="18" charset="0"/>
                <a:ea typeface="SimSun" panose="02010600030101010101" pitchFamily="2" charset="-122"/>
              </a:rPr>
              <a:t>activity period </a:t>
            </a:r>
            <a:endParaRPr lang="en-US" sz="2000" dirty="0">
              <a:latin typeface="Times New Roman" panose="02020603050405020304" pitchFamily="18" charset="0"/>
              <a:ea typeface="SimSun" panose="02010600030101010101" pitchFamily="2" charset="-122"/>
            </a:endParaRPr>
          </a:p>
          <a:p>
            <a:r>
              <a:rPr lang="en-US" sz="2000" dirty="0">
                <a:effectLst/>
                <a:latin typeface="Times New Roman" panose="02020603050405020304" pitchFamily="18" charset="0"/>
                <a:ea typeface="SimSun" panose="02010600030101010101" pitchFamily="2" charset="-122"/>
              </a:rPr>
              <a:t>Involuntary Denial Boarding</a:t>
            </a:r>
          </a:p>
          <a:p>
            <a:r>
              <a:rPr lang="en-US" sz="2000" dirty="0">
                <a:latin typeface="Times New Roman" panose="02020603050405020304" pitchFamily="18" charset="0"/>
                <a:ea typeface="SimSun" panose="02010600030101010101" pitchFamily="2" charset="-122"/>
              </a:rPr>
              <a:t>Finding the correlation</a:t>
            </a:r>
          </a:p>
          <a:p>
            <a:r>
              <a:rPr lang="en-US" sz="2000" dirty="0">
                <a:latin typeface="Times New Roman" panose="02020603050405020304" pitchFamily="18" charset="0"/>
                <a:ea typeface="SimSun" panose="02010600030101010101" pitchFamily="2" charset="-122"/>
              </a:rPr>
              <a:t>Analysis was also made for </a:t>
            </a:r>
            <a:r>
              <a:rPr lang="en-US" sz="2000" dirty="0">
                <a:effectLst/>
                <a:latin typeface="Times New Roman" panose="02020603050405020304" pitchFamily="18" charset="0"/>
                <a:ea typeface="SimSun" panose="02010600030101010101" pitchFamily="2" charset="-122"/>
              </a:rPr>
              <a:t>Air traffic landings where in major regions, landed weights based on the aircraft type and models.</a:t>
            </a:r>
          </a:p>
          <a:p>
            <a:pPr marL="0" indent="0">
              <a:buNone/>
            </a:pPr>
            <a:r>
              <a:rPr lang="en-US" sz="2000" dirty="0">
                <a:latin typeface="Times New Roman" panose="02020603050405020304" pitchFamily="18" charset="0"/>
                <a:ea typeface="SimSun" panose="02010600030101010101" pitchFamily="2" charset="-122"/>
              </a:rPr>
              <a:t>Further study:</a:t>
            </a:r>
          </a:p>
          <a:p>
            <a:r>
              <a:rPr lang="en-US" sz="2000" dirty="0">
                <a:latin typeface="Times New Roman" panose="02020603050405020304" pitchFamily="18" charset="0"/>
                <a:ea typeface="SimSun" panose="02010600030101010101" pitchFamily="2" charset="-122"/>
              </a:rPr>
              <a:t>P</a:t>
            </a:r>
            <a:r>
              <a:rPr lang="en-US" sz="2000" dirty="0">
                <a:effectLst/>
                <a:latin typeface="Times New Roman" panose="02020603050405020304" pitchFamily="18" charset="0"/>
                <a:ea typeface="SimSun" panose="02010600030101010101" pitchFamily="2" charset="-122"/>
              </a:rPr>
              <a:t>redictive models may be created based on these variables</a:t>
            </a:r>
          </a:p>
          <a:p>
            <a:r>
              <a:rPr lang="en-US" sz="2000" dirty="0">
                <a:latin typeface="Times New Roman" panose="02020603050405020304" pitchFamily="18" charset="0"/>
                <a:ea typeface="SimSun" panose="02010600030101010101" pitchFamily="2" charset="-122"/>
              </a:rPr>
              <a:t>S</a:t>
            </a:r>
            <a:r>
              <a:rPr lang="en-US" sz="2000" dirty="0">
                <a:effectLst/>
                <a:latin typeface="Times New Roman" panose="02020603050405020304" pitchFamily="18" charset="0"/>
                <a:ea typeface="SimSun" panose="02010600030101010101" pitchFamily="2" charset="-122"/>
              </a:rPr>
              <a:t>aving airlines from having to deny boarding</a:t>
            </a:r>
          </a:p>
          <a:p>
            <a:r>
              <a:rPr lang="en-US" sz="2000" dirty="0">
                <a:effectLst/>
                <a:latin typeface="Times New Roman" panose="02020603050405020304" pitchFamily="18" charset="0"/>
                <a:ea typeface="SimSun" panose="02010600030101010101" pitchFamily="2" charset="-122"/>
              </a:rPr>
              <a:t>Adverse effect on customer satisfaction </a:t>
            </a:r>
            <a:r>
              <a:rPr lang="en-US" sz="2000" dirty="0">
                <a:latin typeface="Times New Roman" panose="02020603050405020304" pitchFamily="18" charset="0"/>
                <a:ea typeface="SimSun" panose="02010600030101010101" pitchFamily="2" charset="-122"/>
              </a:rPr>
              <a:t> </a:t>
            </a:r>
            <a:endParaRPr lang="en-US" sz="2000" dirty="0"/>
          </a:p>
          <a:p>
            <a:endParaRPr lang="en-IN" sz="2000" dirty="0"/>
          </a:p>
        </p:txBody>
      </p:sp>
    </p:spTree>
    <p:extLst>
      <p:ext uri="{BB962C8B-B14F-4D97-AF65-F5344CB8AC3E}">
        <p14:creationId xmlns:p14="http://schemas.microsoft.com/office/powerpoint/2010/main" val="3379577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78</TotalTime>
  <Words>617</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Corbel</vt:lpstr>
      <vt:lpstr>Segoe UI</vt:lpstr>
      <vt:lpstr>Times New Roman</vt:lpstr>
      <vt:lpstr>Parallax</vt:lpstr>
      <vt:lpstr>      Study on Involuntary Denial Boarding and Air Traffic Landing in United States </vt:lpstr>
      <vt:lpstr>PowerPoint Presentation</vt:lpstr>
      <vt:lpstr>Project Flow</vt:lpstr>
      <vt:lpstr>Data Set 1</vt:lpstr>
      <vt:lpstr>Data Set 2</vt:lpstr>
      <vt:lpstr>Data Set 3</vt:lpstr>
      <vt:lpstr>Data Set 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Study on Involuntary Denial Boarding and Air Traffic Landing in United States </dc:title>
  <dc:creator>sagar m c</dc:creator>
  <cp:lastModifiedBy>sagar m c</cp:lastModifiedBy>
  <cp:revision>1</cp:revision>
  <dcterms:created xsi:type="dcterms:W3CDTF">2022-12-20T11:27:18Z</dcterms:created>
  <dcterms:modified xsi:type="dcterms:W3CDTF">2022-12-20T12:45:19Z</dcterms:modified>
</cp:coreProperties>
</file>