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59" r:id="rId6"/>
    <p:sldId id="260" r:id="rId7"/>
    <p:sldId id="261" r:id="rId8"/>
    <p:sldId id="264" r:id="rId9"/>
    <p:sldId id="268" r:id="rId10"/>
    <p:sldId id="269" r:id="rId11"/>
    <p:sldId id="270" r:id="rId12"/>
    <p:sldId id="271" r:id="rId13"/>
    <p:sldId id="272" r:id="rId14"/>
    <p:sldId id="273" r:id="rId15"/>
    <p:sldId id="266" r:id="rId16"/>
    <p:sldId id="26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61917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72303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662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708536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349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98954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41608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184880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205935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16BA5F-FB0B-4E8B-B82B-E090CC8DD039}"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9422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16BA5F-FB0B-4E8B-B82B-E090CC8DD03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63478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6BA5F-FB0B-4E8B-B82B-E090CC8DD039}"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29912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6BA5F-FB0B-4E8B-B82B-E090CC8DD039}" type="datetimeFigureOut">
              <a:rPr lang="en-IN" smtClean="0"/>
              <a:t>21-09-2024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101267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6BA5F-FB0B-4E8B-B82B-E090CC8DD039}"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379563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16BA5F-FB0B-4E8B-B82B-E090CC8DD03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113070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16BA5F-FB0B-4E8B-B82B-E090CC8DD039}"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E932A-458F-4EB3-A23B-C61AB193E516}" type="slidenum">
              <a:rPr lang="en-IN" smtClean="0"/>
              <a:t>‹#›</a:t>
            </a:fld>
            <a:endParaRPr lang="en-IN"/>
          </a:p>
        </p:txBody>
      </p:sp>
    </p:spTree>
    <p:extLst>
      <p:ext uri="{BB962C8B-B14F-4D97-AF65-F5344CB8AC3E}">
        <p14:creationId xmlns:p14="http://schemas.microsoft.com/office/powerpoint/2010/main" val="21581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16BA5F-FB0B-4E8B-B82B-E090CC8DD039}" type="datetimeFigureOut">
              <a:rPr lang="en-IN" smtClean="0"/>
              <a:t>21-09-2024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AE932A-458F-4EB3-A23B-C61AB193E516}" type="slidenum">
              <a:rPr lang="en-IN" smtClean="0"/>
              <a:t>‹#›</a:t>
            </a:fld>
            <a:endParaRPr lang="en-IN"/>
          </a:p>
        </p:txBody>
      </p:sp>
    </p:spTree>
    <p:extLst>
      <p:ext uri="{BB962C8B-B14F-4D97-AF65-F5344CB8AC3E}">
        <p14:creationId xmlns:p14="http://schemas.microsoft.com/office/powerpoint/2010/main" val="36928871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3A9E0A-B2F9-4785-AD24-244B5A320129}"/>
              </a:ext>
            </a:extLst>
          </p:cNvPr>
          <p:cNvSpPr>
            <a:spLocks noGrp="1"/>
          </p:cNvSpPr>
          <p:nvPr>
            <p:ph type="title"/>
          </p:nvPr>
        </p:nvSpPr>
        <p:spPr>
          <a:xfrm>
            <a:off x="435288" y="421341"/>
            <a:ext cx="3854528" cy="1860723"/>
          </a:xfrm>
        </p:spPr>
        <p:txBody>
          <a:bodyPr>
            <a:noAutofit/>
          </a:bodyPr>
          <a:lstStyle/>
          <a:p>
            <a:r>
              <a:rPr lang="en-IN" sz="4400" dirty="0">
                <a:solidFill>
                  <a:schemeClr val="accent4">
                    <a:lumMod val="50000"/>
                  </a:schemeClr>
                </a:solidFill>
                <a:latin typeface="Times New Roman" panose="02020603050405020304" pitchFamily="18" charset="0"/>
                <a:cs typeface="Times New Roman" panose="02020603050405020304" pitchFamily="18" charset="0"/>
              </a:rPr>
              <a:t>A Syntax Analyzer for Error Detection</a:t>
            </a:r>
          </a:p>
        </p:txBody>
      </p:sp>
      <p:sp>
        <p:nvSpPr>
          <p:cNvPr id="9" name="Text Placeholder 8">
            <a:extLst>
              <a:ext uri="{FF2B5EF4-FFF2-40B4-BE49-F238E27FC236}">
                <a16:creationId xmlns:a16="http://schemas.microsoft.com/office/drawing/2014/main" id="{7A60959E-570D-479D-8BDE-7D7D77422D45}"/>
              </a:ext>
            </a:extLst>
          </p:cNvPr>
          <p:cNvSpPr>
            <a:spLocks noGrp="1"/>
          </p:cNvSpPr>
          <p:nvPr>
            <p:ph idx="1"/>
          </p:nvPr>
        </p:nvSpPr>
        <p:spPr>
          <a:xfrm>
            <a:off x="4760461" y="514925"/>
            <a:ext cx="4513541" cy="4971476"/>
          </a:xfrm>
          <a:ln>
            <a:solidFill>
              <a:schemeClr val="accent5">
                <a:lumMod val="60000"/>
                <a:lumOff val="40000"/>
              </a:schemeClr>
            </a:solidFill>
          </a:ln>
        </p:spPr>
        <p:txBody>
          <a:bodyPr/>
          <a:lstStyle/>
          <a:p>
            <a:pPr marL="0" indent="0">
              <a:buNone/>
            </a:pPr>
            <a:endParaRPr lang="en-IN" dirty="0"/>
          </a:p>
        </p:txBody>
      </p:sp>
      <p:sp>
        <p:nvSpPr>
          <p:cNvPr id="10" name="Text Placeholder 9">
            <a:extLst>
              <a:ext uri="{FF2B5EF4-FFF2-40B4-BE49-F238E27FC236}">
                <a16:creationId xmlns:a16="http://schemas.microsoft.com/office/drawing/2014/main" id="{6426B5BD-7928-4F54-9082-1FCEC7B0EA6C}"/>
              </a:ext>
            </a:extLst>
          </p:cNvPr>
          <p:cNvSpPr>
            <a:spLocks noGrp="1"/>
          </p:cNvSpPr>
          <p:nvPr>
            <p:ph type="body" sz="half" idx="2"/>
          </p:nvPr>
        </p:nvSpPr>
        <p:spPr>
          <a:xfrm>
            <a:off x="560792" y="2545431"/>
            <a:ext cx="3854528" cy="4061012"/>
          </a:xfrm>
        </p:spPr>
        <p:txBody>
          <a:bodyPr/>
          <a:lstStyle/>
          <a:p>
            <a:r>
              <a:rPr lang="en-US" dirty="0">
                <a:latin typeface="Arial Black" panose="020B0A04020102020204" pitchFamily="34" charset="0"/>
              </a:rPr>
              <a:t>A Project Submitted by ,</a:t>
            </a:r>
          </a:p>
          <a:p>
            <a:r>
              <a:rPr lang="en-US" sz="1800" dirty="0">
                <a:solidFill>
                  <a:schemeClr val="accent5">
                    <a:lumMod val="75000"/>
                  </a:schemeClr>
                </a:solidFill>
              </a:rPr>
              <a:t>S.CHANDANA PRIYA(192210091)</a:t>
            </a:r>
          </a:p>
          <a:p>
            <a:r>
              <a:rPr lang="en-US" sz="1800" dirty="0">
                <a:solidFill>
                  <a:schemeClr val="accent5">
                    <a:lumMod val="75000"/>
                  </a:schemeClr>
                </a:solidFill>
              </a:rPr>
              <a:t>K.LAKSHMI(192211986)</a:t>
            </a:r>
          </a:p>
          <a:p>
            <a:r>
              <a:rPr lang="en-US" sz="1800" dirty="0">
                <a:solidFill>
                  <a:schemeClr val="accent5">
                    <a:lumMod val="75000"/>
                  </a:schemeClr>
                </a:solidFill>
              </a:rPr>
              <a:t>M.GAYATHRI(192211888)</a:t>
            </a:r>
          </a:p>
          <a:p>
            <a:endParaRPr lang="en-US" sz="1800" dirty="0">
              <a:solidFill>
                <a:schemeClr val="accent5">
                  <a:lumMod val="75000"/>
                </a:schemeClr>
              </a:solidFill>
            </a:endParaRPr>
          </a:p>
          <a:p>
            <a:r>
              <a:rPr lang="en-US" sz="1800" dirty="0">
                <a:solidFill>
                  <a:schemeClr val="accent2">
                    <a:lumMod val="75000"/>
                  </a:schemeClr>
                </a:solidFill>
              </a:rPr>
              <a:t>COURSE CODE : </a:t>
            </a:r>
            <a:r>
              <a:rPr lang="en-US" sz="1800" dirty="0">
                <a:solidFill>
                  <a:schemeClr val="accent5">
                    <a:lumMod val="60000"/>
                    <a:lumOff val="40000"/>
                  </a:schemeClr>
                </a:solidFill>
              </a:rPr>
              <a:t>CSA1499</a:t>
            </a:r>
          </a:p>
          <a:p>
            <a:r>
              <a:rPr lang="en-US" sz="1800" dirty="0">
                <a:solidFill>
                  <a:schemeClr val="accent2">
                    <a:lumMod val="75000"/>
                  </a:schemeClr>
                </a:solidFill>
              </a:rPr>
              <a:t>COURSE NAME : </a:t>
            </a:r>
            <a:r>
              <a:rPr lang="en-US" sz="1800" dirty="0">
                <a:solidFill>
                  <a:schemeClr val="accent5">
                    <a:lumMod val="60000"/>
                    <a:lumOff val="40000"/>
                  </a:schemeClr>
                </a:solidFill>
              </a:rPr>
              <a:t>COMPILER DESIGN </a:t>
            </a:r>
          </a:p>
          <a:p>
            <a:r>
              <a:rPr lang="en-US" sz="1800" dirty="0">
                <a:solidFill>
                  <a:schemeClr val="accent2">
                    <a:lumMod val="75000"/>
                  </a:schemeClr>
                </a:solidFill>
              </a:rPr>
              <a:t>FACULTY NAME : </a:t>
            </a:r>
            <a:r>
              <a:rPr lang="en-US" sz="1800" dirty="0">
                <a:solidFill>
                  <a:schemeClr val="accent5">
                    <a:lumMod val="60000"/>
                    <a:lumOff val="40000"/>
                  </a:schemeClr>
                </a:solidFill>
              </a:rPr>
              <a:t>Dr. G.MICHAEL </a:t>
            </a:r>
            <a:endParaRPr lang="en-IN" sz="1800" dirty="0">
              <a:solidFill>
                <a:schemeClr val="accent5">
                  <a:lumMod val="60000"/>
                  <a:lumOff val="40000"/>
                </a:schemeClr>
              </a:solidFill>
            </a:endParaRPr>
          </a:p>
        </p:txBody>
      </p:sp>
      <p:pic>
        <p:nvPicPr>
          <p:cNvPr id="1026" name="Picture 2" descr="Compiler Images – Browse 8,571 Stock Photos, Vectors, and Video ...">
            <a:extLst>
              <a:ext uri="{FF2B5EF4-FFF2-40B4-BE49-F238E27FC236}">
                <a16:creationId xmlns:a16="http://schemas.microsoft.com/office/drawing/2014/main" id="{0CA7B414-DBE8-4514-8D33-BF537A0FA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81" y="188259"/>
            <a:ext cx="4621321" cy="5298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4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EEE1F-6FF7-412F-82B9-398E5DA01E3D}"/>
              </a:ext>
            </a:extLst>
          </p:cNvPr>
          <p:cNvSpPr/>
          <p:nvPr/>
        </p:nvSpPr>
        <p:spPr>
          <a:xfrm>
            <a:off x="941294" y="261878"/>
            <a:ext cx="6096000" cy="6463308"/>
          </a:xfrm>
          <a:prstGeom prst="rect">
            <a:avLst/>
          </a:prstGeom>
        </p:spPr>
        <p:txBody>
          <a:bodyPr>
            <a:spAutoFit/>
          </a:bodyPr>
          <a:lstStyle/>
          <a:p>
            <a:r>
              <a:rPr lang="en-IN" dirty="0"/>
              <a:t>void tokenize(</a:t>
            </a:r>
            <a:r>
              <a:rPr lang="en-IN" dirty="0" err="1"/>
              <a:t>const</a:t>
            </a:r>
            <a:r>
              <a:rPr lang="en-IN" dirty="0"/>
              <a:t> char *code) {  </a:t>
            </a:r>
          </a:p>
          <a:p>
            <a:r>
              <a:rPr lang="en-IN" dirty="0"/>
              <a:t>  </a:t>
            </a:r>
            <a:r>
              <a:rPr lang="en-IN" dirty="0" err="1"/>
              <a:t>const</a:t>
            </a:r>
            <a:r>
              <a:rPr lang="en-IN" dirty="0"/>
              <a:t> char *</a:t>
            </a:r>
            <a:r>
              <a:rPr lang="en-IN" dirty="0" err="1"/>
              <a:t>ptr</a:t>
            </a:r>
            <a:r>
              <a:rPr lang="en-IN" dirty="0"/>
              <a:t> = code;    </a:t>
            </a:r>
          </a:p>
          <a:p>
            <a:r>
              <a:rPr lang="en-IN" dirty="0"/>
              <a:t>while (*</a:t>
            </a:r>
            <a:r>
              <a:rPr lang="en-IN" dirty="0" err="1"/>
              <a:t>ptr</a:t>
            </a:r>
            <a:r>
              <a:rPr lang="en-IN" dirty="0"/>
              <a:t> != '\0') {       </a:t>
            </a:r>
          </a:p>
          <a:p>
            <a:r>
              <a:rPr lang="en-IN" dirty="0"/>
              <a:t> if (</a:t>
            </a:r>
            <a:r>
              <a:rPr lang="en-IN" dirty="0" err="1"/>
              <a:t>isspace</a:t>
            </a:r>
            <a:r>
              <a:rPr lang="en-IN" dirty="0"/>
              <a:t>(*</a:t>
            </a:r>
            <a:r>
              <a:rPr lang="en-IN" dirty="0" err="1"/>
              <a:t>ptr</a:t>
            </a:r>
            <a:r>
              <a:rPr lang="en-IN" dirty="0"/>
              <a:t>)) {      </a:t>
            </a:r>
          </a:p>
          <a:p>
            <a:r>
              <a:rPr lang="en-IN" dirty="0"/>
              <a:t>  </a:t>
            </a:r>
            <a:r>
              <a:rPr lang="en-IN" dirty="0" err="1"/>
              <a:t>ptr</a:t>
            </a:r>
            <a:r>
              <a:rPr lang="en-IN" dirty="0"/>
              <a:t>++;          </a:t>
            </a:r>
          </a:p>
          <a:p>
            <a:r>
              <a:rPr lang="en-IN" dirty="0"/>
              <a:t>  continue;      </a:t>
            </a:r>
          </a:p>
          <a:p>
            <a:r>
              <a:rPr lang="en-IN" dirty="0"/>
              <a:t>  }        </a:t>
            </a:r>
          </a:p>
          <a:p>
            <a:r>
              <a:rPr lang="en-IN" dirty="0"/>
              <a:t>if (</a:t>
            </a:r>
            <a:r>
              <a:rPr lang="en-IN" dirty="0" err="1"/>
              <a:t>isdigit</a:t>
            </a:r>
            <a:r>
              <a:rPr lang="en-IN" dirty="0"/>
              <a:t>(*</a:t>
            </a:r>
            <a:r>
              <a:rPr lang="en-IN" dirty="0" err="1"/>
              <a:t>ptr</a:t>
            </a:r>
            <a:r>
              <a:rPr lang="en-IN" dirty="0"/>
              <a:t>)) {   </a:t>
            </a:r>
          </a:p>
          <a:p>
            <a:r>
              <a:rPr lang="en-IN" dirty="0"/>
              <a:t> char number[100];            </a:t>
            </a:r>
          </a:p>
          <a:p>
            <a:r>
              <a:rPr lang="en-IN" dirty="0"/>
              <a:t>int </a:t>
            </a:r>
            <a:r>
              <a:rPr lang="en-IN" dirty="0" err="1"/>
              <a:t>len</a:t>
            </a:r>
            <a:r>
              <a:rPr lang="en-IN" dirty="0"/>
              <a:t> = 0;           </a:t>
            </a:r>
          </a:p>
          <a:p>
            <a:r>
              <a:rPr lang="en-IN" dirty="0"/>
              <a:t> while (</a:t>
            </a:r>
            <a:r>
              <a:rPr lang="en-IN" dirty="0" err="1"/>
              <a:t>isdigit</a:t>
            </a:r>
            <a:r>
              <a:rPr lang="en-IN" dirty="0"/>
              <a:t>(*</a:t>
            </a:r>
            <a:r>
              <a:rPr lang="en-IN" dirty="0" err="1"/>
              <a:t>ptr</a:t>
            </a:r>
            <a:r>
              <a:rPr lang="en-IN" dirty="0"/>
              <a:t>)) {                </a:t>
            </a:r>
          </a:p>
          <a:p>
            <a:r>
              <a:rPr lang="en-IN" dirty="0"/>
              <a:t>     number[</a:t>
            </a:r>
            <a:r>
              <a:rPr lang="en-IN" dirty="0" err="1"/>
              <a:t>len</a:t>
            </a:r>
            <a:r>
              <a:rPr lang="en-IN" dirty="0"/>
              <a:t>++] = *</a:t>
            </a:r>
            <a:r>
              <a:rPr lang="en-IN" dirty="0" err="1"/>
              <a:t>ptr</a:t>
            </a:r>
            <a:r>
              <a:rPr lang="en-IN" dirty="0"/>
              <a:t>++;          </a:t>
            </a:r>
          </a:p>
          <a:p>
            <a:r>
              <a:rPr lang="en-IN" dirty="0"/>
              <a:t>  }           </a:t>
            </a:r>
          </a:p>
          <a:p>
            <a:r>
              <a:rPr lang="en-IN" dirty="0"/>
              <a:t> number[</a:t>
            </a:r>
            <a:r>
              <a:rPr lang="en-IN" dirty="0" err="1"/>
              <a:t>len</a:t>
            </a:r>
            <a:r>
              <a:rPr lang="en-IN" dirty="0"/>
              <a:t>] = '\0';           </a:t>
            </a:r>
          </a:p>
          <a:p>
            <a:r>
              <a:rPr lang="en-IN" dirty="0"/>
              <a:t> </a:t>
            </a:r>
            <a:r>
              <a:rPr lang="en-IN" dirty="0" err="1"/>
              <a:t>add_token</a:t>
            </a:r>
            <a:r>
              <a:rPr lang="en-IN" dirty="0"/>
              <a:t>(TOKEN_NUMBER, number);            </a:t>
            </a:r>
          </a:p>
          <a:p>
            <a:r>
              <a:rPr lang="en-IN" dirty="0"/>
              <a:t>continue;       </a:t>
            </a:r>
          </a:p>
          <a:p>
            <a:r>
              <a:rPr lang="en-IN" dirty="0"/>
              <a:t> }        </a:t>
            </a:r>
          </a:p>
          <a:p>
            <a:r>
              <a:rPr lang="en-IN" dirty="0"/>
              <a:t>if (</a:t>
            </a:r>
            <a:r>
              <a:rPr lang="en-IN" dirty="0" err="1"/>
              <a:t>isalpha</a:t>
            </a:r>
            <a:r>
              <a:rPr lang="en-IN" dirty="0"/>
              <a:t>(*</a:t>
            </a:r>
            <a:r>
              <a:rPr lang="en-IN" dirty="0" err="1"/>
              <a:t>ptr</a:t>
            </a:r>
            <a:r>
              <a:rPr lang="en-IN" dirty="0"/>
              <a:t>)) {          </a:t>
            </a:r>
          </a:p>
          <a:p>
            <a:r>
              <a:rPr lang="en-IN" dirty="0"/>
              <a:t> char identifier[100];           </a:t>
            </a:r>
          </a:p>
          <a:p>
            <a:r>
              <a:rPr lang="en-IN" dirty="0"/>
              <a:t> int </a:t>
            </a:r>
            <a:r>
              <a:rPr lang="en-IN" dirty="0" err="1"/>
              <a:t>len</a:t>
            </a:r>
            <a:r>
              <a:rPr lang="en-IN" dirty="0"/>
              <a:t> = 0;           </a:t>
            </a:r>
          </a:p>
          <a:p>
            <a:r>
              <a:rPr lang="en-IN" dirty="0"/>
              <a:t> while (</a:t>
            </a:r>
            <a:r>
              <a:rPr lang="en-IN" dirty="0" err="1"/>
              <a:t>isalnum</a:t>
            </a:r>
            <a:r>
              <a:rPr lang="en-IN" dirty="0"/>
              <a:t>(*</a:t>
            </a:r>
            <a:r>
              <a:rPr lang="en-IN" dirty="0" err="1"/>
              <a:t>ptr</a:t>
            </a:r>
            <a:r>
              <a:rPr lang="en-IN" dirty="0"/>
              <a:t>)) {                </a:t>
            </a:r>
          </a:p>
          <a:p>
            <a:r>
              <a:rPr lang="en-IN" dirty="0"/>
              <a:t>identifier[</a:t>
            </a:r>
            <a:r>
              <a:rPr lang="en-IN" dirty="0" err="1"/>
              <a:t>len</a:t>
            </a:r>
            <a:r>
              <a:rPr lang="en-IN" dirty="0"/>
              <a:t>++] = *</a:t>
            </a:r>
            <a:r>
              <a:rPr lang="en-IN" dirty="0" err="1"/>
              <a:t>ptr</a:t>
            </a:r>
            <a:r>
              <a:rPr lang="en-IN" dirty="0"/>
              <a:t>++;          </a:t>
            </a:r>
          </a:p>
          <a:p>
            <a:r>
              <a:rPr lang="en-IN" dirty="0"/>
              <a:t>  }</a:t>
            </a:r>
          </a:p>
        </p:txBody>
      </p:sp>
    </p:spTree>
    <p:extLst>
      <p:ext uri="{BB962C8B-B14F-4D97-AF65-F5344CB8AC3E}">
        <p14:creationId xmlns:p14="http://schemas.microsoft.com/office/powerpoint/2010/main" val="246792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15D94-356D-4C40-AFE9-AFEDE0A7CD6A}"/>
              </a:ext>
            </a:extLst>
          </p:cNvPr>
          <p:cNvSpPr/>
          <p:nvPr/>
        </p:nvSpPr>
        <p:spPr>
          <a:xfrm>
            <a:off x="502024" y="197346"/>
            <a:ext cx="6096000" cy="6463308"/>
          </a:xfrm>
          <a:prstGeom prst="rect">
            <a:avLst/>
          </a:prstGeom>
        </p:spPr>
        <p:txBody>
          <a:bodyPr>
            <a:spAutoFit/>
          </a:bodyPr>
          <a:lstStyle/>
          <a:p>
            <a:r>
              <a:rPr lang="en-IN" dirty="0"/>
              <a:t>identifier[</a:t>
            </a:r>
            <a:r>
              <a:rPr lang="en-IN" dirty="0" err="1"/>
              <a:t>len</a:t>
            </a:r>
            <a:r>
              <a:rPr lang="en-IN" dirty="0"/>
              <a:t>] = '\0';           </a:t>
            </a:r>
          </a:p>
          <a:p>
            <a:r>
              <a:rPr lang="en-IN" dirty="0"/>
              <a:t> if (</a:t>
            </a:r>
            <a:r>
              <a:rPr lang="en-IN" dirty="0" err="1"/>
              <a:t>strcmp</a:t>
            </a:r>
            <a:r>
              <a:rPr lang="en-IN" dirty="0"/>
              <a:t>(identifier, "int") == 0) {                </a:t>
            </a:r>
            <a:r>
              <a:rPr lang="en-IN" dirty="0" err="1"/>
              <a:t>add_token</a:t>
            </a:r>
            <a:r>
              <a:rPr lang="en-IN" dirty="0"/>
              <a:t>(TOKEN_INT, identifier);           </a:t>
            </a:r>
          </a:p>
          <a:p>
            <a:r>
              <a:rPr lang="en-IN" dirty="0"/>
              <a:t> } </a:t>
            </a:r>
          </a:p>
          <a:p>
            <a:r>
              <a:rPr lang="en-IN" dirty="0"/>
              <a:t>else if (</a:t>
            </a:r>
            <a:r>
              <a:rPr lang="en-IN" dirty="0" err="1"/>
              <a:t>strcmp</a:t>
            </a:r>
            <a:r>
              <a:rPr lang="en-IN" dirty="0"/>
              <a:t>(identifier, "return") == 0) {                </a:t>
            </a:r>
          </a:p>
          <a:p>
            <a:r>
              <a:rPr lang="en-IN" dirty="0" err="1"/>
              <a:t>add_token</a:t>
            </a:r>
            <a:r>
              <a:rPr lang="en-IN" dirty="0"/>
              <a:t>(TOKEN_RETURN, identifier);           </a:t>
            </a:r>
          </a:p>
          <a:p>
            <a:r>
              <a:rPr lang="en-IN" dirty="0"/>
              <a:t> } </a:t>
            </a:r>
          </a:p>
          <a:p>
            <a:r>
              <a:rPr lang="en-IN" dirty="0"/>
              <a:t>else {                </a:t>
            </a:r>
          </a:p>
          <a:p>
            <a:r>
              <a:rPr lang="en-IN" dirty="0" err="1"/>
              <a:t>add_token</a:t>
            </a:r>
            <a:r>
              <a:rPr lang="en-IN" dirty="0"/>
              <a:t>(TOKEN_IDENTIFIER, identifier);           </a:t>
            </a:r>
          </a:p>
          <a:p>
            <a:r>
              <a:rPr lang="en-IN" dirty="0"/>
              <a:t> }            </a:t>
            </a:r>
          </a:p>
          <a:p>
            <a:r>
              <a:rPr lang="en-IN" dirty="0"/>
              <a:t>continue;       </a:t>
            </a:r>
          </a:p>
          <a:p>
            <a:r>
              <a:rPr lang="en-IN" dirty="0"/>
              <a:t> }        </a:t>
            </a:r>
          </a:p>
          <a:p>
            <a:r>
              <a:rPr lang="en-IN" dirty="0"/>
              <a:t>switch (*</a:t>
            </a:r>
            <a:r>
              <a:rPr lang="en-IN" dirty="0" err="1"/>
              <a:t>ptr</a:t>
            </a:r>
            <a:r>
              <a:rPr lang="en-IN" dirty="0"/>
              <a:t>) {            </a:t>
            </a:r>
          </a:p>
          <a:p>
            <a:r>
              <a:rPr lang="en-IN" dirty="0"/>
              <a:t>case '(': </a:t>
            </a:r>
            <a:r>
              <a:rPr lang="en-IN" dirty="0" err="1"/>
              <a:t>add_token</a:t>
            </a:r>
            <a:r>
              <a:rPr lang="en-IN" dirty="0"/>
              <a:t>(TOKEN_LPAREN, "("); break;            case ')': </a:t>
            </a:r>
            <a:r>
              <a:rPr lang="en-IN" dirty="0" err="1"/>
              <a:t>add_token</a:t>
            </a:r>
            <a:r>
              <a:rPr lang="en-IN" dirty="0"/>
              <a:t>(TOKEN_RPAREN, ")"); break;            case '{': </a:t>
            </a:r>
            <a:r>
              <a:rPr lang="en-IN" dirty="0" err="1"/>
              <a:t>add_token</a:t>
            </a:r>
            <a:r>
              <a:rPr lang="en-IN" dirty="0"/>
              <a:t>(TOKEN_LBRACE, "{"); break;            case '}': </a:t>
            </a:r>
            <a:r>
              <a:rPr lang="en-IN" dirty="0" err="1"/>
              <a:t>add_token</a:t>
            </a:r>
            <a:r>
              <a:rPr lang="en-IN" dirty="0"/>
              <a:t>(TOKEN_RBRACE, "}"); break;            case ';': </a:t>
            </a:r>
            <a:r>
              <a:rPr lang="en-IN" dirty="0" err="1"/>
              <a:t>add_token</a:t>
            </a:r>
            <a:r>
              <a:rPr lang="en-IN" dirty="0"/>
              <a:t>(TOKEN_SEMICOLON, ";"); break;            default: </a:t>
            </a:r>
            <a:r>
              <a:rPr lang="en-IN" dirty="0" err="1"/>
              <a:t>add_token</a:t>
            </a:r>
            <a:r>
              <a:rPr lang="en-IN" dirty="0"/>
              <a:t>(TOKEN_UNKNOWN, (char[]){*</a:t>
            </a:r>
            <a:r>
              <a:rPr lang="en-IN" dirty="0" err="1"/>
              <a:t>ptr</a:t>
            </a:r>
            <a:r>
              <a:rPr lang="en-IN" dirty="0"/>
              <a:t>, '\0'}); break;       </a:t>
            </a:r>
          </a:p>
          <a:p>
            <a:r>
              <a:rPr lang="en-IN" dirty="0"/>
              <a:t> }     </a:t>
            </a:r>
          </a:p>
          <a:p>
            <a:r>
              <a:rPr lang="en-IN" dirty="0"/>
              <a:t>   </a:t>
            </a:r>
            <a:r>
              <a:rPr lang="en-IN" dirty="0" err="1"/>
              <a:t>ptr</a:t>
            </a:r>
            <a:r>
              <a:rPr lang="en-IN" dirty="0"/>
              <a:t>++;  </a:t>
            </a:r>
          </a:p>
          <a:p>
            <a:r>
              <a:rPr lang="en-IN" dirty="0"/>
              <a:t>  }    </a:t>
            </a:r>
            <a:r>
              <a:rPr lang="en-IN" dirty="0" err="1"/>
              <a:t>add_token</a:t>
            </a:r>
            <a:r>
              <a:rPr lang="en-IN" dirty="0"/>
              <a:t>(TOKEN_EOF, "EOF");}</a:t>
            </a:r>
          </a:p>
        </p:txBody>
      </p:sp>
    </p:spTree>
    <p:extLst>
      <p:ext uri="{BB962C8B-B14F-4D97-AF65-F5344CB8AC3E}">
        <p14:creationId xmlns:p14="http://schemas.microsoft.com/office/powerpoint/2010/main" val="362898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D44EDA-878A-4DFC-849A-B014435B57D5}"/>
              </a:ext>
            </a:extLst>
          </p:cNvPr>
          <p:cNvSpPr/>
          <p:nvPr/>
        </p:nvSpPr>
        <p:spPr>
          <a:xfrm>
            <a:off x="466163" y="191904"/>
            <a:ext cx="8946777" cy="6740307"/>
          </a:xfrm>
          <a:prstGeom prst="rect">
            <a:avLst/>
          </a:prstGeom>
        </p:spPr>
        <p:txBody>
          <a:bodyPr wrap="square">
            <a:spAutoFit/>
          </a:bodyPr>
          <a:lstStyle/>
          <a:p>
            <a:r>
              <a:rPr lang="en-IN" dirty="0"/>
              <a:t>void </a:t>
            </a:r>
            <a:r>
              <a:rPr lang="en-IN" dirty="0" err="1"/>
              <a:t>syntax_error</a:t>
            </a:r>
            <a:r>
              <a:rPr lang="en-IN" dirty="0"/>
              <a:t>(</a:t>
            </a:r>
            <a:r>
              <a:rPr lang="en-IN" dirty="0" err="1"/>
              <a:t>const</a:t>
            </a:r>
            <a:r>
              <a:rPr lang="en-IN" dirty="0"/>
              <a:t> char *message)</a:t>
            </a:r>
          </a:p>
          <a:p>
            <a:r>
              <a:rPr lang="en-IN" dirty="0"/>
              <a:t> {    </a:t>
            </a:r>
          </a:p>
          <a:p>
            <a:r>
              <a:rPr lang="en-IN" dirty="0" err="1"/>
              <a:t>printf</a:t>
            </a:r>
            <a:r>
              <a:rPr lang="en-IN" dirty="0"/>
              <a:t>("Syntax Error: %s\n", message);    </a:t>
            </a:r>
          </a:p>
          <a:p>
            <a:r>
              <a:rPr lang="en-IN" dirty="0"/>
              <a:t>exit(1);</a:t>
            </a:r>
          </a:p>
          <a:p>
            <a:r>
              <a:rPr lang="en-IN" dirty="0"/>
              <a:t>}</a:t>
            </a:r>
          </a:p>
          <a:p>
            <a:r>
              <a:rPr lang="en-IN" dirty="0"/>
              <a:t>void match(</a:t>
            </a:r>
            <a:r>
              <a:rPr lang="en-IN" dirty="0" err="1"/>
              <a:t>TokenType</a:t>
            </a:r>
            <a:r>
              <a:rPr lang="en-IN" dirty="0"/>
              <a:t> </a:t>
            </a:r>
            <a:r>
              <a:rPr lang="en-IN" dirty="0" err="1"/>
              <a:t>expected_type</a:t>
            </a:r>
            <a:r>
              <a:rPr lang="en-IN" dirty="0"/>
              <a:t>) </a:t>
            </a:r>
          </a:p>
          <a:p>
            <a:r>
              <a:rPr lang="en-IN" dirty="0"/>
              <a:t>{   </a:t>
            </a:r>
          </a:p>
          <a:p>
            <a:r>
              <a:rPr lang="en-IN" dirty="0"/>
              <a:t> if (</a:t>
            </a:r>
            <a:r>
              <a:rPr lang="en-IN" dirty="0" err="1"/>
              <a:t>current_token</a:t>
            </a:r>
            <a:r>
              <a:rPr lang="en-IN" dirty="0"/>
              <a:t> &lt; </a:t>
            </a:r>
            <a:r>
              <a:rPr lang="en-IN" dirty="0" err="1"/>
              <a:t>token_count</a:t>
            </a:r>
            <a:r>
              <a:rPr lang="en-IN" dirty="0"/>
              <a:t> &amp;&amp; tokens[</a:t>
            </a:r>
            <a:r>
              <a:rPr lang="en-IN" dirty="0" err="1"/>
              <a:t>current_token</a:t>
            </a:r>
            <a:r>
              <a:rPr lang="en-IN" dirty="0"/>
              <a:t>].type == </a:t>
            </a:r>
            <a:r>
              <a:rPr lang="en-IN" dirty="0" err="1"/>
              <a:t>expected_type</a:t>
            </a:r>
            <a:r>
              <a:rPr lang="en-IN" dirty="0"/>
              <a:t>) {        </a:t>
            </a:r>
          </a:p>
          <a:p>
            <a:r>
              <a:rPr lang="en-IN" dirty="0" err="1"/>
              <a:t>current_token</a:t>
            </a:r>
            <a:r>
              <a:rPr lang="en-IN" dirty="0"/>
              <a:t>++; </a:t>
            </a:r>
          </a:p>
          <a:p>
            <a:r>
              <a:rPr lang="en-IN" dirty="0"/>
              <a:t>   }</a:t>
            </a:r>
          </a:p>
          <a:p>
            <a:r>
              <a:rPr lang="en-IN" dirty="0"/>
              <a:t> else </a:t>
            </a:r>
          </a:p>
          <a:p>
            <a:r>
              <a:rPr lang="en-IN" dirty="0"/>
              <a:t>{       </a:t>
            </a:r>
          </a:p>
          <a:p>
            <a:r>
              <a:rPr lang="en-IN" dirty="0"/>
              <a:t> char </a:t>
            </a:r>
            <a:r>
              <a:rPr lang="en-IN" dirty="0" err="1"/>
              <a:t>err_msg</a:t>
            </a:r>
            <a:r>
              <a:rPr lang="en-IN" dirty="0"/>
              <a:t>[100];       </a:t>
            </a:r>
          </a:p>
          <a:p>
            <a:r>
              <a:rPr lang="en-IN" dirty="0"/>
              <a:t> </a:t>
            </a:r>
            <a:r>
              <a:rPr lang="en-IN" dirty="0" err="1"/>
              <a:t>sprintf</a:t>
            </a:r>
            <a:r>
              <a:rPr lang="en-IN" dirty="0"/>
              <a:t>(</a:t>
            </a:r>
            <a:r>
              <a:rPr lang="en-IN" dirty="0" err="1"/>
              <a:t>err_msg</a:t>
            </a:r>
            <a:r>
              <a:rPr lang="en-IN" dirty="0"/>
              <a:t>, "Expected %d but found %d ('%s')", </a:t>
            </a:r>
            <a:r>
              <a:rPr lang="en-IN" dirty="0" err="1"/>
              <a:t>expected_type</a:t>
            </a:r>
            <a:r>
              <a:rPr lang="en-IN" dirty="0"/>
              <a:t>,</a:t>
            </a:r>
          </a:p>
          <a:p>
            <a:r>
              <a:rPr lang="en-IN" dirty="0"/>
              <a:t>tokens[</a:t>
            </a:r>
            <a:r>
              <a:rPr lang="en-IN" dirty="0" err="1"/>
              <a:t>current_token</a:t>
            </a:r>
            <a:r>
              <a:rPr lang="en-IN" dirty="0"/>
              <a:t>].type, tokens[</a:t>
            </a:r>
            <a:r>
              <a:rPr lang="en-IN" dirty="0" err="1"/>
              <a:t>current_token</a:t>
            </a:r>
            <a:r>
              <a:rPr lang="en-IN" dirty="0"/>
              <a:t>].value);        </a:t>
            </a:r>
            <a:r>
              <a:rPr lang="en-IN" dirty="0" err="1"/>
              <a:t>syntax_error</a:t>
            </a:r>
            <a:r>
              <a:rPr lang="en-IN" dirty="0"/>
              <a:t>(</a:t>
            </a:r>
            <a:r>
              <a:rPr lang="en-IN" dirty="0" err="1"/>
              <a:t>err_msg</a:t>
            </a:r>
            <a:r>
              <a:rPr lang="en-IN" dirty="0"/>
              <a:t>);   </a:t>
            </a:r>
          </a:p>
          <a:p>
            <a:r>
              <a:rPr lang="en-IN" dirty="0"/>
              <a:t> }</a:t>
            </a:r>
          </a:p>
          <a:p>
            <a:r>
              <a:rPr lang="en-IN" dirty="0"/>
              <a:t>}</a:t>
            </a:r>
          </a:p>
          <a:p>
            <a:r>
              <a:rPr lang="en-IN" dirty="0"/>
              <a:t>void statement() {   </a:t>
            </a:r>
          </a:p>
          <a:p>
            <a:r>
              <a:rPr lang="en-IN" dirty="0"/>
              <a:t> match(TOKEN_RETURN);    </a:t>
            </a:r>
          </a:p>
          <a:p>
            <a:r>
              <a:rPr lang="en-IN" dirty="0"/>
              <a:t>match(TOKEN_NUMBER);    </a:t>
            </a:r>
          </a:p>
          <a:p>
            <a:r>
              <a:rPr lang="en-IN" dirty="0"/>
              <a:t>match(TOKEN_SEMICOLON);</a:t>
            </a:r>
          </a:p>
          <a:p>
            <a:r>
              <a:rPr lang="en-IN" dirty="0"/>
              <a:t>}</a:t>
            </a:r>
          </a:p>
        </p:txBody>
      </p:sp>
    </p:spTree>
    <p:extLst>
      <p:ext uri="{BB962C8B-B14F-4D97-AF65-F5344CB8AC3E}">
        <p14:creationId xmlns:p14="http://schemas.microsoft.com/office/powerpoint/2010/main" val="167096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481504-E59A-4BF0-B4C1-09536A90C279}"/>
              </a:ext>
            </a:extLst>
          </p:cNvPr>
          <p:cNvSpPr/>
          <p:nvPr/>
        </p:nvSpPr>
        <p:spPr>
          <a:xfrm>
            <a:off x="1147483" y="115251"/>
            <a:ext cx="6096000" cy="6740307"/>
          </a:xfrm>
          <a:prstGeom prst="rect">
            <a:avLst/>
          </a:prstGeom>
        </p:spPr>
        <p:txBody>
          <a:bodyPr>
            <a:spAutoFit/>
          </a:bodyPr>
          <a:lstStyle/>
          <a:p>
            <a:r>
              <a:rPr lang="en-IN" dirty="0"/>
              <a:t>void function() {    </a:t>
            </a:r>
          </a:p>
          <a:p>
            <a:r>
              <a:rPr lang="en-IN" dirty="0"/>
              <a:t>match(TOKEN_INT);    </a:t>
            </a:r>
          </a:p>
          <a:p>
            <a:r>
              <a:rPr lang="en-IN" dirty="0"/>
              <a:t>match(TOKEN_IDENTIFIER);    </a:t>
            </a:r>
          </a:p>
          <a:p>
            <a:r>
              <a:rPr lang="en-IN" dirty="0"/>
              <a:t>match(TOKEN_LPAREN);    </a:t>
            </a:r>
          </a:p>
          <a:p>
            <a:r>
              <a:rPr lang="en-IN" dirty="0"/>
              <a:t>match(TOKEN_RPAREN);    </a:t>
            </a:r>
          </a:p>
          <a:p>
            <a:r>
              <a:rPr lang="en-IN" dirty="0"/>
              <a:t>match(TOKEN_LBRACE);    </a:t>
            </a:r>
          </a:p>
          <a:p>
            <a:r>
              <a:rPr lang="en-IN" dirty="0"/>
              <a:t>statement();    </a:t>
            </a:r>
          </a:p>
          <a:p>
            <a:r>
              <a:rPr lang="en-IN" dirty="0"/>
              <a:t>match(TOKEN_RBRACE);}</a:t>
            </a:r>
          </a:p>
          <a:p>
            <a:r>
              <a:rPr lang="en-IN" dirty="0"/>
              <a:t>void parse() {    </a:t>
            </a:r>
          </a:p>
          <a:p>
            <a:r>
              <a:rPr lang="en-IN" dirty="0"/>
              <a:t>function();    </a:t>
            </a:r>
          </a:p>
          <a:p>
            <a:r>
              <a:rPr lang="en-IN" dirty="0"/>
              <a:t>if (</a:t>
            </a:r>
            <a:r>
              <a:rPr lang="en-IN" dirty="0" err="1"/>
              <a:t>current_token</a:t>
            </a:r>
            <a:r>
              <a:rPr lang="en-IN" dirty="0"/>
              <a:t> &lt; </a:t>
            </a:r>
            <a:r>
              <a:rPr lang="en-IN" dirty="0" err="1"/>
              <a:t>token_count</a:t>
            </a:r>
            <a:r>
              <a:rPr lang="en-IN" dirty="0"/>
              <a:t> - 1) </a:t>
            </a:r>
          </a:p>
          <a:p>
            <a:r>
              <a:rPr lang="en-IN" dirty="0"/>
              <a:t>{        </a:t>
            </a:r>
          </a:p>
          <a:p>
            <a:r>
              <a:rPr lang="en-IN" dirty="0" err="1"/>
              <a:t>syntax_error</a:t>
            </a:r>
            <a:r>
              <a:rPr lang="en-IN" dirty="0"/>
              <a:t>("Unexpected tokens at the end");   </a:t>
            </a:r>
          </a:p>
          <a:p>
            <a:r>
              <a:rPr lang="en-IN" dirty="0"/>
              <a:t> }</a:t>
            </a:r>
          </a:p>
          <a:p>
            <a:r>
              <a:rPr lang="en-IN" dirty="0"/>
              <a:t> else {        </a:t>
            </a:r>
          </a:p>
          <a:p>
            <a:r>
              <a:rPr lang="en-IN" dirty="0" err="1"/>
              <a:t>printf</a:t>
            </a:r>
            <a:r>
              <a:rPr lang="en-IN" dirty="0"/>
              <a:t>("Parsing successful!\n");   </a:t>
            </a:r>
          </a:p>
          <a:p>
            <a:r>
              <a:rPr lang="en-IN" dirty="0"/>
              <a:t> }</a:t>
            </a:r>
          </a:p>
          <a:p>
            <a:r>
              <a:rPr lang="en-IN" dirty="0"/>
              <a:t>}</a:t>
            </a:r>
          </a:p>
          <a:p>
            <a:r>
              <a:rPr lang="en-IN" dirty="0"/>
              <a:t>void </a:t>
            </a:r>
            <a:r>
              <a:rPr lang="en-IN" dirty="0" err="1"/>
              <a:t>run_test</a:t>
            </a:r>
            <a:r>
              <a:rPr lang="en-IN" dirty="0"/>
              <a:t>(</a:t>
            </a:r>
            <a:r>
              <a:rPr lang="en-IN" dirty="0" err="1"/>
              <a:t>const</a:t>
            </a:r>
            <a:r>
              <a:rPr lang="en-IN" dirty="0"/>
              <a:t> char *code) {   </a:t>
            </a:r>
          </a:p>
          <a:p>
            <a:r>
              <a:rPr lang="en-IN" dirty="0"/>
              <a:t> </a:t>
            </a:r>
            <a:r>
              <a:rPr lang="en-IN" dirty="0" err="1"/>
              <a:t>printf</a:t>
            </a:r>
            <a:r>
              <a:rPr lang="en-IN" dirty="0"/>
              <a:t>("Testing code: %s\n", code);   </a:t>
            </a:r>
          </a:p>
          <a:p>
            <a:r>
              <a:rPr lang="en-IN" dirty="0"/>
              <a:t> tokenize(code);    </a:t>
            </a:r>
          </a:p>
          <a:p>
            <a:r>
              <a:rPr lang="en-IN" dirty="0"/>
              <a:t>parse();   </a:t>
            </a:r>
          </a:p>
          <a:p>
            <a:r>
              <a:rPr lang="en-IN" dirty="0"/>
              <a:t> </a:t>
            </a:r>
            <a:r>
              <a:rPr lang="en-IN" dirty="0" err="1"/>
              <a:t>current_token</a:t>
            </a:r>
            <a:r>
              <a:rPr lang="en-IN" dirty="0"/>
              <a:t> = 0; // Reset for next test case    </a:t>
            </a:r>
            <a:r>
              <a:rPr lang="en-IN" dirty="0" err="1"/>
              <a:t>token_count</a:t>
            </a:r>
            <a:r>
              <a:rPr lang="en-IN" dirty="0"/>
              <a:t> = 0;}</a:t>
            </a:r>
          </a:p>
        </p:txBody>
      </p:sp>
    </p:spTree>
    <p:extLst>
      <p:ext uri="{BB962C8B-B14F-4D97-AF65-F5344CB8AC3E}">
        <p14:creationId xmlns:p14="http://schemas.microsoft.com/office/powerpoint/2010/main" val="165439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1BD520-C61D-4193-A878-7254DE71CB43}"/>
              </a:ext>
            </a:extLst>
          </p:cNvPr>
          <p:cNvSpPr/>
          <p:nvPr/>
        </p:nvSpPr>
        <p:spPr>
          <a:xfrm>
            <a:off x="932329" y="637418"/>
            <a:ext cx="6096000" cy="2308324"/>
          </a:xfrm>
          <a:prstGeom prst="rect">
            <a:avLst/>
          </a:prstGeom>
        </p:spPr>
        <p:txBody>
          <a:bodyPr>
            <a:spAutoFit/>
          </a:bodyPr>
          <a:lstStyle/>
          <a:p>
            <a:r>
              <a:rPr lang="en-IN" dirty="0"/>
              <a:t>int main() {    </a:t>
            </a:r>
          </a:p>
          <a:p>
            <a:r>
              <a:rPr lang="en-IN" dirty="0"/>
              <a:t>// Valid code    </a:t>
            </a:r>
          </a:p>
          <a:p>
            <a:r>
              <a:rPr lang="en-IN" dirty="0" err="1"/>
              <a:t>const</a:t>
            </a:r>
            <a:r>
              <a:rPr lang="en-IN" dirty="0"/>
              <a:t> char *</a:t>
            </a:r>
            <a:r>
              <a:rPr lang="en-IN" dirty="0" err="1"/>
              <a:t>code_valid</a:t>
            </a:r>
            <a:r>
              <a:rPr lang="en-IN" dirty="0"/>
              <a:t> = "int main() { return 0; }";    </a:t>
            </a:r>
            <a:r>
              <a:rPr lang="en-IN" dirty="0" err="1"/>
              <a:t>run_test</a:t>
            </a:r>
            <a:r>
              <a:rPr lang="en-IN" dirty="0"/>
              <a:t>(</a:t>
            </a:r>
            <a:r>
              <a:rPr lang="en-IN" dirty="0" err="1"/>
              <a:t>code_valid</a:t>
            </a:r>
            <a:r>
              <a:rPr lang="en-IN" dirty="0"/>
              <a:t>);    </a:t>
            </a:r>
          </a:p>
          <a:p>
            <a:r>
              <a:rPr lang="en-IN" dirty="0"/>
              <a:t>// Missing semicolon    </a:t>
            </a:r>
            <a:r>
              <a:rPr lang="en-IN" dirty="0" err="1"/>
              <a:t>const</a:t>
            </a:r>
            <a:r>
              <a:rPr lang="en-IN" dirty="0"/>
              <a:t> char *</a:t>
            </a:r>
            <a:r>
              <a:rPr lang="en-IN" dirty="0" err="1"/>
              <a:t>code_missing_semicolon</a:t>
            </a:r>
            <a:r>
              <a:rPr lang="en-IN" dirty="0"/>
              <a:t> = "int main() { return 0 }";    </a:t>
            </a:r>
            <a:r>
              <a:rPr lang="en-IN" dirty="0" err="1"/>
              <a:t>run_test</a:t>
            </a:r>
            <a:r>
              <a:rPr lang="en-IN" dirty="0"/>
              <a:t>(</a:t>
            </a:r>
            <a:r>
              <a:rPr lang="en-IN" dirty="0" err="1"/>
              <a:t>code_missing_semicolon</a:t>
            </a:r>
            <a:r>
              <a:rPr lang="en-IN" dirty="0"/>
              <a:t>);</a:t>
            </a:r>
          </a:p>
          <a:p>
            <a:r>
              <a:rPr lang="en-IN" dirty="0"/>
              <a:t> return 0;}</a:t>
            </a:r>
          </a:p>
        </p:txBody>
      </p:sp>
    </p:spTree>
    <p:extLst>
      <p:ext uri="{BB962C8B-B14F-4D97-AF65-F5344CB8AC3E}">
        <p14:creationId xmlns:p14="http://schemas.microsoft.com/office/powerpoint/2010/main" val="168352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42AC48-DCEE-4614-AF96-77AF14EE8FE5}"/>
              </a:ext>
            </a:extLst>
          </p:cNvPr>
          <p:cNvSpPr>
            <a:spLocks noGrp="1"/>
          </p:cNvSpPr>
          <p:nvPr>
            <p:ph type="title"/>
          </p:nvPr>
        </p:nvSpPr>
        <p:spPr>
          <a:xfrm>
            <a:off x="677334" y="161364"/>
            <a:ext cx="8596668" cy="655274"/>
          </a:xfrm>
        </p:spPr>
        <p:txBody>
          <a:bodyPr/>
          <a:lstStyle/>
          <a:p>
            <a:r>
              <a:rPr lang="en-US" dirty="0"/>
              <a:t>OUTPUT</a:t>
            </a:r>
            <a:endParaRPr lang="en-IN" dirty="0"/>
          </a:p>
        </p:txBody>
      </p:sp>
      <p:pic>
        <p:nvPicPr>
          <p:cNvPr id="3" name="Picture 2">
            <a:extLst>
              <a:ext uri="{FF2B5EF4-FFF2-40B4-BE49-F238E27FC236}">
                <a16:creationId xmlns:a16="http://schemas.microsoft.com/office/drawing/2014/main" id="{2DBAEEF2-F432-4BB2-BAC6-5827A5CAF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92" y="914400"/>
            <a:ext cx="8772525" cy="5414682"/>
          </a:xfrm>
          <a:prstGeom prst="rect">
            <a:avLst/>
          </a:prstGeom>
        </p:spPr>
      </p:pic>
    </p:spTree>
    <p:extLst>
      <p:ext uri="{BB962C8B-B14F-4D97-AF65-F5344CB8AC3E}">
        <p14:creationId xmlns:p14="http://schemas.microsoft.com/office/powerpoint/2010/main" val="407571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D602-7794-40C6-80C5-0197D450FE7C}"/>
              </a:ext>
            </a:extLst>
          </p:cNvPr>
          <p:cNvSpPr>
            <a:spLocks noGrp="1"/>
          </p:cNvSpPr>
          <p:nvPr>
            <p:ph type="title"/>
          </p:nvPr>
        </p:nvSpPr>
        <p:spPr>
          <a:xfrm>
            <a:off x="677334" y="143435"/>
            <a:ext cx="8596668" cy="673203"/>
          </a:xfrm>
        </p:spPr>
        <p:txBody>
          <a:bodyPr/>
          <a:lstStyle/>
          <a:p>
            <a:r>
              <a:rPr lang="en-IN" dirty="0"/>
              <a:t>CONCLUSION</a:t>
            </a:r>
          </a:p>
        </p:txBody>
      </p:sp>
      <p:sp>
        <p:nvSpPr>
          <p:cNvPr id="3" name="Content Placeholder 2">
            <a:extLst>
              <a:ext uri="{FF2B5EF4-FFF2-40B4-BE49-F238E27FC236}">
                <a16:creationId xmlns:a16="http://schemas.microsoft.com/office/drawing/2014/main" id="{98866964-E0D9-4AEF-A76C-05E7F916DA84}"/>
              </a:ext>
            </a:extLst>
          </p:cNvPr>
          <p:cNvSpPr>
            <a:spLocks noGrp="1"/>
          </p:cNvSpPr>
          <p:nvPr>
            <p:ph sz="half" idx="1"/>
          </p:nvPr>
        </p:nvSpPr>
        <p:spPr>
          <a:xfrm>
            <a:off x="551828" y="1147576"/>
            <a:ext cx="4253254" cy="4912565"/>
          </a:xfrm>
        </p:spPr>
        <p:txBody>
          <a:bodyPr>
            <a:normAutofit lnSpcReduction="10000"/>
          </a:bodyPr>
          <a:lstStyle/>
          <a:p>
            <a:r>
              <a:rPr lang="en-US" dirty="0"/>
              <a:t>The Syntax Analyzer project aims to enhance software development by ensuring code correctness through the </a:t>
            </a:r>
            <a:r>
              <a:rPr lang="en-US" dirty="0">
                <a:solidFill>
                  <a:schemeClr val="accent3">
                    <a:lumMod val="75000"/>
                  </a:schemeClr>
                </a:solidFill>
              </a:rPr>
              <a:t>early detection </a:t>
            </a:r>
            <a:r>
              <a:rPr lang="en-US" dirty="0"/>
              <a:t>of syntax.</a:t>
            </a:r>
          </a:p>
          <a:p>
            <a:r>
              <a:rPr lang="en-US" dirty="0"/>
              <a:t>This tool </a:t>
            </a:r>
            <a:r>
              <a:rPr lang="en-US" dirty="0">
                <a:solidFill>
                  <a:schemeClr val="accent3">
                    <a:lumMod val="75000"/>
                  </a:schemeClr>
                </a:solidFill>
              </a:rPr>
              <a:t>automatically</a:t>
            </a:r>
            <a:r>
              <a:rPr lang="en-US" dirty="0"/>
              <a:t> identifies common mistakes  errors.</a:t>
            </a:r>
          </a:p>
          <a:p>
            <a:r>
              <a:rPr lang="en-US" dirty="0"/>
              <a:t>Comprising a lexical analyzer, parser, and error reporting module, the S</a:t>
            </a:r>
            <a:r>
              <a:rPr lang="en-US" dirty="0">
                <a:solidFill>
                  <a:schemeClr val="accent3">
                    <a:lumMod val="75000"/>
                  </a:schemeClr>
                </a:solidFill>
              </a:rPr>
              <a:t>yntax Analyzer provides precise and user-friendly feedback</a:t>
            </a:r>
            <a:r>
              <a:rPr lang="en-US" dirty="0"/>
              <a:t>, enabling developers to correct errors promptly and efficiently.</a:t>
            </a:r>
          </a:p>
          <a:p>
            <a:r>
              <a:rPr lang="en-US" dirty="0"/>
              <a:t>This project highlights the critical role of syntax analysis in compiler design and its contribution to </a:t>
            </a:r>
            <a:r>
              <a:rPr lang="en-US" dirty="0">
                <a:solidFill>
                  <a:schemeClr val="accent3">
                    <a:lumMod val="75000"/>
                  </a:schemeClr>
                </a:solidFill>
              </a:rPr>
              <a:t>producing robust, error-free software.</a:t>
            </a:r>
          </a:p>
        </p:txBody>
      </p:sp>
      <p:pic>
        <p:nvPicPr>
          <p:cNvPr id="4098" name="Picture 2" descr="Syntax Analysis: Compiler Top Down &amp; Bottom Up Parsing Types">
            <a:extLst>
              <a:ext uri="{FF2B5EF4-FFF2-40B4-BE49-F238E27FC236}">
                <a16:creationId xmlns:a16="http://schemas.microsoft.com/office/drawing/2014/main" id="{39D6E0F0-BA8B-4FD8-B372-16F30A8A5A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59506" y="1515034"/>
            <a:ext cx="3814495" cy="447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3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C02DE-FAD5-47FD-B641-DF34EEBA125B}"/>
              </a:ext>
            </a:extLst>
          </p:cNvPr>
          <p:cNvSpPr>
            <a:spLocks noGrp="1"/>
          </p:cNvSpPr>
          <p:nvPr>
            <p:ph type="title"/>
          </p:nvPr>
        </p:nvSpPr>
        <p:spPr>
          <a:xfrm>
            <a:off x="1748117" y="1102659"/>
            <a:ext cx="7261411" cy="2554941"/>
          </a:xfrm>
        </p:spPr>
        <p:txBody>
          <a:bodyPr/>
          <a:lstStyle/>
          <a:p>
            <a:r>
              <a:rPr lang="en-US" dirty="0"/>
              <a:t>              </a:t>
            </a:r>
            <a:r>
              <a:rPr lang="en-US" sz="9600" dirty="0"/>
              <a:t>THANKYOU</a:t>
            </a:r>
            <a:endParaRPr lang="en-IN" sz="9600" dirty="0"/>
          </a:p>
        </p:txBody>
      </p:sp>
      <p:sp>
        <p:nvSpPr>
          <p:cNvPr id="6" name="Text Placeholder 5">
            <a:extLst>
              <a:ext uri="{FF2B5EF4-FFF2-40B4-BE49-F238E27FC236}">
                <a16:creationId xmlns:a16="http://schemas.microsoft.com/office/drawing/2014/main" id="{A10C6457-15FD-4DE4-B47A-EB9B928F86A9}"/>
              </a:ext>
            </a:extLst>
          </p:cNvPr>
          <p:cNvSpPr>
            <a:spLocks noGrp="1"/>
          </p:cNvSpPr>
          <p:nvPr>
            <p:ph type="body" idx="1"/>
          </p:nvPr>
        </p:nvSpPr>
        <p:spPr>
          <a:xfrm>
            <a:off x="704229" y="4545377"/>
            <a:ext cx="8596668" cy="860400"/>
          </a:xfrm>
        </p:spPr>
        <p:txBody>
          <a:bodyPr/>
          <a:lstStyle/>
          <a:p>
            <a:r>
              <a:rPr lang="en-US" dirty="0"/>
              <a:t>.</a:t>
            </a:r>
          </a:p>
          <a:p>
            <a:endParaRPr lang="en-IN" dirty="0"/>
          </a:p>
        </p:txBody>
      </p:sp>
    </p:spTree>
    <p:extLst>
      <p:ext uri="{BB962C8B-B14F-4D97-AF65-F5344CB8AC3E}">
        <p14:creationId xmlns:p14="http://schemas.microsoft.com/office/powerpoint/2010/main" val="85046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0F4FAA-A37E-4B21-B63D-687619FDB8F9}"/>
              </a:ext>
            </a:extLst>
          </p:cNvPr>
          <p:cNvSpPr>
            <a:spLocks noGrp="1"/>
          </p:cNvSpPr>
          <p:nvPr>
            <p:ph type="title"/>
          </p:nvPr>
        </p:nvSpPr>
        <p:spPr>
          <a:xfrm>
            <a:off x="677334" y="609600"/>
            <a:ext cx="8596668" cy="762000"/>
          </a:xfrm>
        </p:spPr>
        <p:txBody>
          <a:bodyPr/>
          <a:lstStyle/>
          <a:p>
            <a:r>
              <a:rPr lang="en-US" dirty="0"/>
              <a:t>ABSTRACT</a:t>
            </a:r>
            <a:endParaRPr lang="en-IN" dirty="0"/>
          </a:p>
        </p:txBody>
      </p:sp>
      <p:sp>
        <p:nvSpPr>
          <p:cNvPr id="8" name="Content Placeholder 7">
            <a:extLst>
              <a:ext uri="{FF2B5EF4-FFF2-40B4-BE49-F238E27FC236}">
                <a16:creationId xmlns:a16="http://schemas.microsoft.com/office/drawing/2014/main" id="{08095BFF-18E3-4762-B143-79F299CAC344}"/>
              </a:ext>
            </a:extLst>
          </p:cNvPr>
          <p:cNvSpPr>
            <a:spLocks noGrp="1"/>
          </p:cNvSpPr>
          <p:nvPr>
            <p:ph idx="1"/>
          </p:nvPr>
        </p:nvSpPr>
        <p:spPr>
          <a:xfrm>
            <a:off x="677334" y="1586753"/>
            <a:ext cx="8596668" cy="4454609"/>
          </a:xfrm>
        </p:spPr>
        <p:txBody>
          <a:bodyPr>
            <a:normAutofit/>
          </a:bodyPr>
          <a:lstStyle/>
          <a:p>
            <a:pPr algn="just"/>
            <a:r>
              <a:rPr lang="en-US" dirty="0"/>
              <a:t>This project focuses on the development of a Syntax Analyzer, an essential tool for ensuring code correctness in software development.</a:t>
            </a:r>
          </a:p>
          <a:p>
            <a:r>
              <a:rPr lang="en-US" dirty="0"/>
              <a:t>Detects syntax errors and unexpected tokens while parsing source code, identifying issues such as missing semicolons, mismatched parentheses, and invalid keywords.</a:t>
            </a:r>
          </a:p>
          <a:p>
            <a:r>
              <a:rPr lang="en-US" dirty="0"/>
              <a:t>The Syntax Analyzer helps developers catch mistakes early in the development process, reducing debugging time and improving overall code quality.</a:t>
            </a:r>
          </a:p>
          <a:p>
            <a:r>
              <a:rPr lang="en-US" dirty="0"/>
              <a:t>The project involves designing and implementing a robust lexical analyzer, parser, and error reporting module.</a:t>
            </a:r>
          </a:p>
          <a:p>
            <a:r>
              <a:rPr lang="en-US" dirty="0"/>
              <a:t>Resulting tool aims to enhance the efficiency of software development by providing precise and user-friendly error detection.</a:t>
            </a:r>
          </a:p>
        </p:txBody>
      </p:sp>
    </p:spTree>
    <p:extLst>
      <p:ext uri="{BB962C8B-B14F-4D97-AF65-F5344CB8AC3E}">
        <p14:creationId xmlns:p14="http://schemas.microsoft.com/office/powerpoint/2010/main" val="316123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97BDA1-CD88-4E60-9B59-52CE04BCF679}"/>
              </a:ext>
            </a:extLst>
          </p:cNvPr>
          <p:cNvSpPr>
            <a:spLocks noGrp="1"/>
          </p:cNvSpPr>
          <p:nvPr>
            <p:ph type="title"/>
          </p:nvPr>
        </p:nvSpPr>
        <p:spPr>
          <a:xfrm>
            <a:off x="195483" y="179295"/>
            <a:ext cx="8596668" cy="788894"/>
          </a:xfrm>
        </p:spPr>
        <p:txBody>
          <a:bodyPr>
            <a:normAutofit/>
          </a:bodyPr>
          <a:lstStyle/>
          <a:p>
            <a:r>
              <a:rPr lang="en-IN" dirty="0"/>
              <a:t>INTRODUCTION</a:t>
            </a:r>
          </a:p>
        </p:txBody>
      </p:sp>
      <p:sp>
        <p:nvSpPr>
          <p:cNvPr id="5" name="Content Placeholder 4">
            <a:extLst>
              <a:ext uri="{FF2B5EF4-FFF2-40B4-BE49-F238E27FC236}">
                <a16:creationId xmlns:a16="http://schemas.microsoft.com/office/drawing/2014/main" id="{39C9704D-E76D-452B-AC70-935908AEDF74}"/>
              </a:ext>
            </a:extLst>
          </p:cNvPr>
          <p:cNvSpPr>
            <a:spLocks noGrp="1"/>
          </p:cNvSpPr>
          <p:nvPr>
            <p:ph sz="half" idx="1"/>
          </p:nvPr>
        </p:nvSpPr>
        <p:spPr>
          <a:xfrm>
            <a:off x="507006" y="905435"/>
            <a:ext cx="4952500" cy="5773270"/>
          </a:xfrm>
        </p:spPr>
        <p:txBody>
          <a:bodyPr>
            <a:normAutofit/>
          </a:bodyPr>
          <a:lstStyle/>
          <a:p>
            <a:pPr algn="just"/>
            <a:r>
              <a:rPr lang="en-US" dirty="0"/>
              <a:t>A Syntax Analyzer, a </a:t>
            </a:r>
            <a:r>
              <a:rPr lang="en-US" dirty="0">
                <a:solidFill>
                  <a:schemeClr val="accent3">
                    <a:lumMod val="75000"/>
                  </a:schemeClr>
                </a:solidFill>
              </a:rPr>
              <a:t>key component </a:t>
            </a:r>
            <a:r>
              <a:rPr lang="en-US" dirty="0"/>
              <a:t>of a compiler, </a:t>
            </a:r>
            <a:r>
              <a:rPr lang="en-US" dirty="0">
                <a:solidFill>
                  <a:schemeClr val="accent4">
                    <a:lumMod val="60000"/>
                    <a:lumOff val="40000"/>
                  </a:schemeClr>
                </a:solidFill>
              </a:rPr>
              <a:t>identifies</a:t>
            </a:r>
            <a:r>
              <a:rPr lang="en-US" dirty="0"/>
              <a:t> syntax errors (ranging from missing semicolons to mismatched parentheses and invalid keywords that can cause compilation failures and runtime errors)</a:t>
            </a:r>
            <a:r>
              <a:rPr lang="en-US" dirty="0">
                <a:solidFill>
                  <a:schemeClr val="accent4">
                    <a:lumMod val="60000"/>
                    <a:lumOff val="40000"/>
                  </a:schemeClr>
                </a:solidFill>
              </a:rPr>
              <a:t>early in the development process</a:t>
            </a:r>
            <a:r>
              <a:rPr lang="en-US" dirty="0"/>
              <a:t>.</a:t>
            </a:r>
          </a:p>
          <a:p>
            <a:pPr algn="just"/>
            <a:r>
              <a:rPr lang="en-US" dirty="0"/>
              <a:t>This enables developers to correct mistakes before they propagate through the later stages of development, thereby enhancing</a:t>
            </a:r>
            <a:r>
              <a:rPr lang="en-US" dirty="0">
                <a:solidFill>
                  <a:schemeClr val="accent3">
                    <a:lumMod val="75000"/>
                  </a:schemeClr>
                </a:solidFill>
              </a:rPr>
              <a:t> code quality and reducing the overall development time.</a:t>
            </a:r>
          </a:p>
          <a:p>
            <a:pPr algn="just"/>
            <a:r>
              <a:rPr lang="en-US" dirty="0"/>
              <a:t>This project aims to design and implement a Syntax Analyzer </a:t>
            </a:r>
            <a:r>
              <a:rPr lang="en-US" dirty="0">
                <a:solidFill>
                  <a:schemeClr val="accent3">
                    <a:lumMod val="75000"/>
                  </a:schemeClr>
                </a:solidFill>
              </a:rPr>
              <a:t>capable of detecting a wide range of syntax errors.</a:t>
            </a:r>
          </a:p>
          <a:p>
            <a:pPr algn="just"/>
            <a:r>
              <a:rPr lang="en-US" dirty="0"/>
              <a:t>The proposed tool will include a </a:t>
            </a:r>
            <a:r>
              <a:rPr lang="en-US" dirty="0">
                <a:solidFill>
                  <a:schemeClr val="accent3">
                    <a:lumMod val="75000"/>
                  </a:schemeClr>
                </a:solidFill>
              </a:rPr>
              <a:t>lexical analyzer,</a:t>
            </a:r>
            <a:r>
              <a:rPr lang="en-IN" dirty="0">
                <a:solidFill>
                  <a:schemeClr val="accent3">
                    <a:lumMod val="75000"/>
                  </a:schemeClr>
                </a:solidFill>
              </a:rPr>
              <a:t> parser,</a:t>
            </a:r>
            <a:r>
              <a:rPr lang="en-US" dirty="0">
                <a:solidFill>
                  <a:schemeClr val="accent3">
                    <a:lumMod val="75000"/>
                  </a:schemeClr>
                </a:solidFill>
              </a:rPr>
              <a:t> and an error reporting module.</a:t>
            </a:r>
            <a:r>
              <a:rPr lang="en-US" dirty="0"/>
              <a:t> y contributing to more efficient and error-free software development practices. </a:t>
            </a:r>
            <a:endParaRPr lang="en-US" dirty="0">
              <a:solidFill>
                <a:schemeClr val="accent3">
                  <a:lumMod val="75000"/>
                </a:schemeClr>
              </a:solidFill>
            </a:endParaRPr>
          </a:p>
          <a:p>
            <a:pPr algn="just"/>
            <a:endParaRPr lang="en-IN" dirty="0">
              <a:solidFill>
                <a:schemeClr val="accent3">
                  <a:lumMod val="75000"/>
                </a:schemeClr>
              </a:solidFill>
            </a:endParaRPr>
          </a:p>
        </p:txBody>
      </p:sp>
      <p:pic>
        <p:nvPicPr>
          <p:cNvPr id="2054" name="Picture 6" descr="Chapter 4 Syntax Analysis - cuishengli - 博客园">
            <a:extLst>
              <a:ext uri="{FF2B5EF4-FFF2-40B4-BE49-F238E27FC236}">
                <a16:creationId xmlns:a16="http://schemas.microsoft.com/office/drawing/2014/main" id="{6187677D-69FD-4F9C-821B-8B828553A5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85012" y="1927413"/>
            <a:ext cx="4329952" cy="284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5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F0B3-12F9-4FF9-8EEA-21DEB4E8E12C}"/>
              </a:ext>
            </a:extLst>
          </p:cNvPr>
          <p:cNvSpPr>
            <a:spLocks noGrp="1"/>
          </p:cNvSpPr>
          <p:nvPr>
            <p:ph type="title"/>
          </p:nvPr>
        </p:nvSpPr>
        <p:spPr>
          <a:xfrm>
            <a:off x="677334" y="197224"/>
            <a:ext cx="8596668" cy="1039905"/>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A8CBD24-54C6-49DA-9305-789D0B3498A5}"/>
              </a:ext>
            </a:extLst>
          </p:cNvPr>
          <p:cNvSpPr>
            <a:spLocks noGrp="1"/>
          </p:cNvSpPr>
          <p:nvPr>
            <p:ph idx="1"/>
          </p:nvPr>
        </p:nvSpPr>
        <p:spPr>
          <a:xfrm>
            <a:off x="677334" y="1622612"/>
            <a:ext cx="8596668" cy="4706469"/>
          </a:xfrm>
        </p:spPr>
        <p:txBody>
          <a:bodyPr/>
          <a:lstStyle/>
          <a:p>
            <a:r>
              <a:rPr lang="en-IN" sz="2000" dirty="0"/>
              <a:t>The presence of syntax errors in code can lead to compilation failures, runtime errors, and unexpected </a:t>
            </a:r>
            <a:r>
              <a:rPr lang="en-IN" sz="2000" dirty="0" err="1"/>
              <a:t>behavior</a:t>
            </a:r>
            <a:r>
              <a:rPr lang="en-IN" sz="2000" dirty="0"/>
              <a:t>. </a:t>
            </a:r>
          </a:p>
          <a:p>
            <a:r>
              <a:rPr lang="en-IN" sz="2000" dirty="0"/>
              <a:t>These issues can be time-consuming and costly to debug, especially in large codebases. </a:t>
            </a:r>
          </a:p>
          <a:p>
            <a:r>
              <a:rPr lang="en-IN" sz="2000" dirty="0"/>
              <a:t>Current tools may provide basic syntax checking, but there is a need for a more comprehensive solution that can accurately detect a wide range of syntax errors and provide meaningful feedback to the developer. </a:t>
            </a:r>
          </a:p>
          <a:p>
            <a:r>
              <a:rPr lang="en-IN" sz="2000" dirty="0"/>
              <a:t>The goal of this project is to create a Syntax Analyzer that can efficiently parse source code, detect syntax errors, and report them in a user-friendly manner.</a:t>
            </a:r>
          </a:p>
          <a:p>
            <a:endParaRPr lang="en-IN" dirty="0"/>
          </a:p>
        </p:txBody>
      </p:sp>
    </p:spTree>
    <p:extLst>
      <p:ext uri="{BB962C8B-B14F-4D97-AF65-F5344CB8AC3E}">
        <p14:creationId xmlns:p14="http://schemas.microsoft.com/office/powerpoint/2010/main" val="172872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B1DCA-C359-40ED-8A7F-C74743919FFF}"/>
              </a:ext>
            </a:extLst>
          </p:cNvPr>
          <p:cNvSpPr>
            <a:spLocks noGrp="1"/>
          </p:cNvSpPr>
          <p:nvPr>
            <p:ph type="title"/>
          </p:nvPr>
        </p:nvSpPr>
        <p:spPr/>
        <p:txBody>
          <a:bodyPr/>
          <a:lstStyle/>
          <a:p>
            <a:r>
              <a:rPr lang="en-IN" dirty="0"/>
              <a:t>METHODOLOGY</a:t>
            </a:r>
          </a:p>
        </p:txBody>
      </p:sp>
      <p:sp>
        <p:nvSpPr>
          <p:cNvPr id="6" name="Content Placeholder 5">
            <a:extLst>
              <a:ext uri="{FF2B5EF4-FFF2-40B4-BE49-F238E27FC236}">
                <a16:creationId xmlns:a16="http://schemas.microsoft.com/office/drawing/2014/main" id="{F104181D-B6DC-4C2C-8A75-7F03B756ECD6}"/>
              </a:ext>
            </a:extLst>
          </p:cNvPr>
          <p:cNvSpPr>
            <a:spLocks noGrp="1"/>
          </p:cNvSpPr>
          <p:nvPr>
            <p:ph idx="1"/>
          </p:nvPr>
        </p:nvSpPr>
        <p:spPr>
          <a:xfrm>
            <a:off x="677334" y="1541929"/>
            <a:ext cx="8596668" cy="4778189"/>
          </a:xfrm>
        </p:spPr>
        <p:txBody>
          <a:bodyPr>
            <a:normAutofit lnSpcReduction="10000"/>
          </a:bodyPr>
          <a:lstStyle/>
          <a:p>
            <a:pPr algn="just"/>
            <a:r>
              <a:rPr lang="en-US" dirty="0"/>
              <a:t>The development of the Syntax Analyzer will follow a structured methodology,</a:t>
            </a:r>
          </a:p>
          <a:p>
            <a:pPr algn="just"/>
            <a:r>
              <a:rPr lang="en-US" dirty="0"/>
              <a:t>including the following steps: </a:t>
            </a:r>
          </a:p>
          <a:p>
            <a:pPr algn="just"/>
            <a:r>
              <a:rPr lang="en-US" sz="2200" dirty="0">
                <a:solidFill>
                  <a:schemeClr val="accent3">
                    <a:lumMod val="75000"/>
                  </a:schemeClr>
                </a:solidFill>
              </a:rPr>
              <a:t> 1.Requirement Analysis:</a:t>
            </a:r>
          </a:p>
          <a:p>
            <a:pPr algn="just"/>
            <a:r>
              <a:rPr lang="en-US" dirty="0"/>
              <a:t>Identify the types of syntax errors to be detected</a:t>
            </a:r>
          </a:p>
          <a:p>
            <a:pPr algn="just"/>
            <a:r>
              <a:rPr lang="en-US" dirty="0"/>
              <a:t> </a:t>
            </a:r>
            <a:r>
              <a:rPr lang="en-US" sz="2200" dirty="0">
                <a:solidFill>
                  <a:schemeClr val="accent3">
                    <a:lumMod val="75000"/>
                  </a:schemeClr>
                </a:solidFill>
              </a:rPr>
              <a:t>2.Design: </a:t>
            </a:r>
          </a:p>
          <a:p>
            <a:pPr algn="just"/>
            <a:r>
              <a:rPr lang="en-US" dirty="0"/>
              <a:t>Develop the architecture of the syntax analyzer, including the lexical analyzer, parser, and error reporting modules.</a:t>
            </a:r>
          </a:p>
          <a:p>
            <a:pPr algn="just"/>
            <a:r>
              <a:rPr lang="en-US" sz="2200" dirty="0">
                <a:solidFill>
                  <a:schemeClr val="accent3">
                    <a:lumMod val="75000"/>
                  </a:schemeClr>
                </a:solidFill>
              </a:rPr>
              <a:t>3.Implementation: </a:t>
            </a:r>
          </a:p>
          <a:p>
            <a:pPr algn="just"/>
            <a:r>
              <a:rPr lang="en-US" dirty="0"/>
              <a:t>Write the code for the syntax analyzer.</a:t>
            </a:r>
          </a:p>
          <a:p>
            <a:pPr algn="just"/>
            <a:r>
              <a:rPr lang="en-US" sz="2200" dirty="0">
                <a:solidFill>
                  <a:schemeClr val="accent3">
                    <a:lumMod val="75000"/>
                  </a:schemeClr>
                </a:solidFill>
              </a:rPr>
              <a:t> 4.Testing: </a:t>
            </a:r>
            <a:r>
              <a:rPr lang="en-US" dirty="0"/>
              <a:t>Test the syntax analyzer with various code samples.</a:t>
            </a:r>
          </a:p>
          <a:p>
            <a:pPr algn="just"/>
            <a:r>
              <a:rPr lang="en-US" dirty="0"/>
              <a:t> </a:t>
            </a:r>
            <a:r>
              <a:rPr lang="en-US" sz="2200" dirty="0">
                <a:solidFill>
                  <a:schemeClr val="accent3">
                    <a:lumMod val="75000"/>
                  </a:schemeClr>
                </a:solidFill>
              </a:rPr>
              <a:t>5.Evaluation:</a:t>
            </a:r>
          </a:p>
          <a:p>
            <a:pPr algn="just"/>
            <a:r>
              <a:rPr lang="en-US" dirty="0"/>
              <a:t>Evaluate the performance of the syntax analyzer </a:t>
            </a:r>
            <a:endParaRPr lang="en-IN" dirty="0"/>
          </a:p>
          <a:p>
            <a:pPr algn="just"/>
            <a:endParaRPr lang="en-IN" dirty="0"/>
          </a:p>
        </p:txBody>
      </p:sp>
    </p:spTree>
    <p:extLst>
      <p:ext uri="{BB962C8B-B14F-4D97-AF65-F5344CB8AC3E}">
        <p14:creationId xmlns:p14="http://schemas.microsoft.com/office/powerpoint/2010/main" val="187958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EB2352-45BE-402B-959A-99ECDEE05D09}"/>
              </a:ext>
            </a:extLst>
          </p:cNvPr>
          <p:cNvSpPr>
            <a:spLocks noGrp="1"/>
          </p:cNvSpPr>
          <p:nvPr>
            <p:ph type="title"/>
          </p:nvPr>
        </p:nvSpPr>
        <p:spPr>
          <a:xfrm flipH="1">
            <a:off x="7772400" y="0"/>
            <a:ext cx="1622612" cy="89647"/>
          </a:xfrm>
        </p:spPr>
        <p:txBody>
          <a:bodyPr>
            <a:normAutofit fontScale="90000"/>
          </a:bodyPr>
          <a:lstStyle/>
          <a:p>
            <a:r>
              <a:rPr lang="en-US" dirty="0"/>
              <a:t>'</a:t>
            </a:r>
            <a:endParaRPr lang="en-IN" dirty="0"/>
          </a:p>
        </p:txBody>
      </p:sp>
      <p:sp>
        <p:nvSpPr>
          <p:cNvPr id="8" name="Text Placeholder 7">
            <a:extLst>
              <a:ext uri="{FF2B5EF4-FFF2-40B4-BE49-F238E27FC236}">
                <a16:creationId xmlns:a16="http://schemas.microsoft.com/office/drawing/2014/main" id="{7D80ED99-AE48-438E-8CDB-0D4F5AB6CC6A}"/>
              </a:ext>
            </a:extLst>
          </p:cNvPr>
          <p:cNvSpPr>
            <a:spLocks noGrp="1"/>
          </p:cNvSpPr>
          <p:nvPr>
            <p:ph type="body" idx="1"/>
          </p:nvPr>
        </p:nvSpPr>
        <p:spPr>
          <a:xfrm>
            <a:off x="675744" y="179293"/>
            <a:ext cx="4185623" cy="2868706"/>
          </a:xfrm>
          <a:ln>
            <a:solidFill>
              <a:schemeClr val="accent3">
                <a:lumMod val="50000"/>
              </a:schemeClr>
            </a:solidFill>
          </a:ln>
        </p:spPr>
        <p:txBody>
          <a:bodyPr/>
          <a:lstStyle/>
          <a:p>
            <a:r>
              <a:rPr lang="en-US" sz="2000" dirty="0">
                <a:solidFill>
                  <a:schemeClr val="accent3">
                    <a:lumMod val="75000"/>
                  </a:schemeClr>
                </a:solidFill>
              </a:rPr>
              <a:t>1.Requirement Analysis: </a:t>
            </a:r>
            <a:r>
              <a:rPr lang="en-US" sz="1800" dirty="0"/>
              <a:t>to detect the following types of syntax errors:</a:t>
            </a:r>
          </a:p>
          <a:p>
            <a:r>
              <a:rPr lang="en-IN" sz="1800" dirty="0"/>
              <a:t>● Missing semicolons</a:t>
            </a:r>
          </a:p>
          <a:p>
            <a:r>
              <a:rPr lang="en-IN" sz="1800" dirty="0"/>
              <a:t>● Mismatched parentheses</a:t>
            </a:r>
          </a:p>
          <a:p>
            <a:r>
              <a:rPr lang="en-IN" sz="1800" dirty="0"/>
              <a:t> ● Invalid keywords </a:t>
            </a:r>
          </a:p>
          <a:p>
            <a:r>
              <a:rPr lang="en-IN" sz="1800" dirty="0"/>
              <a:t>● Unexpected tokens</a:t>
            </a:r>
          </a:p>
          <a:p>
            <a:r>
              <a:rPr lang="en-IN" sz="1800" dirty="0"/>
              <a:t> ● Incorrect statement structure </a:t>
            </a:r>
          </a:p>
        </p:txBody>
      </p:sp>
      <p:sp>
        <p:nvSpPr>
          <p:cNvPr id="9" name="Content Placeholder 8">
            <a:extLst>
              <a:ext uri="{FF2B5EF4-FFF2-40B4-BE49-F238E27FC236}">
                <a16:creationId xmlns:a16="http://schemas.microsoft.com/office/drawing/2014/main" id="{9B70E44F-F32D-4952-AD56-DC8EEE453DCE}"/>
              </a:ext>
            </a:extLst>
          </p:cNvPr>
          <p:cNvSpPr>
            <a:spLocks noGrp="1"/>
          </p:cNvSpPr>
          <p:nvPr>
            <p:ph sz="half" idx="2"/>
          </p:nvPr>
        </p:nvSpPr>
        <p:spPr>
          <a:xfrm>
            <a:off x="675745" y="3290047"/>
            <a:ext cx="4185623" cy="3137646"/>
          </a:xfrm>
          <a:ln>
            <a:solidFill>
              <a:schemeClr val="accent3">
                <a:lumMod val="75000"/>
              </a:schemeClr>
            </a:solidFill>
          </a:ln>
        </p:spPr>
        <p:txBody>
          <a:bodyPr>
            <a:normAutofit/>
          </a:bodyPr>
          <a:lstStyle/>
          <a:p>
            <a:pPr marL="0" indent="0">
              <a:buNone/>
            </a:pPr>
            <a:r>
              <a:rPr lang="en-IN" sz="2000" dirty="0">
                <a:solidFill>
                  <a:schemeClr val="accent3">
                    <a:lumMod val="75000"/>
                  </a:schemeClr>
                </a:solidFill>
              </a:rPr>
              <a:t>3. Implementation:</a:t>
            </a:r>
          </a:p>
          <a:p>
            <a:pPr marL="0" indent="0">
              <a:buNone/>
            </a:pPr>
            <a:r>
              <a:rPr lang="en-US" dirty="0"/>
              <a:t>The implementation involves writing the code for each component:</a:t>
            </a:r>
          </a:p>
          <a:p>
            <a:pPr marL="0" indent="0">
              <a:buNone/>
            </a:pPr>
            <a:r>
              <a:rPr lang="en-US" dirty="0">
                <a:solidFill>
                  <a:schemeClr val="accent5">
                    <a:lumMod val="60000"/>
                    <a:lumOff val="40000"/>
                  </a:schemeClr>
                </a:solidFill>
              </a:rPr>
              <a:t>A)Lexical Analyzer: </a:t>
            </a:r>
            <a:r>
              <a:rPr lang="en-US" dirty="0">
                <a:solidFill>
                  <a:schemeClr val="bg2">
                    <a:lumMod val="25000"/>
                  </a:schemeClr>
                </a:solidFill>
              </a:rPr>
              <a:t>It</a:t>
            </a:r>
            <a:r>
              <a:rPr lang="en-US" dirty="0">
                <a:solidFill>
                  <a:schemeClr val="accent5">
                    <a:lumMod val="60000"/>
                    <a:lumOff val="40000"/>
                  </a:schemeClr>
                </a:solidFill>
              </a:rPr>
              <a:t> </a:t>
            </a:r>
            <a:r>
              <a:rPr lang="en-US" dirty="0"/>
              <a:t>will scan the source code and convert it into a list of tokens. Each token represents a basic element such as keywords, operators, identifiers, and literals.</a:t>
            </a:r>
            <a:endParaRPr lang="en-IN" dirty="0">
              <a:solidFill>
                <a:schemeClr val="accent3">
                  <a:lumMod val="75000"/>
                </a:schemeClr>
              </a:solidFill>
            </a:endParaRPr>
          </a:p>
        </p:txBody>
      </p:sp>
      <p:sp>
        <p:nvSpPr>
          <p:cNvPr id="10" name="Text Placeholder 9">
            <a:extLst>
              <a:ext uri="{FF2B5EF4-FFF2-40B4-BE49-F238E27FC236}">
                <a16:creationId xmlns:a16="http://schemas.microsoft.com/office/drawing/2014/main" id="{0AACB23E-AF4B-4D86-80E1-E4F56D4FFFD6}"/>
              </a:ext>
            </a:extLst>
          </p:cNvPr>
          <p:cNvSpPr>
            <a:spLocks noGrp="1"/>
          </p:cNvSpPr>
          <p:nvPr>
            <p:ph type="body" sz="quarter" idx="3"/>
          </p:nvPr>
        </p:nvSpPr>
        <p:spPr>
          <a:xfrm>
            <a:off x="5088383" y="179294"/>
            <a:ext cx="4185618" cy="2868706"/>
          </a:xfrm>
          <a:ln>
            <a:solidFill>
              <a:schemeClr val="accent3">
                <a:lumMod val="75000"/>
              </a:schemeClr>
            </a:solidFill>
          </a:ln>
        </p:spPr>
        <p:txBody>
          <a:bodyPr/>
          <a:lstStyle/>
          <a:p>
            <a:r>
              <a:rPr lang="en-IN" sz="2000" dirty="0">
                <a:solidFill>
                  <a:schemeClr val="accent3">
                    <a:lumMod val="75000"/>
                  </a:schemeClr>
                </a:solidFill>
              </a:rPr>
              <a:t>2. Design:</a:t>
            </a:r>
            <a:r>
              <a:rPr lang="en-US" sz="2000" dirty="0">
                <a:solidFill>
                  <a:schemeClr val="accent6">
                    <a:lumMod val="50000"/>
                  </a:schemeClr>
                </a:solidFill>
              </a:rPr>
              <a:t>C</a:t>
            </a:r>
            <a:r>
              <a:rPr lang="en-US" sz="2000" dirty="0"/>
              <a:t>onsist of the following components:</a:t>
            </a:r>
            <a:endParaRPr lang="en-IN" sz="2000" dirty="0">
              <a:solidFill>
                <a:schemeClr val="accent3">
                  <a:lumMod val="75000"/>
                </a:schemeClr>
              </a:solidFill>
            </a:endParaRPr>
          </a:p>
          <a:p>
            <a:r>
              <a:rPr lang="en-IN" sz="1800" dirty="0"/>
              <a:t>● Lexical Analyzer: Tokenizes the source code into meaningful symbols.</a:t>
            </a:r>
          </a:p>
          <a:p>
            <a:r>
              <a:rPr lang="en-IN" sz="1800" dirty="0"/>
              <a:t> ● Parser: </a:t>
            </a:r>
            <a:r>
              <a:rPr lang="en-IN" sz="1800" dirty="0" err="1"/>
              <a:t>Analyze</a:t>
            </a:r>
            <a:r>
              <a:rPr lang="en-IN" sz="1800" dirty="0"/>
              <a:t> the token sequence to ensure grammar rules. </a:t>
            </a:r>
          </a:p>
          <a:p>
            <a:r>
              <a:rPr lang="en-IN" sz="1800" dirty="0"/>
              <a:t>● Error Reporting Module: Provides detailed error. </a:t>
            </a:r>
          </a:p>
        </p:txBody>
      </p:sp>
      <p:sp>
        <p:nvSpPr>
          <p:cNvPr id="11" name="Content Placeholder 10">
            <a:extLst>
              <a:ext uri="{FF2B5EF4-FFF2-40B4-BE49-F238E27FC236}">
                <a16:creationId xmlns:a16="http://schemas.microsoft.com/office/drawing/2014/main" id="{991FC08E-AEF4-448B-A649-E60855F423BC}"/>
              </a:ext>
            </a:extLst>
          </p:cNvPr>
          <p:cNvSpPr>
            <a:spLocks noGrp="1"/>
          </p:cNvSpPr>
          <p:nvPr>
            <p:ph sz="quarter" idx="4"/>
          </p:nvPr>
        </p:nvSpPr>
        <p:spPr>
          <a:xfrm>
            <a:off x="5088384" y="3290047"/>
            <a:ext cx="4185617" cy="3137645"/>
          </a:xfrm>
          <a:ln>
            <a:solidFill>
              <a:schemeClr val="accent3">
                <a:lumMod val="75000"/>
              </a:schemeClr>
            </a:solidFill>
          </a:ln>
        </p:spPr>
        <p:txBody>
          <a:bodyPr>
            <a:normAutofit/>
          </a:bodyPr>
          <a:lstStyle/>
          <a:p>
            <a:pPr marL="0" indent="0">
              <a:buNone/>
            </a:pPr>
            <a:r>
              <a:rPr lang="en-US" sz="2000" dirty="0">
                <a:solidFill>
                  <a:schemeClr val="accent5">
                    <a:lumMod val="60000"/>
                    <a:lumOff val="40000"/>
                  </a:schemeClr>
                </a:solidFill>
              </a:rPr>
              <a:t>B)</a:t>
            </a:r>
            <a:r>
              <a:rPr lang="en-US" sz="2000" dirty="0" err="1">
                <a:solidFill>
                  <a:schemeClr val="accent5">
                    <a:lumMod val="60000"/>
                    <a:lumOff val="40000"/>
                  </a:schemeClr>
                </a:solidFill>
              </a:rPr>
              <a:t>Parser:</a:t>
            </a:r>
            <a:r>
              <a:rPr lang="en-US" sz="2000" dirty="0" err="1">
                <a:solidFill>
                  <a:schemeClr val="accent6">
                    <a:lumMod val="50000"/>
                  </a:schemeClr>
                </a:solidFill>
              </a:rPr>
              <a:t>T</a:t>
            </a:r>
            <a:r>
              <a:rPr lang="en-US" dirty="0" err="1"/>
              <a:t>akes</a:t>
            </a:r>
            <a:r>
              <a:rPr lang="en-US" dirty="0"/>
              <a:t> the list of tokens from the lexical analyzer and check if the token sequence follows the predefined grammar rules. It will detect syntax errors during this process. </a:t>
            </a:r>
          </a:p>
          <a:p>
            <a:pPr marL="0" indent="0">
              <a:buNone/>
            </a:pPr>
            <a:r>
              <a:rPr lang="en-US" sz="2000" dirty="0">
                <a:solidFill>
                  <a:schemeClr val="accent5">
                    <a:lumMod val="60000"/>
                    <a:lumOff val="40000"/>
                  </a:schemeClr>
                </a:solidFill>
              </a:rPr>
              <a:t>C)Error Reporting Module: </a:t>
            </a:r>
            <a:r>
              <a:rPr lang="en-US" dirty="0"/>
              <a:t>Generates detailed messages indicating the type and location of the syntax errors.</a:t>
            </a:r>
            <a:endParaRPr lang="en-IN" dirty="0"/>
          </a:p>
        </p:txBody>
      </p:sp>
    </p:spTree>
    <p:extLst>
      <p:ext uri="{BB962C8B-B14F-4D97-AF65-F5344CB8AC3E}">
        <p14:creationId xmlns:p14="http://schemas.microsoft.com/office/powerpoint/2010/main" val="220190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92BF34-6675-4409-B8AF-7C47F9685B70}"/>
              </a:ext>
            </a:extLst>
          </p:cNvPr>
          <p:cNvSpPr>
            <a:spLocks noGrp="1"/>
          </p:cNvSpPr>
          <p:nvPr>
            <p:ph type="title"/>
          </p:nvPr>
        </p:nvSpPr>
        <p:spPr>
          <a:xfrm>
            <a:off x="67734" y="80684"/>
            <a:ext cx="237066" cy="89646"/>
          </a:xfrm>
        </p:spPr>
        <p:txBody>
          <a:bodyPr>
            <a:normAutofit fontScale="90000"/>
          </a:bodyPr>
          <a:lstStyle/>
          <a:p>
            <a:r>
              <a:rPr lang="en-US" sz="900" dirty="0"/>
              <a:t>.</a:t>
            </a:r>
            <a:endParaRPr lang="en-IN" sz="900" dirty="0"/>
          </a:p>
        </p:txBody>
      </p:sp>
      <p:sp>
        <p:nvSpPr>
          <p:cNvPr id="7" name="Content Placeholder 6">
            <a:extLst>
              <a:ext uri="{FF2B5EF4-FFF2-40B4-BE49-F238E27FC236}">
                <a16:creationId xmlns:a16="http://schemas.microsoft.com/office/drawing/2014/main" id="{9E2C0880-322C-40EB-8601-CE81DF4676DA}"/>
              </a:ext>
            </a:extLst>
          </p:cNvPr>
          <p:cNvSpPr>
            <a:spLocks noGrp="1"/>
          </p:cNvSpPr>
          <p:nvPr>
            <p:ph sz="half" idx="1"/>
          </p:nvPr>
        </p:nvSpPr>
        <p:spPr>
          <a:xfrm>
            <a:off x="551828" y="403413"/>
            <a:ext cx="4184035" cy="6248494"/>
          </a:xfrm>
        </p:spPr>
        <p:txBody>
          <a:bodyPr>
            <a:noAutofit/>
          </a:bodyPr>
          <a:lstStyle/>
          <a:p>
            <a:pPr algn="just"/>
            <a:r>
              <a:rPr lang="en-US" sz="2000" dirty="0">
                <a:solidFill>
                  <a:schemeClr val="accent3">
                    <a:lumMod val="75000"/>
                  </a:schemeClr>
                </a:solidFill>
              </a:rPr>
              <a:t>4. Testing :</a:t>
            </a:r>
          </a:p>
          <a:p>
            <a:pPr marL="0" indent="0" algn="just">
              <a:buNone/>
            </a:pPr>
            <a:r>
              <a:rPr lang="en-US" sz="2000" dirty="0"/>
              <a:t>The syntax analyzer will be tested with a variety of code samples to ensure it correctly detects and reports syntax errors (e.g., missing </a:t>
            </a:r>
            <a:r>
              <a:rPr lang="en-US" sz="2000" dirty="0" err="1"/>
              <a:t>semicolons,mismatched</a:t>
            </a:r>
            <a:r>
              <a:rPr lang="en-US" sz="2000" dirty="0"/>
              <a:t> parentheses, invalid keywords). Test cases will include both syntactically correct and incorrect code snippets. </a:t>
            </a:r>
          </a:p>
          <a:p>
            <a:pPr algn="just"/>
            <a:r>
              <a:rPr lang="en-US" sz="2000" dirty="0">
                <a:solidFill>
                  <a:schemeClr val="accent3">
                    <a:lumMod val="75000"/>
                  </a:schemeClr>
                </a:solidFill>
              </a:rPr>
              <a:t>5. Evaluation :</a:t>
            </a:r>
          </a:p>
          <a:p>
            <a:pPr marL="0" indent="0" algn="just">
              <a:buNone/>
            </a:pPr>
            <a:r>
              <a:rPr lang="en-US" sz="2000" dirty="0"/>
              <a:t>The performance of the syntax analyzer will be evaluated based on its accuracy in detecting errors and the clarity of the error messages provided. Feedback from users will be incorporated to refine the tool. </a:t>
            </a:r>
            <a:endParaRPr lang="en-IN" sz="2000" dirty="0"/>
          </a:p>
        </p:txBody>
      </p:sp>
      <p:sp>
        <p:nvSpPr>
          <p:cNvPr id="8" name="Content Placeholder 7">
            <a:extLst>
              <a:ext uri="{FF2B5EF4-FFF2-40B4-BE49-F238E27FC236}">
                <a16:creationId xmlns:a16="http://schemas.microsoft.com/office/drawing/2014/main" id="{7EA8D0D6-17F2-4E52-8DD3-113B5853F51E}"/>
              </a:ext>
            </a:extLst>
          </p:cNvPr>
          <p:cNvSpPr>
            <a:spLocks noGrp="1"/>
          </p:cNvSpPr>
          <p:nvPr>
            <p:ph sz="half" idx="2"/>
          </p:nvPr>
        </p:nvSpPr>
        <p:spPr>
          <a:xfrm>
            <a:off x="5098934" y="340659"/>
            <a:ext cx="4184034" cy="5988423"/>
          </a:xfrm>
        </p:spPr>
        <p:txBody>
          <a:bodyPr>
            <a:normAutofit fontScale="92500" lnSpcReduction="20000"/>
          </a:bodyPr>
          <a:lstStyle/>
          <a:p>
            <a:pPr marL="0" indent="0">
              <a:buNone/>
            </a:pPr>
            <a:r>
              <a:rPr lang="en-US" dirty="0">
                <a:latin typeface="Arial Black" panose="020B0A04020102020204" pitchFamily="34" charset="0"/>
              </a:rPr>
              <a:t>SUMMARY:</a:t>
            </a:r>
          </a:p>
          <a:p>
            <a:pPr marL="0" indent="0">
              <a:buNone/>
            </a:pPr>
            <a:r>
              <a:rPr lang="en-US" dirty="0">
                <a:latin typeface="Cooper Black" panose="0208090404030B020404" pitchFamily="18" charset="0"/>
              </a:rPr>
              <a:t>1.REQUIREMENT ANALYSIS</a:t>
            </a:r>
          </a:p>
          <a:p>
            <a:pPr>
              <a:buFont typeface="Wingdings" panose="05000000000000000000" pitchFamily="2" charset="2"/>
              <a:buChar char="v"/>
            </a:pPr>
            <a:r>
              <a:rPr lang="en-US" dirty="0">
                <a:solidFill>
                  <a:schemeClr val="accent4">
                    <a:lumMod val="60000"/>
                    <a:lumOff val="40000"/>
                  </a:schemeClr>
                </a:solidFill>
              </a:rPr>
              <a:t>TYPES OF SYNTAX ERROR</a:t>
            </a:r>
          </a:p>
          <a:p>
            <a:endParaRPr lang="en-US" dirty="0"/>
          </a:p>
          <a:p>
            <a:pPr marL="0" indent="0">
              <a:buNone/>
            </a:pPr>
            <a:r>
              <a:rPr lang="en-US" dirty="0">
                <a:latin typeface="Cooper Black" panose="0208090404030B020404" pitchFamily="18" charset="0"/>
              </a:rPr>
              <a:t>2.DESIGN</a:t>
            </a:r>
          </a:p>
          <a:p>
            <a:pPr>
              <a:buFont typeface="Wingdings" panose="05000000000000000000" pitchFamily="2" charset="2"/>
              <a:buChar char="v"/>
            </a:pPr>
            <a:r>
              <a:rPr lang="en-US" dirty="0">
                <a:solidFill>
                  <a:schemeClr val="accent4">
                    <a:lumMod val="60000"/>
                    <a:lumOff val="40000"/>
                  </a:schemeClr>
                </a:solidFill>
              </a:rPr>
              <a:t>ARCHITECTURE OF SYNTAX ANALYSER</a:t>
            </a:r>
          </a:p>
          <a:p>
            <a:endParaRPr lang="en-US" dirty="0"/>
          </a:p>
          <a:p>
            <a:pPr marL="0" indent="0">
              <a:buNone/>
            </a:pPr>
            <a:r>
              <a:rPr lang="en-US" dirty="0">
                <a:latin typeface="Cooper Black" panose="0208090404030B020404" pitchFamily="18" charset="0"/>
              </a:rPr>
              <a:t>3.IMPLEMENTATION</a:t>
            </a:r>
          </a:p>
          <a:p>
            <a:pPr>
              <a:buFont typeface="Wingdings" panose="05000000000000000000" pitchFamily="2" charset="2"/>
              <a:buChar char="v"/>
            </a:pPr>
            <a:r>
              <a:rPr lang="en-US" dirty="0">
                <a:solidFill>
                  <a:schemeClr val="accent4">
                    <a:lumMod val="60000"/>
                    <a:lumOff val="40000"/>
                  </a:schemeClr>
                </a:solidFill>
              </a:rPr>
              <a:t>LEXICAL ANALYSER</a:t>
            </a:r>
          </a:p>
          <a:p>
            <a:pPr>
              <a:buFont typeface="Wingdings" panose="05000000000000000000" pitchFamily="2" charset="2"/>
              <a:buChar char="v"/>
            </a:pPr>
            <a:r>
              <a:rPr lang="en-US" dirty="0">
                <a:solidFill>
                  <a:schemeClr val="accent4">
                    <a:lumMod val="60000"/>
                    <a:lumOff val="40000"/>
                  </a:schemeClr>
                </a:solidFill>
              </a:rPr>
              <a:t>PARSER</a:t>
            </a:r>
          </a:p>
          <a:p>
            <a:pPr>
              <a:buFont typeface="Wingdings" panose="05000000000000000000" pitchFamily="2" charset="2"/>
              <a:buChar char="v"/>
            </a:pPr>
            <a:r>
              <a:rPr lang="en-US" dirty="0">
                <a:solidFill>
                  <a:schemeClr val="accent4">
                    <a:lumMod val="60000"/>
                    <a:lumOff val="40000"/>
                  </a:schemeClr>
                </a:solidFill>
              </a:rPr>
              <a:t>ERROR REPORTING MODULE</a:t>
            </a:r>
          </a:p>
          <a:p>
            <a:pPr>
              <a:buFont typeface="Wingdings" panose="05000000000000000000" pitchFamily="2" charset="2"/>
              <a:buChar char="v"/>
            </a:pPr>
            <a:endParaRPr lang="en-US" dirty="0"/>
          </a:p>
          <a:p>
            <a:pPr marL="0" indent="0">
              <a:buNone/>
            </a:pPr>
            <a:r>
              <a:rPr lang="en-US" dirty="0">
                <a:latin typeface="Cooper Black" panose="0208090404030B020404" pitchFamily="18" charset="0"/>
              </a:rPr>
              <a:t>4.TESTING</a:t>
            </a:r>
          </a:p>
          <a:p>
            <a:pPr>
              <a:buFont typeface="Wingdings" panose="05000000000000000000" pitchFamily="2" charset="2"/>
              <a:buChar char="v"/>
            </a:pPr>
            <a:r>
              <a:rPr lang="en-US" sz="1900" dirty="0">
                <a:solidFill>
                  <a:schemeClr val="accent4">
                    <a:lumMod val="60000"/>
                    <a:lumOff val="40000"/>
                  </a:schemeClr>
                </a:solidFill>
              </a:rPr>
              <a:t>CODE F0R SYNTAX ANALYER</a:t>
            </a:r>
          </a:p>
          <a:p>
            <a:pPr marL="0" indent="0">
              <a:buNone/>
            </a:pPr>
            <a:endParaRPr lang="en-US" dirty="0">
              <a:latin typeface="Cooper Black" panose="0208090404030B020404" pitchFamily="18" charset="0"/>
            </a:endParaRPr>
          </a:p>
          <a:p>
            <a:pPr marL="0" indent="0">
              <a:buNone/>
            </a:pPr>
            <a:r>
              <a:rPr lang="en-US" dirty="0">
                <a:latin typeface="Cooper Black" panose="0208090404030B020404" pitchFamily="18" charset="0"/>
              </a:rPr>
              <a:t>5.EVALUATION</a:t>
            </a:r>
          </a:p>
          <a:p>
            <a:pPr>
              <a:buFont typeface="Wingdings" panose="05000000000000000000" pitchFamily="2" charset="2"/>
              <a:buChar char="v"/>
            </a:pPr>
            <a:r>
              <a:rPr lang="en-US" sz="1900" dirty="0">
                <a:solidFill>
                  <a:schemeClr val="accent4">
                    <a:lumMod val="60000"/>
                    <a:lumOff val="40000"/>
                  </a:schemeClr>
                </a:solidFill>
              </a:rPr>
              <a:t>PERFORMANCE OF SYNTAX ANALYZER</a:t>
            </a:r>
            <a:endParaRPr lang="en-IN" sz="1900" dirty="0">
              <a:solidFill>
                <a:schemeClr val="accent4">
                  <a:lumMod val="60000"/>
                  <a:lumOff val="40000"/>
                </a:schemeClr>
              </a:solidFill>
            </a:endParaRPr>
          </a:p>
        </p:txBody>
      </p:sp>
    </p:spTree>
    <p:extLst>
      <p:ext uri="{BB962C8B-B14F-4D97-AF65-F5344CB8AC3E}">
        <p14:creationId xmlns:p14="http://schemas.microsoft.com/office/powerpoint/2010/main" val="108967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507B-A277-4D78-8080-06A65B733BBD}"/>
              </a:ext>
            </a:extLst>
          </p:cNvPr>
          <p:cNvSpPr>
            <a:spLocks noGrp="1"/>
          </p:cNvSpPr>
          <p:nvPr>
            <p:ph type="title"/>
          </p:nvPr>
        </p:nvSpPr>
        <p:spPr>
          <a:xfrm>
            <a:off x="677334" y="233082"/>
            <a:ext cx="8596668" cy="2563906"/>
          </a:xfrm>
          <a:ln>
            <a:solidFill>
              <a:schemeClr val="accent3">
                <a:lumMod val="50000"/>
              </a:schemeClr>
            </a:solidFill>
          </a:ln>
        </p:spPr>
        <p:txBody>
          <a:bodyPr>
            <a:normAutofit/>
          </a:bodyPr>
          <a:lstStyle/>
          <a:p>
            <a:r>
              <a:rPr lang="en-US" sz="2200" dirty="0">
                <a:solidFill>
                  <a:schemeClr val="accent3">
                    <a:lumMod val="50000"/>
                  </a:schemeClr>
                </a:solidFill>
              </a:rPr>
              <a:t>THE PARSAR:</a:t>
            </a:r>
            <a:br>
              <a:rPr lang="en-US" sz="2200" dirty="0">
                <a:solidFill>
                  <a:schemeClr val="accent3">
                    <a:lumMod val="50000"/>
                  </a:schemeClr>
                </a:solidFill>
              </a:rPr>
            </a:br>
            <a:r>
              <a:rPr lang="en-IN" sz="2000" b="1" dirty="0"/>
              <a:t>Syntax Verification</a:t>
            </a:r>
            <a:r>
              <a:rPr lang="en-IN" sz="2000" dirty="0"/>
              <a:t>: </a:t>
            </a:r>
            <a:r>
              <a:rPr lang="en-US" sz="1800" dirty="0">
                <a:solidFill>
                  <a:schemeClr val="accent6">
                    <a:lumMod val="50000"/>
                  </a:schemeClr>
                </a:solidFill>
              </a:rPr>
              <a:t>The primary role of the parser is to ensure that the sequence of tokens (generated by the lexical analyzer) adheres to the grammar rules of the programming language.</a:t>
            </a:r>
            <a:br>
              <a:rPr lang="en-US" sz="1800" dirty="0">
                <a:solidFill>
                  <a:schemeClr val="accent6">
                    <a:lumMod val="50000"/>
                  </a:schemeClr>
                </a:solidFill>
              </a:rPr>
            </a:br>
            <a:br>
              <a:rPr lang="en-US" sz="1800" dirty="0">
                <a:solidFill>
                  <a:schemeClr val="accent6">
                    <a:lumMod val="50000"/>
                  </a:schemeClr>
                </a:solidFill>
              </a:rPr>
            </a:br>
            <a:r>
              <a:rPr lang="en-IN" sz="1800" b="1" dirty="0"/>
              <a:t>Error Reporting</a:t>
            </a:r>
            <a:r>
              <a:rPr lang="en-IN" sz="1800" dirty="0"/>
              <a:t>: </a:t>
            </a:r>
            <a:r>
              <a:rPr lang="en-US" sz="1800" dirty="0">
                <a:solidFill>
                  <a:schemeClr val="accent6">
                    <a:lumMod val="50000"/>
                  </a:schemeClr>
                </a:solidFill>
              </a:rPr>
              <a:t>When the parser encounters a syntax error, it generates an error message indicating the nature of the error and typically provides information about the location in the source code where the error occurred.</a:t>
            </a:r>
            <a:endParaRPr lang="en-IN" sz="1800" dirty="0">
              <a:solidFill>
                <a:schemeClr val="accent6">
                  <a:lumMod val="50000"/>
                </a:schemeClr>
              </a:solidFill>
            </a:endParaRPr>
          </a:p>
        </p:txBody>
      </p:sp>
      <p:sp>
        <p:nvSpPr>
          <p:cNvPr id="3" name="Content Placeholder 2">
            <a:extLst>
              <a:ext uri="{FF2B5EF4-FFF2-40B4-BE49-F238E27FC236}">
                <a16:creationId xmlns:a16="http://schemas.microsoft.com/office/drawing/2014/main" id="{E6BDEBE3-67AC-4AD0-B076-06F8AE9B4DCB}"/>
              </a:ext>
            </a:extLst>
          </p:cNvPr>
          <p:cNvSpPr>
            <a:spLocks noGrp="1"/>
          </p:cNvSpPr>
          <p:nvPr>
            <p:ph sz="half" idx="1"/>
          </p:nvPr>
        </p:nvSpPr>
        <p:spPr>
          <a:xfrm>
            <a:off x="677334" y="3101787"/>
            <a:ext cx="4184035" cy="3415553"/>
          </a:xfrm>
          <a:ln>
            <a:solidFill>
              <a:schemeClr val="accent3">
                <a:lumMod val="50000"/>
              </a:schemeClr>
            </a:solidFill>
          </a:ln>
        </p:spPr>
        <p:txBody>
          <a:bodyPr>
            <a:normAutofit/>
          </a:bodyPr>
          <a:lstStyle/>
          <a:p>
            <a:pPr marL="0" indent="0">
              <a:buNone/>
            </a:pPr>
            <a:r>
              <a:rPr lang="en-IN" sz="2000" dirty="0">
                <a:solidFill>
                  <a:schemeClr val="accent4">
                    <a:lumMod val="50000"/>
                  </a:schemeClr>
                </a:solidFill>
              </a:rPr>
              <a:t>THE SYNTAX ANALYSER:</a:t>
            </a:r>
          </a:p>
          <a:p>
            <a:pPr marL="0" indent="0">
              <a:buNone/>
            </a:pPr>
            <a:r>
              <a:rPr lang="en-US" sz="2000" b="1" dirty="0"/>
              <a:t>Error Detection</a:t>
            </a:r>
            <a:r>
              <a:rPr lang="en-US" sz="2000" dirty="0"/>
              <a:t>: It identifies a syntax error. These errors typically include:</a:t>
            </a:r>
          </a:p>
          <a:p>
            <a:pPr>
              <a:buFont typeface="Wingdings" panose="05000000000000000000" pitchFamily="2" charset="2"/>
              <a:buChar char="v"/>
            </a:pPr>
            <a:r>
              <a:rPr lang="en-US" sz="2000" dirty="0"/>
              <a:t>  Misplaced or missing</a:t>
            </a:r>
          </a:p>
          <a:p>
            <a:pPr>
              <a:buFont typeface="Wingdings" panose="05000000000000000000" pitchFamily="2" charset="2"/>
              <a:buChar char="v"/>
            </a:pPr>
            <a:r>
              <a:rPr lang="en-US" sz="2000" dirty="0"/>
              <a:t>  Incorrect use of keywords or operators.</a:t>
            </a:r>
          </a:p>
          <a:p>
            <a:endParaRPr lang="en-IN" sz="2000" dirty="0">
              <a:solidFill>
                <a:schemeClr val="accent1"/>
              </a:solidFill>
            </a:endParaRPr>
          </a:p>
          <a:p>
            <a:endParaRPr lang="en-IN" sz="2000" dirty="0">
              <a:solidFill>
                <a:schemeClr val="accent1"/>
              </a:solidFill>
            </a:endParaRPr>
          </a:p>
        </p:txBody>
      </p:sp>
      <p:sp>
        <p:nvSpPr>
          <p:cNvPr id="4" name="Content Placeholder 3">
            <a:extLst>
              <a:ext uri="{FF2B5EF4-FFF2-40B4-BE49-F238E27FC236}">
                <a16:creationId xmlns:a16="http://schemas.microsoft.com/office/drawing/2014/main" id="{1DFBC969-8007-40DA-83D8-38031B811595}"/>
              </a:ext>
            </a:extLst>
          </p:cNvPr>
          <p:cNvSpPr>
            <a:spLocks noGrp="1"/>
          </p:cNvSpPr>
          <p:nvPr>
            <p:ph sz="half" idx="2"/>
          </p:nvPr>
        </p:nvSpPr>
        <p:spPr>
          <a:xfrm>
            <a:off x="5089970" y="3101787"/>
            <a:ext cx="4184034" cy="3415554"/>
          </a:xfrm>
          <a:ln>
            <a:solidFill>
              <a:schemeClr val="accent3">
                <a:lumMod val="50000"/>
              </a:schemeClr>
            </a:solidFill>
          </a:ln>
        </p:spPr>
        <p:txBody>
          <a:bodyPr>
            <a:normAutofit/>
          </a:bodyPr>
          <a:lstStyle/>
          <a:p>
            <a:r>
              <a:rPr lang="en-US" sz="2000" dirty="0">
                <a:solidFill>
                  <a:schemeClr val="accent4">
                    <a:lumMod val="50000"/>
                  </a:schemeClr>
                </a:solidFill>
              </a:rPr>
              <a:t>THE LEXICAL ANALYSER:</a:t>
            </a:r>
          </a:p>
          <a:p>
            <a:r>
              <a:rPr lang="en-US" sz="2000" b="1" dirty="0"/>
              <a:t>Tokenization</a:t>
            </a:r>
            <a:r>
              <a:rPr lang="en-US" sz="2000" dirty="0"/>
              <a:t>:</a:t>
            </a:r>
          </a:p>
          <a:p>
            <a:pPr>
              <a:buFont typeface="Wingdings" panose="05000000000000000000" pitchFamily="2" charset="2"/>
              <a:buChar char="v"/>
            </a:pPr>
            <a:r>
              <a:rPr lang="en-US" sz="2000" dirty="0"/>
              <a:t> </a:t>
            </a:r>
            <a:r>
              <a:rPr lang="en-US" dirty="0"/>
              <a:t>The </a:t>
            </a:r>
            <a:r>
              <a:rPr lang="en-US" dirty="0" err="1"/>
              <a:t>lexer</a:t>
            </a:r>
            <a:r>
              <a:rPr lang="en-US" dirty="0"/>
              <a:t> breaks down the source code into tokens such as identifiers, </a:t>
            </a:r>
            <a:r>
              <a:rPr lang="en-US" dirty="0" err="1"/>
              <a:t>keywords,punctuation</a:t>
            </a:r>
            <a:r>
              <a:rPr lang="en-US" dirty="0"/>
              <a:t> symbols, and operators. This process involves recognizing patterns in the source code and converting them into tokens.</a:t>
            </a:r>
            <a:endParaRPr lang="en-IN" dirty="0">
              <a:solidFill>
                <a:schemeClr val="accent4">
                  <a:lumMod val="50000"/>
                </a:schemeClr>
              </a:solidFill>
            </a:endParaRPr>
          </a:p>
        </p:txBody>
      </p:sp>
    </p:spTree>
    <p:extLst>
      <p:ext uri="{BB962C8B-B14F-4D97-AF65-F5344CB8AC3E}">
        <p14:creationId xmlns:p14="http://schemas.microsoft.com/office/powerpoint/2010/main" val="347997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63CC92-BA18-4202-A39C-0F73CFAACE3F}"/>
              </a:ext>
            </a:extLst>
          </p:cNvPr>
          <p:cNvSpPr/>
          <p:nvPr/>
        </p:nvSpPr>
        <p:spPr>
          <a:xfrm>
            <a:off x="932329" y="743687"/>
            <a:ext cx="7037294" cy="6001643"/>
          </a:xfrm>
          <a:prstGeom prst="rect">
            <a:avLst/>
          </a:prstGeom>
        </p:spPr>
        <p:txBody>
          <a:bodyPr wrap="square">
            <a:spAutoFit/>
          </a:bodyPr>
          <a:lstStyle/>
          <a:p>
            <a:r>
              <a:rPr lang="en-IN" sz="2400" dirty="0">
                <a:solidFill>
                  <a:schemeClr val="accent2">
                    <a:lumMod val="60000"/>
                    <a:lumOff val="40000"/>
                  </a:schemeClr>
                </a:solidFill>
                <a:latin typeface="+mj-lt"/>
              </a:rPr>
              <a:t>C0DE:</a:t>
            </a:r>
          </a:p>
          <a:p>
            <a:r>
              <a:rPr lang="en-IN" dirty="0"/>
              <a:t>#include &lt;</a:t>
            </a:r>
            <a:r>
              <a:rPr lang="en-IN" dirty="0" err="1"/>
              <a:t>stdio.h</a:t>
            </a:r>
            <a:r>
              <a:rPr lang="en-IN" dirty="0"/>
              <a:t>&gt;</a:t>
            </a:r>
          </a:p>
          <a:p>
            <a:r>
              <a:rPr lang="en-IN" dirty="0"/>
              <a:t>#include &lt;</a:t>
            </a:r>
            <a:r>
              <a:rPr lang="en-IN" dirty="0" err="1"/>
              <a:t>ctype.h</a:t>
            </a:r>
            <a:r>
              <a:rPr lang="en-IN" dirty="0"/>
              <a:t>&gt;</a:t>
            </a:r>
          </a:p>
          <a:p>
            <a:r>
              <a:rPr lang="en-IN" dirty="0"/>
              <a:t>#include &lt;</a:t>
            </a:r>
            <a:r>
              <a:rPr lang="en-IN" dirty="0" err="1"/>
              <a:t>string.h</a:t>
            </a:r>
            <a:r>
              <a:rPr lang="en-IN" dirty="0"/>
              <a:t>&gt;</a:t>
            </a:r>
          </a:p>
          <a:p>
            <a:r>
              <a:rPr lang="en-IN" dirty="0"/>
              <a:t>#include &lt;</a:t>
            </a:r>
            <a:r>
              <a:rPr lang="en-IN" dirty="0" err="1"/>
              <a:t>stdlib.h</a:t>
            </a:r>
            <a:r>
              <a:rPr lang="en-IN" dirty="0"/>
              <a:t>&gt;</a:t>
            </a:r>
          </a:p>
          <a:p>
            <a:r>
              <a:rPr lang="en-IN" dirty="0"/>
              <a:t>typedef </a:t>
            </a:r>
            <a:r>
              <a:rPr lang="en-IN" dirty="0" err="1"/>
              <a:t>enum</a:t>
            </a:r>
            <a:r>
              <a:rPr lang="en-IN" dirty="0"/>
              <a:t> {    TOKEN_INT, TOKEN_RETURN, TOKEN_IDENTIFIER, TOKEN_NUMBER,    TOKEN_LPAREN, TOKEN_RPAREN, TOKEN_LBRACE, TOKEN_RBRACE,    TOKEN_SEMICOLON, TOKEN_UNKNOWN, TOKEN_EOF} </a:t>
            </a:r>
            <a:r>
              <a:rPr lang="en-IN" dirty="0" err="1"/>
              <a:t>TokenType</a:t>
            </a:r>
            <a:r>
              <a:rPr lang="en-IN" dirty="0"/>
              <a:t>;</a:t>
            </a:r>
          </a:p>
          <a:p>
            <a:r>
              <a:rPr lang="en-IN" dirty="0"/>
              <a:t>typedef struct {    </a:t>
            </a:r>
          </a:p>
          <a:p>
            <a:r>
              <a:rPr lang="en-IN" dirty="0" err="1"/>
              <a:t>TokenType</a:t>
            </a:r>
            <a:r>
              <a:rPr lang="en-IN" dirty="0"/>
              <a:t> type;  </a:t>
            </a:r>
          </a:p>
          <a:p>
            <a:r>
              <a:rPr lang="en-IN" dirty="0"/>
              <a:t>  char value[100];</a:t>
            </a:r>
          </a:p>
          <a:p>
            <a:r>
              <a:rPr lang="en-IN" dirty="0"/>
              <a:t>} Token;</a:t>
            </a:r>
          </a:p>
          <a:p>
            <a:r>
              <a:rPr lang="en-IN" dirty="0"/>
              <a:t>Token tokens[100];</a:t>
            </a:r>
          </a:p>
          <a:p>
            <a:r>
              <a:rPr lang="en-IN" dirty="0"/>
              <a:t>int </a:t>
            </a:r>
            <a:r>
              <a:rPr lang="en-IN" dirty="0" err="1"/>
              <a:t>token_count</a:t>
            </a:r>
            <a:r>
              <a:rPr lang="en-IN" dirty="0"/>
              <a:t> = 0;</a:t>
            </a:r>
          </a:p>
          <a:p>
            <a:r>
              <a:rPr lang="en-IN" dirty="0"/>
              <a:t>int </a:t>
            </a:r>
            <a:r>
              <a:rPr lang="en-IN" dirty="0" err="1"/>
              <a:t>current_token</a:t>
            </a:r>
            <a:r>
              <a:rPr lang="en-IN" dirty="0"/>
              <a:t> = 0;</a:t>
            </a:r>
          </a:p>
          <a:p>
            <a:r>
              <a:rPr lang="en-IN" dirty="0"/>
              <a:t>void </a:t>
            </a:r>
            <a:r>
              <a:rPr lang="en-IN" dirty="0" err="1"/>
              <a:t>add_token</a:t>
            </a:r>
            <a:r>
              <a:rPr lang="en-IN" dirty="0"/>
              <a:t>(</a:t>
            </a:r>
            <a:r>
              <a:rPr lang="en-IN" dirty="0" err="1"/>
              <a:t>TokenType</a:t>
            </a:r>
            <a:r>
              <a:rPr lang="en-IN" dirty="0"/>
              <a:t> type, </a:t>
            </a:r>
            <a:r>
              <a:rPr lang="en-IN" dirty="0" err="1"/>
              <a:t>const</a:t>
            </a:r>
            <a:r>
              <a:rPr lang="en-IN" dirty="0"/>
              <a:t> char *value) {    </a:t>
            </a:r>
          </a:p>
          <a:p>
            <a:r>
              <a:rPr lang="en-IN" dirty="0"/>
              <a:t>Token </a:t>
            </a:r>
            <a:r>
              <a:rPr lang="en-IN" dirty="0" err="1"/>
              <a:t>token</a:t>
            </a:r>
            <a:r>
              <a:rPr lang="en-IN" dirty="0"/>
              <a:t>;    </a:t>
            </a:r>
          </a:p>
          <a:p>
            <a:r>
              <a:rPr lang="en-IN" dirty="0" err="1"/>
              <a:t>token.type</a:t>
            </a:r>
            <a:r>
              <a:rPr lang="en-IN" dirty="0"/>
              <a:t> = type;   </a:t>
            </a:r>
          </a:p>
          <a:p>
            <a:r>
              <a:rPr lang="en-IN" dirty="0"/>
              <a:t> </a:t>
            </a:r>
            <a:r>
              <a:rPr lang="en-IN" dirty="0" err="1"/>
              <a:t>strcpy</a:t>
            </a:r>
            <a:r>
              <a:rPr lang="en-IN" dirty="0"/>
              <a:t>(</a:t>
            </a:r>
            <a:r>
              <a:rPr lang="en-IN" dirty="0" err="1"/>
              <a:t>token.value</a:t>
            </a:r>
            <a:r>
              <a:rPr lang="en-IN" dirty="0"/>
              <a:t>, value);   </a:t>
            </a:r>
          </a:p>
          <a:p>
            <a:r>
              <a:rPr lang="en-IN" dirty="0"/>
              <a:t> tokens[</a:t>
            </a:r>
            <a:r>
              <a:rPr lang="en-IN" dirty="0" err="1"/>
              <a:t>token_count</a:t>
            </a:r>
            <a:r>
              <a:rPr lang="en-IN" dirty="0"/>
              <a:t>++] = token;</a:t>
            </a:r>
          </a:p>
        </p:txBody>
      </p:sp>
    </p:spTree>
    <p:extLst>
      <p:ext uri="{BB962C8B-B14F-4D97-AF65-F5344CB8AC3E}">
        <p14:creationId xmlns:p14="http://schemas.microsoft.com/office/powerpoint/2010/main" val="23691494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1850</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Cooper Black</vt:lpstr>
      <vt:lpstr>Times New Roman</vt:lpstr>
      <vt:lpstr>Trebuchet MS</vt:lpstr>
      <vt:lpstr>Wingdings</vt:lpstr>
      <vt:lpstr>Wingdings 3</vt:lpstr>
      <vt:lpstr>Facet</vt:lpstr>
      <vt:lpstr>A Syntax Analyzer for Error Detection</vt:lpstr>
      <vt:lpstr>ABSTRACT</vt:lpstr>
      <vt:lpstr>INTRODUCTION</vt:lpstr>
      <vt:lpstr>PROBLEM STATEMENT</vt:lpstr>
      <vt:lpstr>METHODOLOGY</vt:lpstr>
      <vt:lpstr>'</vt:lpstr>
      <vt:lpstr>.</vt:lpstr>
      <vt:lpstr>THE PARSAR: Syntax Verification: The primary role of the parser is to ensure that the sequence of tokens (generated by the lexical analyzer) adheres to the grammar rules of the programming language.  Error Reporting: When the parser encounters a syntax error, it generates an error message indicating the nature of the error and typically provides information about the location in the source code where the error occurred.</vt:lpstr>
      <vt:lpstr>PowerPoint Presentation</vt:lpstr>
      <vt:lpstr>PowerPoint Presentation</vt:lpstr>
      <vt:lpstr>PowerPoint Presentation</vt:lpstr>
      <vt:lpstr>PowerPoint Presentation</vt:lpstr>
      <vt:lpstr>PowerPoint Presentation</vt:lpstr>
      <vt:lpstr>PowerPoint Presentation</vt:lpstr>
      <vt:lpstr>OUTPUT</vt:lpstr>
      <vt:lpstr>CONCLUSION</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dc:creator>
  <cp:lastModifiedBy>chandana priya</cp:lastModifiedBy>
  <cp:revision>28</cp:revision>
  <dcterms:created xsi:type="dcterms:W3CDTF">2024-06-25T16:11:19Z</dcterms:created>
  <dcterms:modified xsi:type="dcterms:W3CDTF">2024-09-21T08:50:40Z</dcterms:modified>
</cp:coreProperties>
</file>