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5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E6C00"/>
    <a:srgbClr val="42BA9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1" d="2"/>
          <a:sy n="1" d="2"/>
        </p:scale>
        <p:origin x="-1476" y="-4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10387963" y="5038579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20726" y="776289"/>
            <a:ext cx="10750549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720726" y="2250280"/>
            <a:ext cx="10750549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828800" y="6012657"/>
            <a:ext cx="77216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D291B17-9318-49DB-B28B-6E5994AE9581}" type="datetime1">
              <a:rPr lang="en-US" smtClean="0"/>
              <a:pPr/>
              <a:t>4/3/2024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828800" y="5650705"/>
            <a:ext cx="77216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189663" y="5752308"/>
            <a:ext cx="67056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381000"/>
            <a:ext cx="2540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88608" y="6480048"/>
            <a:ext cx="2844800" cy="301752"/>
          </a:xfrm>
        </p:spPr>
        <p:txBody>
          <a:bodyPr/>
          <a:lstStyle/>
          <a:p>
            <a:fld id="{78DD82B9-B8EE-4375-B6FF-88FA6ABB15D9}" type="datetime1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80970"/>
            <a:ext cx="5680075" cy="300831"/>
          </a:xfr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9379" y="7035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10387963" y="93786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4176" y="6477000"/>
            <a:ext cx="2844800" cy="304800"/>
          </a:xfrm>
        </p:spPr>
        <p:txBody>
          <a:bodyPr/>
          <a:lstStyle/>
          <a:p>
            <a:fld id="{B2497495-0637-405E-AE64-5CC7506D51F5}" type="datetime1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501" y="6480970"/>
            <a:ext cx="5680075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8075" y="809625"/>
            <a:ext cx="670560" cy="300831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8625059" y="9381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71465"/>
            <a:ext cx="9652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33536"/>
            <a:ext cx="51816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7BFFD690-9426-415D-8B65-26881E07B2D4}" type="datetime1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0075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31" y="290732"/>
            <a:ext cx="14224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0008" y="290732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820008" y="3427124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696307" y="290732"/>
            <a:ext cx="9144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6307" y="3427124"/>
            <a:ext cx="9144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0736" cy="301752"/>
          </a:xfrm>
        </p:spPr>
        <p:txBody>
          <a:bodyPr/>
          <a:lstStyle/>
          <a:p>
            <a:fld id="{04C4989A-474C-40DE-95B9-011C28B71673}" type="datetime1">
              <a:rPr lang="en-US" smtClean="0"/>
              <a:pPr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1472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19360" y="6483096"/>
            <a:ext cx="670560" cy="301752"/>
          </a:xfrm>
        </p:spPr>
        <p:txBody>
          <a:bodyPr/>
          <a:lstStyle>
            <a:lvl1pPr algn="ctr">
              <a:defRPr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4EDE50D6-574B-40AF-946F-D52A04ADE379}" type="datetime1">
              <a:rPr lang="en-US" smtClean="0"/>
              <a:pPr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481891"/>
            <a:ext cx="5680075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367664"/>
            <a:ext cx="12192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514475" y="367664"/>
            <a:ext cx="32512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868333" y="320040"/>
            <a:ext cx="7034784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71968" y="6556248"/>
            <a:ext cx="2844800" cy="301752"/>
          </a:xfrm>
        </p:spPr>
        <p:txBody>
          <a:bodyPr/>
          <a:lstStyle>
            <a:lvl1pPr>
              <a:defRPr sz="900"/>
            </a:lvl1pPr>
          </a:lstStyle>
          <a:p>
            <a:fld id="{D82884F1-FFEA-405F-9602-3DCA865EDA4E}" type="datetime1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14475" y="6556248"/>
            <a:ext cx="6857493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4101" y="6556248"/>
            <a:ext cx="670560" cy="301752"/>
          </a:xfrm>
        </p:spPr>
        <p:txBody>
          <a:bodyPr/>
          <a:lstStyle>
            <a:lvl1pPr>
              <a:defRPr sz="9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50896"/>
            <a:ext cx="12192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7649" y="373966"/>
            <a:ext cx="9777984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0" y="5867400"/>
            <a:ext cx="9777984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44256" y="6556248"/>
            <a:ext cx="2804160" cy="301752"/>
          </a:xfrm>
        </p:spPr>
        <p:txBody>
          <a:bodyPr/>
          <a:lstStyle>
            <a:lvl1pPr>
              <a:defRPr sz="900"/>
            </a:lvl1pPr>
          </a:lstStyle>
          <a:p>
            <a:fld id="{7E18DB4A-8810-4A10-AD5C-D5E2C667F5B3}" type="datetime1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60576" y="6557169"/>
            <a:ext cx="6597429" cy="301752"/>
          </a:xfrm>
        </p:spPr>
        <p:txBody>
          <a:bodyPr/>
          <a:lstStyle>
            <a:lvl1pPr>
              <a:defRPr sz="900"/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6256" y="6556248"/>
            <a:ext cx="487680" cy="301752"/>
          </a:xfrm>
        </p:spPr>
        <p:txBody>
          <a:bodyPr/>
          <a:lstStyle>
            <a:lvl1pPr algn="ctr">
              <a:defRPr sz="9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9379" y="14069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8625059" y="4948410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882808"/>
            <a:ext cx="109728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388608" y="6480969"/>
            <a:ext cx="28448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81891"/>
            <a:ext cx="5680075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119360" y="6480969"/>
            <a:ext cx="67056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sldNum="0"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447801"/>
            <a:ext cx="9734550" cy="112395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Keylogger</a:t>
            </a:r>
            <a:r>
              <a:rPr lang="en-US" sz="6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6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 </a:t>
            </a:r>
            <a:endParaRPr lang="en-US" sz="6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685800"/>
            <a:ext cx="1272664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CAPSTONE PROJECT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91101" y="4362450"/>
            <a:ext cx="6096000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Presented By</a:t>
            </a:r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S.Chandana</a:t>
            </a:r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Shree</a:t>
            </a:r>
          </a:p>
          <a:p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AIDS</a:t>
            </a:r>
          </a:p>
          <a:p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CARE College Of Engineering</a:t>
            </a:r>
            <a:endParaRPr lang="en-US" sz="2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ea typeface="+mj-lt"/>
                <a:cs typeface="Times New Roman" pitchFamily="18" charset="0"/>
              </a:rPr>
              <a:t>References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00250"/>
            <a:ext cx="11029615" cy="4155594"/>
          </a:xfrm>
        </p:spPr>
        <p:txBody>
          <a:bodyPr>
            <a:normAutofit/>
          </a:bodyPr>
          <a:lstStyle/>
          <a:p>
            <a:pPr marL="305435" indent="-305435"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List of sources, research papers, and case studies cited in the presentation for further reading and verification.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89502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495550"/>
            <a:ext cx="9298744" cy="19812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558468"/>
            <a:ext cx="10888923" cy="132556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 algn="just"/>
            <a:r>
              <a:rPr lang="en-US" sz="2400" b="1" dirty="0">
                <a:latin typeface="Times New Roman" pitchFamily="18" charset="0"/>
                <a:ea typeface="+mn-lt"/>
                <a:cs typeface="Times New Roman" pitchFamily="18" charset="0"/>
              </a:rPr>
              <a:t>Problem Statement </a:t>
            </a:r>
            <a: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  <a:t>(Should not include solution)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05435" indent="-305435" algn="just"/>
            <a:r>
              <a:rPr lang="en-US" sz="2400" b="1" dirty="0">
                <a:latin typeface="Times New Roman" pitchFamily="18" charset="0"/>
                <a:ea typeface="+mn-lt"/>
                <a:cs typeface="Times New Roman" pitchFamily="18" charset="0"/>
              </a:rPr>
              <a:t>Proposed System/Solution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05435" indent="-305435" algn="just"/>
            <a:r>
              <a:rPr lang="en-US" sz="2400" b="1" dirty="0">
                <a:latin typeface="Times New Roman" pitchFamily="18" charset="0"/>
                <a:ea typeface="+mn-lt"/>
                <a:cs typeface="Times New Roman" pitchFamily="18" charset="0"/>
              </a:rPr>
              <a:t>System Development Approach </a:t>
            </a:r>
            <a: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  <a:t>(Technology Used) </a:t>
            </a:r>
          </a:p>
          <a:p>
            <a:pPr marL="305435" indent="-305435" algn="just"/>
            <a:r>
              <a:rPr lang="en-US" sz="2400" b="1" dirty="0">
                <a:latin typeface="Times New Roman" pitchFamily="18" charset="0"/>
                <a:ea typeface="+mn-lt"/>
                <a:cs typeface="Times New Roman" pitchFamily="18" charset="0"/>
              </a:rPr>
              <a:t>Algorithm &amp; Deployment  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05435" indent="-305435" algn="just"/>
            <a:r>
              <a:rPr lang="en-US" sz="2400" b="1" dirty="0">
                <a:latin typeface="Times New Roman" pitchFamily="18" charset="0"/>
                <a:ea typeface="+mn-lt"/>
                <a:cs typeface="Times New Roman" pitchFamily="18" charset="0"/>
              </a:rPr>
              <a:t>Result (Output Image)</a:t>
            </a:r>
          </a:p>
          <a:p>
            <a:pPr marL="305435" indent="-305435" algn="just"/>
            <a:r>
              <a:rPr lang="en-US" sz="2400" b="1" dirty="0">
                <a:latin typeface="Times New Roman" pitchFamily="18" charset="0"/>
                <a:ea typeface="+mn-lt"/>
                <a:cs typeface="Times New Roman" pitchFamily="18" charset="0"/>
              </a:rPr>
              <a:t>Conclusion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05435" indent="-305435" algn="just"/>
            <a:r>
              <a:rPr lang="en-US" sz="2400" b="1" dirty="0">
                <a:latin typeface="Times New Roman" pitchFamily="18" charset="0"/>
                <a:ea typeface="+mn-lt"/>
                <a:cs typeface="Times New Roman" pitchFamily="18" charset="0"/>
              </a:rPr>
              <a:t>Future Scope</a:t>
            </a:r>
          </a:p>
          <a:p>
            <a:pPr marL="305435" indent="-305435" algn="just"/>
            <a:r>
              <a:rPr lang="en-US" sz="2400" b="1" dirty="0">
                <a:latin typeface="Times New Roman" pitchFamily="18" charset="0"/>
                <a:ea typeface="+mn-lt"/>
                <a:cs typeface="Times New Roman" pitchFamily="18" charset="0"/>
              </a:rPr>
              <a:t>References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7494"/>
            <a:ext cx="11582400" cy="139903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4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66900"/>
            <a:ext cx="11029615" cy="4147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Introduction:</a:t>
            </a:r>
          </a:p>
          <a:p>
            <a:pPr marL="0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Keyloggers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are malicious software or hardware devices designed to covertly record keystrokes on a computer or mobile device.
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Real-world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problem: 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recent years, there has been a significant rise in cyberattacks involving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keyloggers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leading to widespread data breaches, financial losses, and identity theft.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305435" indent="-305435"/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7494"/>
            <a:ext cx="11582400" cy="108505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Solution</a:t>
            </a:r>
            <a:endParaRPr lang="en-US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504950"/>
            <a:ext cx="11613485" cy="535305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Overview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proposed solution involves implementing comprehensive cybersecurity measures to detect and prevent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keylogger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attacks.
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Real-world solution: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Deploying robust antivirus software, firewalls, intrusion detection systems, and encryption technologies can help safeguard against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keylogger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threats.
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Security Measures: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Antivirus and Anti-malware Software: Regularly updated antivirus programs can scan for and remove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keylogger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malware from infected devices.</a:t>
            </a:r>
          </a:p>
          <a:p>
            <a:pPr marL="305435" indent="-305435"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Firewall Protection: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Firewalls block unauthorized access to networks and prevent malicious software, including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keyloggers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from communicating with external servers.
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Endpoint Security: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Endpoint detection and response (EDR) solutions monitor and analyze system behavior to identify suspicious activities indicative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keylogger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activity.
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Encryption Technologies: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Encrypting sensitive data stored on devices and transmitted over networks ensures that even if intercepted by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keyloggers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the information remains unintelligible to attackers.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7650"/>
            <a:ext cx="11610808" cy="8763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ea typeface="+mj-lt"/>
                <a:cs typeface="Times New Roman" pitchFamily="18" charset="0"/>
              </a:rPr>
              <a:t>System  Approach</a:t>
            </a:r>
            <a:endParaRPr lang="en-US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00150"/>
            <a:ext cx="11029615" cy="565785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Technology used: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Advance Machine Learning Algorithm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Cloud-Based Security Solution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Cross-Platform Compatibility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
Advanced Machine Learning Algorithms: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Machine learning models can be trained to recognize patterns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keylogger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behavior and distinguish between legitimate and malicious keystroke activity.
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Cloud-Based Security Solutions: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Leveraging cloud computing infrastructure enables real-time monitoring and analysis of keystroke data across multiple devices and platforms.
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Cross-Platform Compatibility: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Developing security solutions that are compatible with various operating systems (Windows,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macOS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Linux, Android, iOS) ensures comprehensive protection across diverse environments.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67494"/>
            <a:ext cx="11353800" cy="110410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ea typeface="+mj-lt"/>
                <a:cs typeface="Times New Roman" pitchFamily="18" charset="0"/>
              </a:rPr>
              <a:t>Algorithm &amp; Deployment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90650"/>
            <a:ext cx="11029615" cy="5086350"/>
          </a:xfrm>
        </p:spPr>
        <p:txBody>
          <a:bodyPr>
            <a:normAutofit fontScale="77500" lnSpcReduction="20000"/>
          </a:bodyPr>
          <a:lstStyle/>
          <a:p>
            <a:pPr marL="305435" indent="-305435" algn="just">
              <a:buNone/>
            </a:pP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
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Behavioral </a:t>
            </a: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Analysis: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Machine learning algorithms analyze user typing patterns, application usage, and context to identify anomalies indicative of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keylogger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activity.
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Signature-Based </a:t>
            </a: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Detection: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Utilizing databases of known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keylogger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signatures to detect and block malicious software before it can compromise system integrity.
</a:t>
            </a: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Deployment: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
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Agent-Based </a:t>
            </a: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Deployment: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Installing lightweight agent software on endpoints to continuously monitor and protect against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keylogger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threats without significant performance impact.
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Centralized </a:t>
            </a: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Management: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Implementing centralized management consoles for administering security policies, conducting threat analysis, and generating alerts in real-time.</a:t>
            </a:r>
            <a:endParaRPr lang="en-IN" sz="3400" dirty="0">
              <a:latin typeface="Times New Roman" pitchFamily="18" charset="0"/>
              <a:cs typeface="Times New Roman" pitchFamily="18" charset="0"/>
            </a:endParaRP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545087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67494"/>
            <a:ext cx="11315700" cy="139903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ea typeface="+mj-lt"/>
                <a:cs typeface="Times New Roman" pitchFamily="18" charset="0"/>
              </a:rPr>
              <a:t>Result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43100"/>
            <a:ext cx="10972800" cy="42481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Display an output image showcasing the system’s dashboard or user interface, demonstrating: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Real-time threat detection alerts
Graphical representations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keylogger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activity
Summary of security events and incident reports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3293388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67494"/>
            <a:ext cx="11296650" cy="139903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ea typeface="+mj-lt"/>
                <a:cs typeface="Times New Roman" pitchFamily="18" charset="0"/>
              </a:rPr>
              <a:t>Conclusion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38300"/>
            <a:ext cx="11029615" cy="4514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Summary:</a:t>
            </a:r>
          </a:p>
          <a:p>
            <a:pPr marL="305435" indent="-305435" algn="just"/>
            <a: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+mn-lt"/>
                <a:cs typeface="Times New Roman" pitchFamily="18" charset="0"/>
              </a:rPr>
              <a:t>Keyloggers</a:t>
            </a:r>
            <a: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  <a:t> pose a significant threat to individuals, businesses, and organizations, leading to financial losses, data breaches, and privacy violations.</a:t>
            </a:r>
          </a:p>
          <a:p>
            <a:pPr marL="305435" indent="-305435" algn="just"/>
            <a: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  <a:t>Implementing proactive cybersecurity measures is essential to detect and prevent </a:t>
            </a:r>
            <a:r>
              <a:rPr lang="en-US" sz="2400" dirty="0" err="1">
                <a:latin typeface="Times New Roman" pitchFamily="18" charset="0"/>
                <a:ea typeface="+mn-lt"/>
                <a:cs typeface="Times New Roman" pitchFamily="18" charset="0"/>
              </a:rPr>
              <a:t>keylogger</a:t>
            </a:r>
            <a: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  <a:t> attacks and safeguard sensitive information.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ea typeface="+mn-lt"/>
                <a:cs typeface="Times New Roman" pitchFamily="18" charset="0"/>
              </a:rPr>
              <a:t>Call to Action:</a:t>
            </a:r>
            <a: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  <a:t>
 </a:t>
            </a:r>
            <a:r>
              <a:rPr lang="en-US" sz="2400" dirty="0" smtClean="0">
                <a:latin typeface="Times New Roman" pitchFamily="18" charset="0"/>
                <a:ea typeface="+mn-lt"/>
                <a:cs typeface="Times New Roman" pitchFamily="18" charset="0"/>
              </a:rPr>
              <a:t>	Encourage </a:t>
            </a:r>
            <a: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  <a:t>stakeholders to prioritize cybersecurity awareness, adopt best practices for safe computing, and invest in robust security solutions to mitigate </a:t>
            </a:r>
            <a:r>
              <a:rPr lang="en-US" sz="2400" dirty="0" err="1">
                <a:latin typeface="Times New Roman" pitchFamily="18" charset="0"/>
                <a:ea typeface="+mn-lt"/>
                <a:cs typeface="Times New Roman" pitchFamily="18" charset="0"/>
              </a:rPr>
              <a:t>keylogger</a:t>
            </a:r>
            <a: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  <a:t> risks.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331512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10972800" cy="4778408"/>
          </a:xfrm>
        </p:spPr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Emerging Trends: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
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Continuous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Monitoring: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Integration of AI-driven analytics and behavioral biometrics for real-time monitoring and adaptive threat response.
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Zero-Trust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Architecture: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Adoption of zero-trust security frameworks to verify user identities and device integrity before granting access to sensitive resources.
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Quantum-Safe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Cryptography: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Research and development of encryption algorithms resistant to quantum computing threats, ensuring long-term data protection against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keylogger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attacks.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438150"/>
            <a:ext cx="11029616" cy="9715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xmlns="" val="61488268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48</TotalTime>
  <Words>180</Words>
  <Application>Microsoft Office PowerPoint</Application>
  <PresentationFormat>Custom</PresentationFormat>
  <Paragraphs>46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Verve</vt:lpstr>
      <vt:lpstr>Keylogger and Security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Slide 9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User</cp:lastModifiedBy>
  <cp:revision>34</cp:revision>
  <dcterms:created xsi:type="dcterms:W3CDTF">2021-05-26T16:50:10Z</dcterms:created>
  <dcterms:modified xsi:type="dcterms:W3CDTF">2024-04-03T16:41:32Z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