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61" r:id="rId7"/>
    <p:sldId id="262" r:id="rId8"/>
    <p:sldId id="281" r:id="rId9"/>
    <p:sldId id="282" r:id="rId10"/>
    <p:sldId id="283" r:id="rId11"/>
    <p:sldId id="284" r:id="rId12"/>
    <p:sldId id="285" r:id="rId13"/>
    <p:sldId id="286" r:id="rId14"/>
    <p:sldId id="263" r:id="rId15"/>
    <p:sldId id="264" r:id="rId16"/>
    <p:sldId id="290" r:id="rId17"/>
    <p:sldId id="265" r:id="rId18"/>
    <p:sldId id="277" r:id="rId19"/>
    <p:sldId id="278" r:id="rId20"/>
    <p:sldId id="275" r:id="rId21"/>
    <p:sldId id="276" r:id="rId22"/>
    <p:sldId id="266" r:id="rId23"/>
    <p:sldId id="280" r:id="rId24"/>
    <p:sldId id="291" r:id="rId25"/>
    <p:sldId id="267" r:id="rId26"/>
    <p:sldId id="268" r:id="rId27"/>
    <p:sldId id="287" r:id="rId28"/>
    <p:sldId id="288" r:id="rId29"/>
    <p:sldId id="289" r:id="rId30"/>
    <p:sldId id="269" r:id="rId31"/>
    <p:sldId id="270" r:id="rId32"/>
    <p:sldId id="271" r:id="rId33"/>
    <p:sldId id="272" r:id="rId34"/>
    <p:sldId id="273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76" autoAdjust="0"/>
    <p:restoredTop sz="94624" autoAdjust="0"/>
  </p:normalViewPr>
  <p:slideViewPr>
    <p:cSldViewPr>
      <p:cViewPr varScale="1">
        <p:scale>
          <a:sx n="73" d="100"/>
          <a:sy n="73" d="100"/>
        </p:scale>
        <p:origin x="-474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530859"/>
            <a:ext cx="1082040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42424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1854200"/>
            <a:ext cx="9931400" cy="208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ldiram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ownloads\WhatsApp%20Video%202023-07-30%20at%2012.42.08%20PM.mp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ownloads\WhatsApp%20Video%202023-08-03%20at%204.04.21%20PM.mp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p/CuHdsV3xUx1/?igshid=MzRlODBiNWFlZA==" TargetMode="External"/><Relationship Id="rId4" Type="http://schemas.openxmlformats.org/officeDocument/2006/relationships/hyperlink" Target="https://www.instagram.com/p/CtrHsq8PKrh/?igshid=MzRlODBiNWFlZA==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intleaves.com/" TargetMode="External"/><Relationship Id="rId2" Type="http://schemas.openxmlformats.org/officeDocument/2006/relationships/hyperlink" Target="https://www.buniyaa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indiangrocery.us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626360"/>
            <a:ext cx="7556500" cy="136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0" marR="5080" indent="-2095500">
              <a:lnSpc>
                <a:spcPct val="113199"/>
              </a:lnSpc>
              <a:spcBef>
                <a:spcPts val="100"/>
              </a:spcBef>
            </a:pPr>
            <a:r>
              <a:rPr sz="3900" spc="-85" dirty="0"/>
              <a:t>C</a:t>
            </a:r>
            <a:r>
              <a:rPr sz="3900" spc="-210" dirty="0"/>
              <a:t>o</a:t>
            </a:r>
            <a:r>
              <a:rPr sz="3900" spc="-280" dirty="0"/>
              <a:t>m</a:t>
            </a:r>
            <a:r>
              <a:rPr sz="3900" spc="-110" dirty="0"/>
              <a:t>p</a:t>
            </a:r>
            <a:r>
              <a:rPr sz="3900" spc="-75" dirty="0"/>
              <a:t>r</a:t>
            </a:r>
            <a:r>
              <a:rPr sz="3900" spc="-145" dirty="0"/>
              <a:t>e</a:t>
            </a:r>
            <a:r>
              <a:rPr sz="3900" spc="-105" dirty="0"/>
              <a:t>h</a:t>
            </a:r>
            <a:r>
              <a:rPr sz="3900" spc="-145" dirty="0"/>
              <a:t>e</a:t>
            </a:r>
            <a:r>
              <a:rPr sz="3900" spc="-105" dirty="0"/>
              <a:t>n</a:t>
            </a:r>
            <a:r>
              <a:rPr sz="3900" spc="-215" dirty="0"/>
              <a:t>s</a:t>
            </a:r>
            <a:r>
              <a:rPr sz="3900" spc="-145" dirty="0"/>
              <a:t>i</a:t>
            </a:r>
            <a:r>
              <a:rPr sz="3900" spc="-195" dirty="0"/>
              <a:t>v</a:t>
            </a:r>
            <a:r>
              <a:rPr sz="3900" spc="65" dirty="0"/>
              <a:t>e</a:t>
            </a:r>
            <a:r>
              <a:rPr sz="3900" spc="-180" dirty="0"/>
              <a:t> </a:t>
            </a:r>
            <a:r>
              <a:rPr sz="3900" spc="-285" dirty="0"/>
              <a:t>D</a:t>
            </a:r>
            <a:r>
              <a:rPr sz="3900" spc="-145" dirty="0"/>
              <a:t>i</a:t>
            </a:r>
            <a:r>
              <a:rPr sz="3900" spc="-105" dirty="0"/>
              <a:t>g</a:t>
            </a:r>
            <a:r>
              <a:rPr sz="3900" spc="-145" dirty="0"/>
              <a:t>i</a:t>
            </a:r>
            <a:r>
              <a:rPr sz="3900" spc="-160" dirty="0"/>
              <a:t>t</a:t>
            </a:r>
            <a:r>
              <a:rPr sz="3900" spc="-200" dirty="0"/>
              <a:t>a</a:t>
            </a:r>
            <a:r>
              <a:rPr sz="3900" spc="-10" dirty="0"/>
              <a:t>l</a:t>
            </a:r>
            <a:r>
              <a:rPr sz="3900" spc="-210" dirty="0"/>
              <a:t> </a:t>
            </a:r>
            <a:r>
              <a:rPr sz="3900" spc="-300" dirty="0"/>
              <a:t>M</a:t>
            </a:r>
            <a:r>
              <a:rPr sz="3900" spc="-200" dirty="0"/>
              <a:t>a</a:t>
            </a:r>
            <a:r>
              <a:rPr sz="3900" spc="-75" dirty="0"/>
              <a:t>r</a:t>
            </a:r>
            <a:r>
              <a:rPr sz="3900" spc="-195" dirty="0"/>
              <a:t>k</a:t>
            </a:r>
            <a:r>
              <a:rPr sz="3900" spc="-45" dirty="0"/>
              <a:t>e</a:t>
            </a:r>
            <a:r>
              <a:rPr sz="3900" spc="-260" dirty="0"/>
              <a:t>t</a:t>
            </a:r>
            <a:r>
              <a:rPr sz="3900" spc="-45" dirty="0"/>
              <a:t>i</a:t>
            </a:r>
            <a:r>
              <a:rPr sz="3900" spc="-204" dirty="0"/>
              <a:t>n</a:t>
            </a:r>
            <a:r>
              <a:rPr sz="3900" spc="15" dirty="0"/>
              <a:t>g  </a:t>
            </a:r>
            <a:r>
              <a:rPr sz="3900" spc="-190" dirty="0"/>
              <a:t>P</a:t>
            </a:r>
            <a:r>
              <a:rPr sz="3900" spc="-75" dirty="0"/>
              <a:t>r</a:t>
            </a:r>
            <a:r>
              <a:rPr sz="3900" spc="-210" dirty="0"/>
              <a:t>o</a:t>
            </a:r>
            <a:r>
              <a:rPr sz="3900" spc="-35" dirty="0"/>
              <a:t>j</a:t>
            </a:r>
            <a:r>
              <a:rPr sz="3900" spc="-145" dirty="0"/>
              <a:t>e</a:t>
            </a:r>
            <a:r>
              <a:rPr sz="3900" spc="-120" dirty="0"/>
              <a:t>c</a:t>
            </a:r>
            <a:r>
              <a:rPr sz="3900" spc="-40" dirty="0"/>
              <a:t>t</a:t>
            </a:r>
            <a:r>
              <a:rPr sz="3900" spc="-190" dirty="0"/>
              <a:t> </a:t>
            </a:r>
            <a:r>
              <a:rPr sz="3900" spc="-340" dirty="0"/>
              <a:t>W</a:t>
            </a:r>
            <a:r>
              <a:rPr sz="3900" spc="-210" dirty="0"/>
              <a:t>o</a:t>
            </a:r>
            <a:r>
              <a:rPr sz="3900" spc="-75" dirty="0"/>
              <a:t>r</a:t>
            </a:r>
            <a:r>
              <a:rPr sz="3900" spc="-10" dirty="0"/>
              <a:t>k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eg"/>
          <p:cNvPicPr>
            <a:picLocks noChangeAspect="1"/>
          </p:cNvPicPr>
          <p:nvPr/>
        </p:nvPicPr>
        <p:blipFill>
          <a:blip r:embed="rId2"/>
          <a:srcRect l="12500" t="20000" r="14375" b="6667"/>
          <a:stretch>
            <a:fillRect/>
          </a:stretch>
        </p:blipFill>
        <p:spPr>
          <a:xfrm>
            <a:off x="578428" y="304799"/>
            <a:ext cx="11232572" cy="63363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1" y="506768"/>
          <a:ext cx="11201398" cy="1398232"/>
        </p:xfrm>
        <a:graphic>
          <a:graphicData uri="http://schemas.openxmlformats.org/drawingml/2006/table">
            <a:tbl>
              <a:tblPr/>
              <a:tblGrid>
                <a:gridCol w="3019508"/>
                <a:gridCol w="4655885"/>
                <a:gridCol w="3526005"/>
              </a:tblGrid>
              <a:tr h="386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/>
                        <a:t>Keyword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Avg. monthly searches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Competition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/>
                        <a:t>kaju</a:t>
                      </a:r>
                      <a:r>
                        <a:rPr lang="en-US" dirty="0"/>
                        <a:t> sweets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696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baklava sweet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papdi sweet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965960"/>
          <a:ext cx="11201400" cy="624840"/>
        </p:xfrm>
        <a:graphic>
          <a:graphicData uri="http://schemas.openxmlformats.org/drawingml/2006/table">
            <a:tbl>
              <a:tblPr/>
              <a:tblGrid>
                <a:gridCol w="8855161"/>
                <a:gridCol w="227055"/>
                <a:gridCol w="983907"/>
                <a:gridCol w="1135277"/>
              </a:tblGrid>
              <a:tr h="177397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803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Explore Delicious </a:t>
                      </a:r>
                      <a:r>
                        <a:rPr lang="en-US" dirty="0" err="1"/>
                        <a:t>kaju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sweets , Baklava sweets , </a:t>
                      </a:r>
                      <a:r>
                        <a:rPr lang="en-US" dirty="0" err="1" smtClean="0"/>
                        <a:t>Papdi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sweet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56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90800"/>
          <a:ext cx="11277600" cy="624840"/>
        </p:xfrm>
        <a:graphic>
          <a:graphicData uri="http://schemas.openxmlformats.org/drawingml/2006/table">
            <a:tbl>
              <a:tblPr/>
              <a:tblGrid>
                <a:gridCol w="10210799"/>
                <a:gridCol w="228600"/>
                <a:gridCol w="228600"/>
                <a:gridCol w="609601"/>
              </a:tblGrid>
              <a:tr h="1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36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Buy Tasty &amp; Delicious </a:t>
                      </a:r>
                      <a:r>
                        <a:rPr lang="en-US" dirty="0" err="1"/>
                        <a:t>kaju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sweets , Baklava  sweets , </a:t>
                      </a:r>
                      <a:r>
                        <a:rPr lang="en-US" dirty="0" err="1" smtClean="0"/>
                        <a:t>Papdi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sweets at our </a:t>
                      </a:r>
                      <a:r>
                        <a:rPr lang="en-US" dirty="0" err="1"/>
                        <a:t>Haldirams</a:t>
                      </a:r>
                      <a:r>
                        <a:rPr lang="en-US" dirty="0"/>
                        <a:t> website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524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SWEETS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627120"/>
          <a:ext cx="11125200" cy="1249680"/>
        </p:xfrm>
        <a:graphic>
          <a:graphicData uri="http://schemas.openxmlformats.org/drawingml/2006/table">
            <a:tbl>
              <a:tblPr/>
              <a:tblGrid>
                <a:gridCol w="4054303"/>
                <a:gridCol w="4247365"/>
                <a:gridCol w="2823532"/>
              </a:tblGrid>
              <a:tr h="2057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/>
                        <a:t>Keyword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Avg. monthly searches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Competition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5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peanut chikki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crushed peanut chikki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3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peanut jaggery chikki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3276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CHIKKI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5155179"/>
          <a:ext cx="11201401" cy="731022"/>
        </p:xfrm>
        <a:graphic>
          <a:graphicData uri="http://schemas.openxmlformats.org/drawingml/2006/table">
            <a:tbl>
              <a:tblPr/>
              <a:tblGrid>
                <a:gridCol w="9810881"/>
                <a:gridCol w="231754"/>
                <a:gridCol w="231754"/>
                <a:gridCol w="927012"/>
              </a:tblGrid>
              <a:tr h="407421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</a:t>
                      </a:r>
                      <a:r>
                        <a:rPr lang="en-US" b="1" dirty="0" smtClean="0"/>
                        <a:t>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60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Explore peanut </a:t>
                      </a:r>
                      <a:r>
                        <a:rPr lang="en-US" dirty="0" err="1" smtClean="0"/>
                        <a:t>chikki</a:t>
                      </a:r>
                      <a:r>
                        <a:rPr lang="en-US" dirty="0" smtClean="0"/>
                        <a:t> , Crushed </a:t>
                      </a:r>
                      <a:r>
                        <a:rPr lang="en-US" dirty="0"/>
                        <a:t>peanut </a:t>
                      </a:r>
                      <a:r>
                        <a:rPr lang="en-US" dirty="0" err="1" smtClean="0"/>
                        <a:t>chikki</a:t>
                      </a:r>
                      <a:r>
                        <a:rPr lang="en-US" dirty="0" smtClean="0"/>
                        <a:t> ,Peanut </a:t>
                      </a:r>
                      <a:r>
                        <a:rPr lang="en-US" dirty="0" err="1"/>
                        <a:t>jaggery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chikki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1" y="5882640"/>
          <a:ext cx="11201399" cy="692535"/>
        </p:xfrm>
        <a:graphic>
          <a:graphicData uri="http://schemas.openxmlformats.org/drawingml/2006/table">
            <a:tbl>
              <a:tblPr/>
              <a:tblGrid>
                <a:gridCol w="9733627"/>
                <a:gridCol w="463507"/>
                <a:gridCol w="309005"/>
                <a:gridCol w="309005"/>
                <a:gridCol w="386255"/>
              </a:tblGrid>
              <a:tr h="290445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11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Buy &amp; Taste peanut </a:t>
                      </a:r>
                      <a:r>
                        <a:rPr lang="en-US" dirty="0" err="1" smtClean="0"/>
                        <a:t>chikki</a:t>
                      </a:r>
                      <a:r>
                        <a:rPr lang="en-US" dirty="0" smtClean="0"/>
                        <a:t> , Crushed </a:t>
                      </a:r>
                      <a:r>
                        <a:rPr lang="en-US" dirty="0"/>
                        <a:t>peanut </a:t>
                      </a:r>
                      <a:r>
                        <a:rPr lang="en-US" dirty="0" err="1" smtClean="0"/>
                        <a:t>chikki</a:t>
                      </a:r>
                      <a:r>
                        <a:rPr lang="en-US" dirty="0" smtClean="0"/>
                        <a:t>&amp; </a:t>
                      </a:r>
                      <a:r>
                        <a:rPr lang="en-US" dirty="0"/>
                        <a:t>Peanut </a:t>
                      </a:r>
                      <a:r>
                        <a:rPr lang="en-US" dirty="0" err="1"/>
                        <a:t>j</a:t>
                      </a:r>
                      <a:r>
                        <a:rPr lang="en-US" dirty="0" err="1" smtClean="0"/>
                        <a:t>aggery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chikki</a:t>
                      </a:r>
                      <a:r>
                        <a:rPr lang="en-US" dirty="0"/>
                        <a:t> at </a:t>
                      </a:r>
                      <a:r>
                        <a:rPr lang="en-US" dirty="0" err="1"/>
                        <a:t>Haldirams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84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1" y="533400"/>
          <a:ext cx="11277600" cy="1249680"/>
        </p:xfrm>
        <a:graphic>
          <a:graphicData uri="http://schemas.openxmlformats.org/drawingml/2006/table">
            <a:tbl>
              <a:tblPr/>
              <a:tblGrid>
                <a:gridCol w="4091408"/>
                <a:gridCol w="4563494"/>
                <a:gridCol w="2622698"/>
              </a:tblGrid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/>
                        <a:t>Keyword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Avg. monthly searches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Competition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orange </a:t>
                      </a:r>
                      <a:r>
                        <a:rPr lang="en-US" dirty="0" err="1"/>
                        <a:t>burfi</a:t>
                      </a:r>
                      <a:endParaRPr lang="en-US" dirty="0"/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peanut burfi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groundnut burfi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High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981201"/>
          <a:ext cx="11125200" cy="624844"/>
        </p:xfrm>
        <a:graphic>
          <a:graphicData uri="http://schemas.openxmlformats.org/drawingml/2006/table">
            <a:tbl>
              <a:tblPr/>
              <a:tblGrid>
                <a:gridCol w="8417370"/>
                <a:gridCol w="1007566"/>
                <a:gridCol w="503781"/>
                <a:gridCol w="1196483"/>
              </a:tblGrid>
              <a:tr h="220976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424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Explore foods like Orange </a:t>
                      </a:r>
                      <a:r>
                        <a:rPr lang="en-US" dirty="0" err="1"/>
                        <a:t>burfi</a:t>
                      </a:r>
                      <a:r>
                        <a:rPr lang="en-US" dirty="0" smtClean="0"/>
                        <a:t>, Peanut </a:t>
                      </a:r>
                      <a:r>
                        <a:rPr lang="en-US" dirty="0" err="1"/>
                        <a:t>burfi</a:t>
                      </a:r>
                      <a:r>
                        <a:rPr lang="en-US" dirty="0"/>
                        <a:t> &amp; Groundnut </a:t>
                      </a:r>
                      <a:r>
                        <a:rPr lang="en-US" dirty="0" err="1"/>
                        <a:t>burfi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2682240"/>
          <a:ext cx="11201399" cy="899160"/>
        </p:xfrm>
        <a:graphic>
          <a:graphicData uri="http://schemas.openxmlformats.org/drawingml/2006/table">
            <a:tbl>
              <a:tblPr/>
              <a:tblGrid>
                <a:gridCol w="10261557"/>
                <a:gridCol w="83115"/>
                <a:gridCol w="83115"/>
                <a:gridCol w="83115"/>
                <a:gridCol w="153444"/>
                <a:gridCol w="537053"/>
              </a:tblGrid>
              <a:tr h="206515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Buy &amp; Taste our various items like Orange </a:t>
                      </a:r>
                      <a:r>
                        <a:rPr lang="en-US" dirty="0" err="1"/>
                        <a:t>burfi</a:t>
                      </a:r>
                      <a:r>
                        <a:rPr lang="en-US" dirty="0"/>
                        <a:t>, Peanut </a:t>
                      </a:r>
                      <a:r>
                        <a:rPr lang="en-US" dirty="0" err="1"/>
                        <a:t>burfi</a:t>
                      </a:r>
                      <a:r>
                        <a:rPr lang="en-US" dirty="0"/>
                        <a:t> &amp; Groundnut </a:t>
                      </a:r>
                      <a:r>
                        <a:rPr lang="en-US" dirty="0" err="1"/>
                        <a:t>burfi</a:t>
                      </a:r>
                      <a:r>
                        <a:rPr lang="en-US" dirty="0"/>
                        <a:t> at </a:t>
                      </a:r>
                      <a:r>
                        <a:rPr lang="en-US" dirty="0" err="1"/>
                        <a:t>Haldirams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878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BURFI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962400"/>
          <a:ext cx="11125200" cy="1249680"/>
        </p:xfrm>
        <a:graphic>
          <a:graphicData uri="http://schemas.openxmlformats.org/drawingml/2006/table">
            <a:tbl>
              <a:tblPr/>
              <a:tblGrid>
                <a:gridCol w="3947651"/>
                <a:gridCol w="4416953"/>
                <a:gridCol w="2760596"/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/>
                        <a:t>Keyword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Avg. monthly searches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Competition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chocolate soan papdi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mithai</a:t>
                      </a:r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High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rose soan papdi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High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35814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SOAN PAPDI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1" y="5334000"/>
          <a:ext cx="11125200" cy="624840"/>
        </p:xfrm>
        <a:graphic>
          <a:graphicData uri="http://schemas.openxmlformats.org/drawingml/2006/table">
            <a:tbl>
              <a:tblPr/>
              <a:tblGrid>
                <a:gridCol w="8153398"/>
                <a:gridCol w="381000"/>
                <a:gridCol w="379033"/>
                <a:gridCol w="2211769"/>
              </a:tblGrid>
              <a:tr h="189407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793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Explore snacks like Chocolate, Rose </a:t>
                      </a:r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mithai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199" y="5943600"/>
          <a:ext cx="11201399" cy="899160"/>
        </p:xfrm>
        <a:graphic>
          <a:graphicData uri="http://schemas.openxmlformats.org/drawingml/2006/table">
            <a:tbl>
              <a:tblPr/>
              <a:tblGrid>
                <a:gridCol w="8592854"/>
                <a:gridCol w="230166"/>
                <a:gridCol w="306888"/>
                <a:gridCol w="306888"/>
                <a:gridCol w="230166"/>
                <a:gridCol w="139494"/>
                <a:gridCol w="1394943"/>
              </a:tblGrid>
              <a:tr h="185334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066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Pick up Various delicious snacks like Chocolate </a:t>
                      </a:r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, Rose </a:t>
                      </a:r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Soan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mithai</a:t>
                      </a:r>
                      <a:r>
                        <a:rPr lang="en-US" dirty="0"/>
                        <a:t> at </a:t>
                      </a:r>
                      <a:r>
                        <a:rPr lang="en-US" dirty="0" err="1"/>
                        <a:t>Haldirams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108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399" y="762000"/>
          <a:ext cx="11049001" cy="1249680"/>
        </p:xfrm>
        <a:graphic>
          <a:graphicData uri="http://schemas.openxmlformats.org/drawingml/2006/table">
            <a:tbl>
              <a:tblPr/>
              <a:tblGrid>
                <a:gridCol w="3319655"/>
                <a:gridCol w="4682200"/>
                <a:gridCol w="3047146"/>
              </a:tblGrid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/>
                        <a:t>Keyword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Avg. monthly searches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/>
                        <a:t>Competition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milk cake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Low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sweet cake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Low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/>
                        <a:t>kaju</a:t>
                      </a:r>
                      <a:r>
                        <a:rPr lang="en-US" dirty="0"/>
                        <a:t> cake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500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Low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293619"/>
          <a:ext cx="10972800" cy="795013"/>
        </p:xfrm>
        <a:graphic>
          <a:graphicData uri="http://schemas.openxmlformats.org/drawingml/2006/table">
            <a:tbl>
              <a:tblPr/>
              <a:tblGrid>
                <a:gridCol w="9837683"/>
                <a:gridCol w="378372"/>
                <a:gridCol w="756745"/>
              </a:tblGrid>
              <a:tr h="195588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2593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Explore Tasty Milk </a:t>
                      </a:r>
                      <a:r>
                        <a:rPr lang="en-US" dirty="0" smtClean="0"/>
                        <a:t>cake , Sweet </a:t>
                      </a:r>
                      <a:r>
                        <a:rPr lang="en-US" smtClean="0"/>
                        <a:t>cake , Kaju </a:t>
                      </a:r>
                      <a:r>
                        <a:rPr lang="en-US" dirty="0"/>
                        <a:t>cake at </a:t>
                      </a:r>
                      <a:r>
                        <a:rPr lang="en-US" dirty="0" err="1"/>
                        <a:t>Haldirams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57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3219128"/>
          <a:ext cx="10973369" cy="743272"/>
        </p:xfrm>
        <a:graphic>
          <a:graphicData uri="http://schemas.openxmlformats.org/drawingml/2006/table">
            <a:tbl>
              <a:tblPr/>
              <a:tblGrid>
                <a:gridCol w="8771933"/>
                <a:gridCol w="82550"/>
                <a:gridCol w="109216"/>
                <a:gridCol w="2009670"/>
              </a:tblGrid>
              <a:tr h="254947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/>
                        <a:t>META 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852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Buy delicious Milk cake, Sweet cake, </a:t>
                      </a:r>
                      <a:r>
                        <a:rPr lang="en-US" dirty="0" err="1"/>
                        <a:t>Kaju</a:t>
                      </a:r>
                      <a:r>
                        <a:rPr lang="en-US" dirty="0"/>
                        <a:t> cake for </a:t>
                      </a:r>
                      <a:r>
                        <a:rPr lang="en-US" dirty="0" err="1"/>
                        <a:t>Occations</a:t>
                      </a:r>
                      <a:r>
                        <a:rPr lang="en-US" dirty="0"/>
                        <a:t> at </a:t>
                      </a:r>
                      <a:r>
                        <a:rPr lang="en-US" dirty="0" err="1"/>
                        <a:t>Haldirams</a:t>
                      </a:r>
                      <a:endParaRPr lang="en-US" dirty="0"/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/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286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CAKES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741489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/>
              <a:t>Part</a:t>
            </a:r>
            <a:r>
              <a:rPr sz="2300" spc="-50" dirty="0"/>
              <a:t> </a:t>
            </a:r>
            <a:r>
              <a:rPr sz="2300" spc="-65" dirty="0"/>
              <a:t>3:</a:t>
            </a:r>
            <a:r>
              <a:rPr sz="2300" spc="-25" dirty="0"/>
              <a:t> </a:t>
            </a:r>
            <a:r>
              <a:rPr sz="2300" spc="-30" dirty="0"/>
              <a:t>Content</a:t>
            </a:r>
            <a:r>
              <a:rPr sz="2300" spc="-45" dirty="0"/>
              <a:t> </a:t>
            </a:r>
            <a:r>
              <a:rPr sz="2300" spc="-25" dirty="0"/>
              <a:t>Ideas</a:t>
            </a:r>
            <a:r>
              <a:rPr sz="2300" spc="-60" dirty="0"/>
              <a:t> </a:t>
            </a:r>
            <a:r>
              <a:rPr sz="2300" spc="-50" dirty="0"/>
              <a:t>and</a:t>
            </a:r>
            <a:r>
              <a:rPr sz="2300" spc="-65" dirty="0"/>
              <a:t> </a:t>
            </a:r>
            <a:r>
              <a:rPr sz="2300" spc="-25" dirty="0"/>
              <a:t>Marketing</a:t>
            </a:r>
            <a:r>
              <a:rPr sz="2300" spc="-90" dirty="0"/>
              <a:t> </a:t>
            </a:r>
            <a:r>
              <a:rPr sz="2300" spc="-35" dirty="0"/>
              <a:t>Strategies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1854200" y="4584700"/>
            <a:ext cx="2730500" cy="0"/>
          </a:xfrm>
          <a:custGeom>
            <a:avLst/>
            <a:gdLst/>
            <a:ahLst/>
            <a:cxnLst/>
            <a:rect l="l" t="t" r="r" b="b"/>
            <a:pathLst>
              <a:path w="2730500">
                <a:moveTo>
                  <a:pt x="0" y="0"/>
                </a:moveTo>
                <a:lnTo>
                  <a:pt x="2730500" y="0"/>
                </a:lnTo>
              </a:path>
            </a:pathLst>
          </a:custGeom>
          <a:ln w="3175">
            <a:solidFill>
              <a:srgbClr val="009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100" y="1447800"/>
            <a:ext cx="4305300" cy="48500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18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30" dirty="0">
                <a:latin typeface="Roboto"/>
                <a:cs typeface="Roboto"/>
              </a:rPr>
              <a:t>Content</a:t>
            </a:r>
            <a:r>
              <a:rPr sz="1900" b="1" spc="-114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Idea</a:t>
            </a:r>
            <a:r>
              <a:rPr sz="1900" b="1" spc="-90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Generation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5" dirty="0">
                <a:latin typeface="Roboto"/>
                <a:cs typeface="Roboto"/>
              </a:rPr>
              <a:t>&amp;</a:t>
            </a:r>
            <a:r>
              <a:rPr sz="1900" b="1" spc="-114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Strategy:</a:t>
            </a:r>
            <a:r>
              <a:rPr sz="1900" b="1" spc="-10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Create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calendar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for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remaining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65" dirty="0">
                <a:latin typeface="Roboto"/>
                <a:cs typeface="Roboto"/>
              </a:rPr>
              <a:t>month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of </a:t>
            </a:r>
            <a:r>
              <a:rPr sz="1900" spc="-45" dirty="0">
                <a:latin typeface="Roboto"/>
                <a:cs typeface="Roboto"/>
              </a:rPr>
              <a:t>July</a:t>
            </a:r>
            <a:r>
              <a:rPr sz="1900" spc="-70" dirty="0">
                <a:latin typeface="Roboto"/>
                <a:cs typeface="Roboto"/>
              </a:rPr>
              <a:t> by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brainstorming </a:t>
            </a:r>
            <a:r>
              <a:rPr sz="1900" spc="-45" dirty="0">
                <a:latin typeface="Roboto"/>
                <a:cs typeface="Roboto"/>
              </a:rPr>
              <a:t>content themes, </a:t>
            </a:r>
            <a:r>
              <a:rPr sz="1900" spc="-40" dirty="0">
                <a:latin typeface="Roboto"/>
                <a:cs typeface="Roboto"/>
              </a:rPr>
              <a:t>exploring </a:t>
            </a:r>
            <a:r>
              <a:rPr sz="1900" spc="-50" dirty="0">
                <a:latin typeface="Roboto"/>
                <a:cs typeface="Roboto"/>
              </a:rPr>
              <a:t>various </a:t>
            </a:r>
            <a:r>
              <a:rPr sz="1900" spc="-35" dirty="0">
                <a:latin typeface="Roboto"/>
                <a:cs typeface="Roboto"/>
              </a:rPr>
              <a:t>formats like </a:t>
            </a:r>
            <a:r>
              <a:rPr sz="1900" spc="-40" dirty="0">
                <a:latin typeface="Roboto"/>
                <a:cs typeface="Roboto"/>
              </a:rPr>
              <a:t>blog </a:t>
            </a:r>
            <a:r>
              <a:rPr sz="1900" spc="-35" dirty="0">
                <a:latin typeface="Roboto"/>
                <a:cs typeface="Roboto"/>
              </a:rPr>
              <a:t>posts, </a:t>
            </a:r>
            <a:r>
              <a:rPr sz="1900" spc="-45" dirty="0">
                <a:latin typeface="Roboto"/>
                <a:cs typeface="Roboto"/>
              </a:rPr>
              <a:t>videos, </a:t>
            </a:r>
            <a:r>
              <a:rPr sz="1900" spc="-40" dirty="0">
                <a:latin typeface="Roboto"/>
                <a:cs typeface="Roboto"/>
              </a:rPr>
              <a:t>infographics, 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podcasts, </a:t>
            </a:r>
            <a:r>
              <a:rPr sz="1900" spc="-45" dirty="0">
                <a:latin typeface="Roboto"/>
                <a:cs typeface="Roboto"/>
              </a:rPr>
              <a:t>and interactive quizzes, and </a:t>
            </a:r>
            <a:r>
              <a:rPr sz="1900" spc="-40" dirty="0">
                <a:latin typeface="Roboto"/>
                <a:cs typeface="Roboto"/>
              </a:rPr>
              <a:t>scheduling </a:t>
            </a:r>
            <a:r>
              <a:rPr sz="1900" spc="-45" dirty="0">
                <a:latin typeface="Roboto"/>
                <a:cs typeface="Roboto"/>
              </a:rPr>
              <a:t>publication </a:t>
            </a:r>
            <a:r>
              <a:rPr sz="1900" spc="-40" dirty="0">
                <a:latin typeface="Roboto"/>
                <a:cs typeface="Roboto"/>
              </a:rPr>
              <a:t>dates </a:t>
            </a:r>
            <a:r>
              <a:rPr sz="1900" spc="-55" dirty="0">
                <a:latin typeface="Roboto"/>
                <a:cs typeface="Roboto"/>
              </a:rPr>
              <a:t>mainly </a:t>
            </a:r>
            <a:r>
              <a:rPr sz="1900" spc="-60" dirty="0">
                <a:latin typeface="Roboto"/>
                <a:cs typeface="Roboto"/>
              </a:rPr>
              <a:t>on </a:t>
            </a:r>
            <a:r>
              <a:rPr sz="1900" spc="-35" dirty="0">
                <a:latin typeface="Roboto"/>
                <a:cs typeface="Roboto"/>
              </a:rPr>
              <a:t>Facebook </a:t>
            </a:r>
            <a:r>
              <a:rPr sz="1900" spc="-5" dirty="0">
                <a:latin typeface="Roboto"/>
                <a:cs typeface="Roboto"/>
              </a:rPr>
              <a:t>&amp; 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Instagram.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Roboto"/>
              <a:cs typeface="Roboto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1900" spc="-35" dirty="0">
                <a:latin typeface="Roboto"/>
                <a:cs typeface="Roboto"/>
              </a:rPr>
              <a:t>And</a:t>
            </a:r>
            <a:r>
              <a:rPr sz="1900" spc="-45" dirty="0">
                <a:latin typeface="Roboto"/>
                <a:cs typeface="Roboto"/>
              </a:rPr>
              <a:t> include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2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strategy, </a:t>
            </a:r>
            <a:r>
              <a:rPr sz="1900" spc="-45" dirty="0">
                <a:latin typeface="Roboto"/>
                <a:cs typeface="Roboto"/>
              </a:rPr>
              <a:t>aim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idea</a:t>
            </a:r>
            <a:r>
              <a:rPr sz="1900" spc="-11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behind </a:t>
            </a:r>
            <a:r>
              <a:rPr sz="1900" spc="-45" dirty="0">
                <a:latin typeface="Roboto"/>
                <a:cs typeface="Roboto"/>
              </a:rPr>
              <a:t>these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posts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 </a:t>
            </a:r>
            <a:r>
              <a:rPr sz="1900" spc="-50" dirty="0">
                <a:latin typeface="Roboto"/>
                <a:cs typeface="Roboto"/>
              </a:rPr>
              <a:t>story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200">
              <a:latin typeface="Roboto"/>
              <a:cs typeface="Roboto"/>
            </a:endParaRPr>
          </a:p>
          <a:p>
            <a:pPr marL="1041400">
              <a:lnSpc>
                <a:spcPct val="100000"/>
              </a:lnSpc>
              <a:spcBef>
                <a:spcPts val="1680"/>
              </a:spcBef>
            </a:pPr>
            <a:r>
              <a:rPr sz="1900" spc="-45" dirty="0">
                <a:solidFill>
                  <a:srgbClr val="0097A6"/>
                </a:solidFill>
                <a:latin typeface="Roboto"/>
                <a:cs typeface="Roboto"/>
              </a:rPr>
              <a:t>Content</a:t>
            </a:r>
            <a:r>
              <a:rPr sz="1900" spc="5" dirty="0">
                <a:solidFill>
                  <a:srgbClr val="0097A6"/>
                </a:solidFill>
                <a:latin typeface="Roboto"/>
                <a:cs typeface="Roboto"/>
              </a:rPr>
              <a:t> </a:t>
            </a:r>
            <a:r>
              <a:rPr sz="1900" spc="-35" dirty="0">
                <a:solidFill>
                  <a:srgbClr val="0097A6"/>
                </a:solidFill>
                <a:latin typeface="Roboto"/>
                <a:cs typeface="Roboto"/>
              </a:rPr>
              <a:t>Calendar</a:t>
            </a:r>
            <a:r>
              <a:rPr sz="1900" spc="-114" dirty="0">
                <a:solidFill>
                  <a:srgbClr val="0097A6"/>
                </a:solidFill>
                <a:latin typeface="Roboto"/>
                <a:cs typeface="Roboto"/>
              </a:rPr>
              <a:t> </a:t>
            </a:r>
            <a:r>
              <a:rPr sz="1900" spc="-40" dirty="0">
                <a:solidFill>
                  <a:srgbClr val="0097A6"/>
                </a:solidFill>
                <a:latin typeface="Roboto"/>
                <a:cs typeface="Roboto"/>
              </a:rPr>
              <a:t>Example</a:t>
            </a:r>
            <a:r>
              <a:rPr sz="1900" spc="20" dirty="0">
                <a:solidFill>
                  <a:srgbClr val="0097A6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(Try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creating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</a:t>
            </a:r>
            <a:r>
              <a:rPr sz="1900" spc="-10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table</a:t>
            </a:r>
            <a:r>
              <a:rPr sz="1900" spc="2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for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month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25" dirty="0">
                <a:latin typeface="Roboto"/>
                <a:cs typeface="Roboto"/>
              </a:rPr>
              <a:t>of</a:t>
            </a:r>
            <a:r>
              <a:rPr sz="1900" spc="-13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July)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62000" y="228600"/>
            <a:ext cx="76944" cy="7760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BM Plex Sans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IBM Plex Sans"/>
                <a:cs typeface="Arial" pitchFamily="34" charset="0"/>
              </a:rPr>
              <a:t>  </a:t>
            </a:r>
            <a:endParaRPr kumimoji="0" lang="en-US" sz="50500" b="0" i="0" u="none" strike="noStrike" cap="none" normalizeH="0" baseline="0" dirty="0" smtClean="0">
              <a:ln>
                <a:noFill/>
              </a:ln>
              <a:solidFill>
                <a:srgbClr val="4A4A4A"/>
              </a:solidFill>
              <a:effectLst/>
              <a:latin typeface="IBM Plex Sans"/>
              <a:cs typeface="Arial" pitchFamily="34" charset="0"/>
            </a:endParaRPr>
          </a:p>
        </p:txBody>
      </p:sp>
      <p:pic>
        <p:nvPicPr>
          <p:cNvPr id="8" name="Picture 2" descr="august-2023-social-media-holiday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45" b="32273"/>
          <a:stretch/>
        </p:blipFill>
        <p:spPr bwMode="auto">
          <a:xfrm>
            <a:off x="5410199" y="685800"/>
            <a:ext cx="643940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76200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/>
              <a:t>Part</a:t>
            </a:r>
            <a:r>
              <a:rPr sz="2300" spc="-50" dirty="0"/>
              <a:t> </a:t>
            </a:r>
            <a:r>
              <a:rPr sz="2300" spc="-65" dirty="0"/>
              <a:t>3:</a:t>
            </a:r>
            <a:r>
              <a:rPr sz="2300" spc="-25" dirty="0"/>
              <a:t> </a:t>
            </a:r>
            <a:r>
              <a:rPr sz="2300" spc="-30" dirty="0"/>
              <a:t>Content</a:t>
            </a:r>
            <a:r>
              <a:rPr sz="2300" spc="-45" dirty="0"/>
              <a:t> </a:t>
            </a:r>
            <a:r>
              <a:rPr sz="2300" spc="-25" dirty="0"/>
              <a:t>Ideas</a:t>
            </a:r>
            <a:r>
              <a:rPr sz="2300" spc="-60" dirty="0"/>
              <a:t> </a:t>
            </a:r>
            <a:r>
              <a:rPr sz="2300" spc="-50" dirty="0"/>
              <a:t>and</a:t>
            </a:r>
            <a:r>
              <a:rPr sz="2300" spc="-65" dirty="0"/>
              <a:t> </a:t>
            </a:r>
            <a:r>
              <a:rPr sz="2300" spc="-25" dirty="0"/>
              <a:t>Marketing</a:t>
            </a:r>
            <a:r>
              <a:rPr sz="2300" spc="-90" dirty="0"/>
              <a:t> </a:t>
            </a:r>
            <a:r>
              <a:rPr sz="2300" spc="-35" dirty="0"/>
              <a:t>Strategies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11887200" cy="594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1800" marR="5080" indent="-419100" algn="ctr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spc="-35" dirty="0">
                <a:latin typeface="Roboto"/>
                <a:cs typeface="Roboto"/>
              </a:rPr>
              <a:t>Reflect</a:t>
            </a:r>
            <a:r>
              <a:rPr sz="1900" spc="15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on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ideas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marketing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strategies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process, </a:t>
            </a:r>
            <a:r>
              <a:rPr sz="1900" spc="-55" dirty="0">
                <a:latin typeface="Roboto"/>
                <a:cs typeface="Roboto"/>
              </a:rPr>
              <a:t>discussing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challenges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encountered </a:t>
            </a:r>
            <a:r>
              <a:rPr sz="1900" spc="-15" dirty="0">
                <a:latin typeface="Roboto"/>
                <a:cs typeface="Roboto"/>
              </a:rPr>
              <a:t>and</a:t>
            </a:r>
            <a:r>
              <a:rPr sz="1900" spc="-14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lessons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learned.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89916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spc="-5" dirty="0" smtClean="0">
                <a:latin typeface="Roboto"/>
                <a:cs typeface="Roboto"/>
              </a:rPr>
              <a:t>Date: </a:t>
            </a:r>
            <a:r>
              <a:rPr lang="en-US" spc="-5" dirty="0" smtClean="0">
                <a:latin typeface="Roboto"/>
                <a:cs typeface="Roboto"/>
              </a:rPr>
              <a:t>21/08/2023</a:t>
            </a:r>
          </a:p>
          <a:p>
            <a:r>
              <a:rPr lang="en-US" spc="-5" dirty="0" smtClean="0">
                <a:latin typeface="Roboto"/>
                <a:cs typeface="Roboto"/>
              </a:rPr>
              <a:t>Provide information about certain new products</a:t>
            </a:r>
          </a:p>
          <a:p>
            <a:r>
              <a:rPr lang="en-US" spc="-5" dirty="0" smtClean="0">
                <a:latin typeface="Roboto"/>
                <a:cs typeface="Roboto"/>
              </a:rPr>
              <a:t>I recommend visiting their official website or checking recent news and updates about their product launches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52281"/>
            <a:ext cx="9829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spc="-5" dirty="0" smtClean="0">
                <a:latin typeface="Roboto"/>
                <a:cs typeface="Roboto"/>
              </a:rPr>
              <a:t>Date: </a:t>
            </a:r>
            <a:r>
              <a:rPr lang="en-US" spc="-5" dirty="0" smtClean="0">
                <a:latin typeface="Roboto"/>
                <a:cs typeface="Roboto"/>
              </a:rPr>
              <a:t>22/08/2023</a:t>
            </a:r>
          </a:p>
          <a:p>
            <a:r>
              <a:rPr lang="en-US" spc="-5" dirty="0" smtClean="0">
                <a:latin typeface="Roboto"/>
                <a:cs typeface="Roboto"/>
              </a:rPr>
              <a:t>To promote newly &amp; fabulous products in </a:t>
            </a:r>
            <a:r>
              <a:rPr lang="en-US" spc="-5" dirty="0" err="1" smtClean="0">
                <a:latin typeface="Roboto"/>
                <a:cs typeface="Roboto"/>
              </a:rPr>
              <a:t>Haldirams</a:t>
            </a:r>
            <a:endParaRPr lang="en-US" spc="-5" dirty="0" smtClean="0">
              <a:latin typeface="Roboto"/>
              <a:cs typeface="Roboto"/>
            </a:endParaRPr>
          </a:p>
          <a:p>
            <a:r>
              <a:rPr lang="en-US" spc="-5" dirty="0" smtClean="0">
                <a:latin typeface="Roboto"/>
                <a:cs typeface="Roboto"/>
              </a:rPr>
              <a:t>Information about the different types of products on </a:t>
            </a:r>
            <a:r>
              <a:rPr lang="en-US" spc="-5" dirty="0" err="1" smtClean="0">
                <a:latin typeface="Roboto"/>
                <a:cs typeface="Roboto"/>
              </a:rPr>
              <a:t>Haldirams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953000"/>
            <a:ext cx="7010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spc="-5" dirty="0" smtClean="0">
                <a:latin typeface="Roboto"/>
                <a:cs typeface="Roboto"/>
              </a:rPr>
              <a:t>Date: 23/08/2023</a:t>
            </a:r>
          </a:p>
          <a:p>
            <a:r>
              <a:rPr lang="en-US" spc="-5" dirty="0" smtClean="0">
                <a:latin typeface="Roboto"/>
                <a:cs typeface="Roboto"/>
              </a:rPr>
              <a:t>To Awareness On Expiry Date</a:t>
            </a:r>
          </a:p>
          <a:p>
            <a:r>
              <a:rPr lang="en-US" spc="-5" dirty="0" smtClean="0">
                <a:latin typeface="Roboto"/>
                <a:cs typeface="Roboto"/>
              </a:rPr>
              <a:t>To create a Awareness poster on expiry date</a:t>
            </a:r>
          </a:p>
        </p:txBody>
      </p:sp>
      <p:pic>
        <p:nvPicPr>
          <p:cNvPr id="7" name="Picture 6" descr="WhatsApp Image 2023-08-01 at 5.33.1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0" y="1066799"/>
            <a:ext cx="1926010" cy="1828801"/>
          </a:xfrm>
          <a:prstGeom prst="rect">
            <a:avLst/>
          </a:prstGeom>
        </p:spPr>
      </p:pic>
      <p:pic>
        <p:nvPicPr>
          <p:cNvPr id="8" name="Picture 7" descr="WhatsApp Image 2023-08-01 at 5.36.36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0" y="3048001"/>
            <a:ext cx="1905000" cy="1752600"/>
          </a:xfrm>
          <a:prstGeom prst="rect">
            <a:avLst/>
          </a:prstGeom>
        </p:spPr>
      </p:pic>
      <p:pic>
        <p:nvPicPr>
          <p:cNvPr id="10" name="Picture 9" descr="WhatsApp Image 2023-07-30 at 4.32.40 PM (1).jpeg"/>
          <p:cNvPicPr>
            <a:picLocks noChangeAspect="1"/>
          </p:cNvPicPr>
          <p:nvPr/>
        </p:nvPicPr>
        <p:blipFill>
          <a:blip r:embed="rId4"/>
          <a:srcRect l="2020" t="8348" r="3030" b="6185"/>
          <a:stretch>
            <a:fillRect/>
          </a:stretch>
        </p:blipFill>
        <p:spPr>
          <a:xfrm>
            <a:off x="8915400" y="4949757"/>
            <a:ext cx="2895600" cy="175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1127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content ideas and devising effective marketing strategies is a dynamic process that involves continuous learning and adaptation. Throughout this journey, several challenges and valuable lessons can be encountered.</a:t>
            </a:r>
            <a:br>
              <a:rPr lang="en-US" dirty="0" smtClean="0"/>
            </a:br>
            <a:r>
              <a:rPr lang="en-US" b="1" dirty="0" smtClean="0"/>
              <a:t>1.Understanding the Audience</a:t>
            </a:r>
            <a:r>
              <a:rPr lang="en-US" dirty="0" smtClean="0"/>
              <a:t>: One of the primary challenges is comprehending the target audience's preferences, needs, and pain points.</a:t>
            </a:r>
            <a:br>
              <a:rPr lang="en-US" dirty="0" smtClean="0"/>
            </a:br>
            <a:r>
              <a:rPr lang="en-US" b="1" dirty="0" smtClean="0"/>
              <a:t>2. Generating Unique Ideas</a:t>
            </a:r>
            <a:r>
              <a:rPr lang="en-US" dirty="0" smtClean="0"/>
              <a:t>: Coming up with fresh and innovative content ideas can be difficult, especially in saturated markets. </a:t>
            </a:r>
            <a:br>
              <a:rPr lang="en-US" dirty="0" smtClean="0"/>
            </a:br>
            <a:r>
              <a:rPr lang="en-US" b="1" dirty="0" smtClean="0"/>
              <a:t>3. Consistency and Quality</a:t>
            </a:r>
            <a:r>
              <a:rPr lang="en-US" dirty="0" smtClean="0"/>
              <a:t>: Maintaining a consistent flow of high-quality content can be demanding. Setting up an editorial calendar and adhering to a content creation schedule helps in maintaining quality and meeting deadlines.</a:t>
            </a:r>
            <a:br>
              <a:rPr lang="en-US" dirty="0" smtClean="0"/>
            </a:br>
            <a:r>
              <a:rPr lang="en-US" b="1" dirty="0" smtClean="0"/>
              <a:t>4. Content Promotion</a:t>
            </a:r>
            <a:r>
              <a:rPr lang="en-US" dirty="0" smtClean="0"/>
              <a:t>: Even the best content may not gain traction without proper promotion. Crafting effective marketing strategies to reach the target audience across various channels is crucial for success.</a:t>
            </a:r>
            <a:br>
              <a:rPr lang="en-US" dirty="0" smtClean="0"/>
            </a:br>
            <a:r>
              <a:rPr lang="en-US" b="1" dirty="0" smtClean="0"/>
              <a:t>5. Collaboration</a:t>
            </a:r>
            <a:r>
              <a:rPr lang="en-US" dirty="0" smtClean="0"/>
              <a:t>: Collaborating with influencers or other brands can amplify the reach of content and strengthen marketing efforts.</a:t>
            </a:r>
            <a:br>
              <a:rPr lang="en-US" dirty="0" smtClean="0"/>
            </a:br>
            <a:r>
              <a:rPr lang="en-US" dirty="0" smtClean="0"/>
              <a:t>The content ideas and marketing strategies process is an iterative and learning-oriented journey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smtClean="0"/>
              <a:t>Part </a:t>
            </a:r>
            <a:r>
              <a:rPr spc="-50" smtClean="0"/>
              <a:t>4: </a:t>
            </a:r>
            <a:r>
              <a:rPr spc="-45" smtClean="0"/>
              <a:t>Content </a:t>
            </a:r>
            <a:r>
              <a:rPr spc="-35" smtClean="0"/>
              <a:t>Creation and </a:t>
            </a:r>
            <a:r>
              <a:rPr spc="-30" smtClean="0"/>
              <a:t>Curation </a:t>
            </a:r>
            <a:r>
              <a:rPr spc="-55" smtClean="0"/>
              <a:t>(Post </a:t>
            </a:r>
            <a:r>
              <a:rPr spc="-40" smtClean="0"/>
              <a:t>creations, </a:t>
            </a:r>
            <a:r>
              <a:rPr spc="-35" smtClean="0"/>
              <a:t>Designs/Video </a:t>
            </a:r>
            <a:r>
              <a:rPr spc="-40" smtClean="0"/>
              <a:t>Editing, </a:t>
            </a:r>
            <a:r>
              <a:rPr spc="-10" smtClean="0"/>
              <a:t>Ad </a:t>
            </a:r>
            <a:r>
              <a:rPr spc="-40" smtClean="0"/>
              <a:t>Campaigns </a:t>
            </a:r>
            <a:r>
              <a:rPr spc="-30" smtClean="0"/>
              <a:t>over Social </a:t>
            </a:r>
            <a:r>
              <a:rPr spc="-459" smtClean="0"/>
              <a:t> </a:t>
            </a:r>
            <a:r>
              <a:rPr spc="-55" smtClean="0"/>
              <a:t>M</a:t>
            </a:r>
            <a:r>
              <a:rPr smtClean="0"/>
              <a:t>e</a:t>
            </a:r>
            <a:r>
              <a:rPr spc="-80" smtClean="0"/>
              <a:t>d</a:t>
            </a:r>
            <a:r>
              <a:rPr spc="-10" smtClean="0"/>
              <a:t>i</a:t>
            </a:r>
            <a:r>
              <a:rPr spc="-5" smtClean="0"/>
              <a:t>a</a:t>
            </a:r>
            <a:r>
              <a:rPr spc="-95" smtClean="0"/>
              <a:t> </a:t>
            </a:r>
            <a:r>
              <a:rPr spc="-125" smtClean="0"/>
              <a:t>a</a:t>
            </a:r>
            <a:r>
              <a:rPr spc="2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60" smtClean="0"/>
              <a:t>E</a:t>
            </a:r>
            <a:r>
              <a:rPr spc="-45" smtClean="0"/>
              <a:t>m</a:t>
            </a:r>
            <a:r>
              <a:rPr spc="-125" smtClean="0"/>
              <a:t>a</a:t>
            </a:r>
            <a:r>
              <a:rPr spc="-10" smtClean="0"/>
              <a:t>i</a:t>
            </a:r>
            <a:r>
              <a:rPr spc="-5" smtClean="0"/>
              <a:t>l</a:t>
            </a:r>
            <a:r>
              <a:rPr spc="-80" smtClean="0"/>
              <a:t> </a:t>
            </a:r>
            <a:r>
              <a:rPr spc="40" smtClean="0"/>
              <a:t>I</a:t>
            </a:r>
            <a:r>
              <a:rPr spc="-80" smtClean="0"/>
              <a:t>d</a:t>
            </a:r>
            <a:r>
              <a:rPr smtClean="0"/>
              <a:t>e</a:t>
            </a:r>
            <a:r>
              <a:rPr spc="-25" smtClean="0"/>
              <a:t>a</a:t>
            </a:r>
            <a:r>
              <a:rPr spc="-65" smtClean="0"/>
              <a:t>t</a:t>
            </a:r>
            <a:r>
              <a:rPr spc="-110" smtClean="0"/>
              <a:t>i</a:t>
            </a:r>
            <a:r>
              <a:rPr spc="25" smtClean="0"/>
              <a:t>o</a:t>
            </a:r>
            <a:r>
              <a:rPr spc="-10" smtClean="0"/>
              <a:t>n</a:t>
            </a:r>
            <a:r>
              <a:rPr spc="-140" smtClean="0"/>
              <a:t> </a:t>
            </a:r>
            <a:r>
              <a:rPr spc="-25" smtClean="0"/>
              <a:t>a</a:t>
            </a:r>
            <a:r>
              <a:rPr spc="-7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10" smtClean="0"/>
              <a:t>C</a:t>
            </a:r>
            <a:r>
              <a:rPr spc="30" smtClean="0"/>
              <a:t>r</a:t>
            </a:r>
            <a:r>
              <a:rPr smtClean="0"/>
              <a:t>e</a:t>
            </a:r>
            <a:r>
              <a:rPr spc="-125" smtClean="0"/>
              <a:t>a</a:t>
            </a:r>
            <a:r>
              <a:rPr spc="-65" smtClean="0"/>
              <a:t>t</a:t>
            </a:r>
            <a:r>
              <a:rPr spc="-10" smtClean="0"/>
              <a:t>i</a:t>
            </a:r>
            <a:r>
              <a:rPr spc="-75" smtClean="0"/>
              <a:t>o</a:t>
            </a:r>
            <a:r>
              <a:rPr spc="25" smtClean="0"/>
              <a:t>n</a:t>
            </a:r>
            <a:r>
              <a:rPr spc="5" smtClean="0"/>
              <a:t>)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1943100"/>
            <a:ext cx="10666095" cy="3406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z="1900" b="1" spc="-15" dirty="0">
                <a:latin typeface="Roboto"/>
                <a:cs typeface="Roboto"/>
              </a:rPr>
              <a:t>P</a:t>
            </a:r>
            <a:r>
              <a:rPr sz="1900" b="1" spc="-75" dirty="0">
                <a:latin typeface="Roboto"/>
                <a:cs typeface="Roboto"/>
              </a:rPr>
              <a:t>o</a:t>
            </a:r>
            <a:r>
              <a:rPr sz="1900" b="1" spc="-85" dirty="0">
                <a:latin typeface="Roboto"/>
                <a:cs typeface="Roboto"/>
              </a:rPr>
              <a:t>s</a:t>
            </a:r>
            <a:r>
              <a:rPr sz="1900" b="1" spc="-20" dirty="0">
                <a:latin typeface="Roboto"/>
                <a:cs typeface="Roboto"/>
              </a:rPr>
              <a:t>t </a:t>
            </a:r>
            <a:r>
              <a:rPr sz="1900" b="1" spc="-10" dirty="0">
                <a:latin typeface="Roboto"/>
                <a:cs typeface="Roboto"/>
              </a:rPr>
              <a:t>C</a:t>
            </a:r>
            <a:r>
              <a:rPr sz="1900" b="1" spc="-70" dirty="0">
                <a:latin typeface="Roboto"/>
                <a:cs typeface="Roboto"/>
              </a:rPr>
              <a:t>r</a:t>
            </a:r>
            <a:r>
              <a:rPr sz="1900" b="1" dirty="0">
                <a:latin typeface="Roboto"/>
                <a:cs typeface="Roboto"/>
              </a:rPr>
              <a:t>e</a:t>
            </a:r>
            <a:r>
              <a:rPr sz="1900" b="1" spc="-25" dirty="0">
                <a:latin typeface="Roboto"/>
                <a:cs typeface="Roboto"/>
              </a:rPr>
              <a:t>a</a:t>
            </a:r>
            <a:r>
              <a:rPr sz="1900" b="1" spc="-65" dirty="0">
                <a:latin typeface="Roboto"/>
                <a:cs typeface="Roboto"/>
              </a:rPr>
              <a:t>t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75" dirty="0">
                <a:latin typeface="Roboto"/>
                <a:cs typeface="Roboto"/>
              </a:rPr>
              <a:t>on</a:t>
            </a:r>
            <a:r>
              <a:rPr sz="1900" b="1" spc="-5" dirty="0">
                <a:latin typeface="Roboto"/>
                <a:cs typeface="Roboto"/>
              </a:rPr>
              <a:t>:</a:t>
            </a:r>
            <a:endParaRPr sz="1900">
              <a:latin typeface="Roboto"/>
              <a:cs typeface="Roboto"/>
            </a:endParaRPr>
          </a:p>
          <a:p>
            <a:pPr marL="622300" marR="5080" indent="-419100">
              <a:lnSpc>
                <a:spcPts val="2200"/>
              </a:lnSpc>
              <a:spcBef>
                <a:spcPts val="10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35" dirty="0">
                <a:latin typeface="Roboto"/>
                <a:cs typeface="Roboto"/>
              </a:rPr>
              <a:t>Select</a:t>
            </a:r>
            <a:r>
              <a:rPr sz="1900" b="1" spc="-15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Content</a:t>
            </a:r>
            <a:r>
              <a:rPr sz="1900" b="1" spc="-114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Categories:</a:t>
            </a:r>
            <a:r>
              <a:rPr sz="1900" b="1" spc="-10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Identify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three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different</a:t>
            </a:r>
            <a:r>
              <a:rPr sz="1900" spc="1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formats</a:t>
            </a:r>
            <a:r>
              <a:rPr sz="1900" spc="-45" dirty="0">
                <a:latin typeface="Roboto"/>
                <a:cs typeface="Roboto"/>
              </a:rPr>
              <a:t> relevant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chosen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topic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or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industry.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Research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Brainstorm: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Research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trending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topics,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65" dirty="0">
                <a:latin typeface="Roboto"/>
                <a:cs typeface="Roboto"/>
              </a:rPr>
              <a:t>industry </a:t>
            </a:r>
            <a:r>
              <a:rPr sz="1900" spc="-45" dirty="0">
                <a:latin typeface="Roboto"/>
                <a:cs typeface="Roboto"/>
              </a:rPr>
              <a:t>news,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or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audience</a:t>
            </a:r>
            <a:r>
              <a:rPr sz="1900" spc="3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interests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within </a:t>
            </a:r>
            <a:r>
              <a:rPr sz="1900" spc="-20" dirty="0">
                <a:latin typeface="Roboto"/>
                <a:cs typeface="Roboto"/>
              </a:rPr>
              <a:t>each </a:t>
            </a:r>
            <a:r>
              <a:rPr sz="1900" spc="-45" dirty="0">
                <a:latin typeface="Roboto"/>
                <a:cs typeface="Roboto"/>
              </a:rPr>
              <a:t>category. </a:t>
            </a:r>
            <a:r>
              <a:rPr sz="1900" spc="-50" dirty="0">
                <a:latin typeface="Roboto"/>
                <a:cs typeface="Roboto"/>
              </a:rPr>
              <a:t>Brainstorm </a:t>
            </a:r>
            <a:r>
              <a:rPr sz="1900" spc="-25" dirty="0">
                <a:latin typeface="Roboto"/>
                <a:cs typeface="Roboto"/>
              </a:rPr>
              <a:t>ideas </a:t>
            </a:r>
            <a:r>
              <a:rPr sz="1900" spc="-45" dirty="0">
                <a:latin typeface="Roboto"/>
                <a:cs typeface="Roboto"/>
              </a:rPr>
              <a:t>for </a:t>
            </a:r>
            <a:r>
              <a:rPr sz="1900" spc="-40" dirty="0">
                <a:latin typeface="Roboto"/>
                <a:cs typeface="Roboto"/>
              </a:rPr>
              <a:t>social </a:t>
            </a:r>
            <a:r>
              <a:rPr sz="1900" spc="-30" dirty="0">
                <a:latin typeface="Roboto"/>
                <a:cs typeface="Roboto"/>
              </a:rPr>
              <a:t>media </a:t>
            </a:r>
            <a:r>
              <a:rPr sz="1900" spc="-45" dirty="0">
                <a:latin typeface="Roboto"/>
                <a:cs typeface="Roboto"/>
              </a:rPr>
              <a:t>posts </a:t>
            </a:r>
            <a:r>
              <a:rPr sz="1900" spc="-50" dirty="0">
                <a:latin typeface="Roboto"/>
                <a:cs typeface="Roboto"/>
              </a:rPr>
              <a:t>that </a:t>
            </a:r>
            <a:r>
              <a:rPr sz="1900" spc="-45" dirty="0">
                <a:latin typeface="Roboto"/>
                <a:cs typeface="Roboto"/>
              </a:rPr>
              <a:t>align </a:t>
            </a:r>
            <a:r>
              <a:rPr sz="1900" spc="-50" dirty="0">
                <a:latin typeface="Roboto"/>
                <a:cs typeface="Roboto"/>
              </a:rPr>
              <a:t>with </a:t>
            </a:r>
            <a:r>
              <a:rPr sz="1900" spc="-45" dirty="0">
                <a:latin typeface="Roboto"/>
                <a:cs typeface="Roboto"/>
              </a:rPr>
              <a:t>each category. Do 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note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that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1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format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has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be</a:t>
            </a:r>
            <a:r>
              <a:rPr sz="1900" spc="2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video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 </a:t>
            </a:r>
            <a:r>
              <a:rPr sz="1900" spc="-40" dirty="0">
                <a:latin typeface="Roboto"/>
                <a:cs typeface="Roboto"/>
              </a:rPr>
              <a:t>additionally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3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stories/status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are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be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created.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5">
                <a:latin typeface="Roboto"/>
                <a:cs typeface="Roboto"/>
              </a:rPr>
              <a:t>F</a:t>
            </a:r>
            <a:r>
              <a:rPr sz="1900" spc="15">
                <a:latin typeface="Roboto"/>
                <a:cs typeface="Roboto"/>
              </a:rPr>
              <a:t>o</a:t>
            </a:r>
            <a:r>
              <a:rPr sz="1900" spc="-70">
                <a:latin typeface="Roboto"/>
                <a:cs typeface="Roboto"/>
              </a:rPr>
              <a:t>r</a:t>
            </a:r>
            <a:r>
              <a:rPr sz="1900" spc="-65">
                <a:latin typeface="Roboto"/>
                <a:cs typeface="Roboto"/>
              </a:rPr>
              <a:t>m</a:t>
            </a:r>
            <a:r>
              <a:rPr sz="1900" spc="-50">
                <a:latin typeface="Roboto"/>
                <a:cs typeface="Roboto"/>
              </a:rPr>
              <a:t>a</a:t>
            </a:r>
            <a:r>
              <a:rPr sz="1900" spc="-20">
                <a:latin typeface="Roboto"/>
                <a:cs typeface="Roboto"/>
              </a:rPr>
              <a:t>t</a:t>
            </a:r>
            <a:r>
              <a:rPr sz="1900" spc="-95">
                <a:latin typeface="Roboto"/>
                <a:cs typeface="Roboto"/>
              </a:rPr>
              <a:t> </a:t>
            </a:r>
            <a:r>
              <a:rPr sz="1900" spc="-5" smtClean="0">
                <a:latin typeface="Roboto"/>
                <a:cs typeface="Roboto"/>
              </a:rPr>
              <a:t>1</a:t>
            </a:r>
            <a:r>
              <a:rPr lang="en-US" sz="1900" spc="-5" dirty="0" smtClean="0">
                <a:latin typeface="Roboto"/>
                <a:cs typeface="Roboto"/>
              </a:rPr>
              <a:t>: Blog Article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5">
                <a:latin typeface="Roboto"/>
                <a:cs typeface="Roboto"/>
              </a:rPr>
              <a:t>F</a:t>
            </a:r>
            <a:r>
              <a:rPr sz="1900" spc="15">
                <a:latin typeface="Roboto"/>
                <a:cs typeface="Roboto"/>
              </a:rPr>
              <a:t>o</a:t>
            </a:r>
            <a:r>
              <a:rPr sz="1900" spc="-70">
                <a:latin typeface="Roboto"/>
                <a:cs typeface="Roboto"/>
              </a:rPr>
              <a:t>r</a:t>
            </a:r>
            <a:r>
              <a:rPr sz="1900" spc="-65">
                <a:latin typeface="Roboto"/>
                <a:cs typeface="Roboto"/>
              </a:rPr>
              <a:t>m</a:t>
            </a:r>
            <a:r>
              <a:rPr sz="1900" spc="-50">
                <a:latin typeface="Roboto"/>
                <a:cs typeface="Roboto"/>
              </a:rPr>
              <a:t>a</a:t>
            </a:r>
            <a:r>
              <a:rPr sz="1900" spc="-20">
                <a:latin typeface="Roboto"/>
                <a:cs typeface="Roboto"/>
              </a:rPr>
              <a:t>t</a:t>
            </a:r>
            <a:r>
              <a:rPr sz="1900" spc="-95">
                <a:latin typeface="Roboto"/>
                <a:cs typeface="Roboto"/>
              </a:rPr>
              <a:t> </a:t>
            </a:r>
            <a:r>
              <a:rPr sz="1900" spc="-5" smtClean="0">
                <a:latin typeface="Roboto"/>
                <a:cs typeface="Roboto"/>
              </a:rPr>
              <a:t>2</a:t>
            </a:r>
            <a:r>
              <a:rPr lang="en-US" sz="1900" spc="-5" dirty="0" smtClean="0">
                <a:latin typeface="Roboto"/>
                <a:cs typeface="Roboto"/>
              </a:rPr>
              <a:t>: Video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900" spc="-55">
                <a:latin typeface="Roboto"/>
                <a:cs typeface="Roboto"/>
              </a:rPr>
              <a:t>F</a:t>
            </a:r>
            <a:r>
              <a:rPr sz="1900" spc="15">
                <a:latin typeface="Roboto"/>
                <a:cs typeface="Roboto"/>
              </a:rPr>
              <a:t>o</a:t>
            </a:r>
            <a:r>
              <a:rPr sz="1900" spc="-70">
                <a:latin typeface="Roboto"/>
                <a:cs typeface="Roboto"/>
              </a:rPr>
              <a:t>r</a:t>
            </a:r>
            <a:r>
              <a:rPr sz="1900" spc="-65">
                <a:latin typeface="Roboto"/>
                <a:cs typeface="Roboto"/>
              </a:rPr>
              <a:t>m</a:t>
            </a:r>
            <a:r>
              <a:rPr sz="1900" spc="-50">
                <a:latin typeface="Roboto"/>
                <a:cs typeface="Roboto"/>
              </a:rPr>
              <a:t>a</a:t>
            </a:r>
            <a:r>
              <a:rPr sz="1900" spc="-20">
                <a:latin typeface="Roboto"/>
                <a:cs typeface="Roboto"/>
              </a:rPr>
              <a:t>t</a:t>
            </a:r>
            <a:r>
              <a:rPr sz="1900" spc="-95">
                <a:latin typeface="Roboto"/>
                <a:cs typeface="Roboto"/>
              </a:rPr>
              <a:t> </a:t>
            </a:r>
            <a:r>
              <a:rPr sz="1900" spc="-5" smtClean="0">
                <a:latin typeface="Roboto"/>
                <a:cs typeface="Roboto"/>
              </a:rPr>
              <a:t>3</a:t>
            </a:r>
            <a:r>
              <a:rPr lang="en-US" sz="1900" spc="-5" dirty="0" smtClean="0">
                <a:latin typeface="Roboto"/>
                <a:cs typeface="Roboto"/>
              </a:rPr>
              <a:t>: Creative</a:t>
            </a:r>
          </a:p>
          <a:p>
            <a:pPr marL="12700">
              <a:lnSpc>
                <a:spcPct val="100000"/>
              </a:lnSpc>
            </a:pP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108204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smtClean="0"/>
              <a:t>Part </a:t>
            </a:r>
            <a:r>
              <a:rPr spc="-50" smtClean="0"/>
              <a:t>4: </a:t>
            </a:r>
            <a:r>
              <a:rPr spc="-45" smtClean="0"/>
              <a:t>Content </a:t>
            </a:r>
            <a:r>
              <a:rPr spc="-35" smtClean="0"/>
              <a:t>Creation and </a:t>
            </a:r>
            <a:r>
              <a:rPr spc="-30" smtClean="0"/>
              <a:t>Curation </a:t>
            </a:r>
            <a:r>
              <a:rPr spc="-55" smtClean="0"/>
              <a:t>(Post </a:t>
            </a:r>
            <a:r>
              <a:rPr spc="-40" smtClean="0"/>
              <a:t>creations, </a:t>
            </a:r>
            <a:r>
              <a:rPr spc="-35" smtClean="0"/>
              <a:t>Designs/Video </a:t>
            </a:r>
            <a:r>
              <a:rPr spc="-40" smtClean="0"/>
              <a:t>Editing, </a:t>
            </a:r>
            <a:r>
              <a:rPr spc="-10" smtClean="0"/>
              <a:t>Ad </a:t>
            </a:r>
            <a:r>
              <a:rPr spc="-40" smtClean="0"/>
              <a:t>Campaigns </a:t>
            </a:r>
            <a:r>
              <a:rPr spc="-30" smtClean="0"/>
              <a:t>over Social </a:t>
            </a:r>
            <a:r>
              <a:rPr spc="-459" smtClean="0"/>
              <a:t> </a:t>
            </a:r>
            <a:r>
              <a:rPr spc="-55" smtClean="0"/>
              <a:t>M</a:t>
            </a:r>
            <a:r>
              <a:rPr smtClean="0"/>
              <a:t>e</a:t>
            </a:r>
            <a:r>
              <a:rPr spc="-80" smtClean="0"/>
              <a:t>d</a:t>
            </a:r>
            <a:r>
              <a:rPr spc="-10" smtClean="0"/>
              <a:t>i</a:t>
            </a:r>
            <a:r>
              <a:rPr spc="-5" smtClean="0"/>
              <a:t>a</a:t>
            </a:r>
            <a:r>
              <a:rPr spc="-95" smtClean="0"/>
              <a:t> </a:t>
            </a:r>
            <a:r>
              <a:rPr spc="-125" smtClean="0"/>
              <a:t>a</a:t>
            </a:r>
            <a:r>
              <a:rPr spc="2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60" smtClean="0"/>
              <a:t>E</a:t>
            </a:r>
            <a:r>
              <a:rPr spc="-45" smtClean="0"/>
              <a:t>m</a:t>
            </a:r>
            <a:r>
              <a:rPr spc="-125" smtClean="0"/>
              <a:t>a</a:t>
            </a:r>
            <a:r>
              <a:rPr spc="-10" smtClean="0"/>
              <a:t>i</a:t>
            </a:r>
            <a:r>
              <a:rPr spc="-5" smtClean="0"/>
              <a:t>l</a:t>
            </a:r>
            <a:r>
              <a:rPr spc="-80" smtClean="0"/>
              <a:t> </a:t>
            </a:r>
            <a:r>
              <a:rPr spc="40" smtClean="0"/>
              <a:t>I</a:t>
            </a:r>
            <a:r>
              <a:rPr spc="-80" smtClean="0"/>
              <a:t>d</a:t>
            </a:r>
            <a:r>
              <a:rPr smtClean="0"/>
              <a:t>e</a:t>
            </a:r>
            <a:r>
              <a:rPr spc="-25" smtClean="0"/>
              <a:t>a</a:t>
            </a:r>
            <a:r>
              <a:rPr spc="-65" smtClean="0"/>
              <a:t>t</a:t>
            </a:r>
            <a:r>
              <a:rPr spc="-110" smtClean="0"/>
              <a:t>i</a:t>
            </a:r>
            <a:r>
              <a:rPr spc="25" smtClean="0"/>
              <a:t>o</a:t>
            </a:r>
            <a:r>
              <a:rPr spc="-10" smtClean="0"/>
              <a:t>n</a:t>
            </a:r>
            <a:r>
              <a:rPr spc="-140" smtClean="0"/>
              <a:t> </a:t>
            </a:r>
            <a:r>
              <a:rPr spc="-25" smtClean="0"/>
              <a:t>a</a:t>
            </a:r>
            <a:r>
              <a:rPr spc="-7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10" smtClean="0"/>
              <a:t>C</a:t>
            </a:r>
            <a:r>
              <a:rPr spc="30" smtClean="0"/>
              <a:t>r</a:t>
            </a:r>
            <a:r>
              <a:rPr smtClean="0"/>
              <a:t>e</a:t>
            </a:r>
            <a:r>
              <a:rPr spc="-125" smtClean="0"/>
              <a:t>a</a:t>
            </a:r>
            <a:r>
              <a:rPr spc="-65" smtClean="0"/>
              <a:t>t</a:t>
            </a:r>
            <a:r>
              <a:rPr spc="-10" smtClean="0"/>
              <a:t>i</a:t>
            </a:r>
            <a:r>
              <a:rPr spc="-75" smtClean="0"/>
              <a:t>o</a:t>
            </a:r>
            <a:r>
              <a:rPr spc="25" smtClean="0"/>
              <a:t>n</a:t>
            </a:r>
            <a:r>
              <a:rPr spc="5" smtClean="0"/>
              <a:t>)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0589895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800" b="1" spc="-55">
                <a:latin typeface="Roboto"/>
                <a:cs typeface="Roboto"/>
              </a:rPr>
              <a:t>F</a:t>
            </a:r>
            <a:r>
              <a:rPr sz="2800" b="1" spc="15">
                <a:latin typeface="Roboto"/>
                <a:cs typeface="Roboto"/>
              </a:rPr>
              <a:t>o</a:t>
            </a:r>
            <a:r>
              <a:rPr sz="2800" b="1" spc="-70">
                <a:latin typeface="Roboto"/>
                <a:cs typeface="Roboto"/>
              </a:rPr>
              <a:t>r</a:t>
            </a:r>
            <a:r>
              <a:rPr sz="2800" b="1" spc="-65">
                <a:latin typeface="Roboto"/>
                <a:cs typeface="Roboto"/>
              </a:rPr>
              <a:t>m</a:t>
            </a:r>
            <a:r>
              <a:rPr sz="2800" b="1" spc="-50">
                <a:latin typeface="Roboto"/>
                <a:cs typeface="Roboto"/>
              </a:rPr>
              <a:t>a</a:t>
            </a:r>
            <a:r>
              <a:rPr sz="2800" b="1" spc="-20">
                <a:latin typeface="Roboto"/>
                <a:cs typeface="Roboto"/>
              </a:rPr>
              <a:t>t</a:t>
            </a:r>
            <a:r>
              <a:rPr sz="2800" spc="-95">
                <a:latin typeface="Roboto"/>
                <a:cs typeface="Roboto"/>
              </a:rPr>
              <a:t> </a:t>
            </a:r>
            <a:r>
              <a:rPr lang="en-US" sz="2800" b="1" spc="-5" dirty="0" smtClean="0">
                <a:latin typeface="Roboto"/>
                <a:cs typeface="Roboto"/>
              </a:rPr>
              <a:t>1</a:t>
            </a:r>
            <a:r>
              <a:rPr lang="en-US" sz="2800" spc="-5" dirty="0" smtClean="0">
                <a:latin typeface="Roboto"/>
                <a:cs typeface="Roboto"/>
              </a:rPr>
              <a:t> </a:t>
            </a:r>
            <a:r>
              <a:rPr lang="en-US" sz="2000" b="1" spc="-5" dirty="0" smtClean="0">
                <a:latin typeface="Roboto"/>
                <a:cs typeface="Roboto"/>
              </a:rPr>
              <a:t>: </a:t>
            </a:r>
            <a:r>
              <a:rPr lang="en-US" sz="2400" b="1" spc="-5" dirty="0" smtClean="0">
                <a:latin typeface="Roboto"/>
                <a:cs typeface="Roboto"/>
              </a:rPr>
              <a:t>Blog Article</a:t>
            </a: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Aim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Provide information about certain new products </a:t>
            </a:r>
            <a:endParaRPr lang="en-US" sz="1900" spc="-5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Date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21/08/2023</a:t>
            </a: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Idea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I recommend visiting their official website or checking recent news and updates about their product launches. </a:t>
            </a: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Topic</a:t>
            </a:r>
            <a:r>
              <a:rPr lang="en-US" sz="1900" b="1" spc="-5" dirty="0" smtClean="0">
                <a:latin typeface="Roboto"/>
                <a:cs typeface="Roboto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    </a:t>
            </a:r>
            <a:r>
              <a:rPr lang="en-US" sz="2400" b="1" spc="-5" dirty="0" smtClean="0">
                <a:latin typeface="Roboto"/>
                <a:cs typeface="Roboto"/>
              </a:rPr>
              <a:t>A Step by Step Guide To Information About </a:t>
            </a:r>
            <a:r>
              <a:rPr lang="en-US" sz="2400" b="1" spc="-5" dirty="0" err="1" smtClean="0">
                <a:latin typeface="Roboto"/>
                <a:cs typeface="Roboto"/>
              </a:rPr>
              <a:t>Haldirams</a:t>
            </a:r>
            <a:endParaRPr lang="en-US" sz="24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24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24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1900" spc="-5" dirty="0" smtClean="0">
              <a:latin typeface="Roboto"/>
              <a:cs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038600"/>
            <a:ext cx="1066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66CC"/>
                </a:solidFill>
              </a:rPr>
              <a:t>Visit </a:t>
            </a:r>
            <a:r>
              <a:rPr lang="en-US" b="1" i="1" dirty="0" err="1" smtClean="0">
                <a:solidFill>
                  <a:srgbClr val="FF66CC"/>
                </a:solidFill>
              </a:rPr>
              <a:t>Haldirams</a:t>
            </a:r>
            <a:r>
              <a:rPr lang="en-US" b="1" i="1" dirty="0" smtClean="0">
                <a:solidFill>
                  <a:srgbClr val="FF66CC"/>
                </a:solidFill>
              </a:rPr>
              <a:t>' Official Website </a:t>
            </a:r>
            <a:r>
              <a:rPr lang="en-US" dirty="0" smtClean="0">
                <a:solidFill>
                  <a:srgbClr val="FF66CC"/>
                </a:solidFill>
              </a:rPr>
              <a:t>:</a:t>
            </a:r>
            <a:r>
              <a:rPr lang="en-US" b="1" dirty="0" smtClean="0">
                <a:solidFill>
                  <a:srgbClr val="FF66CC"/>
                </a:solidFill>
              </a:rPr>
              <a:t> </a:t>
            </a:r>
            <a:r>
              <a:rPr lang="en-US" dirty="0" smtClean="0"/>
              <a:t>Go to the official website of </a:t>
            </a:r>
            <a:r>
              <a:rPr lang="en-US" dirty="0" err="1" smtClean="0"/>
              <a:t>Haldirams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www.haldirams.com</a:t>
            </a:r>
            <a:r>
              <a:rPr lang="en-US" dirty="0" smtClean="0"/>
              <a:t>) to access the most recent and official information about their products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sz="2000" b="1" dirty="0" smtClean="0"/>
              <a:t>Step 2</a:t>
            </a:r>
            <a:r>
              <a:rPr lang="en-US" b="1" dirty="0" smtClean="0"/>
              <a:t>: </a:t>
            </a:r>
            <a:r>
              <a:rPr lang="en-US" b="1" i="1" dirty="0" smtClean="0">
                <a:solidFill>
                  <a:srgbClr val="FF66CC"/>
                </a:solidFill>
              </a:rPr>
              <a:t>Explore the Products Section</a:t>
            </a:r>
            <a:r>
              <a:rPr lang="en-US" b="1" dirty="0" smtClean="0">
                <a:solidFill>
                  <a:srgbClr val="FF66CC"/>
                </a:solidFill>
              </a:rPr>
              <a:t> : </a:t>
            </a:r>
            <a:r>
              <a:rPr lang="en-US" dirty="0" smtClean="0"/>
              <a:t>Look for a "Products" or "Product Catalog" section on </a:t>
            </a:r>
            <a:r>
              <a:rPr lang="en-US" dirty="0" err="1" smtClean="0"/>
              <a:t>Haldirams</a:t>
            </a:r>
            <a:r>
              <a:rPr lang="en-US" dirty="0" smtClean="0"/>
              <a:t>' website. This section should list their various product categories.</a:t>
            </a:r>
          </a:p>
          <a:p>
            <a:endParaRPr lang="en-US" b="1" dirty="0" smtClean="0"/>
          </a:p>
          <a:p>
            <a:r>
              <a:rPr lang="en-US" sz="2000" b="1" dirty="0" smtClean="0"/>
              <a:t>Step 3: </a:t>
            </a:r>
            <a:r>
              <a:rPr lang="en-US" b="1" i="1" dirty="0" smtClean="0">
                <a:solidFill>
                  <a:srgbClr val="FF66CC"/>
                </a:solidFill>
              </a:rPr>
              <a:t>Check for New Product Releases </a:t>
            </a:r>
            <a:r>
              <a:rPr lang="en-US" b="1" dirty="0" smtClean="0">
                <a:solidFill>
                  <a:srgbClr val="FF66CC"/>
                </a:solidFill>
              </a:rPr>
              <a:t>: </a:t>
            </a:r>
            <a:r>
              <a:rPr lang="en-US" dirty="0" smtClean="0"/>
              <a:t>Within the "Products" section, see if there is a subsection or page specifically dedicated to new product releases or updates. Companies often highlight their latest offerings on such pages.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107442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 4: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66CC"/>
                </a:solidFill>
              </a:rPr>
              <a:t>Read Press Releases and News Updates </a:t>
            </a:r>
            <a:r>
              <a:rPr lang="en-US" b="1" dirty="0" smtClean="0">
                <a:solidFill>
                  <a:srgbClr val="FF66CC"/>
                </a:solidFill>
              </a:rPr>
              <a:t>:</a:t>
            </a:r>
            <a:r>
              <a:rPr lang="en-US" dirty="0" smtClean="0"/>
              <a:t>Navigate to the "News" or "Press Releases" section of </a:t>
            </a:r>
            <a:r>
              <a:rPr lang="en-US" dirty="0" err="1" smtClean="0"/>
              <a:t>Haldirams</a:t>
            </a:r>
            <a:r>
              <a:rPr lang="en-US" dirty="0" smtClean="0"/>
              <a:t>' website. Here, you might find official announcements about new product launches.</a:t>
            </a:r>
          </a:p>
          <a:p>
            <a:endParaRPr lang="en-US" dirty="0" smtClean="0"/>
          </a:p>
          <a:p>
            <a:r>
              <a:rPr lang="en-US" sz="2000" b="1" dirty="0" smtClean="0"/>
              <a:t>Step 5:</a:t>
            </a:r>
            <a:r>
              <a:rPr lang="en-US" sz="2000" dirty="0" smtClean="0"/>
              <a:t> </a:t>
            </a:r>
            <a:r>
              <a:rPr lang="en-US" b="1" i="1" dirty="0" smtClean="0">
                <a:solidFill>
                  <a:srgbClr val="FF66CC"/>
                </a:solidFill>
              </a:rPr>
              <a:t>Follow </a:t>
            </a:r>
            <a:r>
              <a:rPr lang="en-US" b="1" i="1" dirty="0" err="1" smtClean="0">
                <a:solidFill>
                  <a:srgbClr val="FF66CC"/>
                </a:solidFill>
              </a:rPr>
              <a:t>Haldirams</a:t>
            </a:r>
            <a:r>
              <a:rPr lang="en-US" b="1" i="1" dirty="0" smtClean="0">
                <a:solidFill>
                  <a:srgbClr val="FF66CC"/>
                </a:solidFill>
              </a:rPr>
              <a:t> on Social Media </a:t>
            </a:r>
            <a:r>
              <a:rPr lang="en-US" b="1" dirty="0" smtClean="0">
                <a:solidFill>
                  <a:srgbClr val="FF66CC"/>
                </a:solidFill>
              </a:rPr>
              <a:t>: </a:t>
            </a:r>
            <a:r>
              <a:rPr lang="en-US" dirty="0" smtClean="0"/>
              <a:t>Follow </a:t>
            </a:r>
            <a:r>
              <a:rPr lang="en-US" dirty="0" err="1" smtClean="0"/>
              <a:t>Haldirams</a:t>
            </a:r>
            <a:r>
              <a:rPr lang="en-US" dirty="0" smtClean="0"/>
              <a:t> on social media platforms like Twitter,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Instagram</a:t>
            </a:r>
            <a:r>
              <a:rPr lang="en-US" dirty="0" smtClean="0"/>
              <a:t>, etc. Companies often share updates about their latest products and promotions on their social media accounts.</a:t>
            </a:r>
          </a:p>
          <a:p>
            <a:endParaRPr lang="en-US" dirty="0" smtClean="0"/>
          </a:p>
          <a:p>
            <a:r>
              <a:rPr lang="en-US" sz="2000" b="1" dirty="0" smtClean="0"/>
              <a:t>Step 6: </a:t>
            </a:r>
            <a:r>
              <a:rPr lang="en-US" b="1" i="1" dirty="0" smtClean="0">
                <a:solidFill>
                  <a:srgbClr val="FF66CC"/>
                </a:solidFill>
              </a:rPr>
              <a:t>Subscribe to </a:t>
            </a:r>
            <a:r>
              <a:rPr lang="en-US" b="1" i="1" dirty="0" err="1" smtClean="0">
                <a:solidFill>
                  <a:srgbClr val="FF66CC"/>
                </a:solidFill>
              </a:rPr>
              <a:t>Haldirams</a:t>
            </a:r>
            <a:r>
              <a:rPr lang="en-US" b="1" i="1" dirty="0" smtClean="0">
                <a:solidFill>
                  <a:srgbClr val="FF66CC"/>
                </a:solidFill>
              </a:rPr>
              <a:t>' Newsletter  </a:t>
            </a:r>
            <a:r>
              <a:rPr lang="en-US" b="1" dirty="0" smtClean="0">
                <a:solidFill>
                  <a:srgbClr val="FF66CC"/>
                </a:solidFill>
              </a:rPr>
              <a:t>: </a:t>
            </a:r>
            <a:r>
              <a:rPr lang="en-US" dirty="0" smtClean="0"/>
              <a:t>Check if </a:t>
            </a:r>
            <a:r>
              <a:rPr lang="en-US" dirty="0" err="1" smtClean="0"/>
              <a:t>Haldirams</a:t>
            </a:r>
            <a:r>
              <a:rPr lang="en-US" dirty="0" smtClean="0"/>
              <a:t> offers a newsletter subscription option on their website. Subscribing to their newsletter can keep you informed about new products and offers.</a:t>
            </a:r>
          </a:p>
          <a:p>
            <a:endParaRPr lang="en-US" dirty="0" smtClean="0"/>
          </a:p>
          <a:p>
            <a:r>
              <a:rPr lang="en-US" sz="2000" b="1" dirty="0" smtClean="0"/>
              <a:t>Step 7: </a:t>
            </a:r>
            <a:r>
              <a:rPr lang="en-US" b="1" i="1" dirty="0" smtClean="0">
                <a:solidFill>
                  <a:srgbClr val="FF66CC"/>
                </a:solidFill>
              </a:rPr>
              <a:t>Look for Public Announcements  </a:t>
            </a:r>
            <a:r>
              <a:rPr lang="en-US" b="1" dirty="0" smtClean="0">
                <a:solidFill>
                  <a:srgbClr val="FF66CC"/>
                </a:solidFill>
              </a:rPr>
              <a:t>: </a:t>
            </a:r>
            <a:r>
              <a:rPr lang="en-US" dirty="0" smtClean="0"/>
              <a:t>Keep an eye on general news sources, food industry publications, and local media outlets. They might cover new product launches by </a:t>
            </a:r>
            <a:r>
              <a:rPr lang="en-US" dirty="0" err="1" smtClean="0"/>
              <a:t>Haldirams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b="1" dirty="0" smtClean="0"/>
              <a:t>Step 8: </a:t>
            </a:r>
            <a:r>
              <a:rPr lang="en-US" b="1" i="1" dirty="0" smtClean="0">
                <a:solidFill>
                  <a:srgbClr val="FF66CC"/>
                </a:solidFill>
              </a:rPr>
              <a:t>Visit </a:t>
            </a:r>
            <a:r>
              <a:rPr lang="en-US" b="1" i="1" dirty="0" err="1" smtClean="0">
                <a:solidFill>
                  <a:srgbClr val="FF66CC"/>
                </a:solidFill>
              </a:rPr>
              <a:t>Haldirams</a:t>
            </a:r>
            <a:r>
              <a:rPr lang="en-US" b="1" i="1" dirty="0" smtClean="0">
                <a:solidFill>
                  <a:srgbClr val="FF66CC"/>
                </a:solidFill>
              </a:rPr>
              <a:t> Stores  </a:t>
            </a:r>
            <a:r>
              <a:rPr lang="en-US" b="1" dirty="0" smtClean="0">
                <a:solidFill>
                  <a:srgbClr val="FF66CC"/>
                </a:solidFill>
              </a:rPr>
              <a:t>:</a:t>
            </a:r>
            <a:r>
              <a:rPr lang="en-US" b="1" i="1" dirty="0" smtClean="0">
                <a:solidFill>
                  <a:srgbClr val="FF66CC"/>
                </a:solidFill>
              </a:rPr>
              <a:t> </a:t>
            </a:r>
            <a:r>
              <a:rPr lang="en-US" dirty="0" smtClean="0"/>
              <a:t>If you have a </a:t>
            </a:r>
            <a:r>
              <a:rPr lang="en-US" dirty="0" err="1" smtClean="0"/>
              <a:t>Haldirams</a:t>
            </a:r>
            <a:r>
              <a:rPr lang="en-US" dirty="0" smtClean="0"/>
              <a:t> store nearby, visit it to explore their product offerings. Sometimes, new products are introduced in physical stores before they are widely promoted online.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9638030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0" marR="5080" indent="-3848100">
              <a:lnSpc>
                <a:spcPct val="116700"/>
              </a:lnSpc>
              <a:spcBef>
                <a:spcPts val="100"/>
              </a:spcBef>
            </a:pPr>
            <a:r>
              <a:rPr sz="2500" spc="10" dirty="0"/>
              <a:t>Part </a:t>
            </a:r>
            <a:r>
              <a:rPr sz="2500" spc="-20" dirty="0"/>
              <a:t>1: </a:t>
            </a:r>
            <a:r>
              <a:rPr sz="2500" spc="-10" dirty="0"/>
              <a:t>Brand </a:t>
            </a:r>
            <a:r>
              <a:rPr sz="2500" spc="-35" dirty="0"/>
              <a:t>study, </a:t>
            </a:r>
            <a:r>
              <a:rPr sz="2500" dirty="0"/>
              <a:t>Competitor </a:t>
            </a:r>
            <a:r>
              <a:rPr sz="2500" spc="-10" dirty="0"/>
              <a:t>Analysis </a:t>
            </a:r>
            <a:r>
              <a:rPr sz="2500" spc="-5"/>
              <a:t>&amp; </a:t>
            </a:r>
            <a:r>
              <a:rPr sz="2500" spc="-5" smtClean="0"/>
              <a:t>Buyer’s/Audience’s </a:t>
            </a:r>
            <a:r>
              <a:rPr sz="2500" spc="-610" smtClean="0"/>
              <a:t> </a:t>
            </a:r>
            <a:r>
              <a:rPr sz="2500" spc="10" smtClean="0"/>
              <a:t>Persona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219200" y="1828800"/>
            <a:ext cx="9842500" cy="32111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223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25" dirty="0">
                <a:latin typeface="Roboto"/>
                <a:cs typeface="Roboto"/>
              </a:rPr>
              <a:t>Research</a:t>
            </a:r>
            <a:r>
              <a:rPr sz="1900" b="1" spc="-135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Brand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Identity:</a:t>
            </a:r>
            <a:r>
              <a:rPr sz="1900" b="1" dirty="0">
                <a:latin typeface="Roboto"/>
                <a:cs typeface="Roboto"/>
              </a:rPr>
              <a:t> </a:t>
            </a:r>
            <a:r>
              <a:rPr sz="1900" spc="-70" dirty="0">
                <a:latin typeface="Roboto"/>
                <a:cs typeface="Roboto"/>
              </a:rPr>
              <a:t>Study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brand's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mission,</a:t>
            </a:r>
            <a:r>
              <a:rPr sz="1900" spc="-40" dirty="0">
                <a:latin typeface="Roboto"/>
                <a:cs typeface="Roboto"/>
              </a:rPr>
              <a:t> values,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vision,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unique</a:t>
            </a:r>
            <a:r>
              <a:rPr sz="1900" spc="3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selling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propositions</a:t>
            </a:r>
            <a:r>
              <a:rPr sz="1900" spc="-16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(USPs).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700" dirty="0" smtClean="0">
                <a:latin typeface="Roboto"/>
                <a:cs typeface="Roboto"/>
              </a:rPr>
              <a:t> </a:t>
            </a:r>
            <a:r>
              <a:rPr lang="en-US" sz="1700" b="1" dirty="0" smtClean="0">
                <a:latin typeface="Roboto"/>
                <a:cs typeface="Roboto"/>
              </a:rPr>
              <a:t>Brand</a:t>
            </a:r>
            <a:r>
              <a:rPr lang="en-US" sz="1700" dirty="0" smtClean="0">
                <a:latin typeface="Roboto"/>
                <a:cs typeface="Roboto"/>
              </a:rPr>
              <a:t> </a:t>
            </a:r>
            <a:r>
              <a:rPr lang="en-US" sz="1700" b="1" dirty="0" err="1" smtClean="0">
                <a:latin typeface="Roboto"/>
                <a:cs typeface="Roboto"/>
              </a:rPr>
              <a:t>Colours</a:t>
            </a:r>
            <a:r>
              <a:rPr lang="en-US" sz="1700" b="1" dirty="0" smtClean="0">
                <a:latin typeface="Roboto"/>
                <a:cs typeface="Roboto"/>
              </a:rPr>
              <a:t> 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700" b="1" dirty="0" smtClean="0">
                <a:latin typeface="Roboto"/>
                <a:cs typeface="Roboto"/>
              </a:rPr>
              <a:t>  </a:t>
            </a:r>
            <a:r>
              <a:rPr lang="en-US" sz="1700" dirty="0" smtClean="0">
                <a:latin typeface="Roboto"/>
                <a:cs typeface="Roboto"/>
              </a:rPr>
              <a:t>Red, Yellow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900" b="1" spc="-45" dirty="0" smtClean="0">
                <a:latin typeface="Roboto"/>
                <a:cs typeface="Roboto"/>
              </a:rPr>
              <a:t> Logo:</a:t>
            </a:r>
          </a:p>
          <a:p>
            <a:pPr marL="12700">
              <a:spcBef>
                <a:spcPts val="5"/>
              </a:spcBef>
            </a:pPr>
            <a:r>
              <a:rPr lang="en-US" sz="1900" b="1" spc="-45" dirty="0" smtClean="0">
                <a:latin typeface="Roboto"/>
                <a:cs typeface="Roboto"/>
              </a:rPr>
              <a:t> </a:t>
            </a:r>
            <a:endParaRPr lang="en-US" sz="190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b="1" spc="-45" dirty="0" smtClean="0">
                <a:latin typeface="Roboto"/>
                <a:cs typeface="Roboto"/>
              </a:rPr>
              <a:t>  </a:t>
            </a:r>
            <a:endParaRPr lang="en-US" sz="1900" b="1" spc="-45" dirty="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lang="en-US" sz="1900" b="1" spc="-45" dirty="0" smtClean="0">
                <a:latin typeface="Roboto"/>
                <a:cs typeface="Roboto"/>
              </a:rPr>
              <a:t>Mission/Values:   </a:t>
            </a:r>
            <a:endParaRPr lang="en-US" sz="190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/>
              <a:t>Mission </a:t>
            </a:r>
            <a:r>
              <a:rPr lang="en-US" sz="2000" dirty="0"/>
              <a:t>: Review, recreate and rediscover the trend of healthy eating and innovate and invent fresh new methods to nourish and delight everyone we serve.</a:t>
            </a:r>
            <a:endParaRPr lang="en-US" sz="1900" b="1" spc="-45" dirty="0" smtClean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4876800"/>
            <a:ext cx="10223500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900" b="1" spc="-11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900" b="1" spc="-11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900" b="1" spc="-11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spc="-110" dirty="0" smtClean="0">
                <a:latin typeface="Roboto"/>
                <a:cs typeface="Roboto"/>
              </a:rPr>
              <a:t>   </a:t>
            </a:r>
            <a:r>
              <a:rPr sz="1900" b="1" spc="-110" smtClean="0">
                <a:latin typeface="Roboto"/>
                <a:cs typeface="Roboto"/>
              </a:rPr>
              <a:t>U</a:t>
            </a:r>
            <a:r>
              <a:rPr sz="1900" b="1" spc="-80" smtClean="0">
                <a:latin typeface="Roboto"/>
                <a:cs typeface="Roboto"/>
              </a:rPr>
              <a:t>S</a:t>
            </a:r>
            <a:r>
              <a:rPr sz="1900" b="1" spc="-15" smtClean="0">
                <a:latin typeface="Roboto"/>
                <a:cs typeface="Roboto"/>
              </a:rPr>
              <a:t>P</a:t>
            </a:r>
            <a:r>
              <a:rPr sz="1900" b="1" spc="-5" smtClean="0">
                <a:latin typeface="Roboto"/>
                <a:cs typeface="Roboto"/>
              </a:rPr>
              <a:t>: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14400" y="13716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COMPANY/TOPIC</a:t>
            </a:r>
            <a:r>
              <a:rPr lang="en-US" dirty="0" smtClean="0"/>
              <a:t> 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b="1" dirty="0" smtClean="0"/>
              <a:t>PROJECT</a:t>
            </a:r>
            <a:r>
              <a:rPr lang="en-US" sz="1600" dirty="0" smtClean="0"/>
              <a:t>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HALDIRAMS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Haldirams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24200"/>
            <a:ext cx="1457325" cy="76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3000" y="45720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Vision :Achieve </a:t>
            </a:r>
            <a:r>
              <a:rPr lang="en-US" dirty="0"/>
              <a:t>continuous and sustainable growth in the business, </a:t>
            </a:r>
            <a:r>
              <a:rPr lang="en-US" dirty="0" smtClean="0"/>
              <a:t>within India </a:t>
            </a:r>
            <a:r>
              <a:rPr lang="en-US" dirty="0"/>
              <a:t>and abroad, organically and </a:t>
            </a:r>
            <a:r>
              <a:rPr lang="en-US" dirty="0" smtClean="0"/>
              <a:t>inorganically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867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Wide </a:t>
            </a:r>
            <a:r>
              <a:rPr lang="en-US" dirty="0"/>
              <a:t>range of hygienic, tasty and authentic Indian savories and sweet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smtClean="0"/>
              <a:t>Part </a:t>
            </a:r>
            <a:r>
              <a:rPr spc="-50" smtClean="0"/>
              <a:t>4: </a:t>
            </a:r>
            <a:r>
              <a:rPr spc="-45" smtClean="0"/>
              <a:t>Content </a:t>
            </a:r>
            <a:r>
              <a:rPr spc="-35" smtClean="0"/>
              <a:t>Creation and </a:t>
            </a:r>
            <a:r>
              <a:rPr spc="-30" smtClean="0"/>
              <a:t>Curation </a:t>
            </a:r>
            <a:r>
              <a:rPr spc="-55" smtClean="0"/>
              <a:t>(Post </a:t>
            </a:r>
            <a:r>
              <a:rPr spc="-40" smtClean="0"/>
              <a:t>creations, </a:t>
            </a:r>
            <a:r>
              <a:rPr spc="-35" smtClean="0"/>
              <a:t>Designs/Video </a:t>
            </a:r>
            <a:r>
              <a:rPr spc="-40" smtClean="0"/>
              <a:t>Editing, </a:t>
            </a:r>
            <a:r>
              <a:rPr spc="-10" smtClean="0"/>
              <a:t>Ad </a:t>
            </a:r>
            <a:r>
              <a:rPr spc="-40" smtClean="0"/>
              <a:t>Campaigns </a:t>
            </a:r>
            <a:r>
              <a:rPr spc="-30" smtClean="0"/>
              <a:t>over Social </a:t>
            </a:r>
            <a:r>
              <a:rPr spc="-459" smtClean="0"/>
              <a:t> </a:t>
            </a:r>
            <a:r>
              <a:rPr spc="-55" smtClean="0"/>
              <a:t>M</a:t>
            </a:r>
            <a:r>
              <a:rPr smtClean="0"/>
              <a:t>e</a:t>
            </a:r>
            <a:r>
              <a:rPr spc="-80" smtClean="0"/>
              <a:t>d</a:t>
            </a:r>
            <a:r>
              <a:rPr spc="-10" smtClean="0"/>
              <a:t>i</a:t>
            </a:r>
            <a:r>
              <a:rPr spc="-5" smtClean="0"/>
              <a:t>a</a:t>
            </a:r>
            <a:r>
              <a:rPr spc="-95" smtClean="0"/>
              <a:t> </a:t>
            </a:r>
            <a:r>
              <a:rPr spc="-125" smtClean="0"/>
              <a:t>a</a:t>
            </a:r>
            <a:r>
              <a:rPr spc="2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60" smtClean="0"/>
              <a:t>E</a:t>
            </a:r>
            <a:r>
              <a:rPr spc="-45" smtClean="0"/>
              <a:t>m</a:t>
            </a:r>
            <a:r>
              <a:rPr spc="-125" smtClean="0"/>
              <a:t>a</a:t>
            </a:r>
            <a:r>
              <a:rPr spc="-10" smtClean="0"/>
              <a:t>i</a:t>
            </a:r>
            <a:r>
              <a:rPr spc="-5" smtClean="0"/>
              <a:t>l</a:t>
            </a:r>
            <a:r>
              <a:rPr spc="-80" smtClean="0"/>
              <a:t> </a:t>
            </a:r>
            <a:r>
              <a:rPr spc="40" smtClean="0"/>
              <a:t>I</a:t>
            </a:r>
            <a:r>
              <a:rPr spc="-80" smtClean="0"/>
              <a:t>d</a:t>
            </a:r>
            <a:r>
              <a:rPr smtClean="0"/>
              <a:t>e</a:t>
            </a:r>
            <a:r>
              <a:rPr spc="-25" smtClean="0"/>
              <a:t>a</a:t>
            </a:r>
            <a:r>
              <a:rPr spc="-65" smtClean="0"/>
              <a:t>t</a:t>
            </a:r>
            <a:r>
              <a:rPr spc="-110" smtClean="0"/>
              <a:t>i</a:t>
            </a:r>
            <a:r>
              <a:rPr spc="25" smtClean="0"/>
              <a:t>o</a:t>
            </a:r>
            <a:r>
              <a:rPr spc="-10" smtClean="0"/>
              <a:t>n</a:t>
            </a:r>
            <a:r>
              <a:rPr spc="-140" smtClean="0"/>
              <a:t> </a:t>
            </a:r>
            <a:r>
              <a:rPr spc="-25" smtClean="0"/>
              <a:t>a</a:t>
            </a:r>
            <a:r>
              <a:rPr spc="-7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10" smtClean="0"/>
              <a:t>C</a:t>
            </a:r>
            <a:r>
              <a:rPr spc="30" smtClean="0"/>
              <a:t>r</a:t>
            </a:r>
            <a:r>
              <a:rPr smtClean="0"/>
              <a:t>e</a:t>
            </a:r>
            <a:r>
              <a:rPr spc="-125" smtClean="0"/>
              <a:t>a</a:t>
            </a:r>
            <a:r>
              <a:rPr spc="-65" smtClean="0"/>
              <a:t>t</a:t>
            </a:r>
            <a:r>
              <a:rPr spc="-10" smtClean="0"/>
              <a:t>i</a:t>
            </a:r>
            <a:r>
              <a:rPr spc="-75" smtClean="0"/>
              <a:t>o</a:t>
            </a:r>
            <a:r>
              <a:rPr spc="25" smtClean="0"/>
              <a:t>n</a:t>
            </a:r>
            <a:r>
              <a:rPr spc="5" smtClean="0"/>
              <a:t>)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0666095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5" dirty="0" smtClean="0">
                <a:latin typeface="Roboto"/>
                <a:cs typeface="Roboto"/>
              </a:rPr>
              <a:t>F</a:t>
            </a:r>
            <a:r>
              <a:rPr lang="en-US" sz="2400" b="1" spc="15" dirty="0" smtClean="0">
                <a:latin typeface="Roboto"/>
                <a:cs typeface="Roboto"/>
              </a:rPr>
              <a:t>o</a:t>
            </a:r>
            <a:r>
              <a:rPr lang="en-US" sz="2400" b="1" spc="-70" dirty="0" smtClean="0">
                <a:latin typeface="Roboto"/>
                <a:cs typeface="Roboto"/>
              </a:rPr>
              <a:t>r</a:t>
            </a:r>
            <a:r>
              <a:rPr lang="en-US" sz="2400" b="1" spc="-65" dirty="0" smtClean="0">
                <a:latin typeface="Roboto"/>
                <a:cs typeface="Roboto"/>
              </a:rPr>
              <a:t>m</a:t>
            </a:r>
            <a:r>
              <a:rPr lang="en-US" sz="2400" b="1" spc="-50" dirty="0" smtClean="0">
                <a:latin typeface="Roboto"/>
                <a:cs typeface="Roboto"/>
              </a:rPr>
              <a:t>a</a:t>
            </a:r>
            <a:r>
              <a:rPr lang="en-US" sz="2400" b="1" spc="-20" dirty="0" smtClean="0">
                <a:latin typeface="Roboto"/>
                <a:cs typeface="Roboto"/>
              </a:rPr>
              <a:t>t</a:t>
            </a:r>
            <a:r>
              <a:rPr lang="en-US" sz="2400" spc="-95" dirty="0" smtClean="0">
                <a:latin typeface="Roboto"/>
                <a:cs typeface="Roboto"/>
              </a:rPr>
              <a:t> </a:t>
            </a:r>
            <a:r>
              <a:rPr lang="en-US" sz="2400" b="1" spc="-5" dirty="0" smtClean="0">
                <a:latin typeface="Roboto"/>
                <a:cs typeface="Roboto"/>
              </a:rPr>
              <a:t>2</a:t>
            </a:r>
            <a:r>
              <a:rPr lang="en-US" sz="1900" spc="-5" dirty="0" smtClean="0">
                <a:latin typeface="Roboto"/>
                <a:cs typeface="Roboto"/>
              </a:rPr>
              <a:t> 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b="1" spc="-5" dirty="0" smtClean="0">
                <a:latin typeface="Roboto"/>
                <a:cs typeface="Roboto"/>
              </a:rPr>
              <a:t>Video</a:t>
            </a: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Aim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To promote newly &amp; fabulous products in </a:t>
            </a:r>
            <a:r>
              <a:rPr lang="en-US" sz="1900" spc="-5" dirty="0" err="1" smtClean="0">
                <a:latin typeface="Roboto"/>
                <a:cs typeface="Roboto"/>
              </a:rPr>
              <a:t>Haldirams</a:t>
            </a:r>
            <a:endParaRPr lang="en-US" sz="1900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Date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22/08/2023</a:t>
            </a: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Idea</a:t>
            </a:r>
            <a:r>
              <a:rPr lang="en-US" sz="1900" b="1" spc="-5" dirty="0" smtClean="0">
                <a:latin typeface="Roboto"/>
                <a:cs typeface="Roboto"/>
              </a:rPr>
              <a:t>: </a:t>
            </a:r>
            <a:r>
              <a:rPr lang="en-US" sz="1900" spc="-5" dirty="0" smtClean="0">
                <a:latin typeface="Roboto"/>
                <a:cs typeface="Roboto"/>
              </a:rPr>
              <a:t>Information about the different types of products on </a:t>
            </a:r>
            <a:r>
              <a:rPr lang="en-US" sz="1900" spc="-5" dirty="0" err="1" smtClean="0">
                <a:latin typeface="Roboto"/>
                <a:cs typeface="Roboto"/>
              </a:rPr>
              <a:t>Haldirams</a:t>
            </a:r>
            <a:endParaRPr lang="en-US" sz="1900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Roboto"/>
                <a:cs typeface="Roboto"/>
              </a:rPr>
              <a:t>Topic</a:t>
            </a:r>
            <a:r>
              <a:rPr lang="en-US" sz="1900" b="1" spc="-5" dirty="0" smtClean="0">
                <a:latin typeface="Roboto"/>
                <a:cs typeface="Roboto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           </a:t>
            </a:r>
            <a:r>
              <a:rPr lang="en-US" sz="2400" b="1" spc="-5" dirty="0" smtClean="0">
                <a:latin typeface="Roboto"/>
                <a:cs typeface="Roboto"/>
              </a:rPr>
              <a:t>This video </a:t>
            </a:r>
            <a:r>
              <a:rPr lang="en-US" sz="2400" b="1" spc="-5" dirty="0" err="1" smtClean="0">
                <a:latin typeface="Roboto"/>
                <a:cs typeface="Roboto"/>
              </a:rPr>
              <a:t>visualised</a:t>
            </a:r>
            <a:r>
              <a:rPr lang="en-US" sz="2400" b="1" spc="-5" dirty="0" smtClean="0">
                <a:latin typeface="Roboto"/>
                <a:cs typeface="Roboto"/>
              </a:rPr>
              <a:t> about different types of products on </a:t>
            </a:r>
            <a:r>
              <a:rPr lang="en-US" sz="2400" b="1" spc="-5" dirty="0" err="1" smtClean="0">
                <a:latin typeface="Roboto"/>
                <a:cs typeface="Roboto"/>
              </a:rPr>
              <a:t>Haldirams</a:t>
            </a:r>
            <a:endParaRPr lang="en-US" sz="24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endParaRPr sz="1900">
              <a:latin typeface="Roboto"/>
              <a:cs typeface="Roboto"/>
            </a:endParaRPr>
          </a:p>
        </p:txBody>
      </p:sp>
      <p:pic>
        <p:nvPicPr>
          <p:cNvPr id="4" name="WhatsApp Video 2023-07-30 at 12.42.08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76600" y="3886200"/>
            <a:ext cx="4572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smtClean="0"/>
              <a:t>Part </a:t>
            </a:r>
            <a:r>
              <a:rPr spc="-50" smtClean="0"/>
              <a:t>4: </a:t>
            </a:r>
            <a:r>
              <a:rPr spc="-45" smtClean="0"/>
              <a:t>Content </a:t>
            </a:r>
            <a:r>
              <a:rPr spc="-35" smtClean="0"/>
              <a:t>Creation and </a:t>
            </a:r>
            <a:r>
              <a:rPr spc="-30" smtClean="0"/>
              <a:t>Curation </a:t>
            </a:r>
            <a:r>
              <a:rPr spc="-55" smtClean="0"/>
              <a:t>(Post </a:t>
            </a:r>
            <a:r>
              <a:rPr spc="-40" smtClean="0"/>
              <a:t>creations, </a:t>
            </a:r>
            <a:r>
              <a:rPr spc="-35" smtClean="0"/>
              <a:t>Designs/Video </a:t>
            </a:r>
            <a:r>
              <a:rPr spc="-40" smtClean="0"/>
              <a:t>Editing, </a:t>
            </a:r>
            <a:r>
              <a:rPr spc="-10" smtClean="0"/>
              <a:t>Ad </a:t>
            </a:r>
            <a:r>
              <a:rPr spc="-40" smtClean="0"/>
              <a:t>Campaigns </a:t>
            </a:r>
            <a:r>
              <a:rPr spc="-30" smtClean="0"/>
              <a:t>over Social </a:t>
            </a:r>
            <a:r>
              <a:rPr spc="-459" smtClean="0"/>
              <a:t> </a:t>
            </a:r>
            <a:r>
              <a:rPr spc="-55" smtClean="0"/>
              <a:t>M</a:t>
            </a:r>
            <a:r>
              <a:rPr smtClean="0"/>
              <a:t>e</a:t>
            </a:r>
            <a:r>
              <a:rPr spc="-80" smtClean="0"/>
              <a:t>d</a:t>
            </a:r>
            <a:r>
              <a:rPr spc="-10" smtClean="0"/>
              <a:t>i</a:t>
            </a:r>
            <a:r>
              <a:rPr spc="-5" smtClean="0"/>
              <a:t>a</a:t>
            </a:r>
            <a:r>
              <a:rPr spc="-95" smtClean="0"/>
              <a:t> </a:t>
            </a:r>
            <a:r>
              <a:rPr spc="-125" smtClean="0"/>
              <a:t>a</a:t>
            </a:r>
            <a:r>
              <a:rPr spc="2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60" smtClean="0"/>
              <a:t>E</a:t>
            </a:r>
            <a:r>
              <a:rPr spc="-45" smtClean="0"/>
              <a:t>m</a:t>
            </a:r>
            <a:r>
              <a:rPr spc="-125" smtClean="0"/>
              <a:t>a</a:t>
            </a:r>
            <a:r>
              <a:rPr spc="-10" smtClean="0"/>
              <a:t>i</a:t>
            </a:r>
            <a:r>
              <a:rPr spc="-5" smtClean="0"/>
              <a:t>l</a:t>
            </a:r>
            <a:r>
              <a:rPr spc="-80" smtClean="0"/>
              <a:t> </a:t>
            </a:r>
            <a:r>
              <a:rPr spc="40" smtClean="0"/>
              <a:t>I</a:t>
            </a:r>
            <a:r>
              <a:rPr spc="-80" smtClean="0"/>
              <a:t>d</a:t>
            </a:r>
            <a:r>
              <a:rPr smtClean="0"/>
              <a:t>e</a:t>
            </a:r>
            <a:r>
              <a:rPr spc="-25" smtClean="0"/>
              <a:t>a</a:t>
            </a:r>
            <a:r>
              <a:rPr spc="-65" smtClean="0"/>
              <a:t>t</a:t>
            </a:r>
            <a:r>
              <a:rPr spc="-110" smtClean="0"/>
              <a:t>i</a:t>
            </a:r>
            <a:r>
              <a:rPr spc="25" smtClean="0"/>
              <a:t>o</a:t>
            </a:r>
            <a:r>
              <a:rPr spc="-10" smtClean="0"/>
              <a:t>n</a:t>
            </a:r>
            <a:r>
              <a:rPr spc="-140" smtClean="0"/>
              <a:t> </a:t>
            </a:r>
            <a:r>
              <a:rPr spc="-25" smtClean="0"/>
              <a:t>a</a:t>
            </a:r>
            <a:r>
              <a:rPr spc="-75" smtClean="0"/>
              <a:t>n</a:t>
            </a:r>
            <a:r>
              <a:rPr spc="-5" smtClean="0"/>
              <a:t>d</a:t>
            </a:r>
            <a:r>
              <a:rPr spc="-45" smtClean="0"/>
              <a:t> </a:t>
            </a:r>
            <a:r>
              <a:rPr spc="-10" smtClean="0"/>
              <a:t>C</a:t>
            </a:r>
            <a:r>
              <a:rPr spc="30" smtClean="0"/>
              <a:t>r</a:t>
            </a:r>
            <a:r>
              <a:rPr smtClean="0"/>
              <a:t>e</a:t>
            </a:r>
            <a:r>
              <a:rPr spc="-125" smtClean="0"/>
              <a:t>a</a:t>
            </a:r>
            <a:r>
              <a:rPr spc="-65" smtClean="0"/>
              <a:t>t</a:t>
            </a:r>
            <a:r>
              <a:rPr spc="-10" smtClean="0"/>
              <a:t>i</a:t>
            </a:r>
            <a:r>
              <a:rPr spc="-75" smtClean="0"/>
              <a:t>o</a:t>
            </a:r>
            <a:r>
              <a:rPr spc="25" smtClean="0"/>
              <a:t>n</a:t>
            </a:r>
            <a:r>
              <a:rPr spc="5" smtClean="0"/>
              <a:t>)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0666095" cy="329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5" dirty="0" smtClean="0">
                <a:latin typeface="Roboto"/>
                <a:cs typeface="Roboto"/>
              </a:rPr>
              <a:t>F</a:t>
            </a:r>
            <a:r>
              <a:rPr lang="en-US" sz="2400" b="1" spc="15" dirty="0" smtClean="0">
                <a:latin typeface="Roboto"/>
                <a:cs typeface="Roboto"/>
              </a:rPr>
              <a:t>o</a:t>
            </a:r>
            <a:r>
              <a:rPr lang="en-US" sz="2400" b="1" spc="-70" dirty="0" smtClean="0">
                <a:latin typeface="Roboto"/>
                <a:cs typeface="Roboto"/>
              </a:rPr>
              <a:t>r</a:t>
            </a:r>
            <a:r>
              <a:rPr lang="en-US" sz="2400" b="1" spc="-65" dirty="0" smtClean="0">
                <a:latin typeface="Roboto"/>
                <a:cs typeface="Roboto"/>
              </a:rPr>
              <a:t>m</a:t>
            </a:r>
            <a:r>
              <a:rPr lang="en-US" sz="2400" b="1" spc="-50" dirty="0" smtClean="0">
                <a:latin typeface="Roboto"/>
                <a:cs typeface="Roboto"/>
              </a:rPr>
              <a:t>a</a:t>
            </a:r>
            <a:r>
              <a:rPr lang="en-US" sz="2400" b="1" spc="-20" dirty="0" smtClean="0">
                <a:latin typeface="Roboto"/>
                <a:cs typeface="Roboto"/>
              </a:rPr>
              <a:t>t</a:t>
            </a:r>
            <a:r>
              <a:rPr lang="en-US" sz="2400" spc="-95" dirty="0" smtClean="0">
                <a:latin typeface="Roboto"/>
                <a:cs typeface="Roboto"/>
              </a:rPr>
              <a:t> </a:t>
            </a:r>
            <a:r>
              <a:rPr lang="en-US" sz="1900" b="1" spc="-5" dirty="0" smtClean="0">
                <a:latin typeface="Roboto"/>
                <a:cs typeface="Roboto"/>
              </a:rPr>
              <a:t>3 : Creative</a:t>
            </a:r>
          </a:p>
          <a:p>
            <a:pPr marL="12700">
              <a:lnSpc>
                <a:spcPct val="100000"/>
              </a:lnSpc>
            </a:pP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Aim: </a:t>
            </a:r>
            <a:r>
              <a:rPr lang="en-US" sz="1900" spc="-5" dirty="0" smtClean="0">
                <a:latin typeface="Roboto"/>
                <a:cs typeface="Roboto"/>
              </a:rPr>
              <a:t>To Awareness On Expiry Date   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Date: 23/08/2023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Idea: </a:t>
            </a:r>
            <a:r>
              <a:rPr lang="en-US" sz="1900" spc="-5" dirty="0" smtClean="0">
                <a:latin typeface="Roboto"/>
                <a:cs typeface="Roboto"/>
              </a:rPr>
              <a:t>To create a Awareness poster on expiry date </a:t>
            </a:r>
          </a:p>
          <a:p>
            <a:pPr marL="12700">
              <a:lnSpc>
                <a:spcPct val="100000"/>
              </a:lnSpc>
            </a:pP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Topic: </a:t>
            </a:r>
            <a:r>
              <a:rPr lang="en-US" sz="2000" b="1" spc="-5" dirty="0" smtClean="0">
                <a:latin typeface="Roboto"/>
                <a:cs typeface="Roboto"/>
              </a:rPr>
              <a:t>Informative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            Poster</a:t>
            </a:r>
          </a:p>
          <a:p>
            <a:pPr marL="12700">
              <a:lnSpc>
                <a:spcPct val="100000"/>
              </a:lnSpc>
            </a:pPr>
            <a:r>
              <a:rPr lang="en-US" sz="1900" b="1" spc="-5" dirty="0" smtClean="0">
                <a:latin typeface="Roboto"/>
                <a:cs typeface="Roboto"/>
              </a:rPr>
              <a:t>           </a:t>
            </a:r>
          </a:p>
          <a:p>
            <a:pPr marL="12700">
              <a:lnSpc>
                <a:spcPct val="100000"/>
              </a:lnSpc>
            </a:pPr>
            <a:endParaRPr sz="1900">
              <a:latin typeface="Roboto"/>
              <a:cs typeface="Roboto"/>
            </a:endParaRPr>
          </a:p>
        </p:txBody>
      </p:sp>
      <p:pic>
        <p:nvPicPr>
          <p:cNvPr id="7" name="Picture 6" descr="WhatsApp Image 2023-07-30 at 4.23.4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95600"/>
            <a:ext cx="2895600" cy="3962400"/>
          </a:xfrm>
          <a:prstGeom prst="rect">
            <a:avLst/>
          </a:prstGeom>
        </p:spPr>
      </p:pic>
      <p:pic>
        <p:nvPicPr>
          <p:cNvPr id="10" name="Picture 9" descr="WhatsApp Image 2023-07-30 at 4.32.40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971800"/>
            <a:ext cx="5581995" cy="38862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858000" y="4953000"/>
            <a:ext cx="1447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1866900"/>
            <a:ext cx="10914380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1005" algn="ctr">
              <a:lnSpc>
                <a:spcPct val="100000"/>
              </a:lnSpc>
              <a:spcBef>
                <a:spcPts val="100"/>
              </a:spcBef>
            </a:pPr>
            <a:r>
              <a:rPr sz="3900" b="1" spc="-150" dirty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sz="3900" b="1" spc="-204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3900" b="1" spc="-215" dirty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sz="3900" b="1" spc="-160" dirty="0">
                <a:solidFill>
                  <a:srgbClr val="424242"/>
                </a:solidFill>
                <a:latin typeface="Roboto"/>
                <a:cs typeface="Roboto"/>
              </a:rPr>
              <a:t>t</a:t>
            </a:r>
            <a:r>
              <a:rPr sz="3900" b="1" spc="-200" dirty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sz="3900" b="1" spc="-204" dirty="0">
                <a:solidFill>
                  <a:srgbClr val="424242"/>
                </a:solidFill>
                <a:latin typeface="Roboto"/>
                <a:cs typeface="Roboto"/>
              </a:rPr>
              <a:t>g</a:t>
            </a:r>
            <a:r>
              <a:rPr sz="3900" b="1" spc="-75" dirty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sz="3900" b="1" spc="-200" dirty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sz="3900" b="1" dirty="0">
                <a:solidFill>
                  <a:srgbClr val="424242"/>
                </a:solidFill>
                <a:latin typeface="Roboto"/>
                <a:cs typeface="Roboto"/>
              </a:rPr>
              <a:t>m</a:t>
            </a:r>
            <a:r>
              <a:rPr sz="3900" b="1" spc="-35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3900" b="1" spc="-215" dirty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sz="3900" b="1" spc="-160" dirty="0">
                <a:solidFill>
                  <a:srgbClr val="424242"/>
                </a:solidFill>
                <a:latin typeface="Roboto"/>
                <a:cs typeface="Roboto"/>
              </a:rPr>
              <a:t>t</a:t>
            </a:r>
            <a:r>
              <a:rPr sz="3900" b="1" spc="-210" dirty="0">
                <a:solidFill>
                  <a:srgbClr val="424242"/>
                </a:solidFill>
                <a:latin typeface="Roboto"/>
                <a:cs typeface="Roboto"/>
              </a:rPr>
              <a:t>o</a:t>
            </a:r>
            <a:r>
              <a:rPr sz="3900" b="1" spc="-75" dirty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sz="3900" b="1" spc="-35" dirty="0">
                <a:solidFill>
                  <a:srgbClr val="424242"/>
                </a:solidFill>
                <a:latin typeface="Roboto"/>
                <a:cs typeface="Roboto"/>
              </a:rPr>
              <a:t>y</a:t>
            </a:r>
            <a:endParaRPr sz="3900">
              <a:latin typeface="Roboto"/>
              <a:cs typeface="Roboto"/>
            </a:endParaRPr>
          </a:p>
          <a:p>
            <a:pPr marL="12700" marR="5080">
              <a:lnSpc>
                <a:spcPct val="112700"/>
              </a:lnSpc>
              <a:spcBef>
                <a:spcPts val="3560"/>
              </a:spcBef>
            </a:pP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Utilize</a:t>
            </a:r>
            <a:r>
              <a:rPr sz="1700" spc="8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Stories</a:t>
            </a:r>
            <a:r>
              <a:rPr sz="1700" spc="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feature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on</a:t>
            </a:r>
            <a:r>
              <a:rPr sz="1700" spc="4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Instagram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for</a:t>
            </a:r>
            <a:r>
              <a:rPr sz="1700" spc="1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three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consecutive days.</a:t>
            </a:r>
            <a:r>
              <a:rPr sz="1700" spc="-7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Share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50" dirty="0">
                <a:solidFill>
                  <a:srgbClr val="0D0F1A"/>
                </a:solidFill>
                <a:latin typeface="Roboto"/>
                <a:cs typeface="Roboto"/>
              </a:rPr>
              <a:t>behind-the-scenes</a:t>
            </a:r>
            <a:r>
              <a:rPr sz="1700" spc="1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glimpses,</a:t>
            </a:r>
            <a:r>
              <a:rPr sz="1700" spc="-5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polls, </a:t>
            </a:r>
            <a:r>
              <a:rPr sz="1700" spc="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quizzes, </a:t>
            </a:r>
            <a:r>
              <a:rPr sz="1700" spc="5" dirty="0">
                <a:solidFill>
                  <a:srgbClr val="0D0F1A"/>
                </a:solidFill>
                <a:latin typeface="Roboto"/>
                <a:cs typeface="Roboto"/>
              </a:rPr>
              <a:t>or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sneak </a:t>
            </a:r>
            <a:r>
              <a:rPr sz="1700" spc="10" dirty="0">
                <a:solidFill>
                  <a:srgbClr val="0D0F1A"/>
                </a:solidFill>
                <a:latin typeface="Roboto"/>
                <a:cs typeface="Roboto"/>
              </a:rPr>
              <a:t>peeks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etc </a:t>
            </a:r>
            <a:r>
              <a:rPr sz="1700" spc="10" dirty="0">
                <a:solidFill>
                  <a:srgbClr val="0D0F1A"/>
                </a:solidFill>
                <a:latin typeface="Roboto"/>
                <a:cs typeface="Roboto"/>
              </a:rPr>
              <a:t>to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encourage audience participation.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Once uploaded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use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40" dirty="0">
                <a:solidFill>
                  <a:srgbClr val="0D0F1A"/>
                </a:solidFill>
                <a:latin typeface="Roboto"/>
                <a:cs typeface="Roboto"/>
              </a:rPr>
              <a:t>story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highlight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feature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on </a:t>
            </a:r>
            <a:r>
              <a:rPr sz="1700" spc="-409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Instagram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and</a:t>
            </a:r>
            <a:r>
              <a:rPr sz="1700" spc="1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save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3</a:t>
            </a:r>
            <a:r>
              <a:rPr sz="1700" spc="2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story</a:t>
            </a:r>
            <a:r>
              <a:rPr sz="1700" spc="-3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35" dirty="0">
                <a:solidFill>
                  <a:srgbClr val="0D0F1A"/>
                </a:solidFill>
                <a:latin typeface="Roboto"/>
                <a:cs typeface="Roboto"/>
              </a:rPr>
              <a:t>with</a:t>
            </a:r>
            <a:r>
              <a:rPr sz="1700" spc="4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35" dirty="0">
                <a:solidFill>
                  <a:srgbClr val="0D0F1A"/>
                </a:solidFill>
                <a:latin typeface="Roboto"/>
                <a:cs typeface="Roboto"/>
              </a:rPr>
              <a:t>an</a:t>
            </a:r>
            <a:r>
              <a:rPr sz="1700" spc="4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appropriate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name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15" dirty="0">
                <a:solidFill>
                  <a:srgbClr val="0D0F1A"/>
                </a:solidFill>
                <a:latin typeface="Roboto"/>
                <a:cs typeface="Roboto"/>
              </a:rPr>
              <a:t>for</a:t>
            </a:r>
            <a:r>
              <a:rPr sz="1700" spc="-10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each.</a:t>
            </a:r>
            <a:endParaRPr sz="1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solidFill>
                  <a:srgbClr val="0D0F1A"/>
                </a:solidFill>
                <a:latin typeface="Roboto"/>
                <a:cs typeface="Roboto"/>
              </a:rPr>
              <a:t>Note:</a:t>
            </a:r>
            <a:endParaRPr sz="1700">
              <a:latin typeface="Roboto"/>
              <a:cs typeface="Roboto"/>
            </a:endParaRPr>
          </a:p>
          <a:p>
            <a:pPr marL="12700" marR="177800" algn="just">
              <a:lnSpc>
                <a:spcPct val="112700"/>
              </a:lnSpc>
            </a:pP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Once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done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monitor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performance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of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posts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and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Stories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using the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insight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tool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and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analyze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engagement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metrics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(likes,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comments,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shares, </a:t>
            </a:r>
            <a:r>
              <a:rPr sz="1700" spc="-10" dirty="0">
                <a:solidFill>
                  <a:srgbClr val="0D0F1A"/>
                </a:solidFill>
                <a:latin typeface="Roboto"/>
                <a:cs typeface="Roboto"/>
              </a:rPr>
              <a:t>impressions,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etc.).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Based </a:t>
            </a:r>
            <a:r>
              <a:rPr sz="1700" dirty="0">
                <a:solidFill>
                  <a:srgbClr val="0D0F1A"/>
                </a:solidFill>
                <a:latin typeface="Roboto"/>
                <a:cs typeface="Roboto"/>
              </a:rPr>
              <a:t>on </a:t>
            </a:r>
            <a:r>
              <a:rPr sz="1700" spc="-4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30" dirty="0">
                <a:solidFill>
                  <a:srgbClr val="0D0F1A"/>
                </a:solidFill>
                <a:latin typeface="Roboto"/>
                <a:cs typeface="Roboto"/>
              </a:rPr>
              <a:t>analysis, </a:t>
            </a:r>
            <a:r>
              <a:rPr sz="1700" spc="-25" dirty="0">
                <a:solidFill>
                  <a:srgbClr val="0D0F1A"/>
                </a:solidFill>
                <a:latin typeface="Roboto"/>
                <a:cs typeface="Roboto"/>
              </a:rPr>
              <a:t>mention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the </a:t>
            </a:r>
            <a:r>
              <a:rPr sz="1700" spc="-20" dirty="0">
                <a:solidFill>
                  <a:srgbClr val="0D0F1A"/>
                </a:solidFill>
                <a:latin typeface="Roboto"/>
                <a:cs typeface="Roboto"/>
              </a:rPr>
              <a:t>strategies </a:t>
            </a:r>
            <a:r>
              <a:rPr sz="1700" spc="-5" dirty="0">
                <a:solidFill>
                  <a:srgbClr val="0D0F1A"/>
                </a:solidFill>
                <a:latin typeface="Roboto"/>
                <a:cs typeface="Roboto"/>
              </a:rPr>
              <a:t>and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areas </a:t>
            </a:r>
            <a:r>
              <a:rPr sz="1700" spc="15" dirty="0">
                <a:solidFill>
                  <a:srgbClr val="0D0F1A"/>
                </a:solidFill>
                <a:latin typeface="Roboto"/>
                <a:cs typeface="Roboto"/>
              </a:rPr>
              <a:t>for </a:t>
            </a:r>
            <a:r>
              <a:rPr sz="1700" spc="20" dirty="0">
                <a:solidFill>
                  <a:srgbClr val="0D0F1A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D0F1A"/>
                </a:solidFill>
                <a:latin typeface="Roboto"/>
                <a:cs typeface="Roboto"/>
              </a:rPr>
              <a:t>improvement.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8204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45" dirty="0"/>
              <a:t>Content </a:t>
            </a:r>
            <a:r>
              <a:rPr spc="-35" dirty="0"/>
              <a:t>Creation and </a:t>
            </a:r>
            <a:r>
              <a:rPr spc="-30" dirty="0"/>
              <a:t>Curation </a:t>
            </a:r>
            <a:r>
              <a:rPr spc="-55" dirty="0"/>
              <a:t>(Post </a:t>
            </a:r>
            <a:r>
              <a:rPr spc="-40" dirty="0"/>
              <a:t>creations, </a:t>
            </a:r>
            <a:r>
              <a:rPr spc="-35" dirty="0"/>
              <a:t>Designs/Video </a:t>
            </a:r>
            <a:r>
              <a:rPr spc="-40" dirty="0"/>
              <a:t>Editing, </a:t>
            </a:r>
            <a:r>
              <a:rPr spc="-10" dirty="0"/>
              <a:t>Ad </a:t>
            </a:r>
            <a:r>
              <a:rPr spc="-40" dirty="0"/>
              <a:t>Campaigns </a:t>
            </a:r>
            <a:r>
              <a:rPr spc="-30" dirty="0"/>
              <a:t>over Social </a:t>
            </a:r>
            <a:r>
              <a:rPr spc="-459" dirty="0"/>
              <a:t> </a:t>
            </a:r>
            <a:r>
              <a:rPr spc="-55" dirty="0"/>
              <a:t>M</a:t>
            </a:r>
            <a:r>
              <a:rPr dirty="0"/>
              <a:t>e</a:t>
            </a:r>
            <a:r>
              <a:rPr spc="-80" dirty="0"/>
              <a:t>d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95" dirty="0"/>
              <a:t> </a:t>
            </a:r>
            <a:r>
              <a:rPr spc="-125" dirty="0"/>
              <a:t>a</a:t>
            </a:r>
            <a:r>
              <a:rPr spc="2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125" dirty="0"/>
              <a:t>a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80" dirty="0"/>
              <a:t> </a:t>
            </a:r>
            <a:r>
              <a:rPr spc="40" dirty="0"/>
              <a:t>I</a:t>
            </a:r>
            <a:r>
              <a:rPr spc="-80" dirty="0"/>
              <a:t>d</a:t>
            </a:r>
            <a:r>
              <a:rPr dirty="0"/>
              <a:t>e</a:t>
            </a:r>
            <a:r>
              <a:rPr spc="-25" dirty="0"/>
              <a:t>a</a:t>
            </a:r>
            <a:r>
              <a:rPr spc="-65" dirty="0"/>
              <a:t>t</a:t>
            </a:r>
            <a:r>
              <a:rPr spc="-110" dirty="0"/>
              <a:t>i</a:t>
            </a:r>
            <a:r>
              <a:rPr spc="25" dirty="0"/>
              <a:t>o</a:t>
            </a:r>
            <a:r>
              <a:rPr spc="-10" dirty="0"/>
              <a:t>n</a:t>
            </a:r>
            <a:r>
              <a:rPr spc="-140" dirty="0"/>
              <a:t> </a:t>
            </a:r>
            <a:r>
              <a:rPr spc="-25" dirty="0"/>
              <a:t>a</a:t>
            </a:r>
            <a:r>
              <a:rPr spc="-7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10" dirty="0"/>
              <a:t>C</a:t>
            </a:r>
            <a:r>
              <a:rPr spc="30" dirty="0"/>
              <a:t>r</a:t>
            </a:r>
            <a:r>
              <a:rPr dirty="0"/>
              <a:t>e</a:t>
            </a:r>
            <a:r>
              <a:rPr spc="-125" dirty="0"/>
              <a:t>a</a:t>
            </a:r>
            <a:r>
              <a:rPr spc="-65" dirty="0"/>
              <a:t>t</a:t>
            </a:r>
            <a:r>
              <a:rPr spc="-10" dirty="0"/>
              <a:t>i</a:t>
            </a:r>
            <a:r>
              <a:rPr spc="-75" dirty="0"/>
              <a:t>o</a:t>
            </a:r>
            <a:r>
              <a:rPr spc="25" dirty="0"/>
              <a:t>n</a:t>
            </a:r>
            <a:r>
              <a:rPr spc="5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1135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pc="-35" dirty="0" smtClean="0"/>
              <a:t>Part </a:t>
            </a:r>
            <a:r>
              <a:rPr lang="en-US" sz="1600" b="1" spc="-50" dirty="0" smtClean="0"/>
              <a:t>4: </a:t>
            </a:r>
            <a:r>
              <a:rPr lang="en-US" sz="1600" b="1" spc="-45" dirty="0" smtClean="0"/>
              <a:t>Content </a:t>
            </a:r>
            <a:r>
              <a:rPr lang="en-US" sz="1600" b="1" spc="-35" dirty="0" smtClean="0"/>
              <a:t>Creation and </a:t>
            </a:r>
            <a:r>
              <a:rPr lang="en-US" sz="1600" b="1" spc="-30" dirty="0" err="1" smtClean="0"/>
              <a:t>Curation</a:t>
            </a:r>
            <a:r>
              <a:rPr lang="en-US" sz="1600" b="1" spc="-30" dirty="0" smtClean="0"/>
              <a:t> </a:t>
            </a:r>
            <a:r>
              <a:rPr lang="en-US" sz="1600" b="1" spc="-55" dirty="0" smtClean="0"/>
              <a:t>(Post </a:t>
            </a:r>
            <a:r>
              <a:rPr lang="en-US" sz="1600" b="1" spc="-40" dirty="0" smtClean="0"/>
              <a:t>creations, </a:t>
            </a:r>
            <a:r>
              <a:rPr lang="en-US" sz="1600" b="1" spc="-35" dirty="0" smtClean="0"/>
              <a:t>Designs/Video </a:t>
            </a:r>
            <a:r>
              <a:rPr lang="en-US" sz="1600" b="1" spc="-40" dirty="0" smtClean="0"/>
              <a:t>Editing, </a:t>
            </a:r>
            <a:r>
              <a:rPr lang="en-US" sz="1600" b="1" spc="-10" dirty="0" smtClean="0"/>
              <a:t>Ad </a:t>
            </a:r>
            <a:r>
              <a:rPr lang="en-US" sz="1600" b="1" spc="-40" dirty="0" smtClean="0"/>
              <a:t>Campaigns </a:t>
            </a:r>
            <a:r>
              <a:rPr lang="en-US" sz="1600" b="1" spc="-30" dirty="0" smtClean="0"/>
              <a:t>over Social</a:t>
            </a:r>
          </a:p>
          <a:p>
            <a:r>
              <a:rPr lang="en-US" sz="1600" b="1" spc="-30" dirty="0" smtClean="0"/>
              <a:t> </a:t>
            </a:r>
            <a:r>
              <a:rPr lang="en-US" sz="1600" b="1" spc="-55" dirty="0" smtClean="0"/>
              <a:t>M</a:t>
            </a:r>
            <a:r>
              <a:rPr lang="en-US" sz="1600" b="1" dirty="0" smtClean="0"/>
              <a:t>e</a:t>
            </a:r>
            <a:r>
              <a:rPr lang="en-US" sz="1600" b="1" spc="-80" dirty="0" smtClean="0"/>
              <a:t>d</a:t>
            </a:r>
            <a:r>
              <a:rPr lang="en-US" sz="1600" b="1" spc="-10" dirty="0" smtClean="0"/>
              <a:t>i</a:t>
            </a:r>
            <a:r>
              <a:rPr lang="en-US" sz="1600" b="1" spc="-5" dirty="0" smtClean="0"/>
              <a:t>a</a:t>
            </a:r>
            <a:r>
              <a:rPr lang="en-US" sz="1600" b="1" spc="-95" dirty="0" smtClean="0"/>
              <a:t> </a:t>
            </a:r>
            <a:r>
              <a:rPr lang="en-US" sz="1600" b="1" spc="-125" dirty="0" smtClean="0"/>
              <a:t>a</a:t>
            </a:r>
            <a:r>
              <a:rPr lang="en-US" sz="1600" b="1" spc="25" dirty="0" smtClean="0"/>
              <a:t>n</a:t>
            </a:r>
            <a:r>
              <a:rPr lang="en-US" sz="1600" b="1" spc="-5" dirty="0" smtClean="0"/>
              <a:t>d</a:t>
            </a:r>
            <a:r>
              <a:rPr lang="en-US" sz="1600" b="1" spc="-45" dirty="0" smtClean="0"/>
              <a:t> </a:t>
            </a:r>
            <a:r>
              <a:rPr lang="en-US" sz="1600" b="1" spc="-60" dirty="0" smtClean="0"/>
              <a:t>E</a:t>
            </a:r>
            <a:r>
              <a:rPr lang="en-US" sz="1600" b="1" spc="-45" dirty="0" smtClean="0"/>
              <a:t>m</a:t>
            </a:r>
            <a:r>
              <a:rPr lang="en-US" sz="1600" b="1" spc="-125" dirty="0" smtClean="0"/>
              <a:t>a</a:t>
            </a:r>
            <a:r>
              <a:rPr lang="en-US" sz="1600" b="1" spc="-10" dirty="0" smtClean="0"/>
              <a:t>i</a:t>
            </a:r>
            <a:r>
              <a:rPr lang="en-US" sz="1600" b="1" spc="-5" dirty="0" smtClean="0"/>
              <a:t>l</a:t>
            </a:r>
            <a:r>
              <a:rPr lang="en-US" sz="1600" b="1" spc="-80" dirty="0" smtClean="0"/>
              <a:t> </a:t>
            </a:r>
            <a:r>
              <a:rPr lang="en-US" sz="1600" b="1" spc="40" dirty="0" smtClean="0"/>
              <a:t>I</a:t>
            </a:r>
            <a:r>
              <a:rPr lang="en-US" sz="1600" b="1" spc="-80" dirty="0" smtClean="0"/>
              <a:t>d</a:t>
            </a:r>
            <a:r>
              <a:rPr lang="en-US" sz="1600" b="1" dirty="0" smtClean="0"/>
              <a:t>e</a:t>
            </a:r>
            <a:r>
              <a:rPr lang="en-US" sz="1600" b="1" spc="-25" dirty="0" smtClean="0"/>
              <a:t>a</a:t>
            </a:r>
            <a:r>
              <a:rPr lang="en-US" sz="1600" b="1" spc="-65" dirty="0" smtClean="0"/>
              <a:t>t</a:t>
            </a:r>
            <a:r>
              <a:rPr lang="en-US" sz="1600" b="1" spc="-110" dirty="0" smtClean="0"/>
              <a:t>i</a:t>
            </a:r>
            <a:r>
              <a:rPr lang="en-US" sz="1600" b="1" spc="25" dirty="0" smtClean="0"/>
              <a:t>o</a:t>
            </a:r>
            <a:r>
              <a:rPr lang="en-US" sz="1600" b="1" spc="-10" dirty="0" smtClean="0"/>
              <a:t>n</a:t>
            </a:r>
            <a:r>
              <a:rPr lang="en-US" sz="1600" b="1" spc="-140" dirty="0" smtClean="0"/>
              <a:t> </a:t>
            </a:r>
            <a:r>
              <a:rPr lang="en-US" sz="1600" b="1" spc="-25" dirty="0" smtClean="0"/>
              <a:t>a</a:t>
            </a:r>
            <a:r>
              <a:rPr lang="en-US" sz="1600" b="1" spc="-75" dirty="0" smtClean="0"/>
              <a:t>n</a:t>
            </a:r>
            <a:r>
              <a:rPr lang="en-US" sz="1600" b="1" spc="-5" dirty="0" smtClean="0"/>
              <a:t>d</a:t>
            </a:r>
            <a:r>
              <a:rPr lang="en-US" sz="1600" b="1" spc="-45" dirty="0" smtClean="0"/>
              <a:t> </a:t>
            </a:r>
            <a:r>
              <a:rPr lang="en-US" sz="1600" b="1" spc="-10" dirty="0" smtClean="0"/>
              <a:t>C</a:t>
            </a:r>
            <a:r>
              <a:rPr lang="en-US" sz="1600" b="1" spc="30" dirty="0" smtClean="0"/>
              <a:t>r</a:t>
            </a:r>
            <a:r>
              <a:rPr lang="en-US" sz="1600" b="1" dirty="0" smtClean="0"/>
              <a:t>e</a:t>
            </a:r>
            <a:r>
              <a:rPr lang="en-US" sz="1600" b="1" spc="-125" dirty="0" smtClean="0"/>
              <a:t>a</a:t>
            </a:r>
            <a:r>
              <a:rPr lang="en-US" sz="1600" b="1" spc="-65" dirty="0" smtClean="0"/>
              <a:t>t</a:t>
            </a:r>
            <a:r>
              <a:rPr lang="en-US" sz="1600" b="1" spc="-10" dirty="0" smtClean="0"/>
              <a:t>i</a:t>
            </a:r>
            <a:r>
              <a:rPr lang="en-US" sz="1600" b="1" spc="-75" dirty="0" smtClean="0"/>
              <a:t>o</a:t>
            </a:r>
            <a:r>
              <a:rPr lang="en-US" sz="1600" b="1" spc="25" dirty="0" smtClean="0"/>
              <a:t>n</a:t>
            </a:r>
            <a:r>
              <a:rPr lang="en-US" sz="1600" b="1" spc="5" dirty="0" smtClean="0"/>
              <a:t>)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2971800" y="1143000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21005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150" dirty="0" err="1" smtClean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lang="en-US" sz="4000" b="1" spc="-204" dirty="0" err="1" smtClean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lang="en-US" sz="4000" b="1" spc="-215" dirty="0" err="1" smtClean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lang="en-US" sz="4000" b="1" spc="-160" dirty="0" err="1" smtClean="0">
                <a:solidFill>
                  <a:srgbClr val="424242"/>
                </a:solidFill>
                <a:latin typeface="Roboto"/>
                <a:cs typeface="Roboto"/>
              </a:rPr>
              <a:t>t</a:t>
            </a:r>
            <a:r>
              <a:rPr lang="en-US" sz="4000" b="1" spc="-200" dirty="0" err="1" smtClean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lang="en-US" sz="4000" b="1" spc="-204" dirty="0" err="1" smtClean="0">
                <a:solidFill>
                  <a:srgbClr val="424242"/>
                </a:solidFill>
                <a:latin typeface="Roboto"/>
                <a:cs typeface="Roboto"/>
              </a:rPr>
              <a:t>g</a:t>
            </a:r>
            <a:r>
              <a:rPr lang="en-US" sz="4000" b="1" spc="-75" dirty="0" err="1" smtClean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lang="en-US" sz="4000" b="1" spc="-200" dirty="0" err="1" smtClean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lang="en-US" sz="4000" b="1" dirty="0" err="1" smtClean="0">
                <a:solidFill>
                  <a:srgbClr val="424242"/>
                </a:solidFill>
                <a:latin typeface="Roboto"/>
                <a:cs typeface="Roboto"/>
              </a:rPr>
              <a:t>m</a:t>
            </a:r>
            <a:r>
              <a:rPr lang="en-US" sz="4000" b="1" spc="-350" dirty="0" smtClean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lang="en-US" sz="4000" b="1" spc="-215" dirty="0" smtClean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lang="en-US" sz="4000" b="1" spc="-160" dirty="0" smtClean="0">
                <a:solidFill>
                  <a:srgbClr val="424242"/>
                </a:solidFill>
                <a:latin typeface="Roboto"/>
                <a:cs typeface="Roboto"/>
              </a:rPr>
              <a:t>t</a:t>
            </a:r>
            <a:r>
              <a:rPr lang="en-US" sz="4000" b="1" spc="-210" dirty="0" smtClean="0">
                <a:solidFill>
                  <a:srgbClr val="424242"/>
                </a:solidFill>
                <a:latin typeface="Roboto"/>
                <a:cs typeface="Roboto"/>
              </a:rPr>
              <a:t>o</a:t>
            </a:r>
            <a:r>
              <a:rPr lang="en-US" sz="4000" b="1" spc="-75" dirty="0" smtClean="0">
                <a:solidFill>
                  <a:srgbClr val="424242"/>
                </a:solidFill>
                <a:latin typeface="Roboto"/>
                <a:cs typeface="Roboto"/>
              </a:rPr>
              <a:t>r</a:t>
            </a:r>
            <a:r>
              <a:rPr lang="en-US" sz="4000" b="1" spc="-35" dirty="0" smtClean="0">
                <a:solidFill>
                  <a:srgbClr val="424242"/>
                </a:solidFill>
                <a:latin typeface="Roboto"/>
                <a:cs typeface="Roboto"/>
              </a:rPr>
              <a:t>y</a:t>
            </a:r>
            <a:endParaRPr lang="en-US" sz="4000" dirty="0">
              <a:latin typeface="Roboto"/>
              <a:cs typeface="Roboto"/>
            </a:endParaRPr>
          </a:p>
        </p:txBody>
      </p:sp>
      <p:pic>
        <p:nvPicPr>
          <p:cNvPr id="4" name="Picture 3" descr="WhatsApp Image 2023-07-31 at 11.16.46 AM.jpeg"/>
          <p:cNvPicPr>
            <a:picLocks noChangeAspect="1"/>
          </p:cNvPicPr>
          <p:nvPr/>
        </p:nvPicPr>
        <p:blipFill>
          <a:blip r:embed="rId2"/>
          <a:srcRect t="18889" b="13333"/>
          <a:stretch>
            <a:fillRect/>
          </a:stretch>
        </p:blipFill>
        <p:spPr>
          <a:xfrm>
            <a:off x="533400" y="2438400"/>
            <a:ext cx="3857625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WhatsApp Image 2023-07-31 at 11.17.34 AM (1).jpeg"/>
          <p:cNvPicPr>
            <a:picLocks noChangeAspect="1"/>
          </p:cNvPicPr>
          <p:nvPr/>
        </p:nvPicPr>
        <p:blipFill>
          <a:blip r:embed="rId3"/>
          <a:srcRect t="25556" b="22222"/>
          <a:stretch>
            <a:fillRect/>
          </a:stretch>
        </p:blipFill>
        <p:spPr>
          <a:xfrm>
            <a:off x="4343400" y="1905000"/>
            <a:ext cx="3857625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WhatsApp Image 2023-07-31 at 11.17.34 AM.jpeg"/>
          <p:cNvPicPr>
            <a:picLocks noChangeAspect="1"/>
          </p:cNvPicPr>
          <p:nvPr/>
        </p:nvPicPr>
        <p:blipFill>
          <a:blip r:embed="rId4"/>
          <a:srcRect l="5926" t="14445" b="14444"/>
          <a:stretch>
            <a:fillRect/>
          </a:stretch>
        </p:blipFill>
        <p:spPr>
          <a:xfrm>
            <a:off x="8305800" y="1600200"/>
            <a:ext cx="3629025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02 at 2.58.5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533400"/>
            <a:ext cx="30861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8204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45" dirty="0"/>
              <a:t>Content </a:t>
            </a:r>
            <a:r>
              <a:rPr spc="-35" dirty="0"/>
              <a:t>Creation and </a:t>
            </a:r>
            <a:r>
              <a:rPr spc="-30" dirty="0"/>
              <a:t>Curation </a:t>
            </a:r>
            <a:r>
              <a:rPr spc="-55" dirty="0"/>
              <a:t>(Post </a:t>
            </a:r>
            <a:r>
              <a:rPr spc="-40" dirty="0"/>
              <a:t>creations, </a:t>
            </a:r>
            <a:r>
              <a:rPr spc="-35" dirty="0"/>
              <a:t>Designs/Video </a:t>
            </a:r>
            <a:r>
              <a:rPr spc="-40" dirty="0"/>
              <a:t>Editing, </a:t>
            </a:r>
            <a:r>
              <a:rPr spc="-10" dirty="0"/>
              <a:t>Ad </a:t>
            </a:r>
            <a:r>
              <a:rPr spc="-40" dirty="0"/>
              <a:t>Campaigns </a:t>
            </a:r>
            <a:r>
              <a:rPr spc="-30" dirty="0"/>
              <a:t>over Social </a:t>
            </a:r>
            <a:r>
              <a:rPr spc="-459" dirty="0"/>
              <a:t> </a:t>
            </a:r>
            <a:r>
              <a:rPr spc="-55" dirty="0"/>
              <a:t>M</a:t>
            </a:r>
            <a:r>
              <a:rPr dirty="0"/>
              <a:t>e</a:t>
            </a:r>
            <a:r>
              <a:rPr spc="-80" dirty="0"/>
              <a:t>d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95" dirty="0"/>
              <a:t> </a:t>
            </a:r>
            <a:r>
              <a:rPr spc="-125" dirty="0"/>
              <a:t>a</a:t>
            </a:r>
            <a:r>
              <a:rPr spc="2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125" dirty="0"/>
              <a:t>a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80" dirty="0"/>
              <a:t> </a:t>
            </a:r>
            <a:r>
              <a:rPr spc="40" dirty="0"/>
              <a:t>I</a:t>
            </a:r>
            <a:r>
              <a:rPr spc="-80" dirty="0"/>
              <a:t>d</a:t>
            </a:r>
            <a:r>
              <a:rPr dirty="0"/>
              <a:t>e</a:t>
            </a:r>
            <a:r>
              <a:rPr spc="-25" dirty="0"/>
              <a:t>a</a:t>
            </a:r>
            <a:r>
              <a:rPr spc="-65" dirty="0"/>
              <a:t>t</a:t>
            </a:r>
            <a:r>
              <a:rPr spc="-110" dirty="0"/>
              <a:t>i</a:t>
            </a:r>
            <a:r>
              <a:rPr spc="25" dirty="0"/>
              <a:t>o</a:t>
            </a:r>
            <a:r>
              <a:rPr spc="-10" dirty="0"/>
              <a:t>n</a:t>
            </a:r>
            <a:r>
              <a:rPr spc="-140" dirty="0"/>
              <a:t> </a:t>
            </a:r>
            <a:r>
              <a:rPr spc="-25" dirty="0"/>
              <a:t>a</a:t>
            </a:r>
            <a:r>
              <a:rPr spc="-7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10" dirty="0"/>
              <a:t>C</a:t>
            </a:r>
            <a:r>
              <a:rPr spc="30" dirty="0"/>
              <a:t>r</a:t>
            </a:r>
            <a:r>
              <a:rPr dirty="0"/>
              <a:t>e</a:t>
            </a:r>
            <a:r>
              <a:rPr spc="-125" dirty="0"/>
              <a:t>a</a:t>
            </a:r>
            <a:r>
              <a:rPr spc="-65" dirty="0"/>
              <a:t>t</a:t>
            </a:r>
            <a:r>
              <a:rPr spc="-10" dirty="0"/>
              <a:t>i</a:t>
            </a:r>
            <a:r>
              <a:rPr spc="-75" dirty="0"/>
              <a:t>o</a:t>
            </a:r>
            <a:r>
              <a:rPr spc="25" dirty="0"/>
              <a:t>n</a:t>
            </a:r>
            <a:r>
              <a:rPr spc="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100" y="914400"/>
            <a:ext cx="971677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algn="ctr">
              <a:lnSpc>
                <a:spcPct val="100000"/>
              </a:lnSpc>
              <a:spcBef>
                <a:spcPts val="100"/>
              </a:spcBef>
            </a:pPr>
            <a:r>
              <a:rPr sz="3900" b="1" spc="-285" dirty="0">
                <a:solidFill>
                  <a:srgbClr val="424242"/>
                </a:solidFill>
                <a:latin typeface="Roboto"/>
                <a:cs typeface="Roboto"/>
              </a:rPr>
              <a:t>D</a:t>
            </a:r>
            <a:r>
              <a:rPr sz="3900" b="1" spc="-45" dirty="0">
                <a:solidFill>
                  <a:srgbClr val="424242"/>
                </a:solidFill>
                <a:latin typeface="Roboto"/>
                <a:cs typeface="Roboto"/>
              </a:rPr>
              <a:t>e</a:t>
            </a:r>
            <a:r>
              <a:rPr sz="3900" b="1" spc="-215" dirty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sz="3900" b="1" spc="-145" dirty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sz="3900" b="1" spc="-105" dirty="0">
                <a:solidFill>
                  <a:srgbClr val="424242"/>
                </a:solidFill>
                <a:latin typeface="Roboto"/>
                <a:cs typeface="Roboto"/>
              </a:rPr>
              <a:t>g</a:t>
            </a:r>
            <a:r>
              <a:rPr sz="3900" b="1" spc="-204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3900" b="1" spc="-215" dirty="0">
                <a:solidFill>
                  <a:srgbClr val="424242"/>
                </a:solidFill>
                <a:latin typeface="Roboto"/>
                <a:cs typeface="Roboto"/>
              </a:rPr>
              <a:t>s</a:t>
            </a:r>
            <a:r>
              <a:rPr sz="3900" b="1" spc="-275" dirty="0">
                <a:solidFill>
                  <a:srgbClr val="424242"/>
                </a:solidFill>
                <a:latin typeface="Roboto"/>
                <a:cs typeface="Roboto"/>
              </a:rPr>
              <a:t>/</a:t>
            </a:r>
            <a:r>
              <a:rPr sz="3900" b="1" spc="-85" dirty="0">
                <a:solidFill>
                  <a:srgbClr val="424242"/>
                </a:solidFill>
                <a:latin typeface="Roboto"/>
                <a:cs typeface="Roboto"/>
              </a:rPr>
              <a:t>V</a:t>
            </a:r>
            <a:r>
              <a:rPr sz="3900" b="1" spc="-145" dirty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sz="3900" b="1" spc="-204" dirty="0">
                <a:solidFill>
                  <a:srgbClr val="424242"/>
                </a:solidFill>
                <a:latin typeface="Roboto"/>
                <a:cs typeface="Roboto"/>
              </a:rPr>
              <a:t>d</a:t>
            </a:r>
            <a:r>
              <a:rPr sz="3900" b="1" spc="-45" dirty="0">
                <a:solidFill>
                  <a:srgbClr val="424242"/>
                </a:solidFill>
                <a:latin typeface="Roboto"/>
                <a:cs typeface="Roboto"/>
              </a:rPr>
              <a:t>e</a:t>
            </a:r>
            <a:r>
              <a:rPr sz="3900" b="1" dirty="0">
                <a:solidFill>
                  <a:srgbClr val="424242"/>
                </a:solidFill>
                <a:latin typeface="Roboto"/>
                <a:cs typeface="Roboto"/>
              </a:rPr>
              <a:t>o</a:t>
            </a:r>
            <a:r>
              <a:rPr sz="3900" b="1" spc="-28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3900" b="1" spc="-175" dirty="0">
                <a:solidFill>
                  <a:srgbClr val="424242"/>
                </a:solidFill>
                <a:latin typeface="Roboto"/>
                <a:cs typeface="Roboto"/>
              </a:rPr>
              <a:t>E</a:t>
            </a:r>
            <a:r>
              <a:rPr sz="3900" b="1" spc="-105" dirty="0">
                <a:solidFill>
                  <a:srgbClr val="424242"/>
                </a:solidFill>
                <a:latin typeface="Roboto"/>
                <a:cs typeface="Roboto"/>
              </a:rPr>
              <a:t>d</a:t>
            </a:r>
            <a:r>
              <a:rPr sz="3900" b="1" spc="-145" dirty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sz="3900" b="1" spc="-160" dirty="0">
                <a:solidFill>
                  <a:srgbClr val="424242"/>
                </a:solidFill>
                <a:latin typeface="Roboto"/>
                <a:cs typeface="Roboto"/>
              </a:rPr>
              <a:t>t</a:t>
            </a:r>
            <a:r>
              <a:rPr sz="3900" b="1" spc="-145" dirty="0">
                <a:solidFill>
                  <a:srgbClr val="424242"/>
                </a:solidFill>
                <a:latin typeface="Roboto"/>
                <a:cs typeface="Roboto"/>
              </a:rPr>
              <a:t>i</a:t>
            </a:r>
            <a:r>
              <a:rPr sz="3900" b="1" spc="-105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3900" b="1" spc="25" dirty="0">
                <a:solidFill>
                  <a:srgbClr val="424242"/>
                </a:solidFill>
                <a:latin typeface="Roboto"/>
                <a:cs typeface="Roboto"/>
              </a:rPr>
              <a:t>g</a:t>
            </a:r>
            <a:endParaRPr sz="3900">
              <a:latin typeface="Roboto"/>
              <a:cs typeface="Roboto"/>
            </a:endParaRPr>
          </a:p>
          <a:p>
            <a:pPr marL="431800" indent="-419100">
              <a:lnSpc>
                <a:spcPts val="2240"/>
              </a:lnSpc>
              <a:spcBef>
                <a:spcPts val="292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spc="-50" dirty="0">
                <a:latin typeface="Roboto"/>
                <a:cs typeface="Roboto"/>
              </a:rPr>
              <a:t>Design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Tools</a:t>
            </a:r>
            <a:r>
              <a:rPr sz="1900" spc="-45" dirty="0">
                <a:latin typeface="Roboto"/>
                <a:cs typeface="Roboto"/>
              </a:rPr>
              <a:t> Familiarization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(use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Canva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for</a:t>
            </a:r>
            <a:r>
              <a:rPr sz="1900" spc="-11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creating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visually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appealing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graphics)</a:t>
            </a:r>
            <a:endParaRPr sz="1900">
              <a:latin typeface="Roboto"/>
              <a:cs typeface="Roboto"/>
            </a:endParaRPr>
          </a:p>
          <a:p>
            <a:pPr marL="431800" marR="5080" indent="-419100">
              <a:lnSpc>
                <a:spcPts val="2200"/>
              </a:lnSpc>
              <a:spcBef>
                <a:spcPts val="10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20" dirty="0">
                <a:latin typeface="Roboto"/>
                <a:cs typeface="Roboto"/>
              </a:rPr>
              <a:t>Video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Creation: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Utilize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5" dirty="0">
                <a:latin typeface="Roboto"/>
                <a:cs typeface="Roboto"/>
              </a:rPr>
              <a:t>VN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or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any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video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editor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of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65" dirty="0">
                <a:latin typeface="Roboto"/>
                <a:cs typeface="Roboto"/>
              </a:rPr>
              <a:t>your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choice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create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videos</a:t>
            </a:r>
            <a:r>
              <a:rPr sz="1900" spc="-50" dirty="0">
                <a:latin typeface="Roboto"/>
                <a:cs typeface="Roboto"/>
              </a:rPr>
              <a:t> related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chosen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topic.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4" name="WhatsApp Video 2023-08-03 at 4.04.21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05200" y="2590800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45" dirty="0"/>
              <a:t>Content </a:t>
            </a:r>
            <a:r>
              <a:rPr spc="-35" dirty="0"/>
              <a:t>Creation and </a:t>
            </a:r>
            <a:r>
              <a:rPr spc="-30" dirty="0"/>
              <a:t>Curation </a:t>
            </a:r>
            <a:r>
              <a:rPr spc="-55" dirty="0"/>
              <a:t>(Post </a:t>
            </a:r>
            <a:r>
              <a:rPr spc="-40" dirty="0"/>
              <a:t>creations, </a:t>
            </a:r>
            <a:r>
              <a:rPr spc="-35" dirty="0"/>
              <a:t>Designs/Video </a:t>
            </a:r>
            <a:r>
              <a:rPr spc="-40" dirty="0"/>
              <a:t>Editing, </a:t>
            </a:r>
            <a:r>
              <a:rPr spc="-10" dirty="0"/>
              <a:t>Ad </a:t>
            </a:r>
            <a:r>
              <a:rPr spc="-40" dirty="0"/>
              <a:t>Campaigns </a:t>
            </a:r>
            <a:r>
              <a:rPr spc="-30" dirty="0"/>
              <a:t>over Social </a:t>
            </a:r>
            <a:r>
              <a:rPr spc="-459" dirty="0"/>
              <a:t> </a:t>
            </a:r>
            <a:r>
              <a:rPr spc="-55" dirty="0"/>
              <a:t>M</a:t>
            </a:r>
            <a:r>
              <a:rPr dirty="0"/>
              <a:t>e</a:t>
            </a:r>
            <a:r>
              <a:rPr spc="-80" dirty="0"/>
              <a:t>d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95" dirty="0"/>
              <a:t> </a:t>
            </a:r>
            <a:r>
              <a:rPr spc="-125" dirty="0"/>
              <a:t>a</a:t>
            </a:r>
            <a:r>
              <a:rPr spc="2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125" dirty="0"/>
              <a:t>a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80" dirty="0"/>
              <a:t> </a:t>
            </a:r>
            <a:r>
              <a:rPr spc="40" dirty="0"/>
              <a:t>I</a:t>
            </a:r>
            <a:r>
              <a:rPr spc="-80" dirty="0"/>
              <a:t>d</a:t>
            </a:r>
            <a:r>
              <a:rPr dirty="0"/>
              <a:t>e</a:t>
            </a:r>
            <a:r>
              <a:rPr spc="-25" dirty="0"/>
              <a:t>a</a:t>
            </a:r>
            <a:r>
              <a:rPr spc="-65" dirty="0"/>
              <a:t>t</a:t>
            </a:r>
            <a:r>
              <a:rPr spc="-110" dirty="0"/>
              <a:t>i</a:t>
            </a:r>
            <a:r>
              <a:rPr spc="25" dirty="0"/>
              <a:t>o</a:t>
            </a:r>
            <a:r>
              <a:rPr spc="-10" dirty="0"/>
              <a:t>n</a:t>
            </a:r>
            <a:r>
              <a:rPr spc="-140" dirty="0"/>
              <a:t> </a:t>
            </a:r>
            <a:r>
              <a:rPr spc="-25" dirty="0"/>
              <a:t>a</a:t>
            </a:r>
            <a:r>
              <a:rPr spc="-7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10" dirty="0"/>
              <a:t>C</a:t>
            </a:r>
            <a:r>
              <a:rPr spc="30" dirty="0"/>
              <a:t>r</a:t>
            </a:r>
            <a:r>
              <a:rPr dirty="0"/>
              <a:t>e</a:t>
            </a:r>
            <a:r>
              <a:rPr spc="-125" dirty="0"/>
              <a:t>a</a:t>
            </a:r>
            <a:r>
              <a:rPr spc="-65" dirty="0"/>
              <a:t>t</a:t>
            </a:r>
            <a:r>
              <a:rPr spc="-10" dirty="0"/>
              <a:t>i</a:t>
            </a:r>
            <a:r>
              <a:rPr spc="-75" dirty="0"/>
              <a:t>o</a:t>
            </a:r>
            <a:r>
              <a:rPr spc="25" dirty="0"/>
              <a:t>n</a:t>
            </a:r>
            <a:r>
              <a:rPr spc="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854200"/>
            <a:ext cx="96996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24242"/>
                </a:solidFill>
                <a:latin typeface="Roboto"/>
                <a:cs typeface="Roboto"/>
              </a:rPr>
              <a:t>Social</a:t>
            </a:r>
            <a:r>
              <a:rPr sz="2800" b="1" spc="-5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800" b="1" spc="-10" dirty="0">
                <a:solidFill>
                  <a:srgbClr val="424242"/>
                </a:solidFill>
                <a:latin typeface="Roboto"/>
                <a:cs typeface="Roboto"/>
              </a:rPr>
              <a:t>Media</a:t>
            </a:r>
            <a:r>
              <a:rPr sz="2800" b="1" spc="-1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800" b="1" spc="55" dirty="0">
                <a:solidFill>
                  <a:srgbClr val="424242"/>
                </a:solidFill>
                <a:latin typeface="Roboto"/>
                <a:cs typeface="Roboto"/>
              </a:rPr>
              <a:t>Ad</a:t>
            </a:r>
            <a:r>
              <a:rPr sz="2800" b="1" spc="-9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800" b="1" spc="-15" dirty="0">
                <a:solidFill>
                  <a:srgbClr val="424242"/>
                </a:solidFill>
                <a:latin typeface="Roboto"/>
                <a:cs typeface="Roboto"/>
              </a:rPr>
              <a:t>Campaigns</a:t>
            </a: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Roboto"/>
              <a:cs typeface="Roboto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sz="1900" b="1" spc="-10" dirty="0">
                <a:latin typeface="Roboto"/>
                <a:cs typeface="Roboto"/>
              </a:rPr>
              <a:t>A</a:t>
            </a:r>
            <a:r>
              <a:rPr sz="1900" b="1" spc="-5" dirty="0">
                <a:latin typeface="Roboto"/>
                <a:cs typeface="Roboto"/>
              </a:rPr>
              <a:t>d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C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45" dirty="0">
                <a:latin typeface="Roboto"/>
                <a:cs typeface="Roboto"/>
              </a:rPr>
              <a:t>m</a:t>
            </a:r>
            <a:r>
              <a:rPr sz="1900" b="1" spc="25" dirty="0">
                <a:latin typeface="Roboto"/>
                <a:cs typeface="Roboto"/>
              </a:rPr>
              <a:t>p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80" dirty="0">
                <a:latin typeface="Roboto"/>
                <a:cs typeface="Roboto"/>
              </a:rPr>
              <a:t>g</a:t>
            </a:r>
            <a:r>
              <a:rPr sz="1900" b="1" spc="25" dirty="0">
                <a:latin typeface="Roboto"/>
                <a:cs typeface="Roboto"/>
              </a:rPr>
              <a:t>n</a:t>
            </a:r>
            <a:r>
              <a:rPr sz="1900" b="1" spc="-5" dirty="0">
                <a:latin typeface="Roboto"/>
                <a:cs typeface="Roboto"/>
              </a:rPr>
              <a:t>s</a:t>
            </a:r>
            <a:r>
              <a:rPr sz="1900" b="1" spc="-155" dirty="0">
                <a:latin typeface="Roboto"/>
                <a:cs typeface="Roboto"/>
              </a:rPr>
              <a:t> </a:t>
            </a:r>
            <a:r>
              <a:rPr sz="1900" b="1" spc="25" dirty="0">
                <a:latin typeface="Roboto"/>
                <a:cs typeface="Roboto"/>
              </a:rPr>
              <a:t>o</a:t>
            </a:r>
            <a:r>
              <a:rPr sz="1900" b="1" spc="-75" dirty="0">
                <a:latin typeface="Roboto"/>
                <a:cs typeface="Roboto"/>
              </a:rPr>
              <a:t>v</a:t>
            </a:r>
            <a:r>
              <a:rPr sz="1900" b="1" dirty="0">
                <a:latin typeface="Roboto"/>
                <a:cs typeface="Roboto"/>
              </a:rPr>
              <a:t>e</a:t>
            </a:r>
            <a:r>
              <a:rPr sz="1900" b="1" spc="25" dirty="0">
                <a:latin typeface="Roboto"/>
                <a:cs typeface="Roboto"/>
              </a:rPr>
              <a:t>r</a:t>
            </a:r>
            <a:r>
              <a:rPr sz="1900" b="1" spc="-70" dirty="0">
                <a:latin typeface="Roboto"/>
                <a:cs typeface="Roboto"/>
              </a:rPr>
              <a:t> </a:t>
            </a:r>
            <a:r>
              <a:rPr sz="1900" b="1" spc="-80" dirty="0">
                <a:latin typeface="Roboto"/>
                <a:cs typeface="Roboto"/>
              </a:rPr>
              <a:t>S</a:t>
            </a:r>
            <a:r>
              <a:rPr sz="1900" b="1" spc="25" dirty="0">
                <a:latin typeface="Roboto"/>
                <a:cs typeface="Roboto"/>
              </a:rPr>
              <a:t>o</a:t>
            </a:r>
            <a:r>
              <a:rPr sz="1900" b="1" spc="-85" dirty="0">
                <a:latin typeface="Roboto"/>
                <a:cs typeface="Roboto"/>
              </a:rPr>
              <a:t>c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25" dirty="0">
                <a:latin typeface="Roboto"/>
                <a:cs typeface="Roboto"/>
              </a:rPr>
              <a:t>a</a:t>
            </a:r>
            <a:r>
              <a:rPr sz="1900" b="1" spc="-5" dirty="0">
                <a:latin typeface="Roboto"/>
                <a:cs typeface="Roboto"/>
              </a:rPr>
              <a:t>l</a:t>
            </a:r>
            <a:r>
              <a:rPr sz="1900" b="1" spc="-80" dirty="0">
                <a:latin typeface="Roboto"/>
                <a:cs typeface="Roboto"/>
              </a:rPr>
              <a:t> </a:t>
            </a:r>
            <a:r>
              <a:rPr sz="1900" b="1" spc="-55" dirty="0">
                <a:latin typeface="Roboto"/>
                <a:cs typeface="Roboto"/>
              </a:rPr>
              <a:t>M</a:t>
            </a:r>
            <a:r>
              <a:rPr sz="1900" b="1" dirty="0">
                <a:latin typeface="Roboto"/>
                <a:cs typeface="Roboto"/>
              </a:rPr>
              <a:t>e</a:t>
            </a:r>
            <a:r>
              <a:rPr sz="1900" b="1" spc="-80" dirty="0">
                <a:latin typeface="Roboto"/>
                <a:cs typeface="Roboto"/>
              </a:rPr>
              <a:t>d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5" dirty="0">
                <a:latin typeface="Roboto"/>
                <a:cs typeface="Roboto"/>
              </a:rPr>
              <a:t>: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Roboto"/>
              <a:cs typeface="Roboto"/>
            </a:endParaRPr>
          </a:p>
          <a:p>
            <a:pPr marL="228600" marR="5080">
              <a:lnSpc>
                <a:spcPts val="2200"/>
              </a:lnSpc>
              <a:spcBef>
                <a:spcPts val="5"/>
              </a:spcBef>
            </a:pPr>
            <a:r>
              <a:rPr sz="1900" spc="-35" dirty="0">
                <a:latin typeface="Roboto"/>
                <a:cs typeface="Roboto"/>
              </a:rPr>
              <a:t>Come </a:t>
            </a:r>
            <a:r>
              <a:rPr sz="1900" spc="-50" dirty="0">
                <a:latin typeface="Roboto"/>
                <a:cs typeface="Roboto"/>
              </a:rPr>
              <a:t>up with </a:t>
            </a:r>
            <a:r>
              <a:rPr sz="1900" spc="-5" dirty="0">
                <a:latin typeface="Roboto"/>
                <a:cs typeface="Roboto"/>
              </a:rPr>
              <a:t>3 </a:t>
            </a:r>
            <a:r>
              <a:rPr sz="1900" spc="-30" dirty="0">
                <a:latin typeface="Roboto"/>
                <a:cs typeface="Roboto"/>
              </a:rPr>
              <a:t>ad </a:t>
            </a:r>
            <a:r>
              <a:rPr sz="1900" spc="-35" dirty="0">
                <a:latin typeface="Roboto"/>
                <a:cs typeface="Roboto"/>
              </a:rPr>
              <a:t>campaigns </a:t>
            </a:r>
            <a:r>
              <a:rPr sz="1900" spc="-45" dirty="0">
                <a:latin typeface="Roboto"/>
                <a:cs typeface="Roboto"/>
              </a:rPr>
              <a:t>each </a:t>
            </a:r>
            <a:r>
              <a:rPr sz="1900" spc="-50" dirty="0">
                <a:latin typeface="Roboto"/>
                <a:cs typeface="Roboto"/>
              </a:rPr>
              <a:t>covering </a:t>
            </a:r>
            <a:r>
              <a:rPr sz="1900" spc="-20" dirty="0">
                <a:latin typeface="Roboto"/>
                <a:cs typeface="Roboto"/>
              </a:rPr>
              <a:t>one </a:t>
            </a:r>
            <a:r>
              <a:rPr sz="1900" spc="-25" dirty="0">
                <a:latin typeface="Roboto"/>
                <a:cs typeface="Roboto"/>
              </a:rPr>
              <a:t>of </a:t>
            </a:r>
            <a:r>
              <a:rPr sz="1900" spc="-40" dirty="0">
                <a:latin typeface="Roboto"/>
                <a:cs typeface="Roboto"/>
              </a:rPr>
              <a:t>the mentioned </a:t>
            </a:r>
            <a:r>
              <a:rPr sz="1900" spc="-55" dirty="0">
                <a:latin typeface="Roboto"/>
                <a:cs typeface="Roboto"/>
              </a:rPr>
              <a:t>goals: </a:t>
            </a:r>
            <a:r>
              <a:rPr sz="1900" spc="-40" dirty="0">
                <a:latin typeface="Roboto"/>
                <a:cs typeface="Roboto"/>
              </a:rPr>
              <a:t>brand </a:t>
            </a:r>
            <a:r>
              <a:rPr sz="1900" spc="-50" dirty="0">
                <a:latin typeface="Roboto"/>
                <a:cs typeface="Roboto"/>
              </a:rPr>
              <a:t>awareness,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driving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website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traffic,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or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generating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leads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spc="-40" dirty="0" smtClean="0">
                <a:latin typeface="Roboto"/>
                <a:cs typeface="Roboto"/>
              </a:rPr>
              <a:t>Brand </a:t>
            </a:r>
            <a:r>
              <a:rPr lang="en-US" sz="2400" b="1" spc="-50" dirty="0" smtClean="0">
                <a:latin typeface="Roboto"/>
                <a:cs typeface="Roboto"/>
              </a:rPr>
              <a:t>awareness</a:t>
            </a:r>
            <a:r>
              <a:rPr lang="en-US" sz="2000" b="1" i="1" spc="-50" dirty="0" smtClean="0">
                <a:latin typeface="Roboto"/>
                <a:cs typeface="Roboto"/>
              </a:rPr>
              <a:t>: 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Hp\Downloads\H C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48093"/>
            <a:ext cx="5692634" cy="63099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295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Targeting- </a:t>
            </a:r>
            <a:r>
              <a:rPr lang="en-US" dirty="0" smtClean="0"/>
              <a:t>Location: India, All Genders</a:t>
            </a:r>
          </a:p>
          <a:p>
            <a:r>
              <a:rPr lang="en-US" dirty="0" smtClean="0"/>
              <a:t>Interests: </a:t>
            </a:r>
            <a:r>
              <a:rPr lang="en-US" dirty="0" smtClean="0"/>
              <a:t>Bajaj Sweets, </a:t>
            </a:r>
            <a:r>
              <a:rPr lang="en-US" dirty="0" err="1" smtClean="0"/>
              <a:t>Sairams</a:t>
            </a:r>
            <a:r>
              <a:rPr lang="en-US" dirty="0" smtClean="0"/>
              <a:t> Sweets.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H C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8746" y="266425"/>
            <a:ext cx="5700254" cy="63251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5720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spc="-55" dirty="0" smtClean="0">
                <a:latin typeface="Roboto"/>
                <a:cs typeface="Roboto"/>
              </a:rPr>
              <a:t> Driving</a:t>
            </a:r>
            <a:r>
              <a:rPr lang="en-US" sz="2400" b="1" spc="-45" dirty="0" smtClean="0">
                <a:latin typeface="Roboto"/>
                <a:cs typeface="Roboto"/>
              </a:rPr>
              <a:t> </a:t>
            </a:r>
            <a:r>
              <a:rPr lang="en-US" sz="2400" b="1" spc="-35" dirty="0" smtClean="0">
                <a:latin typeface="Roboto"/>
                <a:cs typeface="Roboto"/>
              </a:rPr>
              <a:t>website</a:t>
            </a:r>
            <a:r>
              <a:rPr lang="en-US" sz="2400" b="1" spc="-80" dirty="0" smtClean="0">
                <a:latin typeface="Roboto"/>
                <a:cs typeface="Roboto"/>
              </a:rPr>
              <a:t> </a:t>
            </a:r>
            <a:r>
              <a:rPr lang="en-US" sz="2400" b="1" spc="-25" dirty="0" smtClean="0">
                <a:latin typeface="Roboto"/>
                <a:cs typeface="Roboto"/>
              </a:rPr>
              <a:t>traffic :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Targeting- </a:t>
            </a:r>
            <a:r>
              <a:rPr lang="en-US" dirty="0" smtClean="0"/>
              <a:t>Location: India, All Genders</a:t>
            </a:r>
          </a:p>
          <a:p>
            <a:r>
              <a:rPr lang="en-US" dirty="0" smtClean="0"/>
              <a:t>Interests: Bajaj Sweets, </a:t>
            </a:r>
            <a:r>
              <a:rPr lang="en-US" dirty="0" err="1" smtClean="0"/>
              <a:t>Sairams</a:t>
            </a:r>
            <a:r>
              <a:rPr lang="en-US" dirty="0" smtClean="0"/>
              <a:t> Sweets.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spc="-50" dirty="0" smtClean="0">
                <a:latin typeface="Roboto"/>
                <a:cs typeface="Roboto"/>
              </a:rPr>
              <a:t>Generating</a:t>
            </a:r>
            <a:r>
              <a:rPr lang="en-US" sz="2400" b="1" spc="-40" dirty="0" smtClean="0">
                <a:latin typeface="Roboto"/>
                <a:cs typeface="Roboto"/>
              </a:rPr>
              <a:t> </a:t>
            </a:r>
            <a:r>
              <a:rPr lang="en-US" sz="2400" b="1" spc="-25" dirty="0" smtClean="0">
                <a:latin typeface="Roboto"/>
                <a:cs typeface="Roboto"/>
              </a:rPr>
              <a:t>leads :</a:t>
            </a:r>
            <a:endParaRPr lang="en-US" sz="2400" b="1" dirty="0"/>
          </a:p>
        </p:txBody>
      </p:sp>
      <p:pic>
        <p:nvPicPr>
          <p:cNvPr id="3074" name="Picture 2" descr="C:\Users\Hp\Downloads\H C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4946" y="281667"/>
            <a:ext cx="5700254" cy="62946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371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Targeting- </a:t>
            </a:r>
            <a:r>
              <a:rPr lang="en-US" dirty="0" smtClean="0"/>
              <a:t>Location: India, All Genders</a:t>
            </a:r>
          </a:p>
          <a:p>
            <a:r>
              <a:rPr lang="en-US" dirty="0" smtClean="0"/>
              <a:t>Interests: Bajaj Sweets, </a:t>
            </a:r>
            <a:r>
              <a:rPr lang="en-US" dirty="0" err="1" smtClean="0"/>
              <a:t>Sairams</a:t>
            </a:r>
            <a:r>
              <a:rPr lang="en-US" dirty="0" smtClean="0"/>
              <a:t> Sweets.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0134600" cy="1363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0" marR="5080" indent="-3848100">
              <a:lnSpc>
                <a:spcPct val="116700"/>
              </a:lnSpc>
              <a:spcBef>
                <a:spcPts val="100"/>
              </a:spcBef>
            </a:pPr>
            <a:r>
              <a:rPr sz="2500" spc="10" dirty="0"/>
              <a:t>Part </a:t>
            </a:r>
            <a:r>
              <a:rPr sz="2500" spc="-20" dirty="0"/>
              <a:t>1: </a:t>
            </a:r>
            <a:r>
              <a:rPr sz="2500" spc="-10" dirty="0"/>
              <a:t>Brand </a:t>
            </a:r>
            <a:r>
              <a:rPr sz="2500" spc="-35" dirty="0"/>
              <a:t>study, </a:t>
            </a:r>
            <a:r>
              <a:rPr sz="2500" dirty="0"/>
              <a:t>Competitor </a:t>
            </a:r>
            <a:r>
              <a:rPr sz="2500" spc="-10" dirty="0"/>
              <a:t>Analysis </a:t>
            </a:r>
            <a:r>
              <a:rPr sz="2500" spc="-5" dirty="0"/>
              <a:t>&amp; </a:t>
            </a:r>
            <a:r>
              <a:rPr sz="2500" spc="-5"/>
              <a:t>Buyer’s/Audience’s </a:t>
            </a:r>
            <a:r>
              <a:rPr sz="2500" spc="-610"/>
              <a:t> </a:t>
            </a:r>
            <a:r>
              <a:rPr sz="2500" spc="10" smtClean="0"/>
              <a:t>Persona</a:t>
            </a:r>
            <a:r>
              <a:rPr lang="en-US" sz="2500" spc="10" dirty="0" smtClean="0"/>
              <a:t/>
            </a:r>
            <a:br>
              <a:rPr lang="en-US" sz="2500" spc="10" dirty="0" smtClean="0"/>
            </a:b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143000" y="1524000"/>
            <a:ext cx="9982200" cy="90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35" dirty="0">
                <a:latin typeface="Roboto"/>
                <a:cs typeface="Roboto"/>
              </a:rPr>
              <a:t>Analyze</a:t>
            </a:r>
            <a:r>
              <a:rPr sz="1900" b="1" spc="-25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Brand</a:t>
            </a:r>
            <a:r>
              <a:rPr sz="1900" b="1" spc="-55" dirty="0">
                <a:latin typeface="Roboto"/>
                <a:cs typeface="Roboto"/>
              </a:rPr>
              <a:t> </a:t>
            </a:r>
            <a:r>
              <a:rPr sz="1900" b="1" spc="-40">
                <a:latin typeface="Roboto"/>
                <a:cs typeface="Roboto"/>
              </a:rPr>
              <a:t>Messaging</a:t>
            </a:r>
            <a:r>
              <a:rPr sz="1900" b="1" spc="-40" smtClean="0">
                <a:latin typeface="Roboto"/>
                <a:cs typeface="Roboto"/>
              </a:rPr>
              <a:t>:</a:t>
            </a:r>
            <a:endParaRPr lang="en-US" sz="1900" b="1" spc="-40" dirty="0" smtClean="0">
              <a:latin typeface="Roboto"/>
              <a:cs typeface="Roboto"/>
            </a:endParaRP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431800" algn="l"/>
              </a:tabLst>
            </a:pPr>
            <a:r>
              <a:rPr lang="en-US" sz="1900" b="1" spc="-40" dirty="0" smtClean="0">
                <a:latin typeface="Roboto"/>
                <a:cs typeface="Roboto"/>
              </a:rPr>
              <a:t>  </a:t>
            </a:r>
            <a:r>
              <a:rPr lang="en-US" sz="1900" spc="-40" dirty="0" smtClean="0">
                <a:latin typeface="Roboto"/>
                <a:cs typeface="Roboto"/>
              </a:rPr>
              <a:t>Promoting through Funny Memes, user generated Content, Information through funny &amp; Creative ideas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867400"/>
            <a:ext cx="4876800" cy="625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60" dirty="0">
                <a:latin typeface="Roboto"/>
                <a:cs typeface="Roboto"/>
              </a:rPr>
              <a:t>E</a:t>
            </a:r>
            <a:r>
              <a:rPr sz="1900" b="1" spc="25" dirty="0">
                <a:latin typeface="Roboto"/>
                <a:cs typeface="Roboto"/>
              </a:rPr>
              <a:t>x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45" dirty="0">
                <a:latin typeface="Roboto"/>
                <a:cs typeface="Roboto"/>
              </a:rPr>
              <a:t>m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75" dirty="0">
                <a:latin typeface="Roboto"/>
                <a:cs typeface="Roboto"/>
              </a:rPr>
              <a:t>n</a:t>
            </a:r>
            <a:r>
              <a:rPr sz="1900" b="1" spc="30" dirty="0">
                <a:latin typeface="Roboto"/>
                <a:cs typeface="Roboto"/>
              </a:rPr>
              <a:t>e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spc="-65" dirty="0">
                <a:latin typeface="Roboto"/>
                <a:cs typeface="Roboto"/>
              </a:rPr>
              <a:t>t</a:t>
            </a:r>
            <a:r>
              <a:rPr sz="1900" b="1" spc="-75" dirty="0">
                <a:latin typeface="Roboto"/>
                <a:cs typeface="Roboto"/>
              </a:rPr>
              <a:t>h</a:t>
            </a:r>
            <a:r>
              <a:rPr sz="1900" b="1" spc="30" dirty="0">
                <a:latin typeface="Roboto"/>
                <a:cs typeface="Roboto"/>
              </a:rPr>
              <a:t>e</a:t>
            </a:r>
            <a:r>
              <a:rPr sz="1900" b="1" spc="-105" dirty="0">
                <a:latin typeface="Roboto"/>
                <a:cs typeface="Roboto"/>
              </a:rPr>
              <a:t> </a:t>
            </a:r>
            <a:r>
              <a:rPr sz="1900" b="1" spc="25">
                <a:latin typeface="Roboto"/>
                <a:cs typeface="Roboto"/>
              </a:rPr>
              <a:t>b</a:t>
            </a:r>
            <a:r>
              <a:rPr sz="1900" b="1" spc="-70">
                <a:latin typeface="Roboto"/>
                <a:cs typeface="Roboto"/>
              </a:rPr>
              <a:t>r</a:t>
            </a:r>
            <a:r>
              <a:rPr sz="1900" b="1" spc="-25">
                <a:latin typeface="Roboto"/>
                <a:cs typeface="Roboto"/>
              </a:rPr>
              <a:t>a</a:t>
            </a:r>
            <a:r>
              <a:rPr sz="1900" b="1" spc="-75">
                <a:latin typeface="Roboto"/>
                <a:cs typeface="Roboto"/>
              </a:rPr>
              <a:t>n</a:t>
            </a:r>
            <a:r>
              <a:rPr sz="1900" b="1" spc="20">
                <a:latin typeface="Roboto"/>
                <a:cs typeface="Roboto"/>
              </a:rPr>
              <a:t>d</a:t>
            </a:r>
            <a:r>
              <a:rPr sz="1900" b="1" spc="-114">
                <a:latin typeface="Roboto"/>
                <a:cs typeface="Roboto"/>
              </a:rPr>
              <a:t>'</a:t>
            </a:r>
            <a:r>
              <a:rPr sz="1900" b="1" spc="-5">
                <a:latin typeface="Roboto"/>
                <a:cs typeface="Roboto"/>
              </a:rPr>
              <a:t>s</a:t>
            </a:r>
            <a:r>
              <a:rPr sz="1900" b="1" spc="-155">
                <a:latin typeface="Roboto"/>
                <a:cs typeface="Roboto"/>
              </a:rPr>
              <a:t> </a:t>
            </a:r>
            <a:r>
              <a:rPr sz="1900" b="1" spc="-65" smtClean="0">
                <a:latin typeface="Roboto"/>
                <a:cs typeface="Roboto"/>
              </a:rPr>
              <a:t>t</a:t>
            </a:r>
            <a:r>
              <a:rPr sz="1900" b="1" spc="-25" smtClean="0">
                <a:latin typeface="Roboto"/>
                <a:cs typeface="Roboto"/>
              </a:rPr>
              <a:t>a</a:t>
            </a:r>
            <a:r>
              <a:rPr sz="1900" b="1" spc="-80" smtClean="0">
                <a:latin typeface="Roboto"/>
                <a:cs typeface="Roboto"/>
              </a:rPr>
              <a:t>g</a:t>
            </a:r>
            <a:r>
              <a:rPr sz="1900" b="1" spc="-10" smtClean="0">
                <a:latin typeface="Roboto"/>
                <a:cs typeface="Roboto"/>
              </a:rPr>
              <a:t>li</a:t>
            </a:r>
            <a:r>
              <a:rPr sz="1900" b="1" spc="-75" smtClean="0">
                <a:latin typeface="Roboto"/>
                <a:cs typeface="Roboto"/>
              </a:rPr>
              <a:t>n</a:t>
            </a:r>
            <a:r>
              <a:rPr sz="1900" b="1" smtClean="0">
                <a:latin typeface="Roboto"/>
                <a:cs typeface="Roboto"/>
              </a:rPr>
              <a:t>e</a:t>
            </a:r>
            <a:r>
              <a:rPr lang="en-US" sz="1900" b="1" spc="-5" dirty="0" smtClean="0">
                <a:latin typeface="Roboto"/>
                <a:cs typeface="Roboto"/>
              </a:rPr>
              <a:t>:</a:t>
            </a: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431800" algn="l"/>
              </a:tabLst>
            </a:pPr>
            <a:r>
              <a:rPr lang="en-US" sz="2000" dirty="0" smtClean="0"/>
              <a:t>            Delicious </a:t>
            </a:r>
            <a:r>
              <a:rPr lang="en-US" sz="2000" dirty="0" err="1" smtClean="0"/>
              <a:t>bhi</a:t>
            </a:r>
            <a:r>
              <a:rPr lang="en-US" sz="2000" dirty="0" smtClean="0"/>
              <a:t> </a:t>
            </a:r>
            <a:r>
              <a:rPr lang="en-US" sz="2000" dirty="0" err="1" smtClean="0"/>
              <a:t>Dooriyaan</a:t>
            </a:r>
            <a:r>
              <a:rPr lang="en-US" sz="2000" dirty="0" smtClean="0"/>
              <a:t> </a:t>
            </a:r>
            <a:r>
              <a:rPr lang="en-US" sz="2000" dirty="0" err="1" smtClean="0"/>
              <a:t>bhi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066800" y="1219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COMPANY/TOPIC</a:t>
            </a:r>
            <a:r>
              <a:rPr lang="en-US" dirty="0" smtClean="0"/>
              <a:t> 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b="1" dirty="0" smtClean="0"/>
              <a:t>PROJECT</a:t>
            </a:r>
            <a:r>
              <a:rPr lang="en-US" sz="1600" dirty="0" smtClean="0"/>
              <a:t>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HALDIRAMS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WhatsApp Image 2023-07-27 at 3.24.20 P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2743200" cy="2514600"/>
          </a:xfrm>
          <a:prstGeom prst="rect">
            <a:avLst/>
          </a:prstGeom>
        </p:spPr>
      </p:pic>
      <p:pic>
        <p:nvPicPr>
          <p:cNvPr id="7" name="Picture 6" descr="WhatsApp Image 2023-07-27 at 3.24.2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14600"/>
            <a:ext cx="3246689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54864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https://www.instagram.com/p/CtrHsq8PKrh/?igshid=MzRlODBiNWFlZA==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51054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https://www.instagram.com/p/CuHdsV3xUx1/?igshid=MzRlODBiNWFlZA==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45" dirty="0"/>
              <a:t>Content </a:t>
            </a:r>
            <a:r>
              <a:rPr spc="-35" dirty="0"/>
              <a:t>Creation and </a:t>
            </a:r>
            <a:r>
              <a:rPr spc="-30" dirty="0"/>
              <a:t>Curation </a:t>
            </a:r>
            <a:r>
              <a:rPr spc="-55" dirty="0"/>
              <a:t>(Post </a:t>
            </a:r>
            <a:r>
              <a:rPr spc="-40" dirty="0"/>
              <a:t>creations, </a:t>
            </a:r>
            <a:r>
              <a:rPr spc="-35" dirty="0"/>
              <a:t>Designs/Video </a:t>
            </a:r>
            <a:r>
              <a:rPr spc="-40" dirty="0"/>
              <a:t>Editing, </a:t>
            </a:r>
            <a:r>
              <a:rPr spc="-10" dirty="0"/>
              <a:t>Ad </a:t>
            </a:r>
            <a:r>
              <a:rPr spc="-40" dirty="0"/>
              <a:t>Campaigns </a:t>
            </a:r>
            <a:r>
              <a:rPr spc="-30" dirty="0"/>
              <a:t>over Social </a:t>
            </a:r>
            <a:r>
              <a:rPr spc="-459" dirty="0"/>
              <a:t> </a:t>
            </a:r>
            <a:r>
              <a:rPr spc="-55" dirty="0"/>
              <a:t>M</a:t>
            </a:r>
            <a:r>
              <a:rPr dirty="0"/>
              <a:t>e</a:t>
            </a:r>
            <a:r>
              <a:rPr spc="-80" dirty="0"/>
              <a:t>d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95" dirty="0"/>
              <a:t> </a:t>
            </a:r>
            <a:r>
              <a:rPr spc="-125" dirty="0"/>
              <a:t>a</a:t>
            </a:r>
            <a:r>
              <a:rPr spc="2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125" dirty="0"/>
              <a:t>a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80" dirty="0"/>
              <a:t> </a:t>
            </a:r>
            <a:r>
              <a:rPr spc="40" dirty="0"/>
              <a:t>I</a:t>
            </a:r>
            <a:r>
              <a:rPr spc="-80" dirty="0"/>
              <a:t>d</a:t>
            </a:r>
            <a:r>
              <a:rPr dirty="0"/>
              <a:t>e</a:t>
            </a:r>
            <a:r>
              <a:rPr spc="-25" dirty="0"/>
              <a:t>a</a:t>
            </a:r>
            <a:r>
              <a:rPr spc="-65" dirty="0"/>
              <a:t>t</a:t>
            </a:r>
            <a:r>
              <a:rPr spc="-110" dirty="0"/>
              <a:t>i</a:t>
            </a:r>
            <a:r>
              <a:rPr spc="25" dirty="0"/>
              <a:t>o</a:t>
            </a:r>
            <a:r>
              <a:rPr spc="-10" dirty="0"/>
              <a:t>n</a:t>
            </a:r>
            <a:r>
              <a:rPr spc="-140" dirty="0"/>
              <a:t> </a:t>
            </a:r>
            <a:r>
              <a:rPr spc="-25" dirty="0"/>
              <a:t>a</a:t>
            </a:r>
            <a:r>
              <a:rPr spc="-7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10" dirty="0"/>
              <a:t>C</a:t>
            </a:r>
            <a:r>
              <a:rPr spc="30" dirty="0"/>
              <a:t>r</a:t>
            </a:r>
            <a:r>
              <a:rPr dirty="0"/>
              <a:t>e</a:t>
            </a:r>
            <a:r>
              <a:rPr spc="-125" dirty="0"/>
              <a:t>a</a:t>
            </a:r>
            <a:r>
              <a:rPr spc="-65" dirty="0"/>
              <a:t>t</a:t>
            </a:r>
            <a:r>
              <a:rPr spc="-10" dirty="0"/>
              <a:t>i</a:t>
            </a:r>
            <a:r>
              <a:rPr spc="-75" dirty="0"/>
              <a:t>o</a:t>
            </a:r>
            <a:r>
              <a:rPr spc="25" dirty="0"/>
              <a:t>n</a:t>
            </a:r>
            <a:r>
              <a:rPr spc="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100" y="2781300"/>
            <a:ext cx="1019492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ts val="2240"/>
              </a:lnSpc>
              <a:spcBef>
                <a:spcPts val="100"/>
              </a:spcBef>
            </a:pPr>
            <a:r>
              <a:rPr sz="1900" b="1" spc="-40" dirty="0">
                <a:latin typeface="Roboto"/>
                <a:cs typeface="Roboto"/>
              </a:rPr>
              <a:t>For</a:t>
            </a:r>
            <a:r>
              <a:rPr sz="1900" b="1" spc="-75" dirty="0">
                <a:latin typeface="Roboto"/>
                <a:cs typeface="Roboto"/>
              </a:rPr>
              <a:t> </a:t>
            </a:r>
            <a:r>
              <a:rPr sz="1900" b="1" spc="-15" dirty="0">
                <a:latin typeface="Roboto"/>
                <a:cs typeface="Roboto"/>
              </a:rPr>
              <a:t>every</a:t>
            </a:r>
            <a:r>
              <a:rPr sz="1900" b="1" spc="-35" dirty="0">
                <a:latin typeface="Roboto"/>
                <a:cs typeface="Roboto"/>
              </a:rPr>
              <a:t> </a:t>
            </a:r>
            <a:r>
              <a:rPr sz="1900" b="1" spc="-45" dirty="0">
                <a:latin typeface="Roboto"/>
                <a:cs typeface="Roboto"/>
              </a:rPr>
              <a:t>campaign </a:t>
            </a:r>
            <a:r>
              <a:rPr sz="1900" b="1" spc="-30" dirty="0">
                <a:latin typeface="Roboto"/>
                <a:cs typeface="Roboto"/>
              </a:rPr>
              <a:t>clearly </a:t>
            </a:r>
            <a:r>
              <a:rPr sz="1900" b="1" spc="-20" dirty="0">
                <a:latin typeface="Roboto"/>
                <a:cs typeface="Roboto"/>
              </a:rPr>
              <a:t>define:</a:t>
            </a:r>
            <a:endParaRPr sz="1900">
              <a:latin typeface="Roboto"/>
              <a:cs typeface="Roboto"/>
            </a:endParaRPr>
          </a:p>
          <a:p>
            <a:pPr marL="431800" indent="-419100">
              <a:lnSpc>
                <a:spcPts val="2200"/>
              </a:lnSpc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25" dirty="0">
                <a:latin typeface="Roboto"/>
                <a:cs typeface="Roboto"/>
              </a:rPr>
              <a:t>Advertising</a:t>
            </a:r>
            <a:r>
              <a:rPr sz="1900" b="1" spc="-155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Goals: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increasing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brand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awareness,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driving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website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traffic,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or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generating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leads.</a:t>
            </a:r>
            <a:endParaRPr sz="1900">
              <a:latin typeface="Roboto"/>
              <a:cs typeface="Roboto"/>
            </a:endParaRPr>
          </a:p>
          <a:p>
            <a:pPr marL="431800" marR="5080" indent="-419100">
              <a:lnSpc>
                <a:spcPts val="2200"/>
              </a:lnSpc>
              <a:spcBef>
                <a:spcPts val="10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15" dirty="0">
                <a:latin typeface="Roboto"/>
                <a:cs typeface="Roboto"/>
              </a:rPr>
              <a:t>Audience</a:t>
            </a:r>
            <a:r>
              <a:rPr sz="1900" b="1" spc="-100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Targeting:</a:t>
            </a:r>
            <a:r>
              <a:rPr sz="1900" b="1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Define</a:t>
            </a:r>
            <a:r>
              <a:rPr sz="1900" spc="3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target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audience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for</a:t>
            </a:r>
            <a:r>
              <a:rPr sz="1900" spc="-11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campaigns</a:t>
            </a:r>
            <a:r>
              <a:rPr sz="1900" spc="-50" dirty="0">
                <a:latin typeface="Roboto"/>
                <a:cs typeface="Roboto"/>
              </a:rPr>
              <a:t> based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on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demographics,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interests,</a:t>
            </a:r>
            <a:r>
              <a:rPr sz="1900" spc="-15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and</a:t>
            </a:r>
            <a:r>
              <a:rPr sz="1900" spc="-14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behavior.</a:t>
            </a:r>
            <a:endParaRPr sz="1900">
              <a:latin typeface="Roboto"/>
              <a:cs typeface="Roboto"/>
            </a:endParaRPr>
          </a:p>
          <a:p>
            <a:pPr marL="431800" marR="1065530" indent="-419100">
              <a:lnSpc>
                <a:spcPts val="2200"/>
              </a:lnSpc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10" dirty="0">
                <a:latin typeface="Roboto"/>
                <a:cs typeface="Roboto"/>
              </a:rPr>
              <a:t>Ad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40" dirty="0">
                <a:latin typeface="Roboto"/>
                <a:cs typeface="Roboto"/>
              </a:rPr>
              <a:t>Creation: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Create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visually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appealing </a:t>
            </a:r>
            <a:r>
              <a:rPr sz="1900" spc="-30" dirty="0">
                <a:latin typeface="Roboto"/>
                <a:cs typeface="Roboto"/>
              </a:rPr>
              <a:t>ad</a:t>
            </a:r>
            <a:r>
              <a:rPr sz="1900" spc="-40" dirty="0">
                <a:latin typeface="Roboto"/>
                <a:cs typeface="Roboto"/>
              </a:rPr>
              <a:t> creatives,</a:t>
            </a:r>
            <a:r>
              <a:rPr sz="1900" spc="-15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compelling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copy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relevant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call-to-action.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0" marR="5080" indent="-3352800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45" dirty="0"/>
              <a:t>Content </a:t>
            </a:r>
            <a:r>
              <a:rPr spc="-35" dirty="0"/>
              <a:t>Creation and </a:t>
            </a:r>
            <a:r>
              <a:rPr spc="-30" dirty="0"/>
              <a:t>Curation </a:t>
            </a:r>
            <a:r>
              <a:rPr spc="-55" dirty="0"/>
              <a:t>(Post </a:t>
            </a:r>
            <a:r>
              <a:rPr spc="-40" dirty="0"/>
              <a:t>creations, </a:t>
            </a:r>
            <a:r>
              <a:rPr spc="-35" dirty="0"/>
              <a:t>Designs/Video </a:t>
            </a:r>
            <a:r>
              <a:rPr spc="-40" dirty="0"/>
              <a:t>Editing, </a:t>
            </a:r>
            <a:r>
              <a:rPr spc="-10" dirty="0"/>
              <a:t>Ad </a:t>
            </a:r>
            <a:r>
              <a:rPr spc="-40" dirty="0"/>
              <a:t>Campaigns </a:t>
            </a:r>
            <a:r>
              <a:rPr spc="-30" dirty="0"/>
              <a:t>over Social </a:t>
            </a:r>
            <a:r>
              <a:rPr spc="-459" dirty="0"/>
              <a:t> </a:t>
            </a:r>
            <a:r>
              <a:rPr spc="-55" dirty="0"/>
              <a:t>M</a:t>
            </a:r>
            <a:r>
              <a:rPr dirty="0"/>
              <a:t>e</a:t>
            </a:r>
            <a:r>
              <a:rPr spc="-80" dirty="0"/>
              <a:t>d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95" dirty="0"/>
              <a:t> </a:t>
            </a:r>
            <a:r>
              <a:rPr spc="-125" dirty="0"/>
              <a:t>a</a:t>
            </a:r>
            <a:r>
              <a:rPr spc="2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125" dirty="0"/>
              <a:t>a</a:t>
            </a:r>
            <a:r>
              <a:rPr spc="-10" dirty="0"/>
              <a:t>i</a:t>
            </a:r>
            <a:r>
              <a:rPr spc="-5" dirty="0"/>
              <a:t>l</a:t>
            </a:r>
            <a:r>
              <a:rPr spc="-80" dirty="0"/>
              <a:t> </a:t>
            </a:r>
            <a:r>
              <a:rPr spc="40" dirty="0"/>
              <a:t>I</a:t>
            </a:r>
            <a:r>
              <a:rPr spc="-80" dirty="0"/>
              <a:t>d</a:t>
            </a:r>
            <a:r>
              <a:rPr dirty="0"/>
              <a:t>e</a:t>
            </a:r>
            <a:r>
              <a:rPr spc="-25" dirty="0"/>
              <a:t>a</a:t>
            </a:r>
            <a:r>
              <a:rPr spc="-65" dirty="0"/>
              <a:t>t</a:t>
            </a:r>
            <a:r>
              <a:rPr spc="-110" dirty="0"/>
              <a:t>i</a:t>
            </a:r>
            <a:r>
              <a:rPr spc="25" dirty="0"/>
              <a:t>o</a:t>
            </a:r>
            <a:r>
              <a:rPr spc="-10" dirty="0"/>
              <a:t>n</a:t>
            </a:r>
            <a:r>
              <a:rPr spc="-140" dirty="0"/>
              <a:t> </a:t>
            </a:r>
            <a:r>
              <a:rPr spc="-25" dirty="0"/>
              <a:t>a</a:t>
            </a:r>
            <a:r>
              <a:rPr spc="-75" dirty="0"/>
              <a:t>n</a:t>
            </a:r>
            <a:r>
              <a:rPr spc="-5" dirty="0"/>
              <a:t>d</a:t>
            </a:r>
            <a:r>
              <a:rPr spc="-45" dirty="0"/>
              <a:t> </a:t>
            </a:r>
            <a:r>
              <a:rPr spc="-10" dirty="0"/>
              <a:t>C</a:t>
            </a:r>
            <a:r>
              <a:rPr spc="30" dirty="0"/>
              <a:t>r</a:t>
            </a:r>
            <a:r>
              <a:rPr dirty="0"/>
              <a:t>e</a:t>
            </a:r>
            <a:r>
              <a:rPr spc="-125" dirty="0"/>
              <a:t>a</a:t>
            </a:r>
            <a:r>
              <a:rPr spc="-65" dirty="0"/>
              <a:t>t</a:t>
            </a:r>
            <a:r>
              <a:rPr spc="-10" dirty="0"/>
              <a:t>i</a:t>
            </a:r>
            <a:r>
              <a:rPr spc="-75" dirty="0"/>
              <a:t>o</a:t>
            </a:r>
            <a:r>
              <a:rPr spc="25" dirty="0"/>
              <a:t>n</a:t>
            </a:r>
            <a:r>
              <a:rPr spc="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854200"/>
            <a:ext cx="992759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424242"/>
                </a:solidFill>
                <a:latin typeface="Roboto"/>
                <a:cs typeface="Roboto"/>
              </a:rPr>
              <a:t>Email</a:t>
            </a:r>
            <a:r>
              <a:rPr sz="2800" b="1" spc="-6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424242"/>
                </a:solidFill>
                <a:latin typeface="Roboto"/>
                <a:cs typeface="Roboto"/>
              </a:rPr>
              <a:t>Ad</a:t>
            </a:r>
            <a:r>
              <a:rPr sz="2800" b="1" spc="-10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2800" b="1" spc="-15" dirty="0">
                <a:solidFill>
                  <a:srgbClr val="424242"/>
                </a:solidFill>
                <a:latin typeface="Roboto"/>
                <a:cs typeface="Roboto"/>
              </a:rPr>
              <a:t>Campaigns</a:t>
            </a: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Roboto"/>
              <a:cs typeface="Roboto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sz="1900" b="1" spc="-10" dirty="0">
                <a:latin typeface="Roboto"/>
                <a:cs typeface="Roboto"/>
              </a:rPr>
              <a:t>A</a:t>
            </a:r>
            <a:r>
              <a:rPr sz="1900" b="1" spc="-5" dirty="0">
                <a:latin typeface="Roboto"/>
                <a:cs typeface="Roboto"/>
              </a:rPr>
              <a:t>d</a:t>
            </a:r>
            <a:r>
              <a:rPr sz="1900" b="1" spc="-4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C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45" dirty="0">
                <a:latin typeface="Roboto"/>
                <a:cs typeface="Roboto"/>
              </a:rPr>
              <a:t>m</a:t>
            </a:r>
            <a:r>
              <a:rPr sz="1900" b="1" spc="25" dirty="0">
                <a:latin typeface="Roboto"/>
                <a:cs typeface="Roboto"/>
              </a:rPr>
              <a:t>p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80" dirty="0">
                <a:latin typeface="Roboto"/>
                <a:cs typeface="Roboto"/>
              </a:rPr>
              <a:t>g</a:t>
            </a:r>
            <a:r>
              <a:rPr sz="1900" b="1" spc="25" dirty="0">
                <a:latin typeface="Roboto"/>
                <a:cs typeface="Roboto"/>
              </a:rPr>
              <a:t>n</a:t>
            </a:r>
            <a:r>
              <a:rPr sz="1900" b="1" spc="-5" dirty="0">
                <a:latin typeface="Roboto"/>
                <a:cs typeface="Roboto"/>
              </a:rPr>
              <a:t>s</a:t>
            </a:r>
            <a:r>
              <a:rPr sz="1900" b="1" spc="-155" dirty="0">
                <a:latin typeface="Roboto"/>
                <a:cs typeface="Roboto"/>
              </a:rPr>
              <a:t> </a:t>
            </a:r>
            <a:r>
              <a:rPr sz="1900" b="1" spc="30" dirty="0">
                <a:latin typeface="Roboto"/>
                <a:cs typeface="Roboto"/>
              </a:rPr>
              <a:t>f</a:t>
            </a:r>
            <a:r>
              <a:rPr sz="1900" b="1" spc="-75" dirty="0">
                <a:latin typeface="Roboto"/>
                <a:cs typeface="Roboto"/>
              </a:rPr>
              <a:t>o</a:t>
            </a:r>
            <a:r>
              <a:rPr sz="1900" b="1" spc="25" dirty="0">
                <a:latin typeface="Roboto"/>
                <a:cs typeface="Roboto"/>
              </a:rPr>
              <a:t>r</a:t>
            </a:r>
            <a:r>
              <a:rPr sz="1900" b="1" spc="-7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e</a:t>
            </a:r>
            <a:r>
              <a:rPr sz="1900" b="1" spc="-45" dirty="0">
                <a:latin typeface="Roboto"/>
                <a:cs typeface="Roboto"/>
              </a:rPr>
              <a:t>m</a:t>
            </a:r>
            <a:r>
              <a:rPr sz="1900" b="1" spc="-25" dirty="0">
                <a:latin typeface="Roboto"/>
                <a:cs typeface="Roboto"/>
              </a:rPr>
              <a:t>a</a:t>
            </a:r>
            <a:r>
              <a:rPr sz="1900" b="1" spc="-110" dirty="0">
                <a:latin typeface="Roboto"/>
                <a:cs typeface="Roboto"/>
              </a:rPr>
              <a:t>i</a:t>
            </a:r>
            <a:r>
              <a:rPr sz="1900" b="1" spc="-5" dirty="0">
                <a:latin typeface="Roboto"/>
                <a:cs typeface="Roboto"/>
              </a:rPr>
              <a:t>l</a:t>
            </a:r>
            <a:r>
              <a:rPr sz="1900" b="1" spc="20" dirty="0">
                <a:latin typeface="Roboto"/>
                <a:cs typeface="Roboto"/>
              </a:rPr>
              <a:t> </a:t>
            </a:r>
            <a:r>
              <a:rPr sz="1900" b="1" spc="-45" dirty="0">
                <a:latin typeface="Roboto"/>
                <a:cs typeface="Roboto"/>
              </a:rPr>
              <a:t>m</a:t>
            </a:r>
            <a:r>
              <a:rPr sz="1900" b="1" spc="-125" dirty="0">
                <a:latin typeface="Roboto"/>
                <a:cs typeface="Roboto"/>
              </a:rPr>
              <a:t>a</a:t>
            </a:r>
            <a:r>
              <a:rPr sz="1900" b="1" spc="30" dirty="0">
                <a:latin typeface="Roboto"/>
                <a:cs typeface="Roboto"/>
              </a:rPr>
              <a:t>r</a:t>
            </a:r>
            <a:r>
              <a:rPr sz="1900" b="1" spc="-120" dirty="0">
                <a:latin typeface="Roboto"/>
                <a:cs typeface="Roboto"/>
              </a:rPr>
              <a:t>k</a:t>
            </a:r>
            <a:r>
              <a:rPr sz="1900" b="1" dirty="0">
                <a:latin typeface="Roboto"/>
                <a:cs typeface="Roboto"/>
              </a:rPr>
              <a:t>e</a:t>
            </a:r>
            <a:r>
              <a:rPr sz="1900" b="1" spc="-65" dirty="0">
                <a:latin typeface="Roboto"/>
                <a:cs typeface="Roboto"/>
              </a:rPr>
              <a:t>t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25" dirty="0">
                <a:latin typeface="Roboto"/>
                <a:cs typeface="Roboto"/>
              </a:rPr>
              <a:t>n</a:t>
            </a:r>
            <a:r>
              <a:rPr sz="1900" b="1" spc="-80" dirty="0">
                <a:latin typeface="Roboto"/>
                <a:cs typeface="Roboto"/>
              </a:rPr>
              <a:t>g</a:t>
            </a:r>
            <a:r>
              <a:rPr sz="1900" b="1" spc="-5" dirty="0">
                <a:latin typeface="Roboto"/>
                <a:cs typeface="Roboto"/>
              </a:rPr>
              <a:t>: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Roboto"/>
              <a:cs typeface="Roboto"/>
            </a:endParaRPr>
          </a:p>
          <a:p>
            <a:pPr marL="228600" marR="5080">
              <a:lnSpc>
                <a:spcPts val="2200"/>
              </a:lnSpc>
              <a:spcBef>
                <a:spcPts val="5"/>
              </a:spcBef>
            </a:pPr>
            <a:r>
              <a:rPr sz="1900" spc="-35" dirty="0">
                <a:latin typeface="Roboto"/>
                <a:cs typeface="Roboto"/>
              </a:rPr>
              <a:t>Come</a:t>
            </a:r>
            <a:r>
              <a:rPr sz="1900" spc="2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up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with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2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email</a:t>
            </a:r>
            <a:r>
              <a:rPr sz="1900" spc="-30" dirty="0">
                <a:latin typeface="Roboto"/>
                <a:cs typeface="Roboto"/>
              </a:rPr>
              <a:t> ad</a:t>
            </a:r>
            <a:r>
              <a:rPr sz="1900" spc="-45" dirty="0">
                <a:latin typeface="Roboto"/>
                <a:cs typeface="Roboto"/>
              </a:rPr>
              <a:t> campaigns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with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mentioned</a:t>
            </a:r>
            <a:r>
              <a:rPr sz="1900" spc="-14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goals: </a:t>
            </a:r>
            <a:r>
              <a:rPr sz="1900" spc="-40" dirty="0">
                <a:latin typeface="Roboto"/>
                <a:cs typeface="Roboto"/>
              </a:rPr>
              <a:t>brand </a:t>
            </a:r>
            <a:r>
              <a:rPr sz="1900" spc="-45" dirty="0">
                <a:latin typeface="Roboto"/>
                <a:cs typeface="Roboto"/>
              </a:rPr>
              <a:t>awareness</a:t>
            </a:r>
            <a:r>
              <a:rPr sz="1900" spc="-155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&amp;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generating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leads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11430000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/>
              <a:t>E</a:t>
            </a:r>
            <a:r>
              <a:rPr sz="2800" spc="-25" dirty="0"/>
              <a:t>m</a:t>
            </a:r>
            <a:r>
              <a:rPr sz="2800" spc="-110" dirty="0"/>
              <a:t>a</a:t>
            </a:r>
            <a:r>
              <a:rPr sz="2800" spc="45" dirty="0"/>
              <a:t>i</a:t>
            </a:r>
            <a:r>
              <a:rPr sz="2800" spc="-10" dirty="0"/>
              <a:t>l</a:t>
            </a:r>
            <a:r>
              <a:rPr sz="2800" spc="-40" dirty="0"/>
              <a:t> </a:t>
            </a:r>
            <a:r>
              <a:rPr sz="2800" spc="10" dirty="0"/>
              <a:t>A</a:t>
            </a:r>
            <a:r>
              <a:rPr sz="2800" spc="-5" dirty="0"/>
              <a:t>d</a:t>
            </a:r>
            <a:r>
              <a:rPr sz="2800" spc="-80" dirty="0"/>
              <a:t> </a:t>
            </a:r>
            <a:r>
              <a:rPr sz="2800" spc="15" dirty="0"/>
              <a:t>C</a:t>
            </a:r>
            <a:r>
              <a:rPr sz="2800" spc="-10" dirty="0"/>
              <a:t>a</a:t>
            </a:r>
            <a:r>
              <a:rPr sz="2800" spc="-25" dirty="0"/>
              <a:t>m</a:t>
            </a:r>
            <a:r>
              <a:rPr sz="2800" spc="15" dirty="0"/>
              <a:t>p</a:t>
            </a:r>
            <a:r>
              <a:rPr sz="2800" spc="-110" dirty="0"/>
              <a:t>a</a:t>
            </a:r>
            <a:r>
              <a:rPr sz="2800" spc="45" dirty="0"/>
              <a:t>i</a:t>
            </a:r>
            <a:r>
              <a:rPr sz="2800" spc="-85" dirty="0"/>
              <a:t>g</a:t>
            </a:r>
            <a:r>
              <a:rPr sz="2800" spc="-15" dirty="0"/>
              <a:t>n</a:t>
            </a:r>
            <a:r>
              <a:rPr sz="2800" spc="30" dirty="0"/>
              <a:t> </a:t>
            </a:r>
            <a:r>
              <a:rPr sz="2800" dirty="0"/>
              <a:t>1</a:t>
            </a:r>
            <a:r>
              <a:rPr sz="2800" spc="-105" dirty="0"/>
              <a:t> </a:t>
            </a:r>
            <a:r>
              <a:rPr sz="2800" spc="-135" dirty="0"/>
              <a:t>-</a:t>
            </a:r>
            <a:r>
              <a:rPr sz="2800" spc="-85" dirty="0"/>
              <a:t> </a:t>
            </a:r>
            <a:r>
              <a:rPr sz="2800" spc="10" dirty="0"/>
              <a:t>Br</a:t>
            </a:r>
            <a:r>
              <a:rPr sz="2800" spc="-110" dirty="0"/>
              <a:t>a</a:t>
            </a:r>
            <a:r>
              <a:rPr sz="2800" spc="15" dirty="0"/>
              <a:t>n</a:t>
            </a:r>
            <a:r>
              <a:rPr sz="2800" spc="-5" dirty="0"/>
              <a:t>d</a:t>
            </a:r>
            <a:r>
              <a:rPr sz="2800" spc="-80" dirty="0"/>
              <a:t> </a:t>
            </a:r>
            <a:r>
              <a:rPr sz="2800" spc="110" dirty="0"/>
              <a:t>A</a:t>
            </a:r>
            <a:r>
              <a:rPr sz="2800" spc="-65" dirty="0"/>
              <a:t>w</a:t>
            </a:r>
            <a:r>
              <a:rPr sz="2800" spc="-10" dirty="0"/>
              <a:t>a</a:t>
            </a:r>
            <a:r>
              <a:rPr sz="2800" spc="10" dirty="0"/>
              <a:t>r</a:t>
            </a:r>
            <a:r>
              <a:rPr sz="2800" spc="30" dirty="0"/>
              <a:t>e</a:t>
            </a:r>
            <a:r>
              <a:rPr sz="2800" spc="15" dirty="0"/>
              <a:t>n</a:t>
            </a:r>
            <a:r>
              <a:rPr sz="2800" spc="30" dirty="0"/>
              <a:t>e</a:t>
            </a:r>
            <a:r>
              <a:rPr sz="2800" spc="-50" dirty="0"/>
              <a:t>s</a:t>
            </a:r>
            <a:r>
              <a:rPr sz="2800" spc="-5" dirty="0"/>
              <a:t>s</a:t>
            </a:r>
            <a:endParaRPr sz="28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500" b="0" spc="-35" dirty="0">
                <a:solidFill>
                  <a:srgbClr val="000000"/>
                </a:solidFill>
                <a:latin typeface="Roboto"/>
                <a:cs typeface="Roboto"/>
              </a:rPr>
              <a:t>(insert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emailer</a:t>
            </a:r>
            <a:r>
              <a:rPr sz="2500" b="0" spc="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image)</a:t>
            </a:r>
            <a:endParaRPr sz="2500">
              <a:latin typeface="Roboto"/>
              <a:cs typeface="Roboto"/>
            </a:endParaRPr>
          </a:p>
        </p:txBody>
      </p:sp>
      <p:pic>
        <p:nvPicPr>
          <p:cNvPr id="3" name="Picture 2" descr="Screenshot_2023-08-01-17-55-09-97.jpg"/>
          <p:cNvPicPr>
            <a:picLocks noChangeAspect="1"/>
          </p:cNvPicPr>
          <p:nvPr/>
        </p:nvPicPr>
        <p:blipFill>
          <a:blip r:embed="rId2" cstate="print"/>
          <a:srcRect t="8889"/>
          <a:stretch>
            <a:fillRect/>
          </a:stretch>
        </p:blipFill>
        <p:spPr>
          <a:xfrm>
            <a:off x="4800600" y="685800"/>
            <a:ext cx="2676119" cy="6079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77600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/>
              <a:t>E</a:t>
            </a:r>
            <a:r>
              <a:rPr sz="2800" spc="-25" dirty="0"/>
              <a:t>m</a:t>
            </a:r>
            <a:r>
              <a:rPr sz="2800" spc="-110" dirty="0"/>
              <a:t>a</a:t>
            </a:r>
            <a:r>
              <a:rPr sz="2800" spc="45" dirty="0"/>
              <a:t>i</a:t>
            </a:r>
            <a:r>
              <a:rPr sz="2800" spc="-10" dirty="0"/>
              <a:t>l</a:t>
            </a:r>
            <a:r>
              <a:rPr sz="2800" spc="-40" dirty="0"/>
              <a:t> </a:t>
            </a:r>
            <a:r>
              <a:rPr sz="2800" spc="10" dirty="0"/>
              <a:t>A</a:t>
            </a:r>
            <a:r>
              <a:rPr sz="2800" spc="-5" dirty="0"/>
              <a:t>d</a:t>
            </a:r>
            <a:r>
              <a:rPr sz="2800" spc="-80" dirty="0"/>
              <a:t> </a:t>
            </a:r>
            <a:r>
              <a:rPr sz="2800" spc="15" dirty="0"/>
              <a:t>C</a:t>
            </a:r>
            <a:r>
              <a:rPr sz="2800" spc="-10" dirty="0"/>
              <a:t>a</a:t>
            </a:r>
            <a:r>
              <a:rPr sz="2800" spc="-25" dirty="0"/>
              <a:t>m</a:t>
            </a:r>
            <a:r>
              <a:rPr sz="2800" spc="15" dirty="0"/>
              <a:t>p</a:t>
            </a:r>
            <a:r>
              <a:rPr sz="2800" spc="-110" dirty="0"/>
              <a:t>a</a:t>
            </a:r>
            <a:r>
              <a:rPr sz="2800" spc="45" dirty="0"/>
              <a:t>i</a:t>
            </a:r>
            <a:r>
              <a:rPr sz="2800" spc="-85" dirty="0"/>
              <a:t>g</a:t>
            </a:r>
            <a:r>
              <a:rPr sz="2800" spc="-15" dirty="0"/>
              <a:t>n</a:t>
            </a:r>
            <a:r>
              <a:rPr sz="2800" spc="30" dirty="0"/>
              <a:t> </a:t>
            </a:r>
            <a:r>
              <a:rPr sz="2800" dirty="0"/>
              <a:t>2</a:t>
            </a:r>
            <a:r>
              <a:rPr sz="2800" spc="-105" dirty="0"/>
              <a:t> </a:t>
            </a:r>
            <a:r>
              <a:rPr sz="2800" spc="-135" dirty="0"/>
              <a:t>-</a:t>
            </a:r>
            <a:r>
              <a:rPr sz="2800" spc="-85" dirty="0"/>
              <a:t> </a:t>
            </a:r>
            <a:r>
              <a:rPr sz="2800" spc="40" dirty="0"/>
              <a:t>L</a:t>
            </a:r>
            <a:r>
              <a:rPr sz="2800" spc="30" dirty="0"/>
              <a:t>e</a:t>
            </a:r>
            <a:r>
              <a:rPr sz="2800" spc="-110" dirty="0"/>
              <a:t>a</a:t>
            </a:r>
            <a:r>
              <a:rPr sz="2800" spc="-5" dirty="0"/>
              <a:t>d</a:t>
            </a:r>
            <a:r>
              <a:rPr sz="2800" spc="20" dirty="0"/>
              <a:t> </a:t>
            </a:r>
            <a:r>
              <a:rPr sz="2800" spc="30" dirty="0"/>
              <a:t>Ge</a:t>
            </a:r>
            <a:r>
              <a:rPr sz="2800" spc="-85" dirty="0"/>
              <a:t>n</a:t>
            </a:r>
            <a:r>
              <a:rPr sz="2800" spc="130" dirty="0"/>
              <a:t>e</a:t>
            </a:r>
            <a:r>
              <a:rPr sz="2800" spc="10" dirty="0"/>
              <a:t>r</a:t>
            </a:r>
            <a:r>
              <a:rPr sz="2800" spc="-110" dirty="0"/>
              <a:t>a</a:t>
            </a:r>
            <a:r>
              <a:rPr sz="2800" spc="-80" dirty="0"/>
              <a:t>t</a:t>
            </a:r>
            <a:r>
              <a:rPr sz="2800" spc="-55" dirty="0"/>
              <a:t>i</a:t>
            </a:r>
            <a:r>
              <a:rPr sz="2800" spc="15" dirty="0"/>
              <a:t>o</a:t>
            </a:r>
            <a:r>
              <a:rPr sz="2800" spc="-15" dirty="0"/>
              <a:t>n</a:t>
            </a:r>
            <a:endParaRPr sz="28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500" b="0" spc="-35" dirty="0">
                <a:solidFill>
                  <a:srgbClr val="000000"/>
                </a:solidFill>
                <a:latin typeface="Roboto"/>
                <a:cs typeface="Roboto"/>
              </a:rPr>
              <a:t>(insert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emailer</a:t>
            </a:r>
            <a:r>
              <a:rPr sz="2500" b="0" spc="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image)</a:t>
            </a:r>
            <a:endParaRPr sz="2500">
              <a:latin typeface="Roboto"/>
              <a:cs typeface="Roboto"/>
            </a:endParaRPr>
          </a:p>
        </p:txBody>
      </p:sp>
      <p:pic>
        <p:nvPicPr>
          <p:cNvPr id="3" name="Picture 2" descr="rename.jpg"/>
          <p:cNvPicPr>
            <a:picLocks noChangeAspect="1"/>
          </p:cNvPicPr>
          <p:nvPr/>
        </p:nvPicPr>
        <p:blipFill>
          <a:blip r:embed="rId2" cstate="print"/>
          <a:srcRect t="7778"/>
          <a:stretch>
            <a:fillRect/>
          </a:stretch>
        </p:blipFill>
        <p:spPr>
          <a:xfrm>
            <a:off x="4800600" y="685800"/>
            <a:ext cx="2590800" cy="612256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10896600" cy="63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 algn="ctr">
              <a:lnSpc>
                <a:spcPct val="109600"/>
              </a:lnSpc>
              <a:spcBef>
                <a:spcPts val="100"/>
              </a:spcBef>
            </a:pPr>
            <a:r>
              <a:rPr spc="-35" dirty="0"/>
              <a:t>Part </a:t>
            </a:r>
            <a:r>
              <a:rPr spc="-50" dirty="0"/>
              <a:t>4: </a:t>
            </a:r>
            <a:r>
              <a:rPr spc="-30" dirty="0"/>
              <a:t>Content </a:t>
            </a:r>
            <a:r>
              <a:rPr spc="-35" dirty="0"/>
              <a:t>Creation and </a:t>
            </a:r>
            <a:r>
              <a:rPr spc="-45" dirty="0"/>
              <a:t>Curation </a:t>
            </a:r>
            <a:r>
              <a:rPr spc="-35" dirty="0"/>
              <a:t>(Post </a:t>
            </a:r>
            <a:r>
              <a:rPr spc="-30" dirty="0"/>
              <a:t>creations, </a:t>
            </a:r>
            <a:r>
              <a:rPr spc="-35" dirty="0"/>
              <a:t>Designs/Video </a:t>
            </a:r>
            <a:r>
              <a:rPr spc="-30" dirty="0"/>
              <a:t> </a:t>
            </a:r>
            <a:r>
              <a:rPr spc="-40" dirty="0"/>
              <a:t>Editing,</a:t>
            </a:r>
            <a:r>
              <a:rPr spc="-35" dirty="0"/>
              <a:t> </a:t>
            </a:r>
            <a:r>
              <a:rPr spc="-10" dirty="0"/>
              <a:t>Ad</a:t>
            </a:r>
            <a:r>
              <a:rPr spc="-40" dirty="0"/>
              <a:t> Campaigns</a:t>
            </a:r>
            <a:r>
              <a:rPr spc="-50" dirty="0"/>
              <a:t> </a:t>
            </a:r>
            <a:r>
              <a:rPr spc="-30" dirty="0"/>
              <a:t>over</a:t>
            </a:r>
            <a:r>
              <a:rPr spc="-65" dirty="0"/>
              <a:t> </a:t>
            </a:r>
            <a:r>
              <a:rPr spc="-30" dirty="0"/>
              <a:t>Social</a:t>
            </a:r>
            <a:r>
              <a:rPr spc="-75" dirty="0"/>
              <a:t> </a:t>
            </a:r>
            <a:r>
              <a:rPr spc="-30" dirty="0"/>
              <a:t>Media</a:t>
            </a:r>
            <a:r>
              <a:rPr spc="-9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spc="-30" dirty="0"/>
              <a:t>Email</a:t>
            </a:r>
            <a:r>
              <a:rPr spc="-75" dirty="0"/>
              <a:t> </a:t>
            </a:r>
            <a:r>
              <a:rPr spc="-40" dirty="0"/>
              <a:t>Ideation</a:t>
            </a:r>
            <a:r>
              <a:rPr spc="-35" dirty="0"/>
              <a:t> and</a:t>
            </a:r>
            <a:r>
              <a:rPr spc="-140" dirty="0"/>
              <a:t> </a:t>
            </a:r>
            <a:r>
              <a:rPr spc="-25" dirty="0"/>
              <a:t>Creation)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777240"/>
            <a:ext cx="9712325" cy="594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18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spc="-35" dirty="0">
                <a:latin typeface="Roboto"/>
                <a:cs typeface="Roboto"/>
              </a:rPr>
              <a:t>Reflect</a:t>
            </a:r>
            <a:r>
              <a:rPr sz="1900" spc="15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on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creation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curation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process,</a:t>
            </a:r>
            <a:r>
              <a:rPr sz="1900" spc="-1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discussing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challenges</a:t>
            </a:r>
            <a:r>
              <a:rPr sz="1900" spc="-14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faced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and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lessons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learned.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9753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400"/>
            <a:r>
              <a:rPr lang="en-US" b="1" dirty="0" smtClean="0"/>
              <a:t>1. Consistency is Key: </a:t>
            </a:r>
            <a:r>
              <a:rPr lang="en-US" dirty="0" smtClean="0"/>
              <a:t>Maintaining a consistent tone, style, and frequency of content across platforms helps reinforce brand identity and improves audience recall.</a:t>
            </a:r>
          </a:p>
          <a:p>
            <a:pPr marL="329400"/>
            <a:r>
              <a:rPr lang="en-US" b="1" dirty="0" smtClean="0"/>
              <a:t>2.Visual Appeal: </a:t>
            </a:r>
            <a:r>
              <a:rPr lang="en-US" dirty="0" smtClean="0"/>
              <a:t>Eye-catching visuals, well-designed graphics, and professionally edited videos can significantly enhance the impact of content and ad campaigns.</a:t>
            </a:r>
          </a:p>
          <a:p>
            <a:pPr marL="329400"/>
            <a:r>
              <a:rPr lang="en-US" b="1" dirty="0" smtClean="0"/>
              <a:t>3. A/B Testing: </a:t>
            </a:r>
            <a:r>
              <a:rPr lang="en-US" dirty="0" smtClean="0"/>
              <a:t>Regularly conducting A/B + tests for ad campaigns and email subject lines allows for data-driven optimization and better results.</a:t>
            </a:r>
          </a:p>
          <a:p>
            <a:pPr marL="329400"/>
            <a:r>
              <a:rPr lang="en-US" b="1" dirty="0" smtClean="0"/>
              <a:t>4.Know our Audience:</a:t>
            </a:r>
            <a:r>
              <a:rPr lang="en-US" dirty="0" smtClean="0"/>
              <a:t> Understanding the target audience's interests, pain points, and preferences is fundamental in creating relevant and engaging content.</a:t>
            </a:r>
          </a:p>
          <a:p>
            <a:pPr marL="329400"/>
            <a:r>
              <a:rPr lang="en-US" b="1" dirty="0" smtClean="0"/>
              <a:t>5. Engage with the Audience</a:t>
            </a:r>
            <a:r>
              <a:rPr lang="en-US" dirty="0" smtClean="0"/>
              <a:t>: Responding to comments, messages, and feedback from the audience fosters a sense of community and builds trust.</a:t>
            </a:r>
          </a:p>
          <a:p>
            <a:r>
              <a:rPr lang="en-US" b="1" dirty="0" smtClean="0"/>
              <a:t>       6. Long-Term Approach: </a:t>
            </a:r>
            <a:r>
              <a:rPr lang="en-US" dirty="0" smtClean="0"/>
              <a:t>Content creation and marketing are not one-time endeavors. A long-term, strategic approach is necessary to build brand awareness and achieve sustainable growth.</a:t>
            </a:r>
          </a:p>
          <a:p>
            <a:r>
              <a:rPr lang="en-US" dirty="0" smtClean="0"/>
              <a:t>                           In conclusion, content creation and </a:t>
            </a:r>
            <a:r>
              <a:rPr lang="en-US" dirty="0" err="1" smtClean="0"/>
              <a:t>curation</a:t>
            </a:r>
            <a:r>
              <a:rPr lang="en-US" dirty="0" smtClean="0"/>
              <a:t>, along with thoughtful design, video editing, and well-executed ad campaigns, play a pivotal role in a successful marketing strategy. By understanding the challenges and incorporating the lessons learned, businesses can create compelling content that resonates with their target audience and drives results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90600" y="228600"/>
            <a:ext cx="9906000" cy="91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0" marR="5080" indent="-3848100">
              <a:lnSpc>
                <a:spcPct val="116700"/>
              </a:lnSpc>
              <a:spcBef>
                <a:spcPts val="100"/>
              </a:spcBef>
            </a:pPr>
            <a:r>
              <a:rPr sz="2500" spc="10" dirty="0"/>
              <a:t>Part </a:t>
            </a:r>
            <a:r>
              <a:rPr sz="2500" spc="-20" dirty="0"/>
              <a:t>1: </a:t>
            </a:r>
            <a:r>
              <a:rPr sz="2500" spc="-10" dirty="0"/>
              <a:t>Brand </a:t>
            </a:r>
            <a:r>
              <a:rPr sz="2500" spc="-35" dirty="0"/>
              <a:t>study, </a:t>
            </a:r>
            <a:r>
              <a:rPr sz="2500" dirty="0"/>
              <a:t>Competitor </a:t>
            </a:r>
            <a:r>
              <a:rPr sz="2500" spc="-10" dirty="0"/>
              <a:t>Analysis </a:t>
            </a:r>
            <a:r>
              <a:rPr sz="2500" spc="-5" dirty="0"/>
              <a:t>&amp; Buyer’s/Audience’s </a:t>
            </a:r>
            <a:r>
              <a:rPr sz="2500" spc="-610" dirty="0"/>
              <a:t> </a:t>
            </a:r>
            <a:r>
              <a:rPr sz="2500" spc="10" dirty="0"/>
              <a:t>Persona</a:t>
            </a:r>
            <a:endParaRPr sz="2500"/>
          </a:p>
        </p:txBody>
      </p:sp>
      <p:sp>
        <p:nvSpPr>
          <p:cNvPr id="3" name="object 3">
            <a:hlinkClick r:id="rId2"/>
          </p:cNvPr>
          <p:cNvSpPr txBox="1"/>
          <p:nvPr/>
        </p:nvSpPr>
        <p:spPr>
          <a:xfrm>
            <a:off x="990600" y="1447800"/>
            <a:ext cx="9843770" cy="290335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223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40" smtClean="0">
                <a:latin typeface="Roboto"/>
                <a:cs typeface="Roboto"/>
              </a:rPr>
              <a:t>Competitor </a:t>
            </a:r>
            <a:r>
              <a:rPr sz="1900" b="1" spc="-30" smtClean="0">
                <a:latin typeface="Roboto"/>
                <a:cs typeface="Roboto"/>
              </a:rPr>
              <a:t>Analysis: </a:t>
            </a:r>
            <a:r>
              <a:rPr sz="1900" spc="-45" smtClean="0">
                <a:latin typeface="Roboto"/>
                <a:cs typeface="Roboto"/>
              </a:rPr>
              <a:t>Select </a:t>
            </a:r>
            <a:r>
              <a:rPr sz="1900" spc="-40" smtClean="0">
                <a:latin typeface="Roboto"/>
                <a:cs typeface="Roboto"/>
              </a:rPr>
              <a:t>three </a:t>
            </a:r>
            <a:r>
              <a:rPr sz="1900" spc="-35" smtClean="0">
                <a:latin typeface="Roboto"/>
                <a:cs typeface="Roboto"/>
              </a:rPr>
              <a:t>competitors operating </a:t>
            </a:r>
            <a:r>
              <a:rPr sz="1900" spc="-60" smtClean="0">
                <a:latin typeface="Roboto"/>
                <a:cs typeface="Roboto"/>
              </a:rPr>
              <a:t>in </a:t>
            </a:r>
            <a:r>
              <a:rPr sz="1900" spc="-40" smtClean="0">
                <a:latin typeface="Roboto"/>
                <a:cs typeface="Roboto"/>
              </a:rPr>
              <a:t>the </a:t>
            </a:r>
            <a:r>
              <a:rPr sz="1900" spc="-50" smtClean="0">
                <a:latin typeface="Roboto"/>
                <a:cs typeface="Roboto"/>
              </a:rPr>
              <a:t>same </a:t>
            </a:r>
            <a:r>
              <a:rPr sz="1900" spc="-65" smtClean="0">
                <a:latin typeface="Roboto"/>
                <a:cs typeface="Roboto"/>
              </a:rPr>
              <a:t>industry </a:t>
            </a:r>
            <a:r>
              <a:rPr sz="1900" spc="-55" smtClean="0">
                <a:latin typeface="Roboto"/>
                <a:cs typeface="Roboto"/>
              </a:rPr>
              <a:t>or </a:t>
            </a:r>
            <a:r>
              <a:rPr sz="1900" spc="-50" smtClean="0">
                <a:latin typeface="Roboto"/>
                <a:cs typeface="Roboto"/>
              </a:rPr>
              <a:t>niche </a:t>
            </a:r>
            <a:r>
              <a:rPr sz="1900" spc="-459" smtClean="0">
                <a:latin typeface="Roboto"/>
                <a:cs typeface="Roboto"/>
              </a:rPr>
              <a:t> </a:t>
            </a:r>
            <a:r>
              <a:rPr sz="1900" spc="-30" smtClean="0">
                <a:latin typeface="Roboto"/>
                <a:cs typeface="Roboto"/>
              </a:rPr>
              <a:t>as</a:t>
            </a:r>
            <a:r>
              <a:rPr sz="1900" spc="-55" smtClean="0">
                <a:latin typeface="Roboto"/>
                <a:cs typeface="Roboto"/>
              </a:rPr>
              <a:t> </a:t>
            </a:r>
            <a:r>
              <a:rPr sz="1900" spc="-40" smtClean="0">
                <a:latin typeface="Roboto"/>
                <a:cs typeface="Roboto"/>
              </a:rPr>
              <a:t>the</a:t>
            </a:r>
            <a:r>
              <a:rPr sz="1900" spc="-80" smtClean="0">
                <a:latin typeface="Roboto"/>
                <a:cs typeface="Roboto"/>
              </a:rPr>
              <a:t> </a:t>
            </a:r>
            <a:r>
              <a:rPr sz="1900" spc="-50" smtClean="0">
                <a:latin typeface="Roboto"/>
                <a:cs typeface="Roboto"/>
              </a:rPr>
              <a:t>chosen</a:t>
            </a:r>
            <a:r>
              <a:rPr sz="1900" spc="-25" smtClean="0">
                <a:latin typeface="Roboto"/>
                <a:cs typeface="Roboto"/>
              </a:rPr>
              <a:t> </a:t>
            </a:r>
            <a:r>
              <a:rPr sz="1900" spc="-45" smtClean="0">
                <a:latin typeface="Roboto"/>
                <a:cs typeface="Roboto"/>
              </a:rPr>
              <a:t>brand,</a:t>
            </a:r>
            <a:r>
              <a:rPr sz="1900" spc="-50" smtClean="0">
                <a:latin typeface="Roboto"/>
                <a:cs typeface="Roboto"/>
              </a:rPr>
              <a:t> </a:t>
            </a:r>
            <a:r>
              <a:rPr sz="1900" spc="-45" smtClean="0">
                <a:latin typeface="Roboto"/>
                <a:cs typeface="Roboto"/>
              </a:rPr>
              <a:t>examine</a:t>
            </a:r>
            <a:r>
              <a:rPr sz="1900" spc="-80" smtClean="0">
                <a:latin typeface="Roboto"/>
                <a:cs typeface="Roboto"/>
              </a:rPr>
              <a:t> </a:t>
            </a:r>
            <a:r>
              <a:rPr sz="1900" spc="-30" smtClean="0">
                <a:latin typeface="Roboto"/>
                <a:cs typeface="Roboto"/>
              </a:rPr>
              <a:t>their</a:t>
            </a:r>
            <a:r>
              <a:rPr sz="1900" spc="-120" smtClean="0">
                <a:latin typeface="Roboto"/>
                <a:cs typeface="Roboto"/>
              </a:rPr>
              <a:t> </a:t>
            </a:r>
            <a:r>
              <a:rPr sz="1900" spc="-70" smtClean="0">
                <a:latin typeface="Roboto"/>
                <a:cs typeface="Roboto"/>
              </a:rPr>
              <a:t>USPs</a:t>
            </a:r>
            <a:r>
              <a:rPr sz="1900" spc="-55" smtClean="0">
                <a:latin typeface="Roboto"/>
                <a:cs typeface="Roboto"/>
              </a:rPr>
              <a:t> </a:t>
            </a:r>
            <a:r>
              <a:rPr sz="1900" spc="-45" smtClean="0">
                <a:latin typeface="Roboto"/>
                <a:cs typeface="Roboto"/>
              </a:rPr>
              <a:t>and </a:t>
            </a:r>
            <a:r>
              <a:rPr sz="1900" spc="-35" smtClean="0">
                <a:latin typeface="Roboto"/>
                <a:cs typeface="Roboto"/>
              </a:rPr>
              <a:t>online</a:t>
            </a:r>
            <a:r>
              <a:rPr sz="1900" spc="-80" smtClean="0">
                <a:latin typeface="Roboto"/>
                <a:cs typeface="Roboto"/>
              </a:rPr>
              <a:t> </a:t>
            </a:r>
            <a:r>
              <a:rPr sz="1900" spc="-45" smtClean="0">
                <a:latin typeface="Roboto"/>
                <a:cs typeface="Roboto"/>
              </a:rPr>
              <a:t>communication.</a:t>
            </a:r>
            <a:endParaRPr sz="1900" smtClean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10" smtClean="0">
                <a:latin typeface="Roboto"/>
                <a:cs typeface="Roboto"/>
              </a:rPr>
              <a:t>C</a:t>
            </a:r>
            <a:r>
              <a:rPr sz="1900" b="1" spc="-75" smtClean="0">
                <a:latin typeface="Roboto"/>
                <a:cs typeface="Roboto"/>
              </a:rPr>
              <a:t>o</a:t>
            </a:r>
            <a:r>
              <a:rPr sz="1900" b="1" spc="-45" smtClean="0">
                <a:latin typeface="Roboto"/>
                <a:cs typeface="Roboto"/>
              </a:rPr>
              <a:t>m</a:t>
            </a:r>
            <a:r>
              <a:rPr sz="1900" b="1" spc="-75" smtClean="0">
                <a:latin typeface="Roboto"/>
                <a:cs typeface="Roboto"/>
              </a:rPr>
              <a:t>p</a:t>
            </a:r>
            <a:r>
              <a:rPr sz="1900" b="1" smtClean="0">
                <a:latin typeface="Roboto"/>
                <a:cs typeface="Roboto"/>
              </a:rPr>
              <a:t>e</a:t>
            </a:r>
            <a:r>
              <a:rPr sz="1900" b="1" spc="-65" smtClean="0">
                <a:latin typeface="Roboto"/>
                <a:cs typeface="Roboto"/>
              </a:rPr>
              <a:t>t</a:t>
            </a:r>
            <a:r>
              <a:rPr sz="1900" b="1" spc="-10" smtClean="0">
                <a:latin typeface="Roboto"/>
                <a:cs typeface="Roboto"/>
              </a:rPr>
              <a:t>i</a:t>
            </a:r>
            <a:r>
              <a:rPr sz="1900" b="1" spc="-65" smtClean="0">
                <a:latin typeface="Roboto"/>
                <a:cs typeface="Roboto"/>
              </a:rPr>
              <a:t>t</a:t>
            </a:r>
            <a:r>
              <a:rPr sz="1900" b="1" spc="-75" smtClean="0">
                <a:latin typeface="Roboto"/>
                <a:cs typeface="Roboto"/>
              </a:rPr>
              <a:t>o</a:t>
            </a:r>
            <a:r>
              <a:rPr sz="1900" b="1" spc="25" smtClean="0">
                <a:latin typeface="Roboto"/>
                <a:cs typeface="Roboto"/>
              </a:rPr>
              <a:t>r</a:t>
            </a:r>
            <a:r>
              <a:rPr sz="1900" b="1" spc="-70" smtClean="0">
                <a:latin typeface="Roboto"/>
                <a:cs typeface="Roboto"/>
              </a:rPr>
              <a:t> </a:t>
            </a:r>
            <a:r>
              <a:rPr sz="1900" b="1" spc="5" smtClean="0">
                <a:latin typeface="Roboto"/>
                <a:cs typeface="Roboto"/>
              </a:rPr>
              <a:t>1</a:t>
            </a:r>
            <a:r>
              <a:rPr sz="1900" b="1" spc="-5" smtClean="0">
                <a:latin typeface="Roboto"/>
                <a:cs typeface="Roboto"/>
              </a:rPr>
              <a:t>:</a:t>
            </a:r>
            <a:r>
              <a:rPr lang="en-US" sz="1900" b="1" spc="-5" dirty="0" smtClean="0">
                <a:latin typeface="Roboto"/>
                <a:cs typeface="Roboto"/>
              </a:rPr>
              <a:t> BUNIYAA(</a:t>
            </a:r>
            <a:r>
              <a:rPr lang="en-US" sz="1900" spc="-5" dirty="0" smtClean="0">
                <a:latin typeface="Roboto"/>
                <a:cs typeface="Roboto"/>
              </a:rPr>
              <a:t>Buy Indian  Grocery Online of USA</a:t>
            </a:r>
            <a:r>
              <a:rPr lang="en-US" sz="1900" b="1" spc="-5" dirty="0" smtClean="0">
                <a:latin typeface="Roboto"/>
                <a:cs typeface="Roboto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                       </a:t>
            </a:r>
            <a:r>
              <a:rPr lang="en-US" sz="1900" b="1" spc="-5" dirty="0" smtClean="0">
                <a:latin typeface="Roboto"/>
                <a:cs typeface="Roboto"/>
                <a:hlinkClick r:id="rId2"/>
              </a:rPr>
              <a:t>https://www.buniyaa.com/</a:t>
            </a: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USP: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dirty="0" smtClean="0">
                <a:latin typeface="Roboto"/>
                <a:cs typeface="Roboto"/>
              </a:rPr>
              <a:t>     I would need access to real-time information, which is beyond my capabilities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b="1" dirty="0" smtClean="0">
                <a:latin typeface="Roboto"/>
                <a:cs typeface="Roboto"/>
              </a:rPr>
              <a:t>ONLINE COMMUNICATION: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dirty="0" smtClean="0">
                <a:latin typeface="Roboto"/>
                <a:cs typeface="Roboto"/>
              </a:rPr>
              <a:t>     Provided toll free number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b="1" dirty="0" smtClean="0">
                <a:latin typeface="Roboto"/>
                <a:cs typeface="Roboto"/>
              </a:rPr>
              <a:t> </a:t>
            </a:r>
            <a:endParaRPr sz="1900" b="1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123918"/>
            <a:ext cx="10058400" cy="2734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>
                <a:latin typeface="Roboto"/>
                <a:cs typeface="Roboto"/>
              </a:rPr>
              <a:t>C</a:t>
            </a:r>
            <a:r>
              <a:rPr sz="1900" b="1" spc="-75">
                <a:latin typeface="Roboto"/>
                <a:cs typeface="Roboto"/>
              </a:rPr>
              <a:t>o</a:t>
            </a:r>
            <a:r>
              <a:rPr sz="1900" b="1" spc="-45">
                <a:latin typeface="Roboto"/>
                <a:cs typeface="Roboto"/>
              </a:rPr>
              <a:t>m</a:t>
            </a:r>
            <a:r>
              <a:rPr sz="1900" b="1" spc="-75">
                <a:latin typeface="Roboto"/>
                <a:cs typeface="Roboto"/>
              </a:rPr>
              <a:t>p</a:t>
            </a:r>
            <a:r>
              <a:rPr sz="1900" b="1">
                <a:latin typeface="Roboto"/>
                <a:cs typeface="Roboto"/>
              </a:rPr>
              <a:t>e</a:t>
            </a:r>
            <a:r>
              <a:rPr sz="1900" b="1" spc="-65">
                <a:latin typeface="Roboto"/>
                <a:cs typeface="Roboto"/>
              </a:rPr>
              <a:t>t</a:t>
            </a:r>
            <a:r>
              <a:rPr sz="1900" b="1" spc="-10">
                <a:latin typeface="Roboto"/>
                <a:cs typeface="Roboto"/>
              </a:rPr>
              <a:t>i</a:t>
            </a:r>
            <a:r>
              <a:rPr sz="1900" b="1" spc="-65">
                <a:latin typeface="Roboto"/>
                <a:cs typeface="Roboto"/>
              </a:rPr>
              <a:t>t</a:t>
            </a:r>
            <a:r>
              <a:rPr sz="1900" b="1" spc="-75">
                <a:latin typeface="Roboto"/>
                <a:cs typeface="Roboto"/>
              </a:rPr>
              <a:t>o</a:t>
            </a:r>
            <a:r>
              <a:rPr sz="1900" b="1" spc="25">
                <a:latin typeface="Roboto"/>
                <a:cs typeface="Roboto"/>
              </a:rPr>
              <a:t>r</a:t>
            </a:r>
            <a:r>
              <a:rPr sz="1900" b="1" spc="-70">
                <a:latin typeface="Roboto"/>
                <a:cs typeface="Roboto"/>
              </a:rPr>
              <a:t> </a:t>
            </a:r>
            <a:r>
              <a:rPr sz="1900" b="1" spc="5" smtClean="0">
                <a:latin typeface="Roboto"/>
                <a:cs typeface="Roboto"/>
              </a:rPr>
              <a:t>2</a:t>
            </a:r>
            <a:r>
              <a:rPr sz="1900" b="1" spc="-5" smtClean="0">
                <a:latin typeface="Roboto"/>
                <a:cs typeface="Roboto"/>
              </a:rPr>
              <a:t>:</a:t>
            </a:r>
            <a:r>
              <a:rPr lang="en-US" sz="1900" b="1" spc="-5" dirty="0" smtClean="0">
                <a:latin typeface="Roboto"/>
                <a:cs typeface="Roboto"/>
              </a:rPr>
              <a:t> </a:t>
            </a:r>
            <a:r>
              <a:rPr lang="en-US" sz="1900" b="1" spc="-5" dirty="0" err="1" smtClean="0">
                <a:latin typeface="Roboto"/>
                <a:cs typeface="Roboto"/>
              </a:rPr>
              <a:t>themintleaves</a:t>
            </a: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                       </a:t>
            </a:r>
            <a:r>
              <a:rPr lang="en-US" sz="1900" b="1" spc="-5" dirty="0" smtClean="0">
                <a:latin typeface="Roboto"/>
                <a:cs typeface="Roboto"/>
                <a:hlinkClick r:id="rId3"/>
              </a:rPr>
              <a:t>https://themintleaves.com/</a:t>
            </a:r>
            <a:endParaRPr lang="en-US" sz="1900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USP: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    </a:t>
            </a:r>
            <a:r>
              <a:rPr lang="en-US" sz="1900" spc="-5" dirty="0" smtClean="0">
                <a:latin typeface="Roboto"/>
                <a:cs typeface="Roboto"/>
              </a:rPr>
              <a:t>The USP typically refers to the unique aspect or value proposition that sets a product, service, or brand apart from its competitors in the market.</a:t>
            </a:r>
          </a:p>
          <a:p>
            <a:pPr marL="12700">
              <a:spcBef>
                <a:spcPts val="100"/>
              </a:spcBef>
            </a:pPr>
            <a:r>
              <a:rPr lang="en-US" sz="1900" b="1" dirty="0" smtClean="0">
                <a:latin typeface="Roboto"/>
                <a:cs typeface="Roboto"/>
              </a:rPr>
              <a:t>ONLINE COMMUNICATION:</a:t>
            </a:r>
          </a:p>
          <a:p>
            <a:pPr marL="12700">
              <a:spcBef>
                <a:spcPts val="100"/>
              </a:spcBef>
            </a:pPr>
            <a:r>
              <a:rPr lang="en-US" sz="1900" b="1" dirty="0" smtClean="0">
                <a:latin typeface="Roboto"/>
                <a:cs typeface="Roboto"/>
              </a:rPr>
              <a:t>     </a:t>
            </a:r>
            <a:r>
              <a:rPr lang="en-US" sz="1900" dirty="0" smtClean="0">
                <a:latin typeface="Roboto"/>
                <a:cs typeface="Roboto"/>
              </a:rPr>
              <a:t>Perform an online search, Social media platforms, Company directories.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900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spc="-5" dirty="0" smtClean="0">
                <a:latin typeface="Roboto"/>
                <a:cs typeface="Roboto"/>
              </a:rPr>
              <a:t>    </a:t>
            </a:r>
            <a:endParaRPr sz="1900" b="1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10439400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latin typeface="Roboto"/>
                <a:cs typeface="Roboto"/>
              </a:rPr>
              <a:t> C</a:t>
            </a:r>
            <a:r>
              <a:rPr lang="en-US" b="1" spc="-75" dirty="0" smtClean="0">
                <a:latin typeface="Roboto"/>
                <a:cs typeface="Roboto"/>
              </a:rPr>
              <a:t>o</a:t>
            </a:r>
            <a:r>
              <a:rPr lang="en-US" b="1" spc="-45" dirty="0" smtClean="0">
                <a:latin typeface="Roboto"/>
                <a:cs typeface="Roboto"/>
              </a:rPr>
              <a:t>m</a:t>
            </a:r>
            <a:r>
              <a:rPr lang="en-US" b="1" spc="-75" dirty="0" smtClean="0">
                <a:latin typeface="Roboto"/>
                <a:cs typeface="Roboto"/>
              </a:rPr>
              <a:t>p</a:t>
            </a:r>
            <a:r>
              <a:rPr lang="en-US" b="1" dirty="0" smtClean="0">
                <a:latin typeface="Roboto"/>
                <a:cs typeface="Roboto"/>
              </a:rPr>
              <a:t>e</a:t>
            </a:r>
            <a:r>
              <a:rPr lang="en-US" b="1" spc="-65" dirty="0" smtClean="0">
                <a:latin typeface="Roboto"/>
                <a:cs typeface="Roboto"/>
              </a:rPr>
              <a:t>t</a:t>
            </a:r>
            <a:r>
              <a:rPr lang="en-US" b="1" spc="-10" dirty="0" smtClean="0">
                <a:latin typeface="Roboto"/>
                <a:cs typeface="Roboto"/>
              </a:rPr>
              <a:t>i</a:t>
            </a:r>
            <a:r>
              <a:rPr lang="en-US" b="1" spc="-65" dirty="0" smtClean="0">
                <a:latin typeface="Roboto"/>
                <a:cs typeface="Roboto"/>
              </a:rPr>
              <a:t>t</a:t>
            </a:r>
            <a:r>
              <a:rPr lang="en-US" b="1" spc="-75" dirty="0" smtClean="0">
                <a:latin typeface="Roboto"/>
                <a:cs typeface="Roboto"/>
              </a:rPr>
              <a:t>o</a:t>
            </a:r>
            <a:r>
              <a:rPr lang="en-US" b="1" spc="25" dirty="0" smtClean="0">
                <a:latin typeface="Roboto"/>
                <a:cs typeface="Roboto"/>
              </a:rPr>
              <a:t>r</a:t>
            </a:r>
            <a:r>
              <a:rPr lang="en-US" b="1" spc="-70" dirty="0" smtClean="0">
                <a:latin typeface="Roboto"/>
                <a:cs typeface="Roboto"/>
              </a:rPr>
              <a:t> </a:t>
            </a:r>
            <a:r>
              <a:rPr lang="en-US" b="1" spc="5" dirty="0" smtClean="0">
                <a:latin typeface="Roboto"/>
                <a:cs typeface="Roboto"/>
              </a:rPr>
              <a:t>3</a:t>
            </a:r>
            <a:r>
              <a:rPr lang="en-US" b="1" spc="-5" dirty="0" smtClean="0">
                <a:latin typeface="Roboto"/>
                <a:cs typeface="Roboto"/>
              </a:rPr>
              <a:t>: </a:t>
            </a:r>
            <a:r>
              <a:rPr lang="en-US" b="1" spc="-5" dirty="0" err="1" smtClean="0">
                <a:latin typeface="Roboto"/>
                <a:cs typeface="Roboto"/>
              </a:rPr>
              <a:t>fastindiangrocery</a:t>
            </a:r>
            <a:endParaRPr lang="en-US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Roboto"/>
                <a:cs typeface="Roboto"/>
              </a:rPr>
              <a:t>                        </a:t>
            </a:r>
            <a:r>
              <a:rPr lang="en-US" b="1" spc="-5" dirty="0" smtClean="0">
                <a:latin typeface="Roboto"/>
                <a:cs typeface="Roboto"/>
                <a:hlinkClick r:id="rId2"/>
              </a:rPr>
              <a:t>https://fastindiangrocery.us/</a:t>
            </a:r>
            <a:endParaRPr lang="en-US" b="1" spc="-5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Roboto"/>
                <a:cs typeface="Roboto"/>
              </a:rPr>
              <a:t>USP: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Roboto"/>
                <a:cs typeface="Roboto"/>
              </a:rPr>
              <a:t>     I recommend conducting an online search for their website or social media pages to learn more about their products, services, and what sets them apart from other grocery stores</a:t>
            </a:r>
            <a:r>
              <a:rPr lang="en-US" b="1" spc="-5" dirty="0" smtClean="0">
                <a:latin typeface="Roboto"/>
                <a:cs typeface="Roboto"/>
              </a:rPr>
              <a:t>. </a:t>
            </a:r>
          </a:p>
          <a:p>
            <a:pPr marL="12700">
              <a:spcBef>
                <a:spcPts val="100"/>
              </a:spcBef>
            </a:pPr>
            <a:r>
              <a:rPr lang="en-US" b="1" dirty="0" smtClean="0">
                <a:latin typeface="Roboto"/>
                <a:cs typeface="Roboto"/>
              </a:rPr>
              <a:t>ONLINE COMMUNICATION:</a:t>
            </a:r>
          </a:p>
          <a:p>
            <a:pPr marL="12700">
              <a:spcBef>
                <a:spcPts val="100"/>
              </a:spcBef>
            </a:pPr>
            <a:r>
              <a:rPr lang="en-US" b="1" dirty="0" smtClean="0">
                <a:latin typeface="Roboto"/>
                <a:cs typeface="Roboto"/>
              </a:rPr>
              <a:t>     </a:t>
            </a:r>
            <a:r>
              <a:rPr lang="en-US" dirty="0" smtClean="0">
                <a:latin typeface="Roboto"/>
                <a:cs typeface="Roboto"/>
              </a:rPr>
              <a:t>Common communication channels for businesses include websites, </a:t>
            </a:r>
            <a:r>
              <a:rPr lang="en-US" dirty="0" err="1" smtClean="0">
                <a:latin typeface="Roboto"/>
                <a:cs typeface="Roboto"/>
              </a:rPr>
              <a:t>Facebook</a:t>
            </a:r>
            <a:r>
              <a:rPr lang="en-US" dirty="0" smtClean="0">
                <a:latin typeface="Roboto"/>
                <a:cs typeface="Roboto"/>
              </a:rPr>
              <a:t>, Twitter, </a:t>
            </a:r>
            <a:r>
              <a:rPr lang="en-US" dirty="0" err="1" smtClean="0">
                <a:latin typeface="Roboto"/>
                <a:cs typeface="Roboto"/>
              </a:rPr>
              <a:t>Instagram</a:t>
            </a:r>
            <a:r>
              <a:rPr lang="en-US" dirty="0" smtClean="0">
                <a:latin typeface="Roboto"/>
                <a:cs typeface="Roboto"/>
              </a:rPr>
              <a:t>, LinkedIn, and others.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Roboto"/>
                <a:cs typeface="Roboto"/>
              </a:rPr>
              <a:t>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Roboto"/>
                <a:cs typeface="Roboto"/>
              </a:rPr>
              <a:t>    </a:t>
            </a:r>
            <a:endParaRPr lang="en-US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102108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0" marR="5080" indent="-3848100">
              <a:lnSpc>
                <a:spcPct val="116700"/>
              </a:lnSpc>
              <a:spcBef>
                <a:spcPts val="100"/>
              </a:spcBef>
            </a:pPr>
            <a:r>
              <a:rPr sz="2500" spc="10" dirty="0"/>
              <a:t>Part </a:t>
            </a:r>
            <a:r>
              <a:rPr sz="2500" spc="-20" dirty="0"/>
              <a:t>1: </a:t>
            </a:r>
            <a:r>
              <a:rPr sz="2500" spc="-10" dirty="0"/>
              <a:t>Brand </a:t>
            </a:r>
            <a:r>
              <a:rPr sz="2500" spc="-35" dirty="0"/>
              <a:t>study, </a:t>
            </a:r>
            <a:r>
              <a:rPr sz="2500" dirty="0"/>
              <a:t>Competitor </a:t>
            </a:r>
            <a:r>
              <a:rPr sz="2500" spc="-10" dirty="0"/>
              <a:t>Analysis </a:t>
            </a:r>
            <a:r>
              <a:rPr sz="2500" spc="-5" dirty="0"/>
              <a:t>&amp; Buyer’s/Audience’s </a:t>
            </a:r>
            <a:r>
              <a:rPr sz="2500" spc="-610" dirty="0"/>
              <a:t> </a:t>
            </a:r>
            <a:r>
              <a:rPr sz="2500" spc="10" dirty="0"/>
              <a:t>Persona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1074420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18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sz="1900" b="1" spc="-40" dirty="0">
                <a:latin typeface="Roboto"/>
                <a:cs typeface="Roboto"/>
              </a:rPr>
              <a:t>Buyer's/Audience's</a:t>
            </a:r>
            <a:r>
              <a:rPr sz="1900" b="1" spc="-55" dirty="0">
                <a:latin typeface="Roboto"/>
                <a:cs typeface="Roboto"/>
              </a:rPr>
              <a:t> </a:t>
            </a:r>
            <a:r>
              <a:rPr sz="1900" b="1" spc="-30" dirty="0">
                <a:latin typeface="Roboto"/>
                <a:cs typeface="Roboto"/>
              </a:rPr>
              <a:t>Persona:</a:t>
            </a:r>
            <a:r>
              <a:rPr sz="1900" b="1" spc="-11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Clearly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define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2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target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audience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for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2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chosen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brand.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</a:t>
            </a:r>
            <a:r>
              <a:rPr sz="1900" spc="-85" dirty="0">
                <a:latin typeface="Roboto"/>
                <a:cs typeface="Roboto"/>
              </a:rPr>
              <a:t>on</a:t>
            </a:r>
            <a:r>
              <a:rPr sz="1900" dirty="0">
                <a:latin typeface="Roboto"/>
                <a:cs typeface="Roboto"/>
              </a:rPr>
              <a:t>s</a:t>
            </a:r>
            <a:r>
              <a:rPr sz="1900" spc="-85" dirty="0">
                <a:latin typeface="Roboto"/>
                <a:cs typeface="Roboto"/>
              </a:rPr>
              <a:t>i</a:t>
            </a:r>
            <a:r>
              <a:rPr sz="1900" spc="15" dirty="0">
                <a:latin typeface="Roboto"/>
                <a:cs typeface="Roboto"/>
              </a:rPr>
              <a:t>d</a:t>
            </a:r>
            <a:r>
              <a:rPr sz="1900" spc="-100" dirty="0">
                <a:latin typeface="Roboto"/>
                <a:cs typeface="Roboto"/>
              </a:rPr>
              <a:t>e</a:t>
            </a:r>
            <a:r>
              <a:rPr sz="1900" spc="-25" dirty="0">
                <a:latin typeface="Roboto"/>
                <a:cs typeface="Roboto"/>
              </a:rPr>
              <a:t>r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d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65" dirty="0">
                <a:latin typeface="Roboto"/>
                <a:cs typeface="Roboto"/>
              </a:rPr>
              <a:t>m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-85" dirty="0">
                <a:latin typeface="Roboto"/>
                <a:cs typeface="Roboto"/>
              </a:rPr>
              <a:t>g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15" dirty="0">
                <a:latin typeface="Roboto"/>
                <a:cs typeface="Roboto"/>
              </a:rPr>
              <a:t>p</a:t>
            </a:r>
            <a:r>
              <a:rPr sz="1900" spc="-85" dirty="0">
                <a:latin typeface="Roboto"/>
                <a:cs typeface="Roboto"/>
              </a:rPr>
              <a:t>hi</a:t>
            </a:r>
            <a:r>
              <a:rPr sz="1900" spc="5" dirty="0">
                <a:latin typeface="Roboto"/>
                <a:cs typeface="Roboto"/>
              </a:rPr>
              <a:t>c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p</a:t>
            </a:r>
            <a:r>
              <a:rPr sz="1900" dirty="0">
                <a:latin typeface="Roboto"/>
                <a:cs typeface="Roboto"/>
              </a:rPr>
              <a:t>s</a:t>
            </a:r>
            <a:r>
              <a:rPr sz="1900" spc="-160" dirty="0">
                <a:latin typeface="Roboto"/>
                <a:cs typeface="Roboto"/>
              </a:rPr>
              <a:t>y</a:t>
            </a:r>
            <a:r>
              <a:rPr sz="1900" spc="5" dirty="0">
                <a:latin typeface="Roboto"/>
                <a:cs typeface="Roboto"/>
              </a:rPr>
              <a:t>c</a:t>
            </a:r>
            <a:r>
              <a:rPr sz="1900" spc="-85" dirty="0">
                <a:latin typeface="Roboto"/>
                <a:cs typeface="Roboto"/>
              </a:rPr>
              <a:t>h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-85" dirty="0">
                <a:latin typeface="Roboto"/>
                <a:cs typeface="Roboto"/>
              </a:rPr>
              <a:t>g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15" dirty="0">
                <a:latin typeface="Roboto"/>
                <a:cs typeface="Roboto"/>
              </a:rPr>
              <a:t>p</a:t>
            </a:r>
            <a:r>
              <a:rPr sz="1900" spc="-85" dirty="0">
                <a:latin typeface="Roboto"/>
                <a:cs typeface="Roboto"/>
              </a:rPr>
              <a:t>hi</a:t>
            </a:r>
            <a:r>
              <a:rPr sz="1900" spc="5" dirty="0">
                <a:latin typeface="Roboto"/>
                <a:cs typeface="Roboto"/>
              </a:rPr>
              <a:t>c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b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85" dirty="0">
                <a:latin typeface="Roboto"/>
                <a:cs typeface="Roboto"/>
              </a:rPr>
              <a:t>h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65" dirty="0">
                <a:latin typeface="Roboto"/>
                <a:cs typeface="Roboto"/>
              </a:rPr>
              <a:t>v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85" dirty="0">
                <a:latin typeface="Roboto"/>
                <a:cs typeface="Roboto"/>
              </a:rPr>
              <a:t>o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dirty="0">
                <a:latin typeface="Roboto"/>
                <a:cs typeface="Roboto"/>
              </a:rPr>
              <a:t>s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15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15" dirty="0">
                <a:latin typeface="Roboto"/>
                <a:cs typeface="Roboto"/>
              </a:rPr>
              <a:t>n</a:t>
            </a:r>
            <a:r>
              <a:rPr sz="1900" spc="-10" dirty="0">
                <a:latin typeface="Roboto"/>
                <a:cs typeface="Roboto"/>
              </a:rPr>
              <a:t>d</a:t>
            </a:r>
            <a:r>
              <a:rPr sz="1900" spc="-145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85" dirty="0">
                <a:latin typeface="Roboto"/>
                <a:cs typeface="Roboto"/>
              </a:rPr>
              <a:t>n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100" dirty="0">
                <a:latin typeface="Roboto"/>
                <a:cs typeface="Roboto"/>
              </a:rPr>
              <a:t>e</a:t>
            </a:r>
            <a:r>
              <a:rPr sz="1900" dirty="0">
                <a:latin typeface="Roboto"/>
                <a:cs typeface="Roboto"/>
              </a:rPr>
              <a:t>s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spc="-10" dirty="0">
                <a:latin typeface="Roboto"/>
                <a:cs typeface="Roboto"/>
              </a:rPr>
              <a:t>.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4" name="Picture 3" descr="WhatsApp Image 2023-07-27 at 9.51.4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00200"/>
            <a:ext cx="3331628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1676400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AGE RANGE:  </a:t>
            </a:r>
            <a:r>
              <a:rPr lang="en-US" dirty="0" smtClean="0"/>
              <a:t>Above 3years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GENDER: </a:t>
            </a:r>
            <a:r>
              <a:rPr lang="en-US" dirty="0" smtClean="0"/>
              <a:t>Any Gender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CHILDERN: </a:t>
            </a:r>
            <a:r>
              <a:rPr lang="en-US" dirty="0" smtClean="0"/>
              <a:t>Yes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MARITAL STATUS: </a:t>
            </a:r>
            <a:r>
              <a:rPr lang="en-US" dirty="0" smtClean="0"/>
              <a:t>Married/Unmarried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LOCATION: </a:t>
            </a:r>
            <a:r>
              <a:rPr lang="en-US" dirty="0" smtClean="0"/>
              <a:t>Cities ,metro cities ,  towns ,villages Not in </a:t>
            </a:r>
            <a:r>
              <a:rPr lang="en-US" dirty="0" err="1" smtClean="0"/>
              <a:t>remoted</a:t>
            </a:r>
            <a:r>
              <a:rPr lang="en-US" dirty="0" smtClean="0"/>
              <a:t> villages But sometimes it may reach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INCOME: </a:t>
            </a:r>
            <a:r>
              <a:rPr lang="en-US" dirty="0" smtClean="0"/>
              <a:t>Over INR 500 </a:t>
            </a:r>
            <a:r>
              <a:rPr lang="en-US" dirty="0" err="1" smtClean="0"/>
              <a:t>cr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EDUCATION: </a:t>
            </a:r>
            <a:r>
              <a:rPr lang="en-US" dirty="0" smtClean="0"/>
              <a:t>Educated/Non Educated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WHAT DO THEY VALE IN THEIR PROFESSIONAL LIFE?-</a:t>
            </a:r>
            <a:r>
              <a:rPr lang="en-US" dirty="0" smtClean="0"/>
              <a:t> Quality, Customer Satisfaction, Brand Reputation, Hygiene and Food Safety.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WHAT IS IMPORTANT TO THEM WHEN CONSIDERING PRODUCTS?-</a:t>
            </a:r>
            <a:r>
              <a:rPr lang="en-US" dirty="0" smtClean="0"/>
              <a:t>Variety, Packaging, Affordability, Brand Trust, Suitability for Gifting.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WHAT OBJECTIONS MIGHT THEY HAVE?-</a:t>
            </a:r>
            <a:r>
              <a:rPr lang="en-US" dirty="0" smtClean="0"/>
              <a:t>Price Point, Lack of Healthy Snack Options, Consistency Issues.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HOW DO THEY GET THEIR INFORMATION?- </a:t>
            </a:r>
            <a:r>
              <a:rPr lang="en-US" dirty="0" smtClean="0"/>
              <a:t>Market Research, Customer Feedback, Sales Data and Analytics.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HOW DO THEY COMMUNICATE?-</a:t>
            </a:r>
            <a:r>
              <a:rPr lang="en-US" dirty="0" smtClean="0"/>
              <a:t>Sales Data and Analytics, Social Media, Customer Care and Helpline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100" y="533400"/>
            <a:ext cx="63627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/>
              <a:t>Part</a:t>
            </a:r>
            <a:r>
              <a:rPr sz="2500" spc="-80" dirty="0"/>
              <a:t> </a:t>
            </a:r>
            <a:r>
              <a:rPr sz="2500" spc="30" dirty="0"/>
              <a:t>2:</a:t>
            </a:r>
            <a:r>
              <a:rPr sz="2500" spc="-40" dirty="0"/>
              <a:t> </a:t>
            </a:r>
            <a:r>
              <a:rPr sz="2500" spc="-15" dirty="0"/>
              <a:t>SEO</a:t>
            </a:r>
            <a:r>
              <a:rPr sz="2500" spc="-60" dirty="0"/>
              <a:t> </a:t>
            </a:r>
            <a:r>
              <a:rPr sz="2500" spc="-5" dirty="0"/>
              <a:t>&amp;</a:t>
            </a:r>
            <a:r>
              <a:rPr sz="2500" spc="25" dirty="0"/>
              <a:t> </a:t>
            </a:r>
            <a:r>
              <a:rPr sz="2500" spc="-5" dirty="0"/>
              <a:t>Keyword</a:t>
            </a:r>
            <a:r>
              <a:rPr sz="2500" spc="55" dirty="0"/>
              <a:t> </a:t>
            </a:r>
            <a:r>
              <a:rPr sz="2500" spc="5" dirty="0"/>
              <a:t>Research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320800" y="1524000"/>
            <a:ext cx="9386570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419100">
              <a:lnSpc>
                <a:spcPts val="2240"/>
              </a:lnSpc>
              <a:spcBef>
                <a:spcPts val="10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80" dirty="0">
                <a:latin typeface="Roboto"/>
                <a:cs typeface="Roboto"/>
              </a:rPr>
              <a:t>S</a:t>
            </a:r>
            <a:r>
              <a:rPr sz="1900" b="1" spc="-60" dirty="0">
                <a:latin typeface="Roboto"/>
                <a:cs typeface="Roboto"/>
              </a:rPr>
              <a:t>E</a:t>
            </a:r>
            <a:r>
              <a:rPr sz="1900" b="1" dirty="0">
                <a:latin typeface="Roboto"/>
                <a:cs typeface="Roboto"/>
              </a:rPr>
              <a:t>O</a:t>
            </a:r>
            <a:r>
              <a:rPr sz="1900" b="1" spc="-85" dirty="0">
                <a:latin typeface="Roboto"/>
                <a:cs typeface="Roboto"/>
              </a:rPr>
              <a:t> </a:t>
            </a:r>
            <a:r>
              <a:rPr sz="1900" b="1" spc="90" dirty="0">
                <a:latin typeface="Roboto"/>
                <a:cs typeface="Roboto"/>
              </a:rPr>
              <a:t>A</a:t>
            </a:r>
            <a:r>
              <a:rPr sz="1900" b="1" spc="-75" dirty="0">
                <a:latin typeface="Roboto"/>
                <a:cs typeface="Roboto"/>
              </a:rPr>
              <a:t>u</a:t>
            </a:r>
            <a:r>
              <a:rPr sz="1900" b="1" spc="-80" dirty="0">
                <a:latin typeface="Roboto"/>
                <a:cs typeface="Roboto"/>
              </a:rPr>
              <a:t>d</a:t>
            </a:r>
            <a:r>
              <a:rPr sz="1900" b="1" spc="-10" dirty="0">
                <a:latin typeface="Roboto"/>
                <a:cs typeface="Roboto"/>
              </a:rPr>
              <a:t>i</a:t>
            </a:r>
            <a:r>
              <a:rPr sz="1900" b="1" spc="-65" dirty="0">
                <a:latin typeface="Roboto"/>
                <a:cs typeface="Roboto"/>
              </a:rPr>
              <a:t>t</a:t>
            </a:r>
            <a:r>
              <a:rPr sz="1900" b="1" spc="-5" dirty="0">
                <a:latin typeface="Roboto"/>
                <a:cs typeface="Roboto"/>
              </a:rPr>
              <a:t>: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spc="-90" dirty="0">
                <a:latin typeface="Roboto"/>
                <a:cs typeface="Roboto"/>
              </a:rPr>
              <a:t>D</a:t>
            </a:r>
            <a:r>
              <a:rPr sz="1900" dirty="0">
                <a:latin typeface="Roboto"/>
                <a:cs typeface="Roboto"/>
              </a:rPr>
              <a:t>o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35" dirty="0">
                <a:latin typeface="Roboto"/>
                <a:cs typeface="Roboto"/>
              </a:rPr>
              <a:t>n</a:t>
            </a:r>
            <a:r>
              <a:rPr sz="1900" spc="-125" dirty="0">
                <a:latin typeface="Roboto"/>
                <a:cs typeface="Roboto"/>
              </a:rPr>
              <a:t> </a:t>
            </a:r>
            <a:r>
              <a:rPr sz="1900" spc="-65" dirty="0">
                <a:latin typeface="Roboto"/>
                <a:cs typeface="Roboto"/>
              </a:rPr>
              <a:t>S</a:t>
            </a:r>
            <a:r>
              <a:rPr sz="1900" spc="50" dirty="0">
                <a:latin typeface="Roboto"/>
                <a:cs typeface="Roboto"/>
              </a:rPr>
              <a:t>E</a:t>
            </a:r>
            <a:r>
              <a:rPr sz="1900" spc="10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85" dirty="0">
                <a:latin typeface="Roboto"/>
                <a:cs typeface="Roboto"/>
              </a:rPr>
              <a:t>ud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20" dirty="0">
                <a:latin typeface="Roboto"/>
                <a:cs typeface="Roboto"/>
              </a:rPr>
              <a:t>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35" dirty="0">
                <a:latin typeface="Roboto"/>
                <a:cs typeface="Roboto"/>
              </a:rPr>
              <a:t>f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145" dirty="0">
                <a:latin typeface="Roboto"/>
                <a:cs typeface="Roboto"/>
              </a:rPr>
              <a:t>t</a:t>
            </a:r>
            <a:r>
              <a:rPr sz="1900" spc="15" dirty="0">
                <a:latin typeface="Roboto"/>
                <a:cs typeface="Roboto"/>
              </a:rPr>
              <a:t>h</a:t>
            </a:r>
            <a:r>
              <a:rPr sz="1900" spc="10" dirty="0">
                <a:latin typeface="Roboto"/>
                <a:cs typeface="Roboto"/>
              </a:rPr>
              <a:t>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b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85" dirty="0">
                <a:latin typeface="Roboto"/>
                <a:cs typeface="Roboto"/>
              </a:rPr>
              <a:t>n</a:t>
            </a:r>
            <a:r>
              <a:rPr sz="1900" spc="15" dirty="0">
                <a:latin typeface="Roboto"/>
                <a:cs typeface="Roboto"/>
              </a:rPr>
              <a:t>d</a:t>
            </a:r>
            <a:r>
              <a:rPr sz="1900" spc="-15" dirty="0">
                <a:latin typeface="Roboto"/>
                <a:cs typeface="Roboto"/>
              </a:rPr>
              <a:t>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145" dirty="0">
                <a:latin typeface="Roboto"/>
                <a:cs typeface="Roboto"/>
              </a:rPr>
              <a:t>w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15" dirty="0">
                <a:latin typeface="Roboto"/>
                <a:cs typeface="Roboto"/>
              </a:rPr>
              <a:t>b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spc="-85" dirty="0">
                <a:latin typeface="Roboto"/>
                <a:cs typeface="Roboto"/>
              </a:rPr>
              <a:t>i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10" dirty="0">
                <a:latin typeface="Roboto"/>
                <a:cs typeface="Roboto"/>
              </a:rPr>
              <a:t>e</a:t>
            </a:r>
            <a:endParaRPr sz="1900">
              <a:latin typeface="Roboto"/>
              <a:cs typeface="Roboto"/>
            </a:endParaRPr>
          </a:p>
          <a:p>
            <a:pPr marL="622300" marR="5080" indent="-419100">
              <a:lnSpc>
                <a:spcPts val="2200"/>
              </a:lnSpc>
              <a:spcBef>
                <a:spcPts val="10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35" dirty="0">
                <a:latin typeface="Roboto"/>
                <a:cs typeface="Roboto"/>
              </a:rPr>
              <a:t>Keyword </a:t>
            </a:r>
            <a:r>
              <a:rPr sz="1900" b="1" spc="-30" dirty="0">
                <a:latin typeface="Roboto"/>
                <a:cs typeface="Roboto"/>
              </a:rPr>
              <a:t>Research: </a:t>
            </a:r>
            <a:r>
              <a:rPr sz="1900" spc="-30" dirty="0">
                <a:latin typeface="Roboto"/>
                <a:cs typeface="Roboto"/>
              </a:rPr>
              <a:t>Define </a:t>
            </a:r>
            <a:r>
              <a:rPr sz="1900" spc="-45" dirty="0">
                <a:latin typeface="Roboto"/>
                <a:cs typeface="Roboto"/>
              </a:rPr>
              <a:t>Research Objectives, </a:t>
            </a:r>
            <a:r>
              <a:rPr sz="1900" spc="-50" dirty="0">
                <a:latin typeface="Roboto"/>
                <a:cs typeface="Roboto"/>
              </a:rPr>
              <a:t>Brainstorm </a:t>
            </a:r>
            <a:r>
              <a:rPr sz="1900" spc="-45" dirty="0">
                <a:latin typeface="Roboto"/>
                <a:cs typeface="Roboto"/>
              </a:rPr>
              <a:t>Seed </a:t>
            </a:r>
            <a:r>
              <a:rPr sz="1900" spc="-50" dirty="0">
                <a:latin typeface="Roboto"/>
                <a:cs typeface="Roboto"/>
              </a:rPr>
              <a:t>Keywords, Utilize 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Keyword </a:t>
            </a:r>
            <a:r>
              <a:rPr sz="1900" spc="-45" dirty="0">
                <a:latin typeface="Roboto"/>
                <a:cs typeface="Roboto"/>
              </a:rPr>
              <a:t>Research </a:t>
            </a:r>
            <a:r>
              <a:rPr sz="1900" spc="-20" dirty="0">
                <a:latin typeface="Roboto"/>
                <a:cs typeface="Roboto"/>
              </a:rPr>
              <a:t>Tools </a:t>
            </a:r>
            <a:r>
              <a:rPr sz="1900" spc="-50" dirty="0">
                <a:latin typeface="Roboto"/>
                <a:cs typeface="Roboto"/>
              </a:rPr>
              <a:t>(SEMrush </a:t>
            </a:r>
            <a:r>
              <a:rPr sz="1900" spc="-55" dirty="0">
                <a:latin typeface="Roboto"/>
                <a:cs typeface="Roboto"/>
              </a:rPr>
              <a:t>or </a:t>
            </a:r>
            <a:r>
              <a:rPr sz="1900" spc="-50" dirty="0">
                <a:latin typeface="Roboto"/>
                <a:cs typeface="Roboto"/>
              </a:rPr>
              <a:t>Moz </a:t>
            </a:r>
            <a:r>
              <a:rPr sz="1900" spc="-55" dirty="0">
                <a:latin typeface="Roboto"/>
                <a:cs typeface="Roboto"/>
              </a:rPr>
              <a:t>Keyword </a:t>
            </a:r>
            <a:r>
              <a:rPr sz="1900" spc="-45" dirty="0">
                <a:latin typeface="Roboto"/>
                <a:cs typeface="Roboto"/>
              </a:rPr>
              <a:t>Explorer),Analyze </a:t>
            </a:r>
            <a:r>
              <a:rPr sz="1900" spc="-35" dirty="0">
                <a:latin typeface="Roboto"/>
                <a:cs typeface="Roboto"/>
              </a:rPr>
              <a:t>Competitor 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Keywords, </a:t>
            </a:r>
            <a:r>
              <a:rPr sz="1900" spc="-85" dirty="0">
                <a:latin typeface="Roboto"/>
                <a:cs typeface="Roboto"/>
              </a:rPr>
              <a:t>Long-tail </a:t>
            </a:r>
            <a:r>
              <a:rPr sz="1900" spc="-55" dirty="0">
                <a:latin typeface="Roboto"/>
                <a:cs typeface="Roboto"/>
              </a:rPr>
              <a:t>Keyword </a:t>
            </a:r>
            <a:r>
              <a:rPr sz="1900" spc="-40" dirty="0">
                <a:latin typeface="Roboto"/>
                <a:cs typeface="Roboto"/>
              </a:rPr>
              <a:t>Exploration </a:t>
            </a:r>
            <a:r>
              <a:rPr sz="1900" spc="-20" dirty="0">
                <a:latin typeface="Roboto"/>
                <a:cs typeface="Roboto"/>
              </a:rPr>
              <a:t>(specific, </a:t>
            </a:r>
            <a:r>
              <a:rPr sz="1900" spc="-45" dirty="0">
                <a:latin typeface="Roboto"/>
                <a:cs typeface="Roboto"/>
              </a:rPr>
              <a:t>longer phrases) </a:t>
            </a:r>
            <a:r>
              <a:rPr sz="1900" spc="-50" dirty="0">
                <a:latin typeface="Roboto"/>
                <a:cs typeface="Roboto"/>
              </a:rPr>
              <a:t>that </a:t>
            </a:r>
            <a:r>
              <a:rPr sz="1900" spc="-45" dirty="0">
                <a:latin typeface="Roboto"/>
                <a:cs typeface="Roboto"/>
              </a:rPr>
              <a:t>align </a:t>
            </a:r>
            <a:r>
              <a:rPr sz="1900" spc="-50" dirty="0">
                <a:latin typeface="Roboto"/>
                <a:cs typeface="Roboto"/>
              </a:rPr>
              <a:t>with </a:t>
            </a:r>
            <a:r>
              <a:rPr sz="1900" spc="-40" dirty="0">
                <a:latin typeface="Roboto"/>
                <a:cs typeface="Roboto"/>
              </a:rPr>
              <a:t>the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95" dirty="0">
                <a:latin typeface="Roboto"/>
                <a:cs typeface="Roboto"/>
              </a:rPr>
              <a:t>c</a:t>
            </a:r>
            <a:r>
              <a:rPr sz="1900" spc="-35" dirty="0">
                <a:latin typeface="Roboto"/>
                <a:cs typeface="Roboto"/>
              </a:rPr>
              <a:t>h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o</a:t>
            </a:r>
            <a:r>
              <a:rPr sz="1900" spc="15" dirty="0">
                <a:latin typeface="Roboto"/>
                <a:cs typeface="Roboto"/>
              </a:rPr>
              <a:t>b</a:t>
            </a:r>
            <a:r>
              <a:rPr sz="1900" spc="-95" dirty="0">
                <a:latin typeface="Roboto"/>
                <a:cs typeface="Roboto"/>
              </a:rPr>
              <a:t>j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95" dirty="0">
                <a:latin typeface="Roboto"/>
                <a:cs typeface="Roboto"/>
              </a:rPr>
              <a:t>c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65" dirty="0">
                <a:latin typeface="Roboto"/>
                <a:cs typeface="Roboto"/>
              </a:rPr>
              <a:t>v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15" dirty="0">
                <a:latin typeface="Roboto"/>
                <a:cs typeface="Roboto"/>
              </a:rPr>
              <a:t>s</a:t>
            </a:r>
            <a:r>
              <a:rPr sz="1900" spc="-1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15" dirty="0">
                <a:latin typeface="Roboto"/>
                <a:cs typeface="Roboto"/>
              </a:rPr>
              <a:t>n</a:t>
            </a:r>
            <a:r>
              <a:rPr sz="1900" spc="-10" dirty="0">
                <a:latin typeface="Roboto"/>
                <a:cs typeface="Roboto"/>
              </a:rPr>
              <a:t>d</a:t>
            </a:r>
            <a:r>
              <a:rPr sz="1900" spc="-145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h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-65" dirty="0">
                <a:latin typeface="Roboto"/>
                <a:cs typeface="Roboto"/>
              </a:rPr>
              <a:t>v</a:t>
            </a:r>
            <a:r>
              <a:rPr sz="1900" spc="10" dirty="0">
                <a:latin typeface="Roboto"/>
                <a:cs typeface="Roboto"/>
              </a:rPr>
              <a:t>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l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-45" dirty="0">
                <a:latin typeface="Roboto"/>
                <a:cs typeface="Roboto"/>
              </a:rPr>
              <a:t>w</a:t>
            </a:r>
            <a:r>
              <a:rPr sz="1900" spc="-100" dirty="0">
                <a:latin typeface="Roboto"/>
                <a:cs typeface="Roboto"/>
              </a:rPr>
              <a:t>e</a:t>
            </a:r>
            <a:r>
              <a:rPr sz="1900" spc="-25" dirty="0">
                <a:latin typeface="Roboto"/>
                <a:cs typeface="Roboto"/>
              </a:rPr>
              <a:t>r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95" dirty="0">
                <a:latin typeface="Roboto"/>
                <a:cs typeface="Roboto"/>
              </a:rPr>
              <a:t>c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-65" dirty="0">
                <a:latin typeface="Roboto"/>
                <a:cs typeface="Roboto"/>
              </a:rPr>
              <a:t>m</a:t>
            </a:r>
            <a:r>
              <a:rPr sz="1900" spc="-85" dirty="0">
                <a:latin typeface="Roboto"/>
                <a:cs typeface="Roboto"/>
              </a:rPr>
              <a:t>p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-85" dirty="0">
                <a:latin typeface="Roboto"/>
                <a:cs typeface="Roboto"/>
              </a:rPr>
              <a:t>io</a:t>
            </a:r>
            <a:r>
              <a:rPr sz="1900" spc="-35" dirty="0">
                <a:latin typeface="Roboto"/>
                <a:cs typeface="Roboto"/>
              </a:rPr>
              <a:t>n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b</a:t>
            </a:r>
            <a:r>
              <a:rPr sz="1900" spc="15" dirty="0">
                <a:latin typeface="Roboto"/>
                <a:cs typeface="Roboto"/>
              </a:rPr>
              <a:t>u</a:t>
            </a:r>
            <a:r>
              <a:rPr sz="1900" spc="-20" dirty="0">
                <a:latin typeface="Roboto"/>
                <a:cs typeface="Roboto"/>
              </a:rPr>
              <a:t>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h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85" dirty="0">
                <a:latin typeface="Roboto"/>
                <a:cs typeface="Roboto"/>
              </a:rPr>
              <a:t>gh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25" dirty="0">
                <a:latin typeface="Roboto"/>
                <a:cs typeface="Roboto"/>
              </a:rPr>
              <a:t>r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5" dirty="0">
                <a:latin typeface="Roboto"/>
                <a:cs typeface="Roboto"/>
              </a:rPr>
              <a:t>c</a:t>
            </a:r>
            <a:r>
              <a:rPr sz="1900" spc="-85" dirty="0">
                <a:latin typeface="Roboto"/>
                <a:cs typeface="Roboto"/>
              </a:rPr>
              <a:t>on</a:t>
            </a:r>
            <a:r>
              <a:rPr sz="1900" spc="-65" dirty="0">
                <a:latin typeface="Roboto"/>
                <a:cs typeface="Roboto"/>
              </a:rPr>
              <a:t>v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70" dirty="0">
                <a:latin typeface="Roboto"/>
                <a:cs typeface="Roboto"/>
              </a:rPr>
              <a:t>r</a:t>
            </a:r>
            <a:r>
              <a:rPr sz="1900" spc="-100" dirty="0">
                <a:latin typeface="Roboto"/>
                <a:cs typeface="Roboto"/>
              </a:rPr>
              <a:t>s</a:t>
            </a:r>
            <a:r>
              <a:rPr sz="1900" spc="15" dirty="0">
                <a:latin typeface="Roboto"/>
                <a:cs typeface="Roboto"/>
              </a:rPr>
              <a:t>i</a:t>
            </a:r>
            <a:r>
              <a:rPr sz="1900" spc="-85" dirty="0">
                <a:latin typeface="Roboto"/>
                <a:cs typeface="Roboto"/>
              </a:rPr>
              <a:t>o</a:t>
            </a:r>
            <a:r>
              <a:rPr sz="1900" spc="-35" dirty="0">
                <a:latin typeface="Roboto"/>
                <a:cs typeface="Roboto"/>
              </a:rPr>
              <a:t>n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85" dirty="0">
                <a:latin typeface="Roboto"/>
                <a:cs typeface="Roboto"/>
              </a:rPr>
              <a:t>p</a:t>
            </a:r>
            <a:r>
              <a:rPr sz="1900" spc="15" dirty="0">
                <a:latin typeface="Roboto"/>
                <a:cs typeface="Roboto"/>
              </a:rPr>
              <a:t>o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dirty="0">
                <a:latin typeface="Roboto"/>
                <a:cs typeface="Roboto"/>
              </a:rPr>
              <a:t>e</a:t>
            </a:r>
            <a:r>
              <a:rPr sz="1900" spc="-85" dirty="0">
                <a:latin typeface="Roboto"/>
                <a:cs typeface="Roboto"/>
              </a:rPr>
              <a:t>n</a:t>
            </a:r>
            <a:r>
              <a:rPr sz="1900" spc="-45" dirty="0">
                <a:latin typeface="Roboto"/>
                <a:cs typeface="Roboto"/>
              </a:rPr>
              <a:t>t</a:t>
            </a:r>
            <a:r>
              <a:rPr sz="1900" spc="-85" dirty="0">
                <a:latin typeface="Roboto"/>
                <a:cs typeface="Roboto"/>
              </a:rPr>
              <a:t>i</a:t>
            </a:r>
            <a:r>
              <a:rPr sz="1900" spc="-50" dirty="0">
                <a:latin typeface="Roboto"/>
                <a:cs typeface="Roboto"/>
              </a:rPr>
              <a:t>a</a:t>
            </a:r>
            <a:r>
              <a:rPr sz="1900" spc="15" dirty="0">
                <a:latin typeface="Roboto"/>
                <a:cs typeface="Roboto"/>
              </a:rPr>
              <a:t>l</a:t>
            </a:r>
            <a:r>
              <a:rPr sz="1900" spc="-10" dirty="0">
                <a:latin typeface="Roboto"/>
                <a:cs typeface="Roboto"/>
              </a:rPr>
              <a:t>.</a:t>
            </a:r>
            <a:endParaRPr sz="1900">
              <a:latin typeface="Roboto"/>
              <a:cs typeface="Roboto"/>
            </a:endParaRPr>
          </a:p>
          <a:p>
            <a:pPr marL="622300" indent="-419100">
              <a:lnSpc>
                <a:spcPts val="2140"/>
              </a:lnSpc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sz="1900" b="1" spc="-10" dirty="0">
                <a:latin typeface="Roboto"/>
                <a:cs typeface="Roboto"/>
              </a:rPr>
              <a:t>On</a:t>
            </a:r>
            <a:r>
              <a:rPr sz="1900" b="1" spc="-140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page</a:t>
            </a:r>
            <a:r>
              <a:rPr sz="1900" b="1" spc="-105" dirty="0">
                <a:latin typeface="Roboto"/>
                <a:cs typeface="Roboto"/>
              </a:rPr>
              <a:t> </a:t>
            </a:r>
            <a:r>
              <a:rPr sz="1900" b="1" spc="-45" dirty="0">
                <a:latin typeface="Roboto"/>
                <a:cs typeface="Roboto"/>
              </a:rPr>
              <a:t>Optimization:</a:t>
            </a:r>
            <a:r>
              <a:rPr sz="1900" b="1" spc="-10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Meta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70" dirty="0">
                <a:latin typeface="Roboto"/>
                <a:cs typeface="Roboto"/>
              </a:rPr>
              <a:t>Tag</a:t>
            </a:r>
            <a:r>
              <a:rPr sz="1900" spc="-40" dirty="0">
                <a:latin typeface="Roboto"/>
                <a:cs typeface="Roboto"/>
              </a:rPr>
              <a:t> optimization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&amp;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content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optimization</a:t>
            </a:r>
            <a:endParaRPr sz="1900">
              <a:latin typeface="Roboto"/>
              <a:cs typeface="Roboto"/>
            </a:endParaRPr>
          </a:p>
          <a:p>
            <a:pPr marL="12700" marR="427355">
              <a:lnSpc>
                <a:spcPts val="2200"/>
              </a:lnSpc>
              <a:spcBef>
                <a:spcPts val="2260"/>
              </a:spcBef>
            </a:pPr>
            <a:r>
              <a:rPr sz="1900" spc="-35" dirty="0">
                <a:latin typeface="Roboto"/>
                <a:cs typeface="Roboto"/>
              </a:rPr>
              <a:t>Reflect</a:t>
            </a:r>
            <a:r>
              <a:rPr sz="1900" spc="5" dirty="0">
                <a:latin typeface="Roboto"/>
                <a:cs typeface="Roboto"/>
              </a:rPr>
              <a:t> </a:t>
            </a:r>
            <a:r>
              <a:rPr sz="1900" spc="-60" dirty="0">
                <a:latin typeface="Roboto"/>
                <a:cs typeface="Roboto"/>
              </a:rPr>
              <a:t>on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process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25" dirty="0">
                <a:latin typeface="Roboto"/>
                <a:cs typeface="Roboto"/>
              </a:rPr>
              <a:t>of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conducting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65" dirty="0">
                <a:latin typeface="Roboto"/>
                <a:cs typeface="Roboto"/>
              </a:rPr>
              <a:t>keyword</a:t>
            </a:r>
            <a:r>
              <a:rPr sz="1900" spc="-40" dirty="0">
                <a:latin typeface="Roboto"/>
                <a:cs typeface="Roboto"/>
              </a:rPr>
              <a:t> research</a:t>
            </a:r>
            <a:r>
              <a:rPr sz="1900" spc="-12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and</a:t>
            </a:r>
            <a:r>
              <a:rPr sz="1900" spc="-14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SEO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recommendations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provided.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Roboto"/>
              <a:cs typeface="Roboto"/>
            </a:endParaRPr>
          </a:p>
          <a:p>
            <a:pPr marL="12700" marR="94615">
              <a:lnSpc>
                <a:spcPts val="2200"/>
              </a:lnSpc>
              <a:spcBef>
                <a:spcPts val="5"/>
              </a:spcBef>
            </a:pPr>
            <a:r>
              <a:rPr sz="1900" spc="-55" dirty="0">
                <a:latin typeface="Roboto"/>
                <a:cs typeface="Roboto"/>
              </a:rPr>
              <a:t>Document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challenges </a:t>
            </a:r>
            <a:r>
              <a:rPr sz="1900" spc="-20" dirty="0">
                <a:latin typeface="Roboto"/>
                <a:cs typeface="Roboto"/>
              </a:rPr>
              <a:t>faced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55" dirty="0">
                <a:latin typeface="Roboto"/>
                <a:cs typeface="Roboto"/>
              </a:rPr>
              <a:t>during</a:t>
            </a:r>
            <a:r>
              <a:rPr sz="1900" spc="-3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research</a:t>
            </a:r>
            <a:r>
              <a:rPr sz="1900" spc="-114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and</a:t>
            </a:r>
            <a:r>
              <a:rPr sz="1900" spc="-135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analysis</a:t>
            </a:r>
            <a:r>
              <a:rPr sz="1900" spc="-15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phase,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as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35" dirty="0">
                <a:latin typeface="Roboto"/>
                <a:cs typeface="Roboto"/>
              </a:rPr>
              <a:t>well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as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4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key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insights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gained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from</a:t>
            </a:r>
            <a:r>
              <a:rPr sz="1900" spc="-40" dirty="0">
                <a:latin typeface="Roboto"/>
                <a:cs typeface="Roboto"/>
              </a:rPr>
              <a:t> the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keyword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research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process.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7-31 at 4.18.45 PM (1).jpeg"/>
          <p:cNvPicPr>
            <a:picLocks noChangeAspect="1"/>
          </p:cNvPicPr>
          <p:nvPr/>
        </p:nvPicPr>
        <p:blipFill>
          <a:blip r:embed="rId2"/>
          <a:srcRect l="12667" t="22963" r="14000" b="5926"/>
          <a:stretch>
            <a:fillRect/>
          </a:stretch>
        </p:blipFill>
        <p:spPr>
          <a:xfrm>
            <a:off x="914400" y="852053"/>
            <a:ext cx="10591800" cy="5777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16468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80" dirty="0" smtClean="0">
                <a:latin typeface="Roboto"/>
                <a:cs typeface="Roboto"/>
              </a:rPr>
              <a:t>S</a:t>
            </a:r>
            <a:r>
              <a:rPr lang="en-US" b="1" spc="-60" dirty="0" smtClean="0">
                <a:latin typeface="Roboto"/>
                <a:cs typeface="Roboto"/>
              </a:rPr>
              <a:t>E</a:t>
            </a:r>
            <a:r>
              <a:rPr lang="en-US" b="1" dirty="0" smtClean="0">
                <a:latin typeface="Roboto"/>
                <a:cs typeface="Roboto"/>
              </a:rPr>
              <a:t>O</a:t>
            </a:r>
            <a:r>
              <a:rPr lang="en-US" b="1" spc="-85" dirty="0" smtClean="0">
                <a:latin typeface="Roboto"/>
                <a:cs typeface="Roboto"/>
              </a:rPr>
              <a:t> </a:t>
            </a:r>
            <a:r>
              <a:rPr lang="en-US" b="1" spc="90" dirty="0" smtClean="0">
                <a:latin typeface="Roboto"/>
                <a:cs typeface="Roboto"/>
              </a:rPr>
              <a:t>A</a:t>
            </a:r>
            <a:r>
              <a:rPr lang="en-US" b="1" spc="-75" dirty="0" smtClean="0">
                <a:latin typeface="Roboto"/>
                <a:cs typeface="Roboto"/>
              </a:rPr>
              <a:t>u</a:t>
            </a:r>
            <a:r>
              <a:rPr lang="en-US" b="1" spc="-80" dirty="0" smtClean="0">
                <a:latin typeface="Roboto"/>
                <a:cs typeface="Roboto"/>
              </a:rPr>
              <a:t>d</a:t>
            </a:r>
            <a:r>
              <a:rPr lang="en-US" b="1" spc="-10" dirty="0" smtClean="0">
                <a:latin typeface="Roboto"/>
                <a:cs typeface="Roboto"/>
              </a:rPr>
              <a:t>i</a:t>
            </a:r>
            <a:r>
              <a:rPr lang="en-US" b="1" spc="-65" dirty="0" smtClean="0">
                <a:latin typeface="Roboto"/>
                <a:cs typeface="Roboto"/>
              </a:rPr>
              <a:t>t</a:t>
            </a:r>
            <a:r>
              <a:rPr lang="en-US" b="1" spc="-5" dirty="0" smtClean="0">
                <a:latin typeface="Roboto"/>
                <a:cs typeface="Roboto"/>
              </a:rPr>
              <a:t>:</a:t>
            </a:r>
            <a:r>
              <a:rPr lang="en-US" b="1" spc="-10" dirty="0" smtClean="0">
                <a:latin typeface="Roboto"/>
                <a:cs typeface="Roboto"/>
              </a:rPr>
              <a:t> </a:t>
            </a:r>
            <a:r>
              <a:rPr lang="en-US" spc="-90" dirty="0" smtClean="0">
                <a:latin typeface="Roboto"/>
                <a:cs typeface="Roboto"/>
              </a:rPr>
              <a:t>D</a:t>
            </a:r>
            <a:r>
              <a:rPr lang="en-US" dirty="0" smtClean="0">
                <a:latin typeface="Roboto"/>
                <a:cs typeface="Roboto"/>
              </a:rPr>
              <a:t>o</a:t>
            </a:r>
            <a:r>
              <a:rPr lang="en-US" spc="-60" dirty="0" smtClean="0">
                <a:latin typeface="Roboto"/>
                <a:cs typeface="Roboto"/>
              </a:rPr>
              <a:t> </a:t>
            </a:r>
            <a:r>
              <a:rPr lang="en-US" spc="-50" dirty="0" smtClean="0">
                <a:latin typeface="Roboto"/>
                <a:cs typeface="Roboto"/>
              </a:rPr>
              <a:t>a</a:t>
            </a:r>
            <a:r>
              <a:rPr lang="en-US" spc="-35" dirty="0" smtClean="0">
                <a:latin typeface="Roboto"/>
                <a:cs typeface="Roboto"/>
              </a:rPr>
              <a:t>n</a:t>
            </a:r>
            <a:r>
              <a:rPr lang="en-US" spc="-125" dirty="0" smtClean="0">
                <a:latin typeface="Roboto"/>
                <a:cs typeface="Roboto"/>
              </a:rPr>
              <a:t> </a:t>
            </a:r>
            <a:r>
              <a:rPr lang="en-US" spc="-65" dirty="0" smtClean="0">
                <a:latin typeface="Roboto"/>
                <a:cs typeface="Roboto"/>
              </a:rPr>
              <a:t>S</a:t>
            </a:r>
            <a:r>
              <a:rPr lang="en-US" spc="50" dirty="0" smtClean="0">
                <a:latin typeface="Roboto"/>
                <a:cs typeface="Roboto"/>
              </a:rPr>
              <a:t>E</a:t>
            </a:r>
            <a:r>
              <a:rPr lang="en-US" spc="10" dirty="0" smtClean="0">
                <a:latin typeface="Roboto"/>
                <a:cs typeface="Roboto"/>
              </a:rPr>
              <a:t>O</a:t>
            </a:r>
            <a:r>
              <a:rPr lang="en-US" spc="-80" dirty="0" smtClean="0">
                <a:latin typeface="Roboto"/>
                <a:cs typeface="Roboto"/>
              </a:rPr>
              <a:t> </a:t>
            </a:r>
            <a:r>
              <a:rPr lang="en-US" spc="-50" dirty="0" smtClean="0">
                <a:latin typeface="Roboto"/>
                <a:cs typeface="Roboto"/>
              </a:rPr>
              <a:t>a</a:t>
            </a:r>
            <a:r>
              <a:rPr lang="en-US" spc="-85" dirty="0" smtClean="0">
                <a:latin typeface="Roboto"/>
                <a:cs typeface="Roboto"/>
              </a:rPr>
              <a:t>ud</a:t>
            </a:r>
            <a:r>
              <a:rPr lang="en-US" spc="15" dirty="0" smtClean="0">
                <a:latin typeface="Roboto"/>
                <a:cs typeface="Roboto"/>
              </a:rPr>
              <a:t>i</a:t>
            </a:r>
            <a:r>
              <a:rPr lang="en-US" spc="-20" dirty="0" smtClean="0">
                <a:latin typeface="Roboto"/>
                <a:cs typeface="Roboto"/>
              </a:rPr>
              <a:t>t</a:t>
            </a:r>
            <a:r>
              <a:rPr lang="en-US" spc="-95" dirty="0" smtClean="0">
                <a:latin typeface="Roboto"/>
                <a:cs typeface="Roboto"/>
              </a:rPr>
              <a:t> </a:t>
            </a:r>
            <a:r>
              <a:rPr lang="en-US" spc="15" dirty="0" smtClean="0">
                <a:latin typeface="Roboto"/>
                <a:cs typeface="Roboto"/>
              </a:rPr>
              <a:t>o</a:t>
            </a:r>
            <a:r>
              <a:rPr lang="en-US" spc="35" dirty="0" smtClean="0">
                <a:latin typeface="Roboto"/>
                <a:cs typeface="Roboto"/>
              </a:rPr>
              <a:t>f</a:t>
            </a:r>
            <a:r>
              <a:rPr lang="en-US" spc="-35" dirty="0" smtClean="0">
                <a:latin typeface="Roboto"/>
                <a:cs typeface="Roboto"/>
              </a:rPr>
              <a:t> </a:t>
            </a:r>
            <a:r>
              <a:rPr lang="en-US" spc="-145" dirty="0" smtClean="0">
                <a:latin typeface="Roboto"/>
                <a:cs typeface="Roboto"/>
              </a:rPr>
              <a:t>t</a:t>
            </a:r>
            <a:r>
              <a:rPr lang="en-US" spc="15" dirty="0" smtClean="0">
                <a:latin typeface="Roboto"/>
                <a:cs typeface="Roboto"/>
              </a:rPr>
              <a:t>h</a:t>
            </a:r>
            <a:r>
              <a:rPr lang="en-US" spc="10" dirty="0" smtClean="0">
                <a:latin typeface="Roboto"/>
                <a:cs typeface="Roboto"/>
              </a:rPr>
              <a:t>e</a:t>
            </a:r>
            <a:r>
              <a:rPr lang="en-US" spc="-80" dirty="0" smtClean="0">
                <a:latin typeface="Roboto"/>
                <a:cs typeface="Roboto"/>
              </a:rPr>
              <a:t> </a:t>
            </a:r>
            <a:r>
              <a:rPr lang="en-US" spc="-85" dirty="0" smtClean="0">
                <a:latin typeface="Roboto"/>
                <a:cs typeface="Roboto"/>
              </a:rPr>
              <a:t>b</a:t>
            </a:r>
            <a:r>
              <a:rPr lang="en-US" spc="-70" dirty="0" smtClean="0">
                <a:latin typeface="Roboto"/>
                <a:cs typeface="Roboto"/>
              </a:rPr>
              <a:t>r</a:t>
            </a:r>
            <a:r>
              <a:rPr lang="en-US" spc="-50" dirty="0" smtClean="0">
                <a:latin typeface="Roboto"/>
                <a:cs typeface="Roboto"/>
              </a:rPr>
              <a:t>a</a:t>
            </a:r>
            <a:r>
              <a:rPr lang="en-US" spc="-85" dirty="0" smtClean="0">
                <a:latin typeface="Roboto"/>
                <a:cs typeface="Roboto"/>
              </a:rPr>
              <a:t>n</a:t>
            </a:r>
            <a:r>
              <a:rPr lang="en-US" spc="15" dirty="0" smtClean="0">
                <a:latin typeface="Roboto"/>
                <a:cs typeface="Roboto"/>
              </a:rPr>
              <a:t>d</a:t>
            </a:r>
            <a:r>
              <a:rPr lang="en-US" spc="-15" dirty="0" smtClean="0">
                <a:latin typeface="Roboto"/>
                <a:cs typeface="Roboto"/>
              </a:rPr>
              <a:t>s</a:t>
            </a:r>
            <a:r>
              <a:rPr lang="en-US" spc="-55" dirty="0" smtClean="0">
                <a:latin typeface="Roboto"/>
                <a:cs typeface="Roboto"/>
              </a:rPr>
              <a:t> </a:t>
            </a:r>
            <a:r>
              <a:rPr lang="en-US" spc="-145" dirty="0" smtClean="0">
                <a:latin typeface="Roboto"/>
                <a:cs typeface="Roboto"/>
              </a:rPr>
              <a:t>w</a:t>
            </a:r>
            <a:r>
              <a:rPr lang="en-US" dirty="0" smtClean="0">
                <a:latin typeface="Roboto"/>
                <a:cs typeface="Roboto"/>
              </a:rPr>
              <a:t>e</a:t>
            </a:r>
            <a:r>
              <a:rPr lang="en-US" spc="15" dirty="0" smtClean="0">
                <a:latin typeface="Roboto"/>
                <a:cs typeface="Roboto"/>
              </a:rPr>
              <a:t>b</a:t>
            </a:r>
            <a:r>
              <a:rPr lang="en-US" spc="-100" dirty="0" smtClean="0">
                <a:latin typeface="Roboto"/>
                <a:cs typeface="Roboto"/>
              </a:rPr>
              <a:t>s</a:t>
            </a:r>
            <a:r>
              <a:rPr lang="en-US" spc="-85" dirty="0" smtClean="0">
                <a:latin typeface="Roboto"/>
                <a:cs typeface="Roboto"/>
              </a:rPr>
              <a:t>i</a:t>
            </a:r>
            <a:r>
              <a:rPr lang="en-US" spc="-45" dirty="0" smtClean="0">
                <a:latin typeface="Roboto"/>
                <a:cs typeface="Roboto"/>
              </a:rPr>
              <a:t>t</a:t>
            </a:r>
            <a:r>
              <a:rPr lang="en-US" spc="10" dirty="0" smtClean="0">
                <a:latin typeface="Roboto"/>
                <a:cs typeface="Roboto"/>
              </a:rPr>
              <a:t>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eg"/>
          <p:cNvPicPr>
            <a:picLocks noChangeAspect="1"/>
          </p:cNvPicPr>
          <p:nvPr/>
        </p:nvPicPr>
        <p:blipFill>
          <a:blip r:embed="rId2"/>
          <a:srcRect l="12500" t="19196" r="13750" b="6667"/>
          <a:stretch>
            <a:fillRect/>
          </a:stretch>
        </p:blipFill>
        <p:spPr>
          <a:xfrm>
            <a:off x="838200" y="228600"/>
            <a:ext cx="11185109" cy="632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2272</Words>
  <Application>Microsoft Office PowerPoint</Application>
  <PresentationFormat>Custom</PresentationFormat>
  <Paragraphs>297</Paragraphs>
  <Slides>34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Comprehensive Digital Marketing  Project Work</vt:lpstr>
      <vt:lpstr>Part 1: Brand study, Competitor Analysis &amp; Buyer’s/Audience’s  Persona</vt:lpstr>
      <vt:lpstr>Part 1: Brand study, Competitor Analysis &amp; Buyer’s/Audience’s  Persona </vt:lpstr>
      <vt:lpstr>Part 1: Brand study, Competitor Analysis &amp; Buyer’s/Audience’s  Persona</vt:lpstr>
      <vt:lpstr>Slide 5</vt:lpstr>
      <vt:lpstr>Part 1: Brand study, Competitor Analysis &amp; Buyer’s/Audience’s  Persona</vt:lpstr>
      <vt:lpstr>Part 2: SEO &amp; Keyword Research</vt:lpstr>
      <vt:lpstr>Slide 8</vt:lpstr>
      <vt:lpstr>Slide 9</vt:lpstr>
      <vt:lpstr>Slide 10</vt:lpstr>
      <vt:lpstr>Slide 11</vt:lpstr>
      <vt:lpstr>Slide 12</vt:lpstr>
      <vt:lpstr>Slide 13</vt:lpstr>
      <vt:lpstr>Part 3: Content Ideas and Marketing Strategies</vt:lpstr>
      <vt:lpstr>Part 3: Content Ideas and Marketing Strategies</vt:lpstr>
      <vt:lpstr>Slide 16</vt:lpstr>
      <vt:lpstr>Part 4: Content Creation and Curation (Post creations, Designs/Video Editing, Ad Campaigns over Social  Media and Email Ideation and Creation)</vt:lpstr>
      <vt:lpstr>Part 4: Content Creation and Curation (Post creations, Designs/Video Editing, Ad Campaigns over Social  Media and Email Ideation and Creation)</vt:lpstr>
      <vt:lpstr>Slide 19</vt:lpstr>
      <vt:lpstr>Part 4: Content Creation and Curation (Post creations, Designs/Video Editing, Ad Campaigns over Social  Media and Email Ideation and Creation)</vt:lpstr>
      <vt:lpstr>Part 4: Content Creation and Curation (Post creations, Designs/Video Editing, Ad Campaigns over Social  Media and Email Ideation and Creation)</vt:lpstr>
      <vt:lpstr>Part 4: Content Creation and Curation (Post creations, Designs/Video Editing, Ad Campaigns over Social  Media and Email Ideation and Creation)</vt:lpstr>
      <vt:lpstr>Slide 23</vt:lpstr>
      <vt:lpstr>Slide 24</vt:lpstr>
      <vt:lpstr>Part 4: Content Creation and Curation (Post creations, Designs/Video Editing, Ad Campaigns over Social  Media and Email Ideation and Creation)</vt:lpstr>
      <vt:lpstr>Part 4: Content Creation and Curation (Post creations, Designs/Video Editing, Ad Campaigns over Social  Media and Email Ideation and Creation)</vt:lpstr>
      <vt:lpstr>Slide 27</vt:lpstr>
      <vt:lpstr>Slide 28</vt:lpstr>
      <vt:lpstr>Slide 29</vt:lpstr>
      <vt:lpstr>Part 4: Content Creation and Curation (Post creations, Designs/Video Editing, Ad Campaigns over Social  Media and Email Ideation and Creation)</vt:lpstr>
      <vt:lpstr>Part 4: Content Creation and Curation (Post creations, Designs/Video Editing, Ad Campaigns over Social  Media and Email Ideation and Creation)</vt:lpstr>
      <vt:lpstr>Email Ad Campaign 1 - Brand Awareness (insert emailer image)</vt:lpstr>
      <vt:lpstr>Email Ad Campaign 2 - Lead Generation (insert emailer image)</vt:lpstr>
      <vt:lpstr>Part 4: Content Creation and Curation (Post creations, Designs/Video  Editing, Ad Campaigns over Social Media and Email Ideation and Creation)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 Project Work</dc:title>
  <dc:creator>Hp</dc:creator>
  <cp:lastModifiedBy>Hp</cp:lastModifiedBy>
  <cp:revision>57</cp:revision>
  <dcterms:created xsi:type="dcterms:W3CDTF">2023-07-26T13:02:46Z</dcterms:created>
  <dcterms:modified xsi:type="dcterms:W3CDTF">2023-08-03T10:43:39Z</dcterms:modified>
</cp:coreProperties>
</file>