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39" r:id="rId10"/>
    <p:sldId id="340"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7/18/2024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abc" TargetMode="External"/><Relationship Id="rId7"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[Chandan Kumar Chandel]</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a:t>
            </a:r>
            <a:r>
              <a:rPr lang="en-US" dirty="0"/>
              <a:t>Healthcare Analytics for Doctor Visits</a:t>
            </a:r>
            <a:br>
              <a:rPr lang="en-US"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962505" y="2068596"/>
            <a:ext cx="6091437" cy="3638836"/>
          </a:xfrm>
        </p:spPr>
        <p:txBody>
          <a:bodyPr>
            <a:normAutofit fontScale="55000" lnSpcReduction="20000"/>
          </a:bodyPr>
          <a:lstStyle/>
          <a:p>
            <a:pPr algn="just">
              <a:lnSpc>
                <a:spcPct val="150000"/>
              </a:lnSpc>
            </a:pPr>
            <a:r>
              <a:rPr lang="en-US" sz="2800" dirty="0"/>
              <a:t>The healthcare industry continuously strives to improve patient care and operational efficiency through data-driven decision-making. This project, "Healthcare Analytics for Doctor Visits," aims to leverage data analytics to gain actionable insights into patient demographics, health conditions, and healthcare services utilization. By analyzing various aspects of the dataset, this project addresses several critical questions that can help healthcare providers optimize their services and improve patient outcomes.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400" y="805214"/>
            <a:ext cx="5992328" cy="678354"/>
          </a:xfrm>
        </p:spPr>
        <p:txBody>
          <a:bodyPr>
            <a:normAutofit fontScale="90000"/>
          </a:bodyPr>
          <a:lstStyle/>
          <a:p>
            <a:r>
              <a:rPr lang="en-GB" dirty="0"/>
              <a:t>Project Description</a:t>
            </a: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a:extLst>
              <a:ext uri="{FF2B5EF4-FFF2-40B4-BE49-F238E27FC236}">
                <a16:creationId xmlns:a16="http://schemas.microsoft.com/office/drawing/2014/main" id="{BF24CC70-A358-6C22-8AB3-3133E336930C}"/>
              </a:ext>
            </a:extLst>
          </p:cNvPr>
          <p:cNvSpPr txBox="1"/>
          <p:nvPr/>
        </p:nvSpPr>
        <p:spPr>
          <a:xfrm>
            <a:off x="660399" y="2027521"/>
            <a:ext cx="6402873" cy="3139321"/>
          </a:xfrm>
          <a:prstGeom prst="rect">
            <a:avLst/>
          </a:prstGeom>
          <a:noFill/>
        </p:spPr>
        <p:txBody>
          <a:bodyPr wrap="square" rtlCol="0">
            <a:spAutoFit/>
          </a:bodyPr>
          <a:lstStyle/>
          <a:p>
            <a:pPr algn="just"/>
            <a:r>
              <a:rPr lang="en-US" dirty="0"/>
              <a:t>The "Healthcare Analytics for Doctor Visits" project uses data analysis to understand patient demographics, health issues, and how healthcare services are used. We'll look at how illnesses are spread among different groups, like men and women. We'll also study how people's income affects how often they go to the hospital. We'll check how many people have government or private health insurance. We'll also see how being sick affects daily life for men and women. By making sure the data is accurate and easy to understand, this project will help healthcare providers improve their services and take better care of patients.</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algn="just">
              <a:lnSpc>
                <a:spcPct val="150000"/>
              </a:lnSpc>
            </a:pPr>
            <a:r>
              <a:rPr lang="en-US" sz="3600" dirty="0"/>
              <a:t>The end users of the "Healthcare Analytics for Doctor Visits" project include healthcare providers such as hospitals, clinics, and healthcare administrators. They will benefit from the insights provided, which can help them optimize their services based on patient demographics, health conditions, and healthcare utilization patterns. Additionally, policymakers and healthcare analysts can use the findings to inform healthcare policies and improve overall healthcare delivery. Ultimately, the project aims to support better decision-making in healthcare management, leading to enhanced patient care and operational efficiency</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06235" y="1385907"/>
            <a:ext cx="7913626" cy="4567024"/>
          </a:xfrm>
        </p:spPr>
        <p:txBody>
          <a:bodyPr>
            <a:normAutofit fontScale="92500" lnSpcReduction="10000"/>
          </a:bodyPr>
          <a:lstStyle/>
          <a:p>
            <a:pPr algn="just"/>
            <a:r>
              <a:rPr lang="en-US" dirty="0"/>
              <a:t>In our "Healthcare Analytics for Doctor Visits" project, we're using Google </a:t>
            </a:r>
            <a:r>
              <a:rPr lang="en-US" dirty="0" err="1"/>
              <a:t>Colab</a:t>
            </a:r>
            <a:r>
              <a:rPr lang="en-US" dirty="0"/>
              <a:t> for advanced data analysis and Python coding in a cloud-based environment. It helps us handle large datasets and perform complex calculations collaboratively.</a:t>
            </a:r>
          </a:p>
          <a:p>
            <a:pPr algn="just"/>
            <a:r>
              <a:rPr lang="en-US" dirty="0"/>
              <a:t>We're also using Microsoft Excel for basic data management and creating simple visualizations. Excel's user-friendly interface allows us to quickly clean data and present insights effectively.</a:t>
            </a:r>
          </a:p>
          <a:p>
            <a:pPr algn="just"/>
            <a:r>
              <a:rPr lang="en-US" dirty="0"/>
              <a:t>These tools together support our goal of improving healthcare services by making informed decisions based on thorough data analysis.</a:t>
            </a:r>
          </a:p>
          <a:p>
            <a:pPr lvl="1" algn="just">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256697" y="10925"/>
            <a:ext cx="2649063" cy="601340"/>
          </a:xfrm>
        </p:spPr>
        <p:txBody>
          <a:bodyPr>
            <a:normAutofit fontScale="90000"/>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2" name="Picture 11">
            <a:extLst>
              <a:ext uri="{FF2B5EF4-FFF2-40B4-BE49-F238E27FC236}">
                <a16:creationId xmlns:a16="http://schemas.microsoft.com/office/drawing/2014/main" id="{8A617636-B29E-7377-F932-5253923C6F20}"/>
              </a:ext>
            </a:extLst>
          </p:cNvPr>
          <p:cNvPicPr>
            <a:picLocks noChangeAspect="1"/>
          </p:cNvPicPr>
          <p:nvPr/>
        </p:nvPicPr>
        <p:blipFill>
          <a:blip r:embed="rId4"/>
          <a:stretch>
            <a:fillRect/>
          </a:stretch>
        </p:blipFill>
        <p:spPr>
          <a:xfrm>
            <a:off x="187558" y="946448"/>
            <a:ext cx="2303013" cy="1816169"/>
          </a:xfrm>
          <a:prstGeom prst="rect">
            <a:avLst/>
          </a:prstGeom>
        </p:spPr>
      </p:pic>
      <p:pic>
        <p:nvPicPr>
          <p:cNvPr id="14" name="Picture 13">
            <a:extLst>
              <a:ext uri="{FF2B5EF4-FFF2-40B4-BE49-F238E27FC236}">
                <a16:creationId xmlns:a16="http://schemas.microsoft.com/office/drawing/2014/main" id="{0DEA7365-F02E-F439-C0EF-895778E30118}"/>
              </a:ext>
            </a:extLst>
          </p:cNvPr>
          <p:cNvPicPr>
            <a:picLocks noChangeAspect="1"/>
          </p:cNvPicPr>
          <p:nvPr/>
        </p:nvPicPr>
        <p:blipFill>
          <a:blip r:embed="rId5"/>
          <a:stretch>
            <a:fillRect/>
          </a:stretch>
        </p:blipFill>
        <p:spPr>
          <a:xfrm>
            <a:off x="4669405" y="4102267"/>
            <a:ext cx="3906229" cy="2504309"/>
          </a:xfrm>
          <a:prstGeom prst="rect">
            <a:avLst/>
          </a:prstGeom>
        </p:spPr>
      </p:pic>
      <p:pic>
        <p:nvPicPr>
          <p:cNvPr id="16" name="Picture 15">
            <a:extLst>
              <a:ext uri="{FF2B5EF4-FFF2-40B4-BE49-F238E27FC236}">
                <a16:creationId xmlns:a16="http://schemas.microsoft.com/office/drawing/2014/main" id="{0422FF3E-CFF6-004E-BA2C-3A2ACF0CDBCF}"/>
              </a:ext>
            </a:extLst>
          </p:cNvPr>
          <p:cNvPicPr>
            <a:picLocks noChangeAspect="1"/>
          </p:cNvPicPr>
          <p:nvPr/>
        </p:nvPicPr>
        <p:blipFill>
          <a:blip r:embed="rId6"/>
          <a:stretch>
            <a:fillRect/>
          </a:stretch>
        </p:blipFill>
        <p:spPr>
          <a:xfrm>
            <a:off x="29322" y="3892447"/>
            <a:ext cx="3375280" cy="1816169"/>
          </a:xfrm>
          <a:prstGeom prst="rect">
            <a:avLst/>
          </a:prstGeom>
        </p:spPr>
      </p:pic>
      <p:pic>
        <p:nvPicPr>
          <p:cNvPr id="18" name="Picture 17">
            <a:extLst>
              <a:ext uri="{FF2B5EF4-FFF2-40B4-BE49-F238E27FC236}">
                <a16:creationId xmlns:a16="http://schemas.microsoft.com/office/drawing/2014/main" id="{D354B0D2-FA69-DB11-7D9B-FB4317C1093D}"/>
              </a:ext>
            </a:extLst>
          </p:cNvPr>
          <p:cNvPicPr>
            <a:picLocks noChangeAspect="1"/>
          </p:cNvPicPr>
          <p:nvPr/>
        </p:nvPicPr>
        <p:blipFill>
          <a:blip r:embed="rId7"/>
          <a:stretch>
            <a:fillRect/>
          </a:stretch>
        </p:blipFill>
        <p:spPr>
          <a:xfrm>
            <a:off x="2905760" y="761811"/>
            <a:ext cx="2862914" cy="2667189"/>
          </a:xfrm>
          <a:prstGeom prst="rect">
            <a:avLst/>
          </a:prstGeom>
        </p:spPr>
      </p:pic>
      <p:pic>
        <p:nvPicPr>
          <p:cNvPr id="20" name="Picture 19">
            <a:extLst>
              <a:ext uri="{FF2B5EF4-FFF2-40B4-BE49-F238E27FC236}">
                <a16:creationId xmlns:a16="http://schemas.microsoft.com/office/drawing/2014/main" id="{B76711FB-87DE-8651-A0F5-B27C879A3DFE}"/>
              </a:ext>
            </a:extLst>
          </p:cNvPr>
          <p:cNvPicPr>
            <a:picLocks noChangeAspect="1"/>
          </p:cNvPicPr>
          <p:nvPr/>
        </p:nvPicPr>
        <p:blipFill>
          <a:blip r:embed="rId8"/>
          <a:stretch>
            <a:fillRect/>
          </a:stretch>
        </p:blipFill>
        <p:spPr>
          <a:xfrm>
            <a:off x="6000897" y="612264"/>
            <a:ext cx="3376715" cy="324913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650D-ACDA-5502-55EF-190B5A55954D}"/>
              </a:ext>
            </a:extLst>
          </p:cNvPr>
          <p:cNvSpPr>
            <a:spLocks noGrp="1"/>
          </p:cNvSpPr>
          <p:nvPr>
            <p:ph type="title"/>
          </p:nvPr>
        </p:nvSpPr>
        <p:spPr>
          <a:xfrm>
            <a:off x="0" y="-26872"/>
            <a:ext cx="1823270" cy="734008"/>
          </a:xfrm>
        </p:spPr>
        <p:txBody>
          <a:bodyPr/>
          <a:lstStyle/>
          <a:p>
            <a:r>
              <a:rPr lang="en-IN" dirty="0">
                <a:solidFill>
                  <a:schemeClr val="tx2"/>
                </a:solidFill>
              </a:rPr>
              <a:t>Result</a:t>
            </a:r>
          </a:p>
        </p:txBody>
      </p:sp>
      <p:sp>
        <p:nvSpPr>
          <p:cNvPr id="3" name="Slide Number Placeholder 2">
            <a:extLst>
              <a:ext uri="{FF2B5EF4-FFF2-40B4-BE49-F238E27FC236}">
                <a16:creationId xmlns:a16="http://schemas.microsoft.com/office/drawing/2014/main" id="{2ED6CDC8-9E26-D013-9D56-B43FBB232773}"/>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Picture 6">
            <a:extLst>
              <a:ext uri="{FF2B5EF4-FFF2-40B4-BE49-F238E27FC236}">
                <a16:creationId xmlns:a16="http://schemas.microsoft.com/office/drawing/2014/main" id="{A7A1ED25-A2BD-649B-088D-68FDCB1351B0}"/>
              </a:ext>
            </a:extLst>
          </p:cNvPr>
          <p:cNvPicPr>
            <a:picLocks noChangeAspect="1"/>
          </p:cNvPicPr>
          <p:nvPr/>
        </p:nvPicPr>
        <p:blipFill>
          <a:blip r:embed="rId2"/>
          <a:stretch>
            <a:fillRect/>
          </a:stretch>
        </p:blipFill>
        <p:spPr>
          <a:xfrm>
            <a:off x="93651" y="560832"/>
            <a:ext cx="2266513" cy="2555599"/>
          </a:xfrm>
          <a:prstGeom prst="rect">
            <a:avLst/>
          </a:prstGeom>
        </p:spPr>
      </p:pic>
      <p:pic>
        <p:nvPicPr>
          <p:cNvPr id="9" name="Picture 8">
            <a:extLst>
              <a:ext uri="{FF2B5EF4-FFF2-40B4-BE49-F238E27FC236}">
                <a16:creationId xmlns:a16="http://schemas.microsoft.com/office/drawing/2014/main" id="{9291702F-9C9D-9356-B234-F796495EACBA}"/>
              </a:ext>
            </a:extLst>
          </p:cNvPr>
          <p:cNvPicPr>
            <a:picLocks noChangeAspect="1"/>
          </p:cNvPicPr>
          <p:nvPr/>
        </p:nvPicPr>
        <p:blipFill>
          <a:blip r:embed="rId3"/>
          <a:stretch>
            <a:fillRect/>
          </a:stretch>
        </p:blipFill>
        <p:spPr>
          <a:xfrm>
            <a:off x="2499360" y="560832"/>
            <a:ext cx="3884751" cy="2555599"/>
          </a:xfrm>
          <a:prstGeom prst="rect">
            <a:avLst/>
          </a:prstGeom>
        </p:spPr>
      </p:pic>
      <p:pic>
        <p:nvPicPr>
          <p:cNvPr id="11" name="Picture 10">
            <a:extLst>
              <a:ext uri="{FF2B5EF4-FFF2-40B4-BE49-F238E27FC236}">
                <a16:creationId xmlns:a16="http://schemas.microsoft.com/office/drawing/2014/main" id="{6CDDED54-EE6A-582E-04D6-88076D97C99B}"/>
              </a:ext>
            </a:extLst>
          </p:cNvPr>
          <p:cNvPicPr>
            <a:picLocks noChangeAspect="1"/>
          </p:cNvPicPr>
          <p:nvPr/>
        </p:nvPicPr>
        <p:blipFill>
          <a:blip r:embed="rId4"/>
          <a:stretch>
            <a:fillRect/>
          </a:stretch>
        </p:blipFill>
        <p:spPr>
          <a:xfrm>
            <a:off x="6730752" y="1755138"/>
            <a:ext cx="2961888" cy="1200911"/>
          </a:xfrm>
          <a:prstGeom prst="rect">
            <a:avLst/>
          </a:prstGeom>
        </p:spPr>
      </p:pic>
      <p:pic>
        <p:nvPicPr>
          <p:cNvPr id="13" name="Picture 12">
            <a:extLst>
              <a:ext uri="{FF2B5EF4-FFF2-40B4-BE49-F238E27FC236}">
                <a16:creationId xmlns:a16="http://schemas.microsoft.com/office/drawing/2014/main" id="{8E4E0072-B612-F76C-0F42-1406E95AA5C9}"/>
              </a:ext>
            </a:extLst>
          </p:cNvPr>
          <p:cNvPicPr>
            <a:picLocks noChangeAspect="1"/>
          </p:cNvPicPr>
          <p:nvPr/>
        </p:nvPicPr>
        <p:blipFill>
          <a:blip r:embed="rId5"/>
          <a:stretch>
            <a:fillRect/>
          </a:stretch>
        </p:blipFill>
        <p:spPr>
          <a:xfrm>
            <a:off x="6611926" y="3056806"/>
            <a:ext cx="3254214" cy="3429000"/>
          </a:xfrm>
          <a:prstGeom prst="rect">
            <a:avLst/>
          </a:prstGeom>
        </p:spPr>
      </p:pic>
      <p:pic>
        <p:nvPicPr>
          <p:cNvPr id="15" name="Picture 14">
            <a:extLst>
              <a:ext uri="{FF2B5EF4-FFF2-40B4-BE49-F238E27FC236}">
                <a16:creationId xmlns:a16="http://schemas.microsoft.com/office/drawing/2014/main" id="{5B6A433C-90A4-B33A-A3EE-F582E6B4FF13}"/>
              </a:ext>
            </a:extLst>
          </p:cNvPr>
          <p:cNvPicPr>
            <a:picLocks noChangeAspect="1"/>
          </p:cNvPicPr>
          <p:nvPr/>
        </p:nvPicPr>
        <p:blipFill>
          <a:blip r:embed="rId6"/>
          <a:stretch>
            <a:fillRect/>
          </a:stretch>
        </p:blipFill>
        <p:spPr>
          <a:xfrm>
            <a:off x="58867" y="3937207"/>
            <a:ext cx="2986803" cy="2548599"/>
          </a:xfrm>
          <a:prstGeom prst="rect">
            <a:avLst/>
          </a:prstGeom>
        </p:spPr>
      </p:pic>
      <p:pic>
        <p:nvPicPr>
          <p:cNvPr id="17" name="Picture 16">
            <a:extLst>
              <a:ext uri="{FF2B5EF4-FFF2-40B4-BE49-F238E27FC236}">
                <a16:creationId xmlns:a16="http://schemas.microsoft.com/office/drawing/2014/main" id="{ED4568E5-679E-7AE5-673A-87CAEA510967}"/>
              </a:ext>
            </a:extLst>
          </p:cNvPr>
          <p:cNvPicPr>
            <a:picLocks noChangeAspect="1"/>
          </p:cNvPicPr>
          <p:nvPr/>
        </p:nvPicPr>
        <p:blipFill>
          <a:blip r:embed="rId7"/>
          <a:stretch>
            <a:fillRect/>
          </a:stretch>
        </p:blipFill>
        <p:spPr>
          <a:xfrm>
            <a:off x="3080454" y="3245298"/>
            <a:ext cx="3531472" cy="1071468"/>
          </a:xfrm>
          <a:prstGeom prst="rect">
            <a:avLst/>
          </a:prstGeom>
        </p:spPr>
      </p:pic>
      <p:pic>
        <p:nvPicPr>
          <p:cNvPr id="19" name="Picture 18">
            <a:extLst>
              <a:ext uri="{FF2B5EF4-FFF2-40B4-BE49-F238E27FC236}">
                <a16:creationId xmlns:a16="http://schemas.microsoft.com/office/drawing/2014/main" id="{CCF5F5AD-54AC-3C03-C883-ADA5DC8B3CA2}"/>
              </a:ext>
            </a:extLst>
          </p:cNvPr>
          <p:cNvPicPr>
            <a:picLocks noChangeAspect="1"/>
          </p:cNvPicPr>
          <p:nvPr/>
        </p:nvPicPr>
        <p:blipFill>
          <a:blip r:embed="rId8"/>
          <a:stretch>
            <a:fillRect/>
          </a:stretch>
        </p:blipFill>
        <p:spPr>
          <a:xfrm>
            <a:off x="3080454" y="4237966"/>
            <a:ext cx="3115583" cy="2345803"/>
          </a:xfrm>
          <a:prstGeom prst="rect">
            <a:avLst/>
          </a:prstGeom>
        </p:spPr>
      </p:pic>
    </p:spTree>
    <p:extLst>
      <p:ext uri="{BB962C8B-B14F-4D97-AF65-F5344CB8AC3E}">
        <p14:creationId xmlns:p14="http://schemas.microsoft.com/office/powerpoint/2010/main" val="320187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3380025" y="1884853"/>
            <a:ext cx="4975069" cy="1544147"/>
          </a:xfrm>
        </p:spPr>
        <p:txBody>
          <a:bodyPr>
            <a:normAutofit/>
          </a:bodyPr>
          <a:lstStyle/>
          <a:p>
            <a:endParaRPr lang="en-US" dirty="0"/>
          </a:p>
          <a:p>
            <a:r>
              <a:rPr lang="en-US" dirty="0"/>
              <a:t>Thank you for your support and collaboration throughout the completion of this project</a:t>
            </a:r>
          </a:p>
          <a:p>
            <a:endParaRPr lang="en-IN" dirty="0"/>
          </a:p>
        </p:txBody>
      </p:sp>
      <p:sp>
        <p:nvSpPr>
          <p:cNvPr id="2" name="TextBox 1">
            <a:extLst>
              <a:ext uri="{FF2B5EF4-FFF2-40B4-BE49-F238E27FC236}">
                <a16:creationId xmlns:a16="http://schemas.microsoft.com/office/drawing/2014/main" id="{0F71CFDF-AFF8-3D20-7103-8932F0A4231F}"/>
              </a:ext>
            </a:extLst>
          </p:cNvPr>
          <p:cNvSpPr txBox="1"/>
          <p:nvPr/>
        </p:nvSpPr>
        <p:spPr>
          <a:xfrm>
            <a:off x="6840145" y="4272592"/>
            <a:ext cx="3266212" cy="369332"/>
          </a:xfrm>
          <a:prstGeom prst="rect">
            <a:avLst/>
          </a:prstGeom>
          <a:noFill/>
        </p:spPr>
        <p:txBody>
          <a:bodyPr wrap="square" rtlCol="0">
            <a:spAutoFit/>
          </a:bodyPr>
          <a:lstStyle/>
          <a:p>
            <a:r>
              <a:rPr lang="en-IN" dirty="0"/>
              <a:t>Chandan Kumar Chandel</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www.w3.org/XML/1998/namespace"/>
    <ds:schemaRef ds:uri="http://purl.org/dc/dcmityp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639</TotalTime>
  <Words>424</Words>
  <Application>Microsoft Office PowerPoint</Application>
  <PresentationFormat>Widescreen</PresentationFormat>
  <Paragraphs>23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Project Title -Healthcare Analytics for Doctor Visits </vt:lpstr>
      <vt:lpstr>PROBLEM  STATEMENT</vt:lpstr>
      <vt:lpstr>Project Description   </vt:lpstr>
      <vt:lpstr>WHO ARE THE END USERS?</vt:lpstr>
      <vt:lpstr>Technology Used</vt:lpstr>
      <vt:lpstr>RESULTS </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Chandan Chandel</cp:lastModifiedBy>
  <cp:revision>74</cp:revision>
  <dcterms:created xsi:type="dcterms:W3CDTF">2021-07-11T13:13:15Z</dcterms:created>
  <dcterms:modified xsi:type="dcterms:W3CDTF">2024-07-18T12:50:34Z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