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9943997-4B8D-4C03-8170-6950EA3E090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F6095EA-A811-45A4-A5D2-3D540E8AE08A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795600"/>
            <a:ext cx="12183120" cy="5793120"/>
            <a:chOff x="0" y="795600"/>
            <a:chExt cx="12183120" cy="5793120"/>
          </a:xfrm>
        </p:grpSpPr>
        <p:grpSp>
          <p:nvGrpSpPr>
            <p:cNvPr id="39" name="Group 2"/>
            <p:cNvGrpSpPr/>
            <p:nvPr/>
          </p:nvGrpSpPr>
          <p:grpSpPr>
            <a:xfrm>
              <a:off x="190080" y="803880"/>
              <a:ext cx="11811240" cy="5784840"/>
              <a:chOff x="190080" y="803880"/>
              <a:chExt cx="11811240" cy="5784840"/>
            </a:xfrm>
          </p:grpSpPr>
          <p:sp>
            <p:nvSpPr>
              <p:cNvPr id="40" name="Line 3"/>
              <p:cNvSpPr/>
              <p:nvPr/>
            </p:nvSpPr>
            <p:spPr>
              <a:xfrm>
                <a:off x="1900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Line 4"/>
              <p:cNvSpPr/>
              <p:nvPr/>
            </p:nvSpPr>
            <p:spPr>
              <a:xfrm>
                <a:off x="3934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5"/>
              <p:cNvSpPr/>
              <p:nvPr/>
            </p:nvSpPr>
            <p:spPr>
              <a:xfrm>
                <a:off x="5972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6"/>
              <p:cNvSpPr/>
              <p:nvPr/>
            </p:nvSpPr>
            <p:spPr>
              <a:xfrm>
                <a:off x="8010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7"/>
              <p:cNvSpPr/>
              <p:nvPr/>
            </p:nvSpPr>
            <p:spPr>
              <a:xfrm>
                <a:off x="10044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8"/>
              <p:cNvSpPr/>
              <p:nvPr/>
            </p:nvSpPr>
            <p:spPr>
              <a:xfrm>
                <a:off x="12081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Line 9"/>
              <p:cNvSpPr/>
              <p:nvPr/>
            </p:nvSpPr>
            <p:spPr>
              <a:xfrm>
                <a:off x="14119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10"/>
              <p:cNvSpPr/>
              <p:nvPr/>
            </p:nvSpPr>
            <p:spPr>
              <a:xfrm>
                <a:off x="16153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11"/>
              <p:cNvSpPr/>
              <p:nvPr/>
            </p:nvSpPr>
            <p:spPr>
              <a:xfrm>
                <a:off x="18190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12"/>
              <p:cNvSpPr/>
              <p:nvPr/>
            </p:nvSpPr>
            <p:spPr>
              <a:xfrm>
                <a:off x="20228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13"/>
              <p:cNvSpPr/>
              <p:nvPr/>
            </p:nvSpPr>
            <p:spPr>
              <a:xfrm>
                <a:off x="22262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Line 14"/>
              <p:cNvSpPr/>
              <p:nvPr/>
            </p:nvSpPr>
            <p:spPr>
              <a:xfrm>
                <a:off x="24300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Line 15"/>
              <p:cNvSpPr/>
              <p:nvPr/>
            </p:nvSpPr>
            <p:spPr>
              <a:xfrm>
                <a:off x="26337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Line 16"/>
              <p:cNvSpPr/>
              <p:nvPr/>
            </p:nvSpPr>
            <p:spPr>
              <a:xfrm>
                <a:off x="28371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Line 17"/>
              <p:cNvSpPr/>
              <p:nvPr/>
            </p:nvSpPr>
            <p:spPr>
              <a:xfrm>
                <a:off x="30409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18"/>
              <p:cNvSpPr/>
              <p:nvPr/>
            </p:nvSpPr>
            <p:spPr>
              <a:xfrm>
                <a:off x="32446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19"/>
              <p:cNvSpPr/>
              <p:nvPr/>
            </p:nvSpPr>
            <p:spPr>
              <a:xfrm>
                <a:off x="34480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20"/>
              <p:cNvSpPr/>
              <p:nvPr/>
            </p:nvSpPr>
            <p:spPr>
              <a:xfrm>
                <a:off x="36518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Line 21"/>
              <p:cNvSpPr/>
              <p:nvPr/>
            </p:nvSpPr>
            <p:spPr>
              <a:xfrm>
                <a:off x="38556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Line 22"/>
              <p:cNvSpPr/>
              <p:nvPr/>
            </p:nvSpPr>
            <p:spPr>
              <a:xfrm>
                <a:off x="40590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Line 23"/>
              <p:cNvSpPr/>
              <p:nvPr/>
            </p:nvSpPr>
            <p:spPr>
              <a:xfrm>
                <a:off x="42627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Line 24"/>
              <p:cNvSpPr/>
              <p:nvPr/>
            </p:nvSpPr>
            <p:spPr>
              <a:xfrm>
                <a:off x="44665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Line 25"/>
              <p:cNvSpPr/>
              <p:nvPr/>
            </p:nvSpPr>
            <p:spPr>
              <a:xfrm>
                <a:off x="46699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Line 26"/>
              <p:cNvSpPr/>
              <p:nvPr/>
            </p:nvSpPr>
            <p:spPr>
              <a:xfrm>
                <a:off x="48736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Line 27"/>
              <p:cNvSpPr/>
              <p:nvPr/>
            </p:nvSpPr>
            <p:spPr>
              <a:xfrm>
                <a:off x="50774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Line 28"/>
              <p:cNvSpPr/>
              <p:nvPr/>
            </p:nvSpPr>
            <p:spPr>
              <a:xfrm>
                <a:off x="52808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Line 29"/>
              <p:cNvSpPr/>
              <p:nvPr/>
            </p:nvSpPr>
            <p:spPr>
              <a:xfrm>
                <a:off x="54846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Line 30"/>
              <p:cNvSpPr/>
              <p:nvPr/>
            </p:nvSpPr>
            <p:spPr>
              <a:xfrm>
                <a:off x="56880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Line 31"/>
              <p:cNvSpPr/>
              <p:nvPr/>
            </p:nvSpPr>
            <p:spPr>
              <a:xfrm>
                <a:off x="58917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Line 32"/>
              <p:cNvSpPr/>
              <p:nvPr/>
            </p:nvSpPr>
            <p:spPr>
              <a:xfrm>
                <a:off x="60955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Line 33"/>
              <p:cNvSpPr/>
              <p:nvPr/>
            </p:nvSpPr>
            <p:spPr>
              <a:xfrm>
                <a:off x="62989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34"/>
              <p:cNvSpPr/>
              <p:nvPr/>
            </p:nvSpPr>
            <p:spPr>
              <a:xfrm>
                <a:off x="65026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35"/>
              <p:cNvSpPr/>
              <p:nvPr/>
            </p:nvSpPr>
            <p:spPr>
              <a:xfrm>
                <a:off x="67064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36"/>
              <p:cNvSpPr/>
              <p:nvPr/>
            </p:nvSpPr>
            <p:spPr>
              <a:xfrm>
                <a:off x="69098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37"/>
              <p:cNvSpPr/>
              <p:nvPr/>
            </p:nvSpPr>
            <p:spPr>
              <a:xfrm>
                <a:off x="71136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Line 38"/>
              <p:cNvSpPr/>
              <p:nvPr/>
            </p:nvSpPr>
            <p:spPr>
              <a:xfrm>
                <a:off x="73173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Line 39"/>
              <p:cNvSpPr/>
              <p:nvPr/>
            </p:nvSpPr>
            <p:spPr>
              <a:xfrm>
                <a:off x="75207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Line 40"/>
              <p:cNvSpPr/>
              <p:nvPr/>
            </p:nvSpPr>
            <p:spPr>
              <a:xfrm>
                <a:off x="77245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Line 41"/>
              <p:cNvSpPr/>
              <p:nvPr/>
            </p:nvSpPr>
            <p:spPr>
              <a:xfrm>
                <a:off x="79282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Line 42"/>
              <p:cNvSpPr/>
              <p:nvPr/>
            </p:nvSpPr>
            <p:spPr>
              <a:xfrm>
                <a:off x="81316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Line 43"/>
              <p:cNvSpPr/>
              <p:nvPr/>
            </p:nvSpPr>
            <p:spPr>
              <a:xfrm>
                <a:off x="83354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Line 44"/>
              <p:cNvSpPr/>
              <p:nvPr/>
            </p:nvSpPr>
            <p:spPr>
              <a:xfrm>
                <a:off x="85392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45"/>
              <p:cNvSpPr/>
              <p:nvPr/>
            </p:nvSpPr>
            <p:spPr>
              <a:xfrm>
                <a:off x="87426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46"/>
              <p:cNvSpPr/>
              <p:nvPr/>
            </p:nvSpPr>
            <p:spPr>
              <a:xfrm>
                <a:off x="89463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47"/>
              <p:cNvSpPr/>
              <p:nvPr/>
            </p:nvSpPr>
            <p:spPr>
              <a:xfrm>
                <a:off x="91501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48"/>
              <p:cNvSpPr/>
              <p:nvPr/>
            </p:nvSpPr>
            <p:spPr>
              <a:xfrm>
                <a:off x="93535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49"/>
              <p:cNvSpPr/>
              <p:nvPr/>
            </p:nvSpPr>
            <p:spPr>
              <a:xfrm>
                <a:off x="95572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50"/>
              <p:cNvSpPr/>
              <p:nvPr/>
            </p:nvSpPr>
            <p:spPr>
              <a:xfrm>
                <a:off x="97610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51"/>
              <p:cNvSpPr/>
              <p:nvPr/>
            </p:nvSpPr>
            <p:spPr>
              <a:xfrm>
                <a:off x="99644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52"/>
              <p:cNvSpPr/>
              <p:nvPr/>
            </p:nvSpPr>
            <p:spPr>
              <a:xfrm>
                <a:off x="101682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53"/>
              <p:cNvSpPr/>
              <p:nvPr/>
            </p:nvSpPr>
            <p:spPr>
              <a:xfrm>
                <a:off x="103719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54"/>
              <p:cNvSpPr/>
              <p:nvPr/>
            </p:nvSpPr>
            <p:spPr>
              <a:xfrm>
                <a:off x="105753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Line 55"/>
              <p:cNvSpPr/>
              <p:nvPr/>
            </p:nvSpPr>
            <p:spPr>
              <a:xfrm>
                <a:off x="1077912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Line 56"/>
              <p:cNvSpPr/>
              <p:nvPr/>
            </p:nvSpPr>
            <p:spPr>
              <a:xfrm>
                <a:off x="109828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Line 57"/>
              <p:cNvSpPr/>
              <p:nvPr/>
            </p:nvSpPr>
            <p:spPr>
              <a:xfrm>
                <a:off x="1118628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Line 58"/>
              <p:cNvSpPr/>
              <p:nvPr/>
            </p:nvSpPr>
            <p:spPr>
              <a:xfrm>
                <a:off x="1139004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Line 59"/>
              <p:cNvSpPr/>
              <p:nvPr/>
            </p:nvSpPr>
            <p:spPr>
              <a:xfrm>
                <a:off x="115938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Line 60"/>
              <p:cNvSpPr/>
              <p:nvPr/>
            </p:nvSpPr>
            <p:spPr>
              <a:xfrm>
                <a:off x="1179720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Line 61"/>
              <p:cNvSpPr/>
              <p:nvPr/>
            </p:nvSpPr>
            <p:spPr>
              <a:xfrm>
                <a:off x="12000960" y="803880"/>
                <a:ext cx="360" cy="5784840"/>
              </a:xfrm>
              <a:prstGeom prst="line">
                <a:avLst/>
              </a:prstGeom>
              <a:ln>
                <a:solidFill>
                  <a:srgbClr val="ffffff">
                    <a:lumMod val="95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9" name="Line 62"/>
            <p:cNvSpPr/>
            <p:nvPr/>
          </p:nvSpPr>
          <p:spPr>
            <a:xfrm flipH="1">
              <a:off x="0" y="79560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63"/>
            <p:cNvSpPr/>
            <p:nvPr/>
          </p:nvSpPr>
          <p:spPr>
            <a:xfrm flipH="1">
              <a:off x="0" y="99936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64"/>
            <p:cNvSpPr/>
            <p:nvPr/>
          </p:nvSpPr>
          <p:spPr>
            <a:xfrm flipH="1">
              <a:off x="0" y="120312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65"/>
            <p:cNvSpPr/>
            <p:nvPr/>
          </p:nvSpPr>
          <p:spPr>
            <a:xfrm flipH="1">
              <a:off x="0" y="140688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66"/>
            <p:cNvSpPr/>
            <p:nvPr/>
          </p:nvSpPr>
          <p:spPr>
            <a:xfrm flipH="1">
              <a:off x="0" y="161100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67"/>
            <p:cNvSpPr/>
            <p:nvPr/>
          </p:nvSpPr>
          <p:spPr>
            <a:xfrm flipH="1">
              <a:off x="0" y="181476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68"/>
            <p:cNvSpPr/>
            <p:nvPr/>
          </p:nvSpPr>
          <p:spPr>
            <a:xfrm flipH="1">
              <a:off x="0" y="201852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69"/>
            <p:cNvSpPr/>
            <p:nvPr/>
          </p:nvSpPr>
          <p:spPr>
            <a:xfrm flipH="1">
              <a:off x="0" y="222228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70"/>
            <p:cNvSpPr/>
            <p:nvPr/>
          </p:nvSpPr>
          <p:spPr>
            <a:xfrm flipH="1">
              <a:off x="0" y="242604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71"/>
            <p:cNvSpPr/>
            <p:nvPr/>
          </p:nvSpPr>
          <p:spPr>
            <a:xfrm flipH="1">
              <a:off x="0" y="262980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72"/>
            <p:cNvSpPr/>
            <p:nvPr/>
          </p:nvSpPr>
          <p:spPr>
            <a:xfrm flipH="1">
              <a:off x="0" y="283356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73"/>
            <p:cNvSpPr/>
            <p:nvPr/>
          </p:nvSpPr>
          <p:spPr>
            <a:xfrm flipH="1">
              <a:off x="0" y="303732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74"/>
            <p:cNvSpPr/>
            <p:nvPr/>
          </p:nvSpPr>
          <p:spPr>
            <a:xfrm flipH="1">
              <a:off x="0" y="324108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75"/>
            <p:cNvSpPr/>
            <p:nvPr/>
          </p:nvSpPr>
          <p:spPr>
            <a:xfrm flipH="1">
              <a:off x="0" y="344484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76"/>
            <p:cNvSpPr/>
            <p:nvPr/>
          </p:nvSpPr>
          <p:spPr>
            <a:xfrm flipH="1">
              <a:off x="0" y="364860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Line 77"/>
            <p:cNvSpPr/>
            <p:nvPr/>
          </p:nvSpPr>
          <p:spPr>
            <a:xfrm flipH="1">
              <a:off x="0" y="385236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78"/>
            <p:cNvSpPr/>
            <p:nvPr/>
          </p:nvSpPr>
          <p:spPr>
            <a:xfrm flipH="1">
              <a:off x="0" y="405612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79"/>
            <p:cNvSpPr/>
            <p:nvPr/>
          </p:nvSpPr>
          <p:spPr>
            <a:xfrm flipH="1">
              <a:off x="0" y="425988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80"/>
            <p:cNvSpPr/>
            <p:nvPr/>
          </p:nvSpPr>
          <p:spPr>
            <a:xfrm flipH="1">
              <a:off x="0" y="446364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81"/>
            <p:cNvSpPr/>
            <p:nvPr/>
          </p:nvSpPr>
          <p:spPr>
            <a:xfrm flipH="1">
              <a:off x="0" y="466776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82"/>
            <p:cNvSpPr/>
            <p:nvPr/>
          </p:nvSpPr>
          <p:spPr>
            <a:xfrm flipH="1">
              <a:off x="0" y="487152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83"/>
            <p:cNvSpPr/>
            <p:nvPr/>
          </p:nvSpPr>
          <p:spPr>
            <a:xfrm flipH="1">
              <a:off x="0" y="507528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84"/>
            <p:cNvSpPr/>
            <p:nvPr/>
          </p:nvSpPr>
          <p:spPr>
            <a:xfrm flipH="1">
              <a:off x="0" y="527904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85"/>
            <p:cNvSpPr/>
            <p:nvPr/>
          </p:nvSpPr>
          <p:spPr>
            <a:xfrm flipH="1">
              <a:off x="0" y="548280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86"/>
            <p:cNvSpPr/>
            <p:nvPr/>
          </p:nvSpPr>
          <p:spPr>
            <a:xfrm flipH="1">
              <a:off x="0" y="568656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87"/>
            <p:cNvSpPr/>
            <p:nvPr/>
          </p:nvSpPr>
          <p:spPr>
            <a:xfrm flipH="1">
              <a:off x="0" y="589032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88"/>
            <p:cNvSpPr/>
            <p:nvPr/>
          </p:nvSpPr>
          <p:spPr>
            <a:xfrm flipH="1">
              <a:off x="0" y="609408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Line 89"/>
            <p:cNvSpPr/>
            <p:nvPr/>
          </p:nvSpPr>
          <p:spPr>
            <a:xfrm flipH="1">
              <a:off x="0" y="629784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Line 90"/>
            <p:cNvSpPr/>
            <p:nvPr/>
          </p:nvSpPr>
          <p:spPr>
            <a:xfrm flipH="1">
              <a:off x="0" y="6501600"/>
              <a:ext cx="12183120" cy="360"/>
            </a:xfrm>
            <a:prstGeom prst="line">
              <a:avLst/>
            </a:prstGeom>
            <a:ln>
              <a:solidFill>
                <a:srgbClr val="ffffff">
                  <a:lumMod val="95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91"/>
          <p:cNvGrpSpPr/>
          <p:nvPr/>
        </p:nvGrpSpPr>
        <p:grpSpPr>
          <a:xfrm>
            <a:off x="333360" y="633600"/>
            <a:ext cx="68752800" cy="856440"/>
            <a:chOff x="333360" y="633600"/>
            <a:chExt cx="68752800" cy="856440"/>
          </a:xfrm>
        </p:grpSpPr>
        <p:sp>
          <p:nvSpPr>
            <p:cNvPr id="129" name="CustomShape 92"/>
            <p:cNvSpPr/>
            <p:nvPr/>
          </p:nvSpPr>
          <p:spPr>
            <a:xfrm>
              <a:off x="333360" y="633600"/>
              <a:ext cx="11444760" cy="141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93"/>
            <p:cNvSpPr/>
            <p:nvPr/>
          </p:nvSpPr>
          <p:spPr>
            <a:xfrm flipH="1" flipV="1" rot="10800000">
              <a:off x="57641040" y="1348200"/>
              <a:ext cx="11444760" cy="141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1"/>
          <p:cNvSpPr/>
          <p:nvPr/>
        </p:nvSpPr>
        <p:spPr>
          <a:xfrm flipH="1">
            <a:off x="-2160" y="0"/>
            <a:ext cx="6170760" cy="68558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2"/>
          <p:cNvSpPr/>
          <p:nvPr/>
        </p:nvSpPr>
        <p:spPr>
          <a:xfrm>
            <a:off x="7272000" y="4744080"/>
            <a:ext cx="489924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By Chandani Khatun 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6120000" cy="685584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13"/>
          <p:cNvSpPr/>
          <p:nvPr/>
        </p:nvSpPr>
        <p:spPr>
          <a:xfrm>
            <a:off x="5853960" y="2345400"/>
            <a:ext cx="6428520" cy="16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4800" spc="-1" strike="noStrike">
                <a:solidFill>
                  <a:srgbClr val="e2f0d9"/>
                </a:solidFill>
                <a:latin typeface="Trebuchet MS"/>
                <a:ea typeface="DejaVu Sans"/>
              </a:rPr>
              <a:t> </a:t>
            </a:r>
            <a:r>
              <a:rPr b="1" lang="en-IN" sz="4800" spc="-1" strike="noStrike">
                <a:solidFill>
                  <a:srgbClr val="e2f0d9"/>
                </a:solidFill>
                <a:latin typeface="Trebuchet MS"/>
                <a:ea typeface="DejaVu Sans"/>
              </a:rPr>
              <a:t>Calculating            credit worthiness for rural India </a:t>
            </a:r>
            <a:r>
              <a:rPr b="1" lang="en-IN" sz="4800" spc="-1" strike="noStrike">
                <a:solidFill>
                  <a:srgbClr val="e2f0d9"/>
                </a:solidFill>
                <a:latin typeface="Calibri"/>
                <a:ea typeface="DejaVu Sans"/>
              </a:rPr>
              <a:t> 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002060"/>
                </a:solidFill>
                <a:latin typeface="Calibri"/>
                <a:ea typeface="Calibri"/>
              </a:rPr>
              <a:t>Feature Importance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76000" y="3528000"/>
            <a:ext cx="2519280" cy="26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528480" y="1224000"/>
            <a:ext cx="6526800" cy="4031280"/>
          </a:xfrm>
          <a:prstGeom prst="rect">
            <a:avLst/>
          </a:prstGeom>
          <a:ln w="0"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7056000" y="1080000"/>
            <a:ext cx="4823640" cy="34423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importance is calculated by using ExtraTreesRegressor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Monthly Expenses is the most important feature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Sex is the least important feature.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49320"/>
            <a:ext cx="1180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IN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Correlation Matrix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304000" y="5328000"/>
            <a:ext cx="7127280" cy="12164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Feature are highly correlated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44000" y="1062360"/>
            <a:ext cx="10871280" cy="376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Creation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90040" y="1625040"/>
            <a:ext cx="10859040" cy="3773160"/>
          </a:xfrm>
          <a:prstGeom prst="rect">
            <a:avLst/>
          </a:prstGeom>
          <a:solidFill>
            <a:srgbClr val="ffffff"/>
          </a:solidFill>
          <a:ln w="28440">
            <a:solidFill>
              <a:srgbClr val="20b8ef">
                <a:lumMod val="50000"/>
              </a:srgbClr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1280" algn="just">
              <a:lnSpc>
                <a:spcPct val="115000"/>
              </a:lnSpc>
              <a:spcBef>
                <a:spcPts val="9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Arial"/>
              </a:rPr>
              <a:t>Various Machine learning algorithms are developed, and accuracy is  compared.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Arial"/>
              </a:rPr>
              <a:t>Linear regression,Decision Tree and Random forest algorithms are used for creating model.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15000"/>
              </a:lnSpc>
              <a:spcAft>
                <a:spcPts val="9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Arial"/>
              </a:rPr>
              <a:t>MAE,MSE and RMSE  are used as metrics.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1574640" y="3796200"/>
          <a:ext cx="5416200" cy="2549880"/>
        </p:xfrm>
        <a:graphic>
          <a:graphicData uri="http://schemas.openxmlformats.org/drawingml/2006/table">
            <a:tbl>
              <a:tblPr/>
              <a:tblGrid>
                <a:gridCol w="2709000"/>
                <a:gridCol w="2707560"/>
              </a:tblGrid>
              <a:tr h="682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b="0" lang="en-IN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86.639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85.5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71.33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61" name="CustomShape 3"/>
          <p:cNvSpPr/>
          <p:nvPr/>
        </p:nvSpPr>
        <p:spPr>
          <a:xfrm>
            <a:off x="216000" y="864000"/>
            <a:ext cx="11735280" cy="2303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the accuracy is compared by using the following formular: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errorrate=(abs(actualvalue-predictedvalue)/actualvalue)*100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meanerrorate=mean(errorrate)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accuracy=100-meanerrorate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263" name="Table 2"/>
          <p:cNvGraphicFramePr/>
          <p:nvPr/>
        </p:nvGraphicFramePr>
        <p:xfrm>
          <a:off x="285840" y="2565000"/>
          <a:ext cx="10831320" cy="2549880"/>
        </p:xfrm>
        <a:graphic>
          <a:graphicData uri="http://schemas.openxmlformats.org/drawingml/2006/table">
            <a:tbl>
              <a:tblPr/>
              <a:tblGrid>
                <a:gridCol w="2709000"/>
                <a:gridCol w="2707560"/>
                <a:gridCol w="2707560"/>
                <a:gridCol w="2707560"/>
              </a:tblGrid>
              <a:tr h="682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MSE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RMSE</a:t>
                      </a:r>
                      <a:endParaRPr b="0" lang="en-IN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2301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166813299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12915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1399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194093830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13931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2282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166992843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12922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64" name="CustomShape 3"/>
          <p:cNvSpPr/>
          <p:nvPr/>
        </p:nvSpPr>
        <p:spPr>
          <a:xfrm>
            <a:off x="1832040" y="1222920"/>
            <a:ext cx="8125920" cy="81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MAE,MSE and RMSE are compared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Answers to the Problem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16000" y="1080000"/>
            <a:ext cx="11975400" cy="554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Do a descriptive analysis of all the variables.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Ans:A descriptive analysis is performed in EDA and Model creation jupyter notebook.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2.There is a new customer who needs a loan. Which models will be best suited to predict the loan_amount that can be granted to the customer?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Ans: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a regression problem.Regression models will be best suited to predict the loan_amount that can be granted to the customer.I have used linear regression ,decision tree and Random forest algorithm.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Build a model to predict the maximum loan_amount that can be granted to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customer. Which all variables are good predictors?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Ans: The code is shared and all good predictors are also included in the jupyter notebook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4.Is loan_purpose a significant predictor? The business has insisted on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loan_purpose as a predictor. If it is not already a significant contributor, can we still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modify the model to include it?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Ans:I have included this feature in the model and I have handled this feature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How will you measure the fitness of the model? Which metrics (accuracy, recall,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 most relevant?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Ans: This answer is included in jupyter notebook.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Future work and Conclusion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84040" y="1162440"/>
            <a:ext cx="9220680" cy="44499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1ab5ee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1513440" y="1310760"/>
            <a:ext cx="856260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Analysis for  the data is performed and 86% accuracy is achieved. 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The accuracy of the algorithm can be increased by increasing data and by hyperparameter tuning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Deep learning algorithms can be developed, and the accuracy can be  compared. 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The model created by auto ml gives less accuracy than the model created by machine learning.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Categorical features can be handled in other ways to check the accuracy of the model.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" descr=""/>
          <p:cNvPicPr/>
          <p:nvPr/>
        </p:nvPicPr>
        <p:blipFill>
          <a:blip r:embed="rId1"/>
          <a:srcRect l="0" t="12485" r="0" b="2926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-6840" y="-5040"/>
            <a:ext cx="12189960" cy="685584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720000" y="2338200"/>
            <a:ext cx="9196560" cy="16218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8679" y="0"/>
                </a:lnTo>
                <a:cubicBezTo>
                  <a:pt x="9051" y="3216"/>
                  <a:pt x="9564" y="6751"/>
                  <a:pt x="10000" y="10000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"/>
          <p:cNvSpPr/>
          <p:nvPr/>
        </p:nvSpPr>
        <p:spPr>
          <a:xfrm flipH="1">
            <a:off x="7654320" y="4953960"/>
            <a:ext cx="1895040" cy="912240"/>
          </a:xfrm>
          <a:prstGeom prst="parallelogram">
            <a:avLst>
              <a:gd name="adj" fmla="val 56343"/>
            </a:avLst>
          </a:prstGeom>
          <a:solidFill>
            <a:schemeClr val="accent3"/>
          </a:solidFill>
          <a:ln>
            <a:noFill/>
          </a:ln>
          <a:effectLst>
            <a:outerShdw algn="r" blurRad="50760" dir="108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510200" y="2700000"/>
            <a:ext cx="65898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ffffff"/>
                </a:solidFill>
                <a:latin typeface="Georgia"/>
                <a:ea typeface="DejaVu Sans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275" name="Graphic 13" descr=""/>
          <p:cNvPicPr/>
          <p:nvPr/>
        </p:nvPicPr>
        <p:blipFill>
          <a:blip r:embed="rId2"/>
          <a:stretch/>
        </p:blipFill>
        <p:spPr>
          <a:xfrm>
            <a:off x="8254800" y="5064480"/>
            <a:ext cx="745560" cy="7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69320" y="1923120"/>
            <a:ext cx="10653840" cy="2539800"/>
          </a:xfrm>
          <a:prstGeom prst="rect">
            <a:avLst/>
          </a:prstGeom>
          <a:gradFill rotWithShape="0">
            <a:gsLst>
              <a:gs pos="0">
                <a:srgbClr val="0094c9"/>
              </a:gs>
              <a:gs pos="100000">
                <a:srgbClr val="06bdff"/>
              </a:gs>
            </a:gsLst>
            <a:lin ang="16200000"/>
          </a:gradFill>
          <a:ln w="0">
            <a:noFill/>
          </a:ln>
          <a:effectLst>
            <a:outerShdw algn="ctr" blurRad="108000" dir="5400000" dist="12600">
              <a:srgbClr val="000000"/>
            </a:outerShdw>
          </a:effectLst>
          <a:scene3d>
            <a:camera prst="orthographicFront">
              <a:rot lat="0" lon="0" rev="0"/>
            </a:camera>
            <a:lightRig dir="t" rig="soft">
              <a:rot lat="0" lon="0" rev="0"/>
            </a:lightRig>
          </a:scene3d>
          <a:sp3d contourW="44450" prstMaterial="matte">
            <a:bevelT prst="artDeco" w="63500" h="63500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IN" sz="2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Goal: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Performing descriptive analysis of the features of the data and understanding  the maximum repayment capability of customers which can be used to grant them the desired amount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53520" y="73800"/>
            <a:ext cx="1148508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DejaVu Sans"/>
              </a:rPr>
              <a:t>Calculating credit worthiness for rural India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DejaVu Sans"/>
              </a:rPr>
              <a:t>Calculating credit worthiness for rural India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21840" y="1278360"/>
            <a:ext cx="11675520" cy="214524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Banking industry, loan applications are generally approved after a thorough background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 of the customer's repayment capabilities.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Credit Score plays a significant role in identifying customer's financial behaviour (specifically default).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People belonging to rural India do not have credit score and it is difficult to do a direct assessment.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20760" y="892440"/>
            <a:ext cx="11675520" cy="384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Background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21840" y="4396320"/>
            <a:ext cx="11675520" cy="2460600"/>
          </a:xfrm>
          <a:prstGeom prst="rect">
            <a:avLst/>
          </a:prstGeom>
          <a:noFill/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Primary Key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Personal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city, age, sex, social_class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Financial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primary_business, secondary_business, annual_income, monthly_expenses,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old_dependents, young_dependents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House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home_ownership, type_of_house, occupants_count, house_area, sanitary_availability,water_availability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loan_purpose, loan_tenure, loan_installments, loan_amount (these contain loan details of loans that have been previously given, and which have been repaid)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21840" y="4059360"/>
            <a:ext cx="11675520" cy="335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Attribute Information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 rot="10800000">
            <a:off x="9981720" y="4640040"/>
            <a:ext cx="2937960" cy="57924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6440" y="-1836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Dataset &amp; Attribute Information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1520" y="2180520"/>
            <a:ext cx="5105880" cy="32760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dataset contains some of the information that is collected for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loan applications of rural customers.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84320" y="1842840"/>
            <a:ext cx="5119920" cy="335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Dataset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938920" y="1935000"/>
            <a:ext cx="5927760" cy="375264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5938920" y="1615680"/>
            <a:ext cx="5927760" cy="335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 Attribute Overview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230" name="Table 6"/>
          <p:cNvGraphicFramePr/>
          <p:nvPr/>
        </p:nvGraphicFramePr>
        <p:xfrm>
          <a:off x="6027120" y="2011680"/>
          <a:ext cx="5776200" cy="3594600"/>
        </p:xfrm>
        <a:graphic>
          <a:graphicData uri="http://schemas.openxmlformats.org/drawingml/2006/table">
            <a:tbl>
              <a:tblPr/>
              <a:tblGrid>
                <a:gridCol w="3544920"/>
                <a:gridCol w="2231640"/>
              </a:tblGrid>
              <a:tr h="594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Dataset Attribute 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94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Set Characteristics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Multivariate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94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Instances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Attribute Characteristics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Categorical, Integer,float,object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94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Attributes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93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Associated Tasks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CustomShape 7"/>
          <p:cNvSpPr/>
          <p:nvPr/>
        </p:nvSpPr>
        <p:spPr>
          <a:xfrm rot="5400000">
            <a:off x="4188240" y="3660120"/>
            <a:ext cx="2937960" cy="29628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 </a:t>
            </a: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Solution Approach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14800" y="877320"/>
            <a:ext cx="6807600" cy="902880"/>
          </a:xfrm>
          <a:prstGeom prst="rect">
            <a:avLst/>
          </a:prstGeom>
          <a:noFill/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60000" y="1152000"/>
            <a:ext cx="11447280" cy="59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Steps Followed for Building Machine Learning  Model: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1: Loading the dataset from the  prompt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-The user is asked to select the input file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-The user is allowed to load only  CSV file format as per current  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scenario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2 :Handling missing values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-Mode is used for handling categorical missing value and mean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is used for numerical value.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3 :Performing one-hot encoding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-One-hot encoding is performed on categorical features:sex and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type_of_house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4:Converting loan_purpose features into 0 and 1: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-Top 10 most frequent categories in loan_purpose features are taken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and one hot encoding is performed and the remaining categories are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placed with 0.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5 :Model Creation and Evaluation: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-Model is created , accuracy and MSE,MAE and RMSE are calculated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23280" y="3276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Features overview-Checking null values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96000" y="1101600"/>
            <a:ext cx="7055280" cy="48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296000" y="4476960"/>
            <a:ext cx="9935280" cy="142632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4176000" y="3528000"/>
            <a:ext cx="2519280" cy="26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255960" y="1008000"/>
            <a:ext cx="3415320" cy="295128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715360" y="1157760"/>
            <a:ext cx="6476040" cy="251352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1512000" y="4680000"/>
            <a:ext cx="93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205,288 are the values of age features.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766105 is a mistyped age value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Since there are only such three records in the dataset,so we can drop those values.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76000" y="3528000"/>
            <a:ext cx="2519280" cy="26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3240000" y="803160"/>
            <a:ext cx="7199280" cy="2580120"/>
          </a:xfrm>
          <a:prstGeom prst="rect">
            <a:avLst/>
          </a:prstGeom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04000" y="4176000"/>
            <a:ext cx="5985000" cy="26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06440" y="0"/>
            <a:ext cx="1137708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002060"/>
                </a:solidFill>
                <a:latin typeface="Calibri"/>
                <a:ea typeface="Calibri"/>
              </a:rPr>
              <a:t>Handling Missing values and Categorical Features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76000" y="3528000"/>
            <a:ext cx="2519280" cy="26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648000" y="936000"/>
            <a:ext cx="9935280" cy="39592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78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Mode is used for handling categorical features and mean is used for handling numerical features.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Since sex and type of house are categorical feature, so one hot encoding is perfromed on these features.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Dummy variable trap is handled.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loan_purpose is a categorical feature and has many categories.Since loan_purpose is an important feature, this feature should be handled properly.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Top 10 most frequent categories are calculated and one hot encoding is performed on these features and for remaining categories 0 are placed.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6442</TotalTime>
  <Application>LibreOffice/7.3.7.2$Linux_X86_64 LibreOffice_project/30$Build-2</Application>
  <AppVersion>15.0000</AppVersion>
  <Words>1996</Words>
  <Paragraphs>372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2019-12-18T06:44:07Z</dcterms:created>
  <dc:creator>Bommu Venkat Suresh Babu</dc:creator>
  <dc:description/>
  <dc:language>en-IN</dc:language>
  <cp:lastModifiedBy/>
  <dcterms:modified xsi:type="dcterms:W3CDTF">2023-07-03T21:40:59Z</dcterms:modified>
  <cp:revision>277</cp:revision>
  <dc:subject/>
  <dc:title>Analytics Weekly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4b5591f2-6b23-403d-aa5f-b6d577f5e572_ActionId">
    <vt:lpwstr>452cde24-386b-47ca-b7de-000093a89051</vt:lpwstr>
  </property>
  <property fmtid="{D5CDD505-2E9C-101B-9397-08002B2CF9AE}" pid="7" name="MSIP_Label_4b5591f2-6b23-403d-aa5f-b6d577f5e572_ContentBits">
    <vt:lpwstr>0</vt:lpwstr>
  </property>
  <property fmtid="{D5CDD505-2E9C-101B-9397-08002B2CF9AE}" pid="8" name="MSIP_Label_4b5591f2-6b23-403d-aa5f-b6d577f5e572_Enabled">
    <vt:lpwstr>true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etDate">
    <vt:lpwstr>2020-09-23T07:23:26Z</vt:lpwstr>
  </property>
  <property fmtid="{D5CDD505-2E9C-101B-9397-08002B2CF9AE}" pid="12" name="MSIP_Label_4b5591f2-6b23-403d-aa5f-b6d577f5e572_SiteId">
    <vt:lpwstr>311b3378-8e8a-4b5e-a33f-e80a3d8ba60a</vt:lpwstr>
  </property>
  <property fmtid="{D5CDD505-2E9C-101B-9397-08002B2CF9AE}" pid="13" name="Notes">
    <vt:i4>4</vt:i4>
  </property>
  <property fmtid="{D5CDD505-2E9C-101B-9397-08002B2CF9AE}" pid="14" name="PresentationFormat">
    <vt:lpwstr>Widescreen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38</vt:i4>
  </property>
</Properties>
</file>