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57" r:id="rId7"/>
    <p:sldId id="272" r:id="rId8"/>
    <p:sldId id="258" r:id="rId9"/>
    <p:sldId id="259" r:id="rId10"/>
    <p:sldId id="262" r:id="rId11"/>
    <p:sldId id="264" r:id="rId12"/>
    <p:sldId id="266" r:id="rId13"/>
    <p:sldId id="267" r:id="rId14"/>
    <p:sldId id="268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BDB3E5F2-A63C-446D-94EF-53B51308F55B}">
      <dgm:prSet phldrT="[Text]" custT="1"/>
      <dgm:spPr/>
      <dgm:t>
        <a:bodyPr/>
        <a:lstStyle/>
        <a:p>
          <a:r>
            <a:rPr lang="en-US" sz="1800" b="1" noProof="0" dirty="0"/>
            <a:t>Milestone 1</a:t>
          </a:r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76F97871-E7EF-4C5A-A6CC-0AEA140887B0}">
      <dgm:prSet phldrT="[Text]" custT="1"/>
      <dgm:spPr/>
      <dgm:t>
        <a:bodyPr/>
        <a:lstStyle/>
        <a:p>
          <a:r>
            <a:rPr lang="en-US" sz="1400" noProof="0" dirty="0"/>
            <a:t> Planning</a:t>
          </a:r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B7B3E22D-F717-4E9C-866E-07DC0AAAF31D}">
      <dgm:prSet phldrT="[Text]" custT="1"/>
      <dgm:spPr/>
      <dgm:t>
        <a:bodyPr/>
        <a:lstStyle/>
        <a:p>
          <a:r>
            <a:rPr lang="en-US" sz="1400" noProof="0" dirty="0"/>
            <a:t>Initial Investment</a:t>
          </a:r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90F27D1E-76E8-4AE9-AD01-BE57630B5110}">
      <dgm:prSet phldrT="[Text]" custT="1"/>
      <dgm:spPr/>
      <dgm:t>
        <a:bodyPr/>
        <a:lstStyle/>
        <a:p>
          <a:r>
            <a:rPr lang="en-US" sz="1800" b="1" noProof="0" dirty="0"/>
            <a:t>Milestone 2</a:t>
          </a:r>
        </a:p>
      </dgm:t>
    </dgm:pt>
    <dgm:pt modelId="{7F336D41-A370-44FD-84FB-392EDC2E9628}" type="par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08C679DB-4162-43E7-A484-512B3F99942F}" type="sib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25F95D6A-DC03-42B0-9E2A-8BB3CFE35643}">
      <dgm:prSet phldrT="[Text]" custT="1"/>
      <dgm:spPr/>
      <dgm:t>
        <a:bodyPr/>
        <a:lstStyle/>
        <a:p>
          <a:r>
            <a:rPr lang="en-US" sz="1400" noProof="0" dirty="0"/>
            <a:t>Second Investment</a:t>
          </a:r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26EFAA8C-070B-4368-AD8E-0E28971C7F1A}">
      <dgm:prSet phldrT="[Text]" custT="1"/>
      <dgm:spPr/>
      <dgm:t>
        <a:bodyPr/>
        <a:lstStyle/>
        <a:p>
          <a:r>
            <a:rPr lang="en-US" sz="1400" noProof="0" dirty="0"/>
            <a:t>Returns</a:t>
          </a:r>
        </a:p>
      </dgm:t>
    </dgm:pt>
    <dgm:pt modelId="{A01B2D2D-7198-4763-8BE4-5AFAC35FACF3}" type="par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ECF84BED-6721-47AA-8789-78E6BC6F68EC}" type="sib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3BF4C92A-BE32-4130-AB21-90FA76812967}">
      <dgm:prSet phldrT="[Text]" custT="1"/>
      <dgm:spPr/>
      <dgm:t>
        <a:bodyPr/>
        <a:lstStyle/>
        <a:p>
          <a:r>
            <a:rPr lang="en-US" sz="1400" noProof="0" dirty="0"/>
            <a:t>Communication</a:t>
          </a:r>
        </a:p>
      </dgm:t>
    </dgm:pt>
    <dgm:pt modelId="{45145B60-B4CF-43C8-A090-77DD0F136CC3}" type="par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36BE8B1F-5183-4B05-9C94-6A3B4937697A}" type="sib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  <dgm:t>
        <a:bodyPr/>
        <a:lstStyle/>
        <a:p>
          <a:endParaRPr lang="en-IN"/>
        </a:p>
      </dgm:t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  <dgm:t>
        <a:bodyPr/>
        <a:lstStyle/>
        <a:p>
          <a:endParaRPr lang="en-IN"/>
        </a:p>
      </dgm:t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  <dgm:t>
        <a:bodyPr/>
        <a:lstStyle/>
        <a:p>
          <a:endParaRPr lang="en-IN"/>
        </a:p>
      </dgm:t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  <dgm:t>
        <a:bodyPr/>
        <a:lstStyle/>
        <a:p>
          <a:endParaRPr lang="en-IN"/>
        </a:p>
      </dgm:t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  <dgm:t>
        <a:bodyPr/>
        <a:lstStyle/>
        <a:p>
          <a:endParaRPr lang="en-IN"/>
        </a:p>
      </dgm:t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  <dgm:t>
        <a:bodyPr/>
        <a:lstStyle/>
        <a:p>
          <a:endParaRPr lang="en-IN"/>
        </a:p>
      </dgm:t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  <dgm:t>
        <a:bodyPr/>
        <a:lstStyle/>
        <a:p>
          <a:endParaRPr lang="en-IN"/>
        </a:p>
      </dgm:t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/>
            <a:t>Milestone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 Planning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Initial Investment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Communication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/>
            <a:t>Milestone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Second Investment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/>
            <a:t>Returns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6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0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7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5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4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5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48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1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072" y="3821116"/>
            <a:ext cx="4486656" cy="228705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Name</a:t>
            </a:r>
            <a:r>
              <a:rPr lang="en-US" sz="2400" dirty="0" smtClean="0">
                <a:solidFill>
                  <a:schemeClr val="tx1"/>
                </a:solidFill>
              </a:rPr>
              <a:t>: Chandan 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batch</a:t>
            </a:r>
            <a:r>
              <a:rPr lang="en-US" sz="2400" dirty="0" smtClean="0">
                <a:solidFill>
                  <a:schemeClr val="tx1"/>
                </a:solidFill>
              </a:rPr>
              <a:t>: 2021-7233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trainer</a:t>
            </a:r>
            <a:r>
              <a:rPr lang="en-US" sz="2400" dirty="0" smtClean="0">
                <a:solidFill>
                  <a:schemeClr val="tx1"/>
                </a:solidFill>
              </a:rPr>
              <a:t>: SV Karthik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enrollment number</a:t>
            </a:r>
            <a:r>
              <a:rPr lang="en-US" sz="2400" dirty="0" smtClean="0">
                <a:solidFill>
                  <a:schemeClr val="tx1"/>
                </a:solidFill>
              </a:rPr>
              <a:t>: ebeon0322577951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step: represents a unit of time where 1 step equals 1 hour</a:t>
            </a:r>
          </a:p>
          <a:p>
            <a:r>
              <a:rPr lang="en-US" dirty="0"/>
              <a:t>type: type of online transaction</a:t>
            </a:r>
          </a:p>
          <a:p>
            <a:r>
              <a:rPr lang="en-US" dirty="0"/>
              <a:t>amount: the amount of the transaction</a:t>
            </a:r>
          </a:p>
          <a:p>
            <a:r>
              <a:rPr lang="en-US" dirty="0"/>
              <a:t>nameOrig: customer starting the transaction</a:t>
            </a:r>
          </a:p>
          <a:p>
            <a:r>
              <a:rPr lang="en-US" dirty="0"/>
              <a:t>oldbalanceOrg: balance before the transaction</a:t>
            </a:r>
          </a:p>
          <a:p>
            <a:r>
              <a:rPr lang="en-US" dirty="0"/>
              <a:t>newbalanceOrig: balance after the transaction</a:t>
            </a:r>
          </a:p>
          <a:p>
            <a:r>
              <a:rPr lang="en-US" dirty="0"/>
              <a:t>nameDest: recipient of the transaction</a:t>
            </a:r>
          </a:p>
          <a:p>
            <a:r>
              <a:rPr lang="en-US" dirty="0"/>
              <a:t>oldbalanceDest: initial balance of recipient before the transaction</a:t>
            </a:r>
          </a:p>
          <a:p>
            <a:r>
              <a:rPr lang="en-US" dirty="0"/>
              <a:t>newbalanceDest: the new balance of recipient after the transaction</a:t>
            </a:r>
          </a:p>
          <a:p>
            <a:r>
              <a:rPr lang="en-US" dirty="0"/>
              <a:t>isFraud: fraud transaction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Checking correlation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00"/>
            <a:ext cx="7462837" cy="321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7672"/>
            <a:ext cx="7534318" cy="37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step: represents a unit of time where 1 step equals 1 hour</a:t>
            </a:r>
          </a:p>
          <a:p>
            <a:r>
              <a:rPr lang="en-US" dirty="0"/>
              <a:t>type: type of online transaction</a:t>
            </a:r>
          </a:p>
          <a:p>
            <a:r>
              <a:rPr lang="en-US" dirty="0"/>
              <a:t>amount: the amount of the transaction</a:t>
            </a:r>
          </a:p>
          <a:p>
            <a:r>
              <a:rPr lang="en-US" dirty="0"/>
              <a:t>nameOrig: customer starting the transaction</a:t>
            </a:r>
          </a:p>
          <a:p>
            <a:r>
              <a:rPr lang="en-US" dirty="0"/>
              <a:t>oldbalanceOrg: balance before the transaction</a:t>
            </a:r>
          </a:p>
          <a:p>
            <a:r>
              <a:rPr lang="en-US" dirty="0"/>
              <a:t>newbalanceOrig: balance after the transaction</a:t>
            </a:r>
          </a:p>
          <a:p>
            <a:r>
              <a:rPr lang="en-US" dirty="0"/>
              <a:t>nameDest: recipient of the transaction</a:t>
            </a:r>
          </a:p>
          <a:p>
            <a:r>
              <a:rPr lang="en-US" dirty="0"/>
              <a:t>oldbalanceDest: initial balance of recipient before the transaction</a:t>
            </a:r>
          </a:p>
          <a:p>
            <a:r>
              <a:rPr lang="en-US" dirty="0"/>
              <a:t>newbalanceDest: the new balance of recipient after the transaction</a:t>
            </a:r>
          </a:p>
          <a:p>
            <a:r>
              <a:rPr lang="en-US" dirty="0"/>
              <a:t>isFraud: fraud transaction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71" y="88531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splitting the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70050"/>
            <a:ext cx="12191999" cy="31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step: represents a unit of time where 1 step equals 1 hour</a:t>
            </a:r>
          </a:p>
          <a:p>
            <a:r>
              <a:rPr lang="en-US" dirty="0"/>
              <a:t>type: type of online transaction</a:t>
            </a:r>
          </a:p>
          <a:p>
            <a:r>
              <a:rPr lang="en-US" dirty="0"/>
              <a:t>amount: the amount of the transaction</a:t>
            </a:r>
          </a:p>
          <a:p>
            <a:r>
              <a:rPr lang="en-US" dirty="0"/>
              <a:t>nameOrig: customer starting the transaction</a:t>
            </a:r>
          </a:p>
          <a:p>
            <a:r>
              <a:rPr lang="en-US" dirty="0"/>
              <a:t>oldbalanceOrg: balance before the transaction</a:t>
            </a:r>
          </a:p>
          <a:p>
            <a:r>
              <a:rPr lang="en-US" dirty="0"/>
              <a:t>newbalanceOrig: balance after the transaction</a:t>
            </a:r>
          </a:p>
          <a:p>
            <a:r>
              <a:rPr lang="en-US" dirty="0"/>
              <a:t>nameDest: recipient of the transaction</a:t>
            </a:r>
          </a:p>
          <a:p>
            <a:r>
              <a:rPr lang="en-US" dirty="0"/>
              <a:t>oldbalanceDest: initial balance of recipient before the transaction</a:t>
            </a:r>
          </a:p>
          <a:p>
            <a:r>
              <a:rPr lang="en-US" dirty="0"/>
              <a:t>newbalanceDest: the new balance of recipient after the transaction</a:t>
            </a:r>
          </a:p>
          <a:p>
            <a:r>
              <a:rPr lang="en-US" dirty="0"/>
              <a:t>isFraud: fraud transaction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471" y="1665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# training a machine learning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6600"/>
            <a:ext cx="12192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0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step: represents a unit of time where 1 step equals 1 hour</a:t>
            </a:r>
          </a:p>
          <a:p>
            <a:r>
              <a:rPr lang="en-US" dirty="0"/>
              <a:t>type: type of online transaction</a:t>
            </a:r>
          </a:p>
          <a:p>
            <a:r>
              <a:rPr lang="en-US" dirty="0"/>
              <a:t>amount: the amount of the transaction</a:t>
            </a:r>
          </a:p>
          <a:p>
            <a:r>
              <a:rPr lang="en-US" dirty="0"/>
              <a:t>nameOrig: customer starting the transaction</a:t>
            </a:r>
          </a:p>
          <a:p>
            <a:r>
              <a:rPr lang="en-US" dirty="0"/>
              <a:t>oldbalanceOrg: balance before the transaction</a:t>
            </a:r>
          </a:p>
          <a:p>
            <a:r>
              <a:rPr lang="en-US" dirty="0"/>
              <a:t>newbalanceOrig: balance after the transaction</a:t>
            </a:r>
          </a:p>
          <a:p>
            <a:r>
              <a:rPr lang="en-US" dirty="0"/>
              <a:t>nameDest: recipient of the transaction</a:t>
            </a:r>
          </a:p>
          <a:p>
            <a:r>
              <a:rPr lang="en-US" dirty="0"/>
              <a:t>oldbalanceDest: initial balance of recipient before the transaction</a:t>
            </a:r>
          </a:p>
          <a:p>
            <a:r>
              <a:rPr lang="en-US" dirty="0"/>
              <a:t>newbalanceDest: the new balance of recipient after the transaction</a:t>
            </a:r>
          </a:p>
          <a:p>
            <a:r>
              <a:rPr lang="en-US" dirty="0"/>
              <a:t>isFraud: fraud transaction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800"/>
            <a:ext cx="753431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972" y="1469265"/>
            <a:ext cx="4486656" cy="3204623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Online Payments Fraud Detection with Machine Learning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768" y="1164134"/>
            <a:ext cx="42521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bg1"/>
                </a:solidFill>
              </a:rPr>
              <a:t>introduction of online payment systems has helped a lot in the ease of payments.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But</a:t>
            </a:r>
            <a:r>
              <a:rPr lang="en-US" sz="2800" dirty="0">
                <a:solidFill>
                  <a:schemeClr val="bg1"/>
                </a:solidFill>
              </a:rPr>
              <a:t>, at the same time, it increased in payment frauds. Online payment frauds can happen with anyone using any payment system, especially while making payments using a credit card. 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51" y="255403"/>
            <a:ext cx="3363974" cy="908731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objective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769" y="582067"/>
            <a:ext cx="404444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identify online payment fraud with machine learning, we need to train a machine learning model for classifying fraudulent and non-fraudulent payments. For this, we need a dataset containing information about online payment fraud, so that we can understand what type of transactions lead to fraud.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9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step: represents a unit of time where 1 step equals 1 hour</a:t>
            </a:r>
          </a:p>
          <a:p>
            <a:r>
              <a:rPr lang="en-US" dirty="0"/>
              <a:t>type: type of online transaction</a:t>
            </a:r>
          </a:p>
          <a:p>
            <a:r>
              <a:rPr lang="en-US" dirty="0"/>
              <a:t>amount: the amount of the transaction</a:t>
            </a:r>
          </a:p>
          <a:p>
            <a:r>
              <a:rPr lang="en-US" dirty="0"/>
              <a:t>nameOrig: customer starting the transaction</a:t>
            </a:r>
          </a:p>
          <a:p>
            <a:r>
              <a:rPr lang="en-US" dirty="0"/>
              <a:t>oldbalanceOrg: balance before the transaction</a:t>
            </a:r>
          </a:p>
          <a:p>
            <a:r>
              <a:rPr lang="en-US" dirty="0"/>
              <a:t>newbalanceOrig: balance after the transaction</a:t>
            </a:r>
          </a:p>
          <a:p>
            <a:r>
              <a:rPr lang="en-US" dirty="0"/>
              <a:t>nameDest: recipient of the transaction</a:t>
            </a:r>
          </a:p>
          <a:p>
            <a:r>
              <a:rPr lang="en-US" dirty="0"/>
              <a:t>oldbalanceDest: initial balance of recipient before the transaction</a:t>
            </a:r>
          </a:p>
          <a:p>
            <a:r>
              <a:rPr lang="en-US" dirty="0"/>
              <a:t>newbalanceDest: the new balance of recipient after the transaction</a:t>
            </a:r>
          </a:p>
          <a:p>
            <a:r>
              <a:rPr lang="en-US" dirty="0"/>
              <a:t>isFraud: fraud transaction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CoLUMNS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566671"/>
            <a:ext cx="73660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step</a:t>
            </a:r>
            <a:r>
              <a:rPr lang="en-US" sz="2800" dirty="0"/>
              <a:t>: represents a unit of time where </a:t>
            </a:r>
            <a:r>
              <a:rPr lang="en-US" sz="2800" dirty="0" smtClean="0"/>
              <a:t>1 </a:t>
            </a:r>
            <a:r>
              <a:rPr lang="en-US" sz="2800" dirty="0"/>
              <a:t>step equals 1 hour</a:t>
            </a:r>
          </a:p>
          <a:p>
            <a:r>
              <a:rPr lang="en-US" sz="2800" dirty="0" smtClean="0"/>
              <a:t>2. type</a:t>
            </a:r>
            <a:r>
              <a:rPr lang="en-US" sz="2800" dirty="0"/>
              <a:t>: type of online transaction</a:t>
            </a:r>
          </a:p>
          <a:p>
            <a:r>
              <a:rPr lang="en-US" sz="2800" dirty="0" smtClean="0"/>
              <a:t>3. amount</a:t>
            </a:r>
            <a:r>
              <a:rPr lang="en-US" sz="2800" dirty="0"/>
              <a:t>: the amount of the transaction</a:t>
            </a:r>
          </a:p>
          <a:p>
            <a:r>
              <a:rPr lang="en-US" sz="2800" dirty="0" smtClean="0"/>
              <a:t>4. nameOrig</a:t>
            </a:r>
            <a:r>
              <a:rPr lang="en-US" sz="2800" dirty="0"/>
              <a:t>: customer starting the transaction</a:t>
            </a:r>
          </a:p>
          <a:p>
            <a:r>
              <a:rPr lang="en-US" sz="2800" dirty="0" smtClean="0"/>
              <a:t>5. oldbalanceOrg</a:t>
            </a:r>
            <a:r>
              <a:rPr lang="en-US" sz="2800" dirty="0"/>
              <a:t>: balance before the transaction</a:t>
            </a:r>
          </a:p>
          <a:p>
            <a:r>
              <a:rPr lang="en-US" sz="2800" dirty="0"/>
              <a:t>6</a:t>
            </a:r>
            <a:r>
              <a:rPr lang="en-US" sz="2800" dirty="0" smtClean="0"/>
              <a:t>. newbalanceOrig</a:t>
            </a:r>
            <a:r>
              <a:rPr lang="en-US" sz="2800" dirty="0"/>
              <a:t>: balance after the transaction</a:t>
            </a:r>
          </a:p>
          <a:p>
            <a:r>
              <a:rPr lang="en-US" sz="2800" dirty="0"/>
              <a:t>7</a:t>
            </a:r>
            <a:r>
              <a:rPr lang="en-US" sz="2800" dirty="0" smtClean="0"/>
              <a:t>. nameDest</a:t>
            </a:r>
            <a:r>
              <a:rPr lang="en-US" sz="2800" dirty="0"/>
              <a:t>: recipient of the transaction</a:t>
            </a:r>
          </a:p>
          <a:p>
            <a:r>
              <a:rPr lang="en-US" sz="2800" dirty="0"/>
              <a:t>8</a:t>
            </a:r>
            <a:r>
              <a:rPr lang="en-US" sz="2800" dirty="0" smtClean="0"/>
              <a:t>. oldbalanceDest</a:t>
            </a:r>
            <a:r>
              <a:rPr lang="en-US" sz="2800" dirty="0"/>
              <a:t>: initial balance of recipient before the transaction</a:t>
            </a:r>
          </a:p>
          <a:p>
            <a:r>
              <a:rPr lang="en-US" sz="2800" dirty="0"/>
              <a:t>9</a:t>
            </a:r>
            <a:r>
              <a:rPr lang="en-US" sz="2800" dirty="0" smtClean="0"/>
              <a:t>. newbalanceDest</a:t>
            </a:r>
            <a:r>
              <a:rPr lang="en-US" sz="2800" dirty="0"/>
              <a:t>: the new balance of recipient after the transaction</a:t>
            </a:r>
          </a:p>
          <a:p>
            <a:r>
              <a:rPr lang="en-US" sz="2800" dirty="0" smtClean="0"/>
              <a:t>10. isFraud</a:t>
            </a:r>
            <a:r>
              <a:rPr lang="en-US" sz="2800" dirty="0"/>
              <a:t>: fraud </a:t>
            </a:r>
            <a:r>
              <a:rPr lang="en-US" sz="2800" dirty="0" smtClean="0"/>
              <a:t>transaction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Output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xmlns="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53423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0908" y="463639"/>
            <a:ext cx="7541092" cy="53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step: represents a unit of time where 1 step equals 1 hour</a:t>
            </a:r>
          </a:p>
          <a:p>
            <a:r>
              <a:rPr lang="en-US" dirty="0"/>
              <a:t>type: type of online transaction</a:t>
            </a:r>
          </a:p>
          <a:p>
            <a:r>
              <a:rPr lang="en-US" dirty="0"/>
              <a:t>amount: the amount of the transaction</a:t>
            </a:r>
          </a:p>
          <a:p>
            <a:r>
              <a:rPr lang="en-US" dirty="0"/>
              <a:t>nameOrig: customer starting the transaction</a:t>
            </a:r>
          </a:p>
          <a:p>
            <a:r>
              <a:rPr lang="en-US" dirty="0"/>
              <a:t>oldbalanceOrg: balance before the transaction</a:t>
            </a:r>
          </a:p>
          <a:p>
            <a:r>
              <a:rPr lang="en-US" dirty="0"/>
              <a:t>newbalanceOrig: balance after the transaction</a:t>
            </a:r>
          </a:p>
          <a:p>
            <a:r>
              <a:rPr lang="en-US" dirty="0"/>
              <a:t>nameDest: recipient of the transaction</a:t>
            </a:r>
          </a:p>
          <a:p>
            <a:r>
              <a:rPr lang="en-US" dirty="0"/>
              <a:t>oldbalanceDest: initial balance of recipient before the transaction</a:t>
            </a:r>
          </a:p>
          <a:p>
            <a:r>
              <a:rPr lang="en-US" dirty="0"/>
              <a:t>newbalanceDest: the new balance of recipient after the transaction</a:t>
            </a:r>
          </a:p>
          <a:p>
            <a:r>
              <a:rPr lang="en-US" dirty="0"/>
              <a:t>isFraud: fraud transaction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type of transaction mentioned in the 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00"/>
            <a:ext cx="7462837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step: represents a unit of time where 1 step equals 1 hour</a:t>
            </a:r>
          </a:p>
          <a:p>
            <a:r>
              <a:rPr lang="en-US" dirty="0"/>
              <a:t>type: type of online transaction</a:t>
            </a:r>
          </a:p>
          <a:p>
            <a:r>
              <a:rPr lang="en-US" dirty="0"/>
              <a:t>amount: the amount of the transaction</a:t>
            </a:r>
          </a:p>
          <a:p>
            <a:r>
              <a:rPr lang="en-US" dirty="0"/>
              <a:t>nameOrig: customer starting the transaction</a:t>
            </a:r>
          </a:p>
          <a:p>
            <a:r>
              <a:rPr lang="en-US" dirty="0"/>
              <a:t>oldbalanceOrg: balance before the transaction</a:t>
            </a:r>
          </a:p>
          <a:p>
            <a:r>
              <a:rPr lang="en-US" dirty="0"/>
              <a:t>newbalanceOrig: balance after the transaction</a:t>
            </a:r>
          </a:p>
          <a:p>
            <a:r>
              <a:rPr lang="en-US" dirty="0"/>
              <a:t>nameDest: recipient of the transaction</a:t>
            </a:r>
          </a:p>
          <a:p>
            <a:r>
              <a:rPr lang="en-US" dirty="0"/>
              <a:t>oldbalanceDest: initial balance of recipient before the transaction</a:t>
            </a:r>
          </a:p>
          <a:p>
            <a:r>
              <a:rPr lang="en-US" dirty="0"/>
              <a:t>newbalanceDest: the new balance of recipient after the transaction</a:t>
            </a:r>
          </a:p>
          <a:p>
            <a:r>
              <a:rPr lang="en-US" dirty="0"/>
              <a:t>isFraud: fraud transaction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type of transaction mentioned in the 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00"/>
            <a:ext cx="7462837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4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step: represents a unit of time where 1 step equals 1 hour</a:t>
            </a:r>
          </a:p>
          <a:p>
            <a:r>
              <a:rPr lang="en-US" dirty="0"/>
              <a:t>type: type of online transaction</a:t>
            </a:r>
          </a:p>
          <a:p>
            <a:r>
              <a:rPr lang="en-US" dirty="0"/>
              <a:t>amount: the amount of the transaction</a:t>
            </a:r>
          </a:p>
          <a:p>
            <a:r>
              <a:rPr lang="en-US" dirty="0"/>
              <a:t>nameOrig: customer starting the transaction</a:t>
            </a:r>
          </a:p>
          <a:p>
            <a:r>
              <a:rPr lang="en-US" dirty="0"/>
              <a:t>oldbalanceOrg: balance before the transaction</a:t>
            </a:r>
          </a:p>
          <a:p>
            <a:r>
              <a:rPr lang="en-US" dirty="0"/>
              <a:t>newbalanceOrig: balance after the transaction</a:t>
            </a:r>
          </a:p>
          <a:p>
            <a:r>
              <a:rPr lang="en-US" dirty="0"/>
              <a:t>nameDest: recipient of the transaction</a:t>
            </a:r>
          </a:p>
          <a:p>
            <a:r>
              <a:rPr lang="en-US" dirty="0"/>
              <a:t>oldbalanceDest: initial balance of recipient before the transaction</a:t>
            </a:r>
          </a:p>
          <a:p>
            <a:r>
              <a:rPr lang="en-US" dirty="0"/>
              <a:t>newbalanceDest: the new balance of recipient after the transaction</a:t>
            </a:r>
          </a:p>
          <a:p>
            <a:r>
              <a:rPr lang="en-US" dirty="0"/>
              <a:t>isFraud: fraud transaction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type of transaction mentioned in the 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00"/>
            <a:ext cx="7462837" cy="321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49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851</Words>
  <Application>Microsoft Office PowerPoint</Application>
  <PresentationFormat>Widescreen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Parcel</vt:lpstr>
      <vt:lpstr> Name: Chandan R batch: 2021-7233 trainer: SV Karthik enrollment number: ebeon0322577951 </vt:lpstr>
      <vt:lpstr>Online Payments Fraud Detection with Machine Learning</vt:lpstr>
      <vt:lpstr>objective</vt:lpstr>
      <vt:lpstr>PowerPoint Presentation</vt:lpstr>
      <vt:lpstr>CoLUMNS</vt:lpstr>
      <vt:lpstr>Output</vt:lpstr>
      <vt:lpstr>type of transaction mentioned in the dataset</vt:lpstr>
      <vt:lpstr>type of transaction mentioned in the dataset</vt:lpstr>
      <vt:lpstr>type of transaction mentioned in the dataset</vt:lpstr>
      <vt:lpstr># Checking correlation</vt:lpstr>
      <vt:lpstr># splitting the data</vt:lpstr>
      <vt:lpstr># training a machine learning model</vt:lpstr>
      <vt:lpstr>prediction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2022-08-19T08:19:36Z</dcterms:created>
  <dcterms:modified xsi:type="dcterms:W3CDTF">2022-08-19T11:49:59Z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