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61" r:id="rId7"/>
    <p:sldId id="262" r:id="rId8"/>
    <p:sldId id="310" r:id="rId9"/>
    <p:sldId id="309" r:id="rId10"/>
    <p:sldId id="311" r:id="rId11"/>
    <p:sldId id="313" r:id="rId12"/>
    <p:sldId id="320" r:id="rId13"/>
    <p:sldId id="312" r:id="rId14"/>
    <p:sldId id="314" r:id="rId15"/>
    <p:sldId id="315" r:id="rId16"/>
    <p:sldId id="317" r:id="rId17"/>
    <p:sldId id="318" r:id="rId18"/>
    <p:sldId id="316" r:id="rId19"/>
    <p:sldId id="319" r:id="rId20"/>
    <p:sldId id="327" r:id="rId21"/>
    <p:sldId id="328" r:id="rId22"/>
    <p:sldId id="329" r:id="rId23"/>
    <p:sldId id="330" r:id="rId24"/>
    <p:sldId id="321" r:id="rId25"/>
    <p:sldId id="346" r:id="rId26"/>
    <p:sldId id="342" r:id="rId27"/>
    <p:sldId id="343" r:id="rId28"/>
    <p:sldId id="344" r:id="rId29"/>
    <p:sldId id="345" r:id="rId30"/>
    <p:sldId id="341" r:id="rId31"/>
    <p:sldId id="340" r:id="rId32"/>
    <p:sldId id="347" r:id="rId33"/>
    <p:sldId id="349" r:id="rId34"/>
    <p:sldId id="348" r:id="rId35"/>
    <p:sldId id="350" r:id="rId36"/>
    <p:sldId id="353" r:id="rId37"/>
    <p:sldId id="352" r:id="rId38"/>
    <p:sldId id="351" r:id="rId39"/>
    <p:sldId id="354" r:id="rId40"/>
    <p:sldId id="355" r:id="rId41"/>
    <p:sldId id="356" r:id="rId42"/>
    <p:sldId id="357" r:id="rId43"/>
    <p:sldId id="358" r:id="rId44"/>
    <p:sldId id="359" r:id="rId45"/>
    <p:sldId id="360" r:id="rId46"/>
    <p:sldId id="361" r:id="rId47"/>
    <p:sldId id="362" r:id="rId48"/>
    <p:sldId id="364" r:id="rId49"/>
    <p:sldId id="363" r:id="rId50"/>
    <p:sldId id="365" r:id="rId51"/>
    <p:sldId id="366" r:id="rId52"/>
    <p:sldId id="367" r:id="rId53"/>
    <p:sldId id="368" r:id="rId54"/>
    <p:sldId id="369" r:id="rId55"/>
    <p:sldId id="379" r:id="rId56"/>
    <p:sldId id="380" r:id="rId57"/>
    <p:sldId id="381" r:id="rId58"/>
    <p:sldId id="388" r:id="rId59"/>
    <p:sldId id="389" r:id="rId60"/>
    <p:sldId id="378" r:id="rId61"/>
    <p:sldId id="383" r:id="rId62"/>
    <p:sldId id="384" r:id="rId63"/>
    <p:sldId id="385" r:id="rId64"/>
    <p:sldId id="264" r:id="rId65"/>
    <p:sldId id="386" r:id="rId66"/>
    <p:sldId id="387" r:id="rId67"/>
    <p:sldId id="263" r:id="rId68"/>
    <p:sldId id="370" r:id="rId69"/>
    <p:sldId id="372" r:id="rId70"/>
    <p:sldId id="390" r:id="rId71"/>
    <p:sldId id="391" r:id="rId72"/>
    <p:sldId id="371" r:id="rId73"/>
    <p:sldId id="373" r:id="rId74"/>
    <p:sldId id="374" r:id="rId75"/>
    <p:sldId id="375" r:id="rId76"/>
    <p:sldId id="376" r:id="rId77"/>
    <p:sldId id="392" r:id="rId78"/>
    <p:sldId id="393" r:id="rId79"/>
    <p:sldId id="377" r:id="rId80"/>
    <p:sldId id="398" r:id="rId81"/>
    <p:sldId id="394" r:id="rId82"/>
    <p:sldId id="395" r:id="rId83"/>
    <p:sldId id="396" r:id="rId84"/>
    <p:sldId id="399" r:id="rId85"/>
    <p:sldId id="397" r:id="rId86"/>
    <p:sldId id="400"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t Chandel" userId="18d02653df1ee8e6" providerId="LiveId" clId="{9C2F3CEC-E1C8-4A41-BFD1-4B40F9A0BE88}"/>
    <pc:docChg chg="modSld">
      <pc:chgData name="Akshat Chandel" userId="18d02653df1ee8e6" providerId="LiveId" clId="{9C2F3CEC-E1C8-4A41-BFD1-4B40F9A0BE88}" dt="2023-04-21T08:53:04.757" v="1" actId="14100"/>
      <pc:docMkLst>
        <pc:docMk/>
      </pc:docMkLst>
      <pc:sldChg chg="modSp mod">
        <pc:chgData name="Akshat Chandel" userId="18d02653df1ee8e6" providerId="LiveId" clId="{9C2F3CEC-E1C8-4A41-BFD1-4B40F9A0BE88}" dt="2023-04-21T08:53:04.757" v="1" actId="14100"/>
        <pc:sldMkLst>
          <pc:docMk/>
          <pc:sldMk cId="2048411171" sldId="355"/>
        </pc:sldMkLst>
        <pc:picChg chg="mod">
          <ac:chgData name="Akshat Chandel" userId="18d02653df1ee8e6" providerId="LiveId" clId="{9C2F3CEC-E1C8-4A41-BFD1-4B40F9A0BE88}" dt="2023-04-21T08:53:04.757" v="1" actId="14100"/>
          <ac:picMkLst>
            <pc:docMk/>
            <pc:sldMk cId="2048411171" sldId="355"/>
            <ac:picMk id="7" creationId="{6099A08C-C114-234B-C349-6051C4458769}"/>
          </ac:picMkLst>
        </pc:picChg>
        <pc:picChg chg="mod">
          <ac:chgData name="Akshat Chandel" userId="18d02653df1ee8e6" providerId="LiveId" clId="{9C2F3CEC-E1C8-4A41-BFD1-4B40F9A0BE88}" dt="2023-04-21T08:52:20.766" v="0" actId="1076"/>
          <ac:picMkLst>
            <pc:docMk/>
            <pc:sldMk cId="2048411171" sldId="355"/>
            <ac:picMk id="9" creationId="{6AB2479F-714B-52E8-DD3E-187DD09A8782}"/>
          </ac:picMkLst>
        </pc:picChg>
      </pc:sldChg>
    </pc:docChg>
  </pc:docChgLst>
  <pc:docChgLst>
    <pc:chgData name="pritpal kaur" userId="8cbd6eba5eeb7a79" providerId="LiveId" clId="{AEC7ED8F-A3ED-423B-B574-A15111E2E529}"/>
    <pc:docChg chg="undo custSel addSld modSld">
      <pc:chgData name="pritpal kaur" userId="8cbd6eba5eeb7a79" providerId="LiveId" clId="{AEC7ED8F-A3ED-423B-B574-A15111E2E529}" dt="2023-04-21T07:31:36.741" v="225" actId="20577"/>
      <pc:docMkLst>
        <pc:docMk/>
      </pc:docMkLst>
      <pc:sldChg chg="modSp new mod">
        <pc:chgData name="pritpal kaur" userId="8cbd6eba5eeb7a79" providerId="LiveId" clId="{AEC7ED8F-A3ED-423B-B574-A15111E2E529}" dt="2023-04-21T02:59:04.280" v="20"/>
        <pc:sldMkLst>
          <pc:docMk/>
          <pc:sldMk cId="3242464069" sldId="394"/>
        </pc:sldMkLst>
        <pc:spChg chg="mod">
          <ac:chgData name="pritpal kaur" userId="8cbd6eba5eeb7a79" providerId="LiveId" clId="{AEC7ED8F-A3ED-423B-B574-A15111E2E529}" dt="2023-04-21T02:57:01.950" v="18" actId="20577"/>
          <ac:spMkLst>
            <pc:docMk/>
            <pc:sldMk cId="3242464069" sldId="394"/>
            <ac:spMk id="2" creationId="{CB808988-4D6D-F044-ACA2-DEB14664FF11}"/>
          </ac:spMkLst>
        </pc:spChg>
        <pc:spChg chg="mod">
          <ac:chgData name="pritpal kaur" userId="8cbd6eba5eeb7a79" providerId="LiveId" clId="{AEC7ED8F-A3ED-423B-B574-A15111E2E529}" dt="2023-04-21T02:59:04.280" v="20"/>
          <ac:spMkLst>
            <pc:docMk/>
            <pc:sldMk cId="3242464069" sldId="394"/>
            <ac:spMk id="3" creationId="{DF4B353A-22D6-2559-212A-16F002481A37}"/>
          </ac:spMkLst>
        </pc:spChg>
      </pc:sldChg>
      <pc:sldChg chg="modSp new mod">
        <pc:chgData name="pritpal kaur" userId="8cbd6eba5eeb7a79" providerId="LiveId" clId="{AEC7ED8F-A3ED-423B-B574-A15111E2E529}" dt="2023-04-21T03:08:03.669" v="41"/>
        <pc:sldMkLst>
          <pc:docMk/>
          <pc:sldMk cId="4167370607" sldId="395"/>
        </pc:sldMkLst>
        <pc:spChg chg="mod">
          <ac:chgData name="pritpal kaur" userId="8cbd6eba5eeb7a79" providerId="LiveId" clId="{AEC7ED8F-A3ED-423B-B574-A15111E2E529}" dt="2023-04-21T03:07:10.648" v="40" actId="20577"/>
          <ac:spMkLst>
            <pc:docMk/>
            <pc:sldMk cId="4167370607" sldId="395"/>
            <ac:spMk id="2" creationId="{F74CA990-0FC2-3FD9-7D57-B7CE932E8881}"/>
          </ac:spMkLst>
        </pc:spChg>
        <pc:spChg chg="mod">
          <ac:chgData name="pritpal kaur" userId="8cbd6eba5eeb7a79" providerId="LiveId" clId="{AEC7ED8F-A3ED-423B-B574-A15111E2E529}" dt="2023-04-21T03:08:03.669" v="41"/>
          <ac:spMkLst>
            <pc:docMk/>
            <pc:sldMk cId="4167370607" sldId="395"/>
            <ac:spMk id="3" creationId="{88FC977C-0A0D-E63B-A3D8-DC1270D8DC26}"/>
          </ac:spMkLst>
        </pc:spChg>
      </pc:sldChg>
      <pc:sldChg chg="modSp add mod">
        <pc:chgData name="pritpal kaur" userId="8cbd6eba5eeb7a79" providerId="LiveId" clId="{AEC7ED8F-A3ED-423B-B574-A15111E2E529}" dt="2023-04-21T03:18:23.419" v="71" actId="20577"/>
        <pc:sldMkLst>
          <pc:docMk/>
          <pc:sldMk cId="1296808459" sldId="396"/>
        </pc:sldMkLst>
        <pc:spChg chg="mod">
          <ac:chgData name="pritpal kaur" userId="8cbd6eba5eeb7a79" providerId="LiveId" clId="{AEC7ED8F-A3ED-423B-B574-A15111E2E529}" dt="2023-04-21T03:18:23.419" v="71" actId="20577"/>
          <ac:spMkLst>
            <pc:docMk/>
            <pc:sldMk cId="1296808459" sldId="396"/>
            <ac:spMk id="3" creationId="{88FC977C-0A0D-E63B-A3D8-DC1270D8DC26}"/>
          </ac:spMkLst>
        </pc:spChg>
      </pc:sldChg>
      <pc:sldChg chg="modSp new mod">
        <pc:chgData name="pritpal kaur" userId="8cbd6eba5eeb7a79" providerId="LiveId" clId="{AEC7ED8F-A3ED-423B-B574-A15111E2E529}" dt="2023-04-21T03:21:39.610" v="92" actId="20577"/>
        <pc:sldMkLst>
          <pc:docMk/>
          <pc:sldMk cId="2686838286" sldId="397"/>
        </pc:sldMkLst>
        <pc:spChg chg="mod">
          <ac:chgData name="pritpal kaur" userId="8cbd6eba5eeb7a79" providerId="LiveId" clId="{AEC7ED8F-A3ED-423B-B574-A15111E2E529}" dt="2023-04-21T03:21:39.610" v="92" actId="20577"/>
          <ac:spMkLst>
            <pc:docMk/>
            <pc:sldMk cId="2686838286" sldId="397"/>
            <ac:spMk id="2" creationId="{0513F0E8-4E1B-F0D9-F3DB-9A3CE881BC3C}"/>
          </ac:spMkLst>
        </pc:spChg>
        <pc:spChg chg="mod">
          <ac:chgData name="pritpal kaur" userId="8cbd6eba5eeb7a79" providerId="LiveId" clId="{AEC7ED8F-A3ED-423B-B574-A15111E2E529}" dt="2023-04-21T03:21:32.605" v="73"/>
          <ac:spMkLst>
            <pc:docMk/>
            <pc:sldMk cId="2686838286" sldId="397"/>
            <ac:spMk id="3" creationId="{A8AB8A13-D299-99B9-BB7D-542BCAE94240}"/>
          </ac:spMkLst>
        </pc:spChg>
      </pc:sldChg>
      <pc:sldChg chg="modSp new mod">
        <pc:chgData name="pritpal kaur" userId="8cbd6eba5eeb7a79" providerId="LiveId" clId="{AEC7ED8F-A3ED-423B-B574-A15111E2E529}" dt="2023-04-21T03:23:38.264" v="133" actId="27636"/>
        <pc:sldMkLst>
          <pc:docMk/>
          <pc:sldMk cId="2710462487" sldId="398"/>
        </pc:sldMkLst>
        <pc:spChg chg="mod">
          <ac:chgData name="pritpal kaur" userId="8cbd6eba5eeb7a79" providerId="LiveId" clId="{AEC7ED8F-A3ED-423B-B574-A15111E2E529}" dt="2023-04-21T03:23:33.625" v="131" actId="20577"/>
          <ac:spMkLst>
            <pc:docMk/>
            <pc:sldMk cId="2710462487" sldId="398"/>
            <ac:spMk id="2" creationId="{0CAC11D7-43E6-C528-EC15-82C8566BBD76}"/>
          </ac:spMkLst>
        </pc:spChg>
        <pc:spChg chg="mod">
          <ac:chgData name="pritpal kaur" userId="8cbd6eba5eeb7a79" providerId="LiveId" clId="{AEC7ED8F-A3ED-423B-B574-A15111E2E529}" dt="2023-04-21T03:23:38.264" v="133" actId="27636"/>
          <ac:spMkLst>
            <pc:docMk/>
            <pc:sldMk cId="2710462487" sldId="398"/>
            <ac:spMk id="3" creationId="{C777E7BB-8DE9-0674-822A-75158BC9E99D}"/>
          </ac:spMkLst>
        </pc:spChg>
      </pc:sldChg>
      <pc:sldChg chg="addSp delSp modSp new mod">
        <pc:chgData name="pritpal kaur" userId="8cbd6eba5eeb7a79" providerId="LiveId" clId="{AEC7ED8F-A3ED-423B-B574-A15111E2E529}" dt="2023-04-21T03:27:44.199" v="195" actId="5793"/>
        <pc:sldMkLst>
          <pc:docMk/>
          <pc:sldMk cId="1007789790" sldId="399"/>
        </pc:sldMkLst>
        <pc:spChg chg="mod">
          <ac:chgData name="pritpal kaur" userId="8cbd6eba5eeb7a79" providerId="LiveId" clId="{AEC7ED8F-A3ED-423B-B574-A15111E2E529}" dt="2023-04-21T03:25:58.551" v="158" actId="20577"/>
          <ac:spMkLst>
            <pc:docMk/>
            <pc:sldMk cId="1007789790" sldId="399"/>
            <ac:spMk id="2" creationId="{F5291612-A00C-78CA-75C0-B391A08C5970}"/>
          </ac:spMkLst>
        </pc:spChg>
        <pc:spChg chg="mod">
          <ac:chgData name="pritpal kaur" userId="8cbd6eba5eeb7a79" providerId="LiveId" clId="{AEC7ED8F-A3ED-423B-B574-A15111E2E529}" dt="2023-04-21T03:27:44.199" v="195" actId="5793"/>
          <ac:spMkLst>
            <pc:docMk/>
            <pc:sldMk cId="1007789790" sldId="399"/>
            <ac:spMk id="3" creationId="{2EF0B427-C2FD-BB21-700E-4A1BA3B1C6D1}"/>
          </ac:spMkLst>
        </pc:spChg>
        <pc:spChg chg="add del">
          <ac:chgData name="pritpal kaur" userId="8cbd6eba5eeb7a79" providerId="LiveId" clId="{AEC7ED8F-A3ED-423B-B574-A15111E2E529}" dt="2023-04-21T03:26:59.805" v="164"/>
          <ac:spMkLst>
            <pc:docMk/>
            <pc:sldMk cId="1007789790" sldId="399"/>
            <ac:spMk id="4" creationId="{2DC744E8-C8E8-47FC-F5EE-09C1008400E0}"/>
          </ac:spMkLst>
        </pc:spChg>
      </pc:sldChg>
      <pc:sldChg chg="modSp new mod">
        <pc:chgData name="pritpal kaur" userId="8cbd6eba5eeb7a79" providerId="LiveId" clId="{AEC7ED8F-A3ED-423B-B574-A15111E2E529}" dt="2023-04-21T07:31:36.741" v="225" actId="20577"/>
        <pc:sldMkLst>
          <pc:docMk/>
          <pc:sldMk cId="3844403938" sldId="400"/>
        </pc:sldMkLst>
        <pc:spChg chg="mod">
          <ac:chgData name="pritpal kaur" userId="8cbd6eba5eeb7a79" providerId="LiveId" clId="{AEC7ED8F-A3ED-423B-B574-A15111E2E529}" dt="2023-04-21T07:31:36.741" v="225" actId="20577"/>
          <ac:spMkLst>
            <pc:docMk/>
            <pc:sldMk cId="3844403938" sldId="400"/>
            <ac:spMk id="2" creationId="{87C981BB-8066-E247-A366-8EC024BD86E4}"/>
          </ac:spMkLst>
        </pc:spChg>
        <pc:spChg chg="mod">
          <ac:chgData name="pritpal kaur" userId="8cbd6eba5eeb7a79" providerId="LiveId" clId="{AEC7ED8F-A3ED-423B-B574-A15111E2E529}" dt="2023-04-21T07:31:23.759" v="207" actId="5793"/>
          <ac:spMkLst>
            <pc:docMk/>
            <pc:sldMk cId="3844403938" sldId="400"/>
            <ac:spMk id="3" creationId="{3216D453-D6E8-877B-FD53-26D653242C2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B9A9BF-01AD-4C9B-A73B-95667972B351}"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264201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9A9BF-01AD-4C9B-A73B-95667972B351}"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226164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9A9BF-01AD-4C9B-A73B-95667972B351}"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D14E4-5652-4AE0-8FF0-F42298518FB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33748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9A9BF-01AD-4C9B-A73B-95667972B351}"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2742494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9A9BF-01AD-4C9B-A73B-95667972B351}"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D14E4-5652-4AE0-8FF0-F42298518FB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4933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9A9BF-01AD-4C9B-A73B-95667972B351}"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1866348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9A9BF-01AD-4C9B-A73B-95667972B351}"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187699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9A9BF-01AD-4C9B-A73B-95667972B351}"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5113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9A9BF-01AD-4C9B-A73B-95667972B351}"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391261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9A9BF-01AD-4C9B-A73B-95667972B351}" type="datetimeFigureOut">
              <a:rPr lang="en-IN" smtClean="0"/>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507060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B9A9BF-01AD-4C9B-A73B-95667972B351}"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3855827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B9A9BF-01AD-4C9B-A73B-95667972B351}" type="datetimeFigureOut">
              <a:rPr lang="en-IN" smtClean="0"/>
              <a:t>21-04-2023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4104264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B9A9BF-01AD-4C9B-A73B-95667972B351}" type="datetimeFigureOut">
              <a:rPr lang="en-IN" smtClean="0"/>
              <a:t>21-04-2023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3134591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9A9BF-01AD-4C9B-A73B-95667972B351}" type="datetimeFigureOut">
              <a:rPr lang="en-IN" smtClean="0"/>
              <a:t>21-04-2023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3936056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9A9BF-01AD-4C9B-A73B-95667972B351}"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679422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B9A9BF-01AD-4C9B-A73B-95667972B351}" type="datetimeFigureOut">
              <a:rPr lang="en-IN" smtClean="0"/>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4D14E4-5652-4AE0-8FF0-F42298518FB6}" type="slidenum">
              <a:rPr lang="en-IN" smtClean="0"/>
              <a:t>‹#›</a:t>
            </a:fld>
            <a:endParaRPr lang="en-IN"/>
          </a:p>
        </p:txBody>
      </p:sp>
    </p:spTree>
    <p:extLst>
      <p:ext uri="{BB962C8B-B14F-4D97-AF65-F5344CB8AC3E}">
        <p14:creationId xmlns:p14="http://schemas.microsoft.com/office/powerpoint/2010/main" val="51725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B9A9BF-01AD-4C9B-A73B-95667972B351}" type="datetimeFigureOut">
              <a:rPr lang="en-IN" smtClean="0"/>
              <a:t>21-04-2023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4D14E4-5652-4AE0-8FF0-F42298518FB6}" type="slidenum">
              <a:rPr lang="en-IN" smtClean="0"/>
              <a:t>‹#›</a:t>
            </a:fld>
            <a:endParaRPr lang="en-IN"/>
          </a:p>
        </p:txBody>
      </p:sp>
    </p:spTree>
    <p:extLst>
      <p:ext uri="{BB962C8B-B14F-4D97-AF65-F5344CB8AC3E}">
        <p14:creationId xmlns:p14="http://schemas.microsoft.com/office/powerpoint/2010/main" val="342273308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www.hackerrank.com/challenges/java-inheritance-2/problem?isFullScreen=true" TargetMode="External"/><Relationship Id="rId2" Type="http://schemas.openxmlformats.org/officeDocument/2006/relationships/hyperlink" Target="https://www.hackerrank.com/challenges/java-method-overriding/problem?isFullScreen=true" TargetMode="External"/><Relationship Id="rId1" Type="http://schemas.openxmlformats.org/officeDocument/2006/relationships/slideLayout" Target="../slideLayouts/slideLayout2.xml"/><Relationship Id="rId5" Type="http://schemas.openxmlformats.org/officeDocument/2006/relationships/hyperlink" Target="https://www.hackerrank.com/challenges/java-method-overriding-2-super-keyword/problem?isFullScreen=true" TargetMode="External"/><Relationship Id="rId4" Type="http://schemas.openxmlformats.org/officeDocument/2006/relationships/hyperlink" Target="https://www.hackerrank.com/challenges/java-inheritance-1/problem?isFullScreen=tru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4DED-ACCB-5758-CF32-90765486090C}"/>
              </a:ext>
            </a:extLst>
          </p:cNvPr>
          <p:cNvSpPr>
            <a:spLocks noGrp="1"/>
          </p:cNvSpPr>
          <p:nvPr>
            <p:ph type="ctrTitle"/>
          </p:nvPr>
        </p:nvSpPr>
        <p:spPr/>
        <p:txBody>
          <a:bodyPr/>
          <a:lstStyle/>
          <a:p>
            <a:r>
              <a:rPr lang="en-IN" dirty="0"/>
              <a:t>CORE JAVA</a:t>
            </a:r>
          </a:p>
        </p:txBody>
      </p:sp>
      <p:sp>
        <p:nvSpPr>
          <p:cNvPr id="3" name="Subtitle 2">
            <a:extLst>
              <a:ext uri="{FF2B5EF4-FFF2-40B4-BE49-F238E27FC236}">
                <a16:creationId xmlns:a16="http://schemas.microsoft.com/office/drawing/2014/main" id="{D3CB52CA-20E7-5A03-1B41-0185EF52640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504095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E81B3-503E-F26D-4473-B88A14A28DFA}"/>
              </a:ext>
            </a:extLst>
          </p:cNvPr>
          <p:cNvSpPr>
            <a:spLocks noGrp="1"/>
          </p:cNvSpPr>
          <p:nvPr>
            <p:ph type="title"/>
          </p:nvPr>
        </p:nvSpPr>
        <p:spPr/>
        <p:txBody>
          <a:bodyPr/>
          <a:lstStyle/>
          <a:p>
            <a:r>
              <a:rPr lang="en-IN" dirty="0"/>
              <a:t>What happens at run time</a:t>
            </a:r>
          </a:p>
        </p:txBody>
      </p:sp>
      <p:pic>
        <p:nvPicPr>
          <p:cNvPr id="4" name="Picture 4" descr="Java Runtime Processing">
            <a:extLst>
              <a:ext uri="{FF2B5EF4-FFF2-40B4-BE49-F238E27FC236}">
                <a16:creationId xmlns:a16="http://schemas.microsoft.com/office/drawing/2014/main" id="{B45AA952-D6A2-8570-469D-98A13D2CC9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1775" y="2160588"/>
            <a:ext cx="4471988"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426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a:t>Save a java source file by other name</a:t>
            </a:r>
            <a:endParaRPr lang="en-IN" dirty="0"/>
          </a:p>
        </p:txBody>
      </p:sp>
      <p:sp>
        <p:nvSpPr>
          <p:cNvPr id="3" name="Content Placeholder 2"/>
          <p:cNvSpPr>
            <a:spLocks noGrp="1"/>
          </p:cNvSpPr>
          <p:nvPr>
            <p:ph idx="1"/>
          </p:nvPr>
        </p:nvSpPr>
        <p:spPr/>
        <p:txBody>
          <a:bodyPr/>
          <a:lstStyle/>
          <a:p>
            <a:r>
              <a:rPr lang="en-IN" dirty="0"/>
              <a:t>Yes, if the class is not public. It is explained in the figure given below:</a:t>
            </a:r>
          </a:p>
        </p:txBody>
      </p:sp>
      <p:sp>
        <p:nvSpPr>
          <p:cNvPr id="4" name="Date Placeholder 3"/>
          <p:cNvSpPr>
            <a:spLocks noGrp="1"/>
          </p:cNvSpPr>
          <p:nvPr>
            <p:ph type="dt" sz="half" idx="10"/>
          </p:nvPr>
        </p:nvSpPr>
        <p:spPr/>
        <p:txBody>
          <a:bodyPr/>
          <a:lstStyle/>
          <a:p>
            <a:pPr>
              <a:defRPr/>
            </a:pPr>
            <a:fld id="{7087B163-5D1A-4803-B8F7-07EBBFA5220C}" type="datetime1">
              <a:rPr lang="en-IN" smtClean="0"/>
              <a:pPr>
                <a:defRPr/>
              </a:pPr>
              <a:t>21-04-2023</a:t>
            </a:fld>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52" y="2692797"/>
            <a:ext cx="7142523" cy="276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Table 5"/>
          <p:cNvGraphicFramePr>
            <a:graphicFrameLocks noGrp="1"/>
          </p:cNvGraphicFramePr>
          <p:nvPr>
            <p:extLst>
              <p:ext uri="{D42A27DB-BD31-4B8C-83A1-F6EECF244321}">
                <p14:modId xmlns:p14="http://schemas.microsoft.com/office/powerpoint/2010/main" val="1686758758"/>
              </p:ext>
            </p:extLst>
          </p:nvPr>
        </p:nvGraphicFramePr>
        <p:xfrm>
          <a:off x="1509304" y="5568837"/>
          <a:ext cx="7764698" cy="731520"/>
        </p:xfrm>
        <a:graphic>
          <a:graphicData uri="http://schemas.openxmlformats.org/drawingml/2006/table">
            <a:tbl>
              <a:tblPr/>
              <a:tblGrid>
                <a:gridCol w="3882349">
                  <a:extLst>
                    <a:ext uri="{9D8B030D-6E8A-4147-A177-3AD203B41FA5}">
                      <a16:colId xmlns:a16="http://schemas.microsoft.com/office/drawing/2014/main" val="20000"/>
                    </a:ext>
                  </a:extLst>
                </a:gridCol>
                <a:gridCol w="3882349">
                  <a:extLst>
                    <a:ext uri="{9D8B030D-6E8A-4147-A177-3AD203B41FA5}">
                      <a16:colId xmlns:a16="http://schemas.microsoft.com/office/drawing/2014/main" val="20001"/>
                    </a:ext>
                  </a:extLst>
                </a:gridCol>
              </a:tblGrid>
              <a:tr h="0">
                <a:tc>
                  <a:txBody>
                    <a:bodyPr/>
                    <a:lstStyle/>
                    <a:p>
                      <a:r>
                        <a:rPr lang="en-IN" b="1" dirty="0">
                          <a:solidFill>
                            <a:srgbClr val="000000"/>
                          </a:solidFill>
                          <a:effectLst/>
                          <a:latin typeface="verdana"/>
                        </a:rPr>
                        <a:t>To compile:</a:t>
                      </a:r>
                      <a:endParaRPr lang="en-IN" dirty="0">
                        <a:solidFill>
                          <a:srgbClr val="000000"/>
                        </a:solidFill>
                        <a:effectLst/>
                        <a:latin typeface="verdana"/>
                      </a:endParaRPr>
                    </a:p>
                  </a:txBody>
                  <a:tcPr anchor="ctr">
                    <a:lnL>
                      <a:noFill/>
                    </a:lnL>
                    <a:lnR>
                      <a:noFill/>
                    </a:lnR>
                    <a:lnT>
                      <a:noFill/>
                    </a:lnT>
                    <a:lnB>
                      <a:noFill/>
                    </a:lnB>
                    <a:solidFill>
                      <a:srgbClr val="FFFFFF"/>
                    </a:solidFill>
                  </a:tcPr>
                </a:tc>
                <a:tc>
                  <a:txBody>
                    <a:bodyPr/>
                    <a:lstStyle/>
                    <a:p>
                      <a:r>
                        <a:rPr lang="en-IN">
                          <a:solidFill>
                            <a:srgbClr val="000000"/>
                          </a:solidFill>
                          <a:effectLst/>
                          <a:latin typeface="verdana"/>
                        </a:rPr>
                        <a:t>javac Hard.java</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r h="0">
                <a:tc>
                  <a:txBody>
                    <a:bodyPr/>
                    <a:lstStyle/>
                    <a:p>
                      <a:r>
                        <a:rPr lang="en-IN" b="1" dirty="0">
                          <a:solidFill>
                            <a:srgbClr val="000000"/>
                          </a:solidFill>
                          <a:effectLst/>
                          <a:latin typeface="verdana"/>
                        </a:rPr>
                        <a:t>To execute:</a:t>
                      </a:r>
                      <a:endParaRPr lang="en-IN" dirty="0">
                        <a:solidFill>
                          <a:srgbClr val="000000"/>
                        </a:solidFill>
                        <a:effectLst/>
                        <a:latin typeface="verdana"/>
                      </a:endParaRPr>
                    </a:p>
                  </a:txBody>
                  <a:tcPr anchor="ctr">
                    <a:lnL>
                      <a:noFill/>
                    </a:lnL>
                    <a:lnR>
                      <a:noFill/>
                    </a:lnR>
                    <a:lnT>
                      <a:noFill/>
                    </a:lnT>
                    <a:lnB>
                      <a:noFill/>
                    </a:lnB>
                    <a:solidFill>
                      <a:srgbClr val="FFFFFF"/>
                    </a:solidFill>
                  </a:tcPr>
                </a:tc>
                <a:tc>
                  <a:txBody>
                    <a:bodyPr/>
                    <a:lstStyle/>
                    <a:p>
                      <a:r>
                        <a:rPr lang="en-IN" dirty="0">
                          <a:solidFill>
                            <a:srgbClr val="000000"/>
                          </a:solidFill>
                          <a:effectLst/>
                          <a:latin typeface="verdana"/>
                        </a:rPr>
                        <a:t>java Simple</a:t>
                      </a:r>
                    </a:p>
                  </a:txBody>
                  <a:tcPr anchor="ctr">
                    <a:lnL>
                      <a:noFill/>
                    </a:lnL>
                    <a:lnR>
                      <a:noFill/>
                    </a:lnR>
                    <a:lnT>
                      <a:noFill/>
                    </a:lnT>
                    <a:lnB>
                      <a:noFill/>
                    </a:lnB>
                    <a:solidFill>
                      <a:srgbClr val="FFFFFF"/>
                    </a:solidFill>
                  </a:tcPr>
                </a:tc>
                <a:extLst>
                  <a:ext uri="{0D108BD9-81ED-4DB2-BD59-A6C34878D82A}">
                    <a16:rowId xmlns:a16="http://schemas.microsoft.com/office/drawing/2014/main" val="10001"/>
                  </a:ext>
                </a:extLst>
              </a:tr>
            </a:tbl>
          </a:graphicData>
        </a:graphic>
      </p:graphicFrame>
      <p:sp>
        <p:nvSpPr>
          <p:cNvPr id="7" name="Rectangle 3"/>
          <p:cNvSpPr>
            <a:spLocks noChangeArrowheads="1"/>
          </p:cNvSpPr>
          <p:nvPr/>
        </p:nvSpPr>
        <p:spPr bwMode="auto">
          <a:xfrm>
            <a:off x="1809750" y="3635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68182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55A3-D679-D95C-BA78-0D5E2AB69B72}"/>
              </a:ext>
            </a:extLst>
          </p:cNvPr>
          <p:cNvSpPr>
            <a:spLocks noGrp="1"/>
          </p:cNvSpPr>
          <p:nvPr>
            <p:ph type="title"/>
          </p:nvPr>
        </p:nvSpPr>
        <p:spPr/>
        <p:txBody>
          <a:bodyPr/>
          <a:lstStyle/>
          <a:p>
            <a:r>
              <a:rPr lang="en-IN" dirty="0"/>
              <a:t>Memory management in java</a:t>
            </a:r>
          </a:p>
        </p:txBody>
      </p:sp>
      <p:sp>
        <p:nvSpPr>
          <p:cNvPr id="3" name="Content Placeholder 2">
            <a:extLst>
              <a:ext uri="{FF2B5EF4-FFF2-40B4-BE49-F238E27FC236}">
                <a16:creationId xmlns:a16="http://schemas.microsoft.com/office/drawing/2014/main" id="{2ECF4DCC-1BDB-F1F8-C963-668DC124D084}"/>
              </a:ext>
            </a:extLst>
          </p:cNvPr>
          <p:cNvSpPr>
            <a:spLocks noGrp="1"/>
          </p:cNvSpPr>
          <p:nvPr>
            <p:ph idx="1"/>
          </p:nvPr>
        </p:nvSpPr>
        <p:spPr>
          <a:xfrm>
            <a:off x="677334" y="1728789"/>
            <a:ext cx="8596668" cy="4312574"/>
          </a:xfrm>
        </p:spPr>
        <p:txBody>
          <a:bodyPr>
            <a:normAutofit/>
          </a:bodyPr>
          <a:lstStyle/>
          <a:p>
            <a:r>
              <a:rPr lang="en-IN" b="1" dirty="0"/>
              <a:t>Heap</a:t>
            </a:r>
            <a:r>
              <a:rPr lang="en-IN" dirty="0"/>
              <a:t>: </a:t>
            </a:r>
            <a:r>
              <a:rPr lang="en-US" dirty="0">
                <a:latin typeface="Times New Roman" panose="02020603050405020304" pitchFamily="18" charset="0"/>
                <a:cs typeface="Times New Roman" panose="02020603050405020304" pitchFamily="18" charset="0"/>
              </a:rPr>
              <a:t>It is created by the Java Virtual Machine when it starts. The memory is used as long as the application is running. Java runtime uses it to allocate memory to objects and Java Runtime Environment (JRE) classes.</a:t>
            </a:r>
          </a:p>
          <a:p>
            <a:r>
              <a:rPr lang="en-US" dirty="0">
                <a:latin typeface="Times New Roman" panose="02020603050405020304" pitchFamily="18" charset="0"/>
                <a:cs typeface="Times New Roman" panose="02020603050405020304" pitchFamily="18" charset="0"/>
              </a:rPr>
              <a:t>Young generation</a:t>
            </a:r>
          </a:p>
          <a:p>
            <a:r>
              <a:rPr lang="en-US" dirty="0">
                <a:latin typeface="Times New Roman" panose="02020603050405020304" pitchFamily="18" charset="0"/>
                <a:cs typeface="Times New Roman" panose="02020603050405020304" pitchFamily="18" charset="0"/>
              </a:rPr>
              <a:t>Old generation</a:t>
            </a:r>
          </a:p>
          <a:p>
            <a:r>
              <a:rPr lang="en-IN" b="1" dirty="0">
                <a:latin typeface="Times New Roman" panose="02020603050405020304" pitchFamily="18" charset="0"/>
                <a:cs typeface="Times New Roman" panose="02020603050405020304" pitchFamily="18" charset="0"/>
              </a:rPr>
              <a:t>Garbage collection</a:t>
            </a:r>
            <a:endParaRPr lang="en-US" dirty="0">
              <a:latin typeface="Times New Roman" panose="02020603050405020304" pitchFamily="18" charset="0"/>
              <a:cs typeface="Times New Roman" panose="02020603050405020304" pitchFamily="18" charset="0"/>
            </a:endParaRPr>
          </a:p>
          <a:p>
            <a:r>
              <a:rPr lang="en-US" b="1" dirty="0"/>
              <a:t>Stack: </a:t>
            </a:r>
            <a:r>
              <a:rPr lang="en-US" dirty="0">
                <a:latin typeface="Times New Roman" panose="02020603050405020304" pitchFamily="18" charset="0"/>
                <a:cs typeface="Times New Roman" panose="02020603050405020304" pitchFamily="18" charset="0"/>
              </a:rPr>
              <a:t>This is the temporary memory where variable values are stored when their methods are invoked. After the method is finished, the memory containing those values is cleared to make room for new methods.</a:t>
            </a:r>
          </a:p>
          <a:p>
            <a:r>
              <a:rPr lang="en-US" dirty="0">
                <a:latin typeface="Times New Roman" panose="02020603050405020304" pitchFamily="18" charset="0"/>
                <a:cs typeface="Times New Roman" panose="02020603050405020304" pitchFamily="18" charset="0"/>
              </a:rPr>
              <a:t>When a new method is invoked, a new block of memory will be created in the Stack. This new block will store the temporary values invoked by the method and references to objects stored in the Heap that are being used by the method.</a:t>
            </a:r>
          </a:p>
        </p:txBody>
      </p:sp>
    </p:spTree>
    <p:extLst>
      <p:ext uri="{BB962C8B-B14F-4D97-AF65-F5344CB8AC3E}">
        <p14:creationId xmlns:p14="http://schemas.microsoft.com/office/powerpoint/2010/main" val="3888933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EF9E-1EEB-C6FA-4A2A-CDDBB75E4EE6}"/>
              </a:ext>
            </a:extLst>
          </p:cNvPr>
          <p:cNvSpPr>
            <a:spLocks noGrp="1"/>
          </p:cNvSpPr>
          <p:nvPr>
            <p:ph type="title"/>
          </p:nvPr>
        </p:nvSpPr>
        <p:spPr/>
        <p:txBody>
          <a:bodyPr/>
          <a:lstStyle/>
          <a:p>
            <a:r>
              <a:rPr lang="en-IN" dirty="0"/>
              <a:t>Core concepts: Variables and identifiers</a:t>
            </a:r>
          </a:p>
        </p:txBody>
      </p:sp>
      <p:sp>
        <p:nvSpPr>
          <p:cNvPr id="3" name="Content Placeholder 2">
            <a:extLst>
              <a:ext uri="{FF2B5EF4-FFF2-40B4-BE49-F238E27FC236}">
                <a16:creationId xmlns:a16="http://schemas.microsoft.com/office/drawing/2014/main" id="{160EA2B8-923C-5E26-334D-4C12689E7FC3}"/>
              </a:ext>
            </a:extLst>
          </p:cNvPr>
          <p:cNvSpPr>
            <a:spLocks noGrp="1"/>
          </p:cNvSpPr>
          <p:nvPr>
            <p:ph idx="1"/>
          </p:nvPr>
        </p:nvSpPr>
        <p:spPr/>
        <p:txBody>
          <a:bodyPr/>
          <a:lstStyle/>
          <a:p>
            <a:r>
              <a:rPr lang="en-IN" dirty="0"/>
              <a:t>A variable is a container which holds the value while the Java program is executed. A variable is assigned with a data type.</a:t>
            </a:r>
          </a:p>
          <a:p>
            <a:r>
              <a:rPr lang="en-IN" dirty="0"/>
              <a:t>Variable is a name of memory location. There are three types of variables in java: local, instance and static.</a:t>
            </a:r>
          </a:p>
          <a:p>
            <a:r>
              <a:rPr lang="en-IN" b="1" dirty="0"/>
              <a:t>Variable</a:t>
            </a:r>
            <a:r>
              <a:rPr lang="en-IN" dirty="0"/>
              <a:t> is name of reserved area allocated in</a:t>
            </a:r>
          </a:p>
          <a:p>
            <a:pPr marL="0" indent="0">
              <a:buNone/>
            </a:pPr>
            <a:r>
              <a:rPr lang="en-IN" dirty="0"/>
              <a:t>    memory. In other words, it is a name of memory</a:t>
            </a:r>
          </a:p>
          <a:p>
            <a:pPr marL="0" indent="0">
              <a:buNone/>
            </a:pPr>
            <a:r>
              <a:rPr lang="en-IN" dirty="0"/>
              <a:t>    location. </a:t>
            </a:r>
          </a:p>
          <a:p>
            <a:pPr marL="0" indent="0">
              <a:buNone/>
            </a:pPr>
            <a:r>
              <a:rPr lang="en-IN" dirty="0"/>
              <a:t>   It is a combination of "vary + able" that means its </a:t>
            </a:r>
          </a:p>
          <a:p>
            <a:pPr marL="0" indent="0">
              <a:buNone/>
            </a:pPr>
            <a:r>
              <a:rPr lang="en-IN" dirty="0"/>
              <a:t>   value can be changed.</a:t>
            </a:r>
          </a:p>
          <a:p>
            <a:endParaRPr lang="en-IN" dirty="0"/>
          </a:p>
        </p:txBody>
      </p:sp>
      <p:pic>
        <p:nvPicPr>
          <p:cNvPr id="5" name="Picture 4">
            <a:extLst>
              <a:ext uri="{FF2B5EF4-FFF2-40B4-BE49-F238E27FC236}">
                <a16:creationId xmlns:a16="http://schemas.microsoft.com/office/drawing/2014/main" id="{63F6E985-A982-FFBC-F70C-0ABAB17F9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199" y="3214688"/>
            <a:ext cx="4411489" cy="3643312"/>
          </a:xfrm>
          <a:prstGeom prst="rect">
            <a:avLst/>
          </a:prstGeom>
        </p:spPr>
      </p:pic>
    </p:spTree>
    <p:extLst>
      <p:ext uri="{BB962C8B-B14F-4D97-AF65-F5344CB8AC3E}">
        <p14:creationId xmlns:p14="http://schemas.microsoft.com/office/powerpoint/2010/main" val="4995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2519E-C3B3-B718-AF8D-5E096BD76AC8}"/>
              </a:ext>
            </a:extLst>
          </p:cNvPr>
          <p:cNvSpPr>
            <a:spLocks noGrp="1"/>
          </p:cNvSpPr>
          <p:nvPr>
            <p:ph type="title"/>
          </p:nvPr>
        </p:nvSpPr>
        <p:spPr>
          <a:xfrm>
            <a:off x="677334" y="609600"/>
            <a:ext cx="8596668" cy="990601"/>
          </a:xfrm>
        </p:spPr>
        <p:txBody>
          <a:bodyPr/>
          <a:lstStyle/>
          <a:p>
            <a:r>
              <a:rPr lang="en-IN" dirty="0"/>
              <a:t>Types of variables:</a:t>
            </a:r>
          </a:p>
        </p:txBody>
      </p:sp>
      <p:sp>
        <p:nvSpPr>
          <p:cNvPr id="3" name="Content Placeholder 2">
            <a:extLst>
              <a:ext uri="{FF2B5EF4-FFF2-40B4-BE49-F238E27FC236}">
                <a16:creationId xmlns:a16="http://schemas.microsoft.com/office/drawing/2014/main" id="{0E9C8F83-24FA-3622-2759-DDED468EB0D8}"/>
              </a:ext>
            </a:extLst>
          </p:cNvPr>
          <p:cNvSpPr>
            <a:spLocks noGrp="1"/>
          </p:cNvSpPr>
          <p:nvPr>
            <p:ph idx="1"/>
          </p:nvPr>
        </p:nvSpPr>
        <p:spPr>
          <a:xfrm>
            <a:off x="677334" y="1600201"/>
            <a:ext cx="8596668" cy="4441162"/>
          </a:xfrm>
        </p:spPr>
        <p:txBody>
          <a:bodyPr>
            <a:normAutofit/>
          </a:bodyPr>
          <a:lstStyle/>
          <a:p>
            <a:r>
              <a:rPr lang="en-IN" dirty="0"/>
              <a:t>There are three types of variables in Java:</a:t>
            </a:r>
          </a:p>
          <a:p>
            <a:r>
              <a:rPr lang="en-IN" dirty="0"/>
              <a:t>1) Local Variable</a:t>
            </a:r>
          </a:p>
          <a:p>
            <a:pPr marL="0" indent="0">
              <a:buNone/>
            </a:pPr>
            <a:r>
              <a:rPr lang="en-IN" dirty="0"/>
              <a:t>A variable declared inside the body of the method is called local variable. You can use this variable only within that method and the other methods in the class aren't even aware that the variable exists.</a:t>
            </a:r>
          </a:p>
          <a:p>
            <a:pPr marL="0" indent="0">
              <a:buNone/>
            </a:pPr>
            <a:r>
              <a:rPr lang="en-IN" dirty="0"/>
              <a:t>A local variable cannot be defined with "static" keyword.</a:t>
            </a:r>
          </a:p>
          <a:p>
            <a:r>
              <a:rPr lang="en-IN" dirty="0"/>
              <a:t>2) Instance Variable</a:t>
            </a:r>
          </a:p>
          <a:p>
            <a:pPr marL="0" indent="0">
              <a:buNone/>
            </a:pPr>
            <a:r>
              <a:rPr lang="en-IN" dirty="0"/>
              <a:t>A variable declared inside the class but outside the body of the method, is called instance variable. It is not declared as static.</a:t>
            </a:r>
          </a:p>
          <a:p>
            <a:pPr marL="0" indent="0">
              <a:buNone/>
            </a:pPr>
            <a:r>
              <a:rPr lang="en-IN" dirty="0"/>
              <a:t>It is called instance variable because its value is instance specific and is not shared among instances.</a:t>
            </a:r>
          </a:p>
          <a:p>
            <a:endParaRPr lang="en-IN" dirty="0"/>
          </a:p>
        </p:txBody>
      </p:sp>
    </p:spTree>
    <p:extLst>
      <p:ext uri="{BB962C8B-B14F-4D97-AF65-F5344CB8AC3E}">
        <p14:creationId xmlns:p14="http://schemas.microsoft.com/office/powerpoint/2010/main" val="4201020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3B0F-91BA-E123-D579-2D8D09198986}"/>
              </a:ext>
            </a:extLst>
          </p:cNvPr>
          <p:cNvSpPr>
            <a:spLocks noGrp="1"/>
          </p:cNvSpPr>
          <p:nvPr>
            <p:ph type="title"/>
          </p:nvPr>
        </p:nvSpPr>
        <p:spPr/>
        <p:txBody>
          <a:bodyPr/>
          <a:lstStyle/>
          <a:p>
            <a:r>
              <a:rPr lang="en-IN" dirty="0"/>
              <a:t>Types of variables:</a:t>
            </a:r>
          </a:p>
        </p:txBody>
      </p:sp>
      <p:sp>
        <p:nvSpPr>
          <p:cNvPr id="3" name="Content Placeholder 2">
            <a:extLst>
              <a:ext uri="{FF2B5EF4-FFF2-40B4-BE49-F238E27FC236}">
                <a16:creationId xmlns:a16="http://schemas.microsoft.com/office/drawing/2014/main" id="{FDB47B3A-1F7D-6717-E7B0-41B1346ADCBC}"/>
              </a:ext>
            </a:extLst>
          </p:cNvPr>
          <p:cNvSpPr>
            <a:spLocks noGrp="1"/>
          </p:cNvSpPr>
          <p:nvPr>
            <p:ph idx="1"/>
          </p:nvPr>
        </p:nvSpPr>
        <p:spPr>
          <a:xfrm>
            <a:off x="677334" y="1930401"/>
            <a:ext cx="8596668" cy="4110962"/>
          </a:xfrm>
        </p:spPr>
        <p:txBody>
          <a:bodyPr>
            <a:normAutofit fontScale="92500" lnSpcReduction="20000"/>
          </a:bodyPr>
          <a:lstStyle/>
          <a:p>
            <a:pPr marL="0" indent="0">
              <a:buNone/>
            </a:pPr>
            <a:r>
              <a:rPr lang="en-IN" sz="1900" b="1" dirty="0"/>
              <a:t>3) Static variable</a:t>
            </a:r>
          </a:p>
          <a:p>
            <a:pPr marL="0" indent="0">
              <a:buNone/>
            </a:pPr>
            <a:r>
              <a:rPr lang="en-IN" dirty="0"/>
              <a:t>A variable which is declared as static is called static variable. It cannot be local. You can create a single copy of static variable and share among all the instances of the class. Memory allocation for static variable happens only once when the class is loaded in the memory.</a:t>
            </a:r>
          </a:p>
          <a:p>
            <a:pPr marL="0" indent="0">
              <a:buNone/>
            </a:pPr>
            <a:r>
              <a:rPr lang="en-IN" b="1" dirty="0"/>
              <a:t>class</a:t>
            </a:r>
            <a:r>
              <a:rPr lang="en-IN" dirty="0"/>
              <a:t> A{  </a:t>
            </a:r>
          </a:p>
          <a:p>
            <a:pPr marL="0" indent="0">
              <a:buNone/>
            </a:pPr>
            <a:r>
              <a:rPr lang="en-IN" b="1" dirty="0"/>
              <a:t>int</a:t>
            </a:r>
            <a:r>
              <a:rPr lang="en-IN" dirty="0"/>
              <a:t> data=50;//instance variable  </a:t>
            </a:r>
          </a:p>
          <a:p>
            <a:pPr marL="0" indent="0">
              <a:buNone/>
            </a:pPr>
            <a:r>
              <a:rPr lang="en-IN" b="1" dirty="0"/>
              <a:t>static</a:t>
            </a:r>
            <a:r>
              <a:rPr lang="en-IN" dirty="0"/>
              <a:t> </a:t>
            </a:r>
            <a:r>
              <a:rPr lang="en-IN" b="1" dirty="0"/>
              <a:t>int</a:t>
            </a:r>
            <a:r>
              <a:rPr lang="en-IN" dirty="0"/>
              <a:t> m=100;//static variable    Class Student </a:t>
            </a:r>
          </a:p>
          <a:p>
            <a:pPr marL="0" indent="0">
              <a:buNone/>
            </a:pPr>
            <a:endParaRPr lang="en-IN" dirty="0"/>
          </a:p>
          <a:p>
            <a:pPr marL="0" indent="0">
              <a:buNone/>
            </a:pPr>
            <a:r>
              <a:rPr lang="en-IN" b="1" dirty="0"/>
              <a:t>void</a:t>
            </a:r>
            <a:r>
              <a:rPr lang="en-IN" dirty="0"/>
              <a:t> method(){  </a:t>
            </a:r>
          </a:p>
          <a:p>
            <a:pPr marL="0" indent="0">
              <a:buNone/>
            </a:pPr>
            <a:r>
              <a:rPr lang="en-IN" b="1" dirty="0"/>
              <a:t>int</a:t>
            </a:r>
            <a:r>
              <a:rPr lang="en-IN" dirty="0"/>
              <a:t> n=90;//local variable  </a:t>
            </a:r>
          </a:p>
          <a:p>
            <a:pPr marL="0" indent="0">
              <a:buNone/>
            </a:pPr>
            <a:r>
              <a:rPr lang="en-IN" dirty="0"/>
              <a:t>}  </a:t>
            </a:r>
          </a:p>
          <a:p>
            <a:pPr marL="0" indent="0">
              <a:buNone/>
            </a:pPr>
            <a:r>
              <a:rPr lang="en-IN" dirty="0"/>
              <a:t>}//end of class </a:t>
            </a:r>
          </a:p>
        </p:txBody>
      </p:sp>
    </p:spTree>
    <p:extLst>
      <p:ext uri="{BB962C8B-B14F-4D97-AF65-F5344CB8AC3E}">
        <p14:creationId xmlns:p14="http://schemas.microsoft.com/office/powerpoint/2010/main" val="3003951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B6FB6-87F9-7AD0-0E12-3C87B56AC9D1}"/>
              </a:ext>
            </a:extLst>
          </p:cNvPr>
          <p:cNvSpPr>
            <a:spLocks noGrp="1"/>
          </p:cNvSpPr>
          <p:nvPr>
            <p:ph type="title"/>
          </p:nvPr>
        </p:nvSpPr>
        <p:spPr/>
        <p:txBody>
          <a:bodyPr/>
          <a:lstStyle/>
          <a:p>
            <a:r>
              <a:rPr lang="en-IN" dirty="0"/>
              <a:t>Standard output</a:t>
            </a:r>
          </a:p>
        </p:txBody>
      </p:sp>
      <p:sp>
        <p:nvSpPr>
          <p:cNvPr id="3" name="Content Placeholder 2">
            <a:extLst>
              <a:ext uri="{FF2B5EF4-FFF2-40B4-BE49-F238E27FC236}">
                <a16:creationId xmlns:a16="http://schemas.microsoft.com/office/drawing/2014/main" id="{6A55614A-A6B0-FCEA-30D5-37B17D21D0C4}"/>
              </a:ext>
            </a:extLst>
          </p:cNvPr>
          <p:cNvSpPr>
            <a:spLocks noGrp="1"/>
          </p:cNvSpPr>
          <p:nvPr>
            <p:ph idx="1"/>
          </p:nvPr>
        </p:nvSpPr>
        <p:spPr/>
        <p:txBody>
          <a:bodyPr/>
          <a:lstStyle/>
          <a:p>
            <a:pPr algn="l" fontAlgn="base">
              <a:buFont typeface="+mj-lt"/>
              <a:buAutoNum type="arabicPeriod"/>
            </a:pPr>
            <a:r>
              <a:rPr lang="en-US" sz="2000" b="0" i="0" u="sng" dirty="0">
                <a:solidFill>
                  <a:srgbClr val="273239"/>
                </a:solidFill>
                <a:effectLst/>
                <a:latin typeface="Times New Roman" panose="02020603050405020304" pitchFamily="18" charset="0"/>
                <a:cs typeface="Times New Roman" panose="02020603050405020304" pitchFamily="18" charset="0"/>
              </a:rPr>
              <a:t>System.out</a:t>
            </a:r>
            <a:r>
              <a:rPr lang="en-US" sz="2000" b="1" i="0" dirty="0">
                <a:solidFill>
                  <a:srgbClr val="273239"/>
                </a:solidFill>
                <a:effectLst/>
                <a:latin typeface="Times New Roman" panose="02020603050405020304" pitchFamily="18" charset="0"/>
                <a:cs typeface="Times New Roman" panose="02020603050405020304" pitchFamily="18" charset="0"/>
              </a:rPr>
              <a:t>:</a:t>
            </a:r>
            <a:r>
              <a:rPr lang="en-US" sz="2000" b="0" i="0" dirty="0">
                <a:solidFill>
                  <a:srgbClr val="273239"/>
                </a:solidFill>
                <a:effectLst/>
                <a:latin typeface="Times New Roman" panose="02020603050405020304" pitchFamily="18" charset="0"/>
                <a:cs typeface="Times New Roman" panose="02020603050405020304" pitchFamily="18" charset="0"/>
              </a:rPr>
              <a:t> This is the </a:t>
            </a:r>
            <a:r>
              <a:rPr lang="en-US" sz="2000" b="1" i="0" dirty="0">
                <a:solidFill>
                  <a:srgbClr val="273239"/>
                </a:solidFill>
                <a:effectLst/>
                <a:latin typeface="Times New Roman" panose="02020603050405020304" pitchFamily="18" charset="0"/>
                <a:cs typeface="Times New Roman" panose="02020603050405020304" pitchFamily="18" charset="0"/>
              </a:rPr>
              <a:t>standard output stream</a:t>
            </a:r>
            <a:r>
              <a:rPr lang="en-US" sz="2000" b="0" i="0" dirty="0">
                <a:solidFill>
                  <a:srgbClr val="273239"/>
                </a:solidFill>
                <a:effectLst/>
                <a:latin typeface="Times New Roman" panose="02020603050405020304" pitchFamily="18" charset="0"/>
                <a:cs typeface="Times New Roman" panose="02020603050405020304" pitchFamily="18" charset="0"/>
              </a:rPr>
              <a:t> that is used to produce the result of a program on an output device like the computer screen.</a:t>
            </a:r>
          </a:p>
          <a:p>
            <a:pPr algn="l" fontAlgn="base">
              <a:buFont typeface="+mj-lt"/>
              <a:buAutoNum type="arabicPeriod"/>
            </a:pPr>
            <a:r>
              <a:rPr lang="en-US" sz="2000" dirty="0">
                <a:solidFill>
                  <a:srgbClr val="273239"/>
                </a:solidFill>
                <a:latin typeface="Times New Roman" panose="02020603050405020304" pitchFamily="18" charset="0"/>
                <a:cs typeface="Times New Roman" panose="02020603050405020304" pitchFamily="18" charset="0"/>
              </a:rPr>
              <a:t>Different functions with System.out</a:t>
            </a:r>
          </a:p>
          <a:p>
            <a:pPr marL="0" indent="0" algn="l"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     print()</a:t>
            </a:r>
          </a:p>
          <a:p>
            <a:pPr marL="0" indent="0" algn="l" fontAlgn="base">
              <a:buNone/>
            </a:pPr>
            <a:r>
              <a:rPr lang="en-US" sz="2000" dirty="0">
                <a:solidFill>
                  <a:srgbClr val="273239"/>
                </a:solidFill>
                <a:latin typeface="Times New Roman" panose="02020603050405020304" pitchFamily="18" charset="0"/>
                <a:cs typeface="Times New Roman" panose="02020603050405020304" pitchFamily="18" charset="0"/>
              </a:rPr>
              <a:t>     </a:t>
            </a:r>
            <a:r>
              <a:rPr lang="en-US" sz="2000" dirty="0" err="1">
                <a:solidFill>
                  <a:srgbClr val="273239"/>
                </a:solidFill>
                <a:latin typeface="Times New Roman" panose="02020603050405020304" pitchFamily="18" charset="0"/>
                <a:cs typeface="Times New Roman" panose="02020603050405020304" pitchFamily="18" charset="0"/>
              </a:rPr>
              <a:t>println</a:t>
            </a:r>
            <a:r>
              <a:rPr lang="en-US" sz="2000" dirty="0">
                <a:solidFill>
                  <a:srgbClr val="273239"/>
                </a:solidFill>
                <a:latin typeface="Times New Roman" panose="02020603050405020304" pitchFamily="18" charset="0"/>
                <a:cs typeface="Times New Roman" panose="02020603050405020304" pitchFamily="18" charset="0"/>
              </a:rPr>
              <a:t>()</a:t>
            </a:r>
          </a:p>
          <a:p>
            <a:pPr marL="0" indent="0" algn="l"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     </a:t>
            </a:r>
            <a:r>
              <a:rPr lang="en-US" sz="2000" b="0" i="0" dirty="0" err="1">
                <a:solidFill>
                  <a:srgbClr val="273239"/>
                </a:solidFill>
                <a:effectLst/>
                <a:latin typeface="Times New Roman" panose="02020603050405020304" pitchFamily="18" charset="0"/>
                <a:cs typeface="Times New Roman" panose="02020603050405020304" pitchFamily="18" charset="0"/>
              </a:rPr>
              <a:t>printf</a:t>
            </a:r>
            <a:r>
              <a:rPr lang="en-US" sz="2000" b="0" i="0" dirty="0">
                <a:solidFill>
                  <a:srgbClr val="273239"/>
                </a:solidFill>
                <a:effectLst/>
                <a:latin typeface="Times New Roman" panose="02020603050405020304" pitchFamily="18" charset="0"/>
                <a:cs typeface="Times New Roman" panose="02020603050405020304" pitchFamily="18" charset="0"/>
              </a:rPr>
              <a:t>()</a:t>
            </a:r>
          </a:p>
          <a:p>
            <a:pPr marL="0" indent="0" algn="l" fontAlgn="base">
              <a:buNone/>
            </a:pPr>
            <a:r>
              <a:rPr lang="en-US" sz="2000" dirty="0">
                <a:solidFill>
                  <a:srgbClr val="273239"/>
                </a:solidFill>
                <a:latin typeface="Times New Roman" panose="02020603050405020304" pitchFamily="18" charset="0"/>
                <a:cs typeface="Times New Roman" panose="02020603050405020304" pitchFamily="18" charset="0"/>
              </a:rPr>
              <a:t>     </a:t>
            </a:r>
            <a:endParaRPr lang="en-US" sz="20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511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229D-2902-B3AE-5EF0-0F1D61BB0DAD}"/>
              </a:ext>
            </a:extLst>
          </p:cNvPr>
          <p:cNvSpPr>
            <a:spLocks noGrp="1"/>
          </p:cNvSpPr>
          <p:nvPr>
            <p:ph type="title"/>
          </p:nvPr>
        </p:nvSpPr>
        <p:spPr/>
        <p:txBody>
          <a:bodyPr/>
          <a:lstStyle/>
          <a:p>
            <a:r>
              <a:rPr lang="en-IN" dirty="0"/>
              <a:t>Standard input:</a:t>
            </a:r>
          </a:p>
        </p:txBody>
      </p:sp>
      <p:sp>
        <p:nvSpPr>
          <p:cNvPr id="3" name="Content Placeholder 2">
            <a:extLst>
              <a:ext uri="{FF2B5EF4-FFF2-40B4-BE49-F238E27FC236}">
                <a16:creationId xmlns:a16="http://schemas.microsoft.com/office/drawing/2014/main" id="{D3837CDF-EAA9-218F-D38C-0DD101BB463A}"/>
              </a:ext>
            </a:extLst>
          </p:cNvPr>
          <p:cNvSpPr>
            <a:spLocks noGrp="1"/>
          </p:cNvSpPr>
          <p:nvPr>
            <p:ph idx="1"/>
          </p:nvPr>
        </p:nvSpPr>
        <p:spPr/>
        <p:txBody>
          <a:bodyPr/>
          <a:lstStyle/>
          <a:p>
            <a:pPr fontAlgn="base">
              <a:buFont typeface="+mj-lt"/>
              <a:buAutoNum type="arabicPeriod"/>
            </a:pPr>
            <a:r>
              <a:rPr lang="en-US" sz="1800" b="0" i="0" u="sng" dirty="0">
                <a:solidFill>
                  <a:srgbClr val="273239"/>
                </a:solidFill>
                <a:effectLst/>
                <a:latin typeface="Times New Roman" panose="02020603050405020304" pitchFamily="18" charset="0"/>
                <a:cs typeface="Times New Roman" panose="02020603050405020304" pitchFamily="18" charset="0"/>
              </a:rPr>
              <a:t>System.in</a:t>
            </a:r>
            <a:r>
              <a:rPr lang="en-US" sz="1800" b="1" i="0" dirty="0">
                <a:solidFill>
                  <a:srgbClr val="273239"/>
                </a:solidFill>
                <a:effectLst/>
                <a:latin typeface="Times New Roman" panose="02020603050405020304" pitchFamily="18" charset="0"/>
                <a:cs typeface="Times New Roman" panose="02020603050405020304" pitchFamily="18" charset="0"/>
              </a:rPr>
              <a:t>:</a:t>
            </a:r>
            <a:r>
              <a:rPr lang="en-US" sz="1800" b="0" i="0" dirty="0">
                <a:solidFill>
                  <a:srgbClr val="273239"/>
                </a:solidFill>
                <a:effectLst/>
                <a:latin typeface="Times New Roman" panose="02020603050405020304" pitchFamily="18" charset="0"/>
                <a:cs typeface="Times New Roman" panose="02020603050405020304" pitchFamily="18" charset="0"/>
              </a:rPr>
              <a:t> This is the </a:t>
            </a:r>
            <a:r>
              <a:rPr lang="en-US" sz="1800" b="1" i="0" dirty="0">
                <a:solidFill>
                  <a:srgbClr val="273239"/>
                </a:solidFill>
                <a:effectLst/>
                <a:latin typeface="Times New Roman" panose="02020603050405020304" pitchFamily="18" charset="0"/>
                <a:cs typeface="Times New Roman" panose="02020603050405020304" pitchFamily="18" charset="0"/>
              </a:rPr>
              <a:t>standard input stream</a:t>
            </a:r>
            <a:r>
              <a:rPr lang="en-US" sz="1800" b="0" i="0" dirty="0">
                <a:solidFill>
                  <a:srgbClr val="273239"/>
                </a:solidFill>
                <a:effectLst/>
                <a:latin typeface="Times New Roman" panose="02020603050405020304" pitchFamily="18" charset="0"/>
                <a:cs typeface="Times New Roman" panose="02020603050405020304" pitchFamily="18" charset="0"/>
              </a:rPr>
              <a:t> that is used to read characters from the keyboard or any other standard input device.</a:t>
            </a:r>
          </a:p>
          <a:p>
            <a:pPr marL="0" indent="0" algn="l" fontAlgn="base">
              <a:buNone/>
            </a:pPr>
            <a:r>
              <a:rPr lang="en-US" sz="1800" b="0" i="0" dirty="0">
                <a:solidFill>
                  <a:srgbClr val="273239"/>
                </a:solidFill>
                <a:effectLst/>
                <a:latin typeface="Times New Roman" panose="02020603050405020304" pitchFamily="18" charset="0"/>
                <a:cs typeface="Times New Roman" panose="02020603050405020304" pitchFamily="18" charset="0"/>
              </a:rPr>
              <a:t>Scanner class: Scanner is a class in </a:t>
            </a:r>
            <a:r>
              <a:rPr lang="en-US" sz="1800" b="0" i="0" dirty="0" err="1">
                <a:solidFill>
                  <a:srgbClr val="273239"/>
                </a:solidFill>
                <a:effectLst/>
                <a:latin typeface="Times New Roman" panose="02020603050405020304" pitchFamily="18" charset="0"/>
                <a:cs typeface="Times New Roman" panose="02020603050405020304" pitchFamily="18" charset="0"/>
              </a:rPr>
              <a:t>java.util</a:t>
            </a:r>
            <a:r>
              <a:rPr lang="en-US" sz="1800" b="0" i="0" dirty="0">
                <a:solidFill>
                  <a:srgbClr val="273239"/>
                </a:solidFill>
                <a:effectLst/>
                <a:latin typeface="Times New Roman" panose="02020603050405020304" pitchFamily="18" charset="0"/>
                <a:cs typeface="Times New Roman" panose="02020603050405020304" pitchFamily="18" charset="0"/>
              </a:rPr>
              <a:t> package used for obtaining the input of the primitive types like int, double, etc. and strings. It is the easiest way to read input in a Java program.</a:t>
            </a:r>
          </a:p>
          <a:p>
            <a:pPr marL="0" indent="0" algn="l" fontAlgn="base">
              <a:buNone/>
            </a:pPr>
            <a:r>
              <a:rPr lang="en-US" dirty="0">
                <a:solidFill>
                  <a:srgbClr val="273239"/>
                </a:solidFill>
                <a:latin typeface="Times New Roman" panose="02020603050405020304" pitchFamily="18" charset="0"/>
                <a:cs typeface="Times New Roman" panose="02020603050405020304" pitchFamily="18" charset="0"/>
              </a:rPr>
              <a:t>Example:</a:t>
            </a:r>
            <a:endParaRPr lang="en-US" sz="1800" b="0"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1800" b="0" i="0" dirty="0">
                <a:solidFill>
                  <a:srgbClr val="273239"/>
                </a:solidFill>
                <a:effectLst/>
                <a:latin typeface="Times New Roman" panose="02020603050405020304" pitchFamily="18" charset="0"/>
                <a:cs typeface="Times New Roman" panose="02020603050405020304" pitchFamily="18" charset="0"/>
              </a:rPr>
              <a:t>Scanner </a:t>
            </a:r>
            <a:r>
              <a:rPr lang="en-US" sz="1800" b="0" i="0" dirty="0" err="1">
                <a:solidFill>
                  <a:srgbClr val="273239"/>
                </a:solidFill>
                <a:effectLst/>
                <a:latin typeface="Times New Roman" panose="02020603050405020304" pitchFamily="18" charset="0"/>
                <a:cs typeface="Times New Roman" panose="02020603050405020304" pitchFamily="18" charset="0"/>
              </a:rPr>
              <a:t>sc</a:t>
            </a:r>
            <a:r>
              <a:rPr lang="en-US" sz="1800" b="0" i="0" dirty="0">
                <a:solidFill>
                  <a:srgbClr val="273239"/>
                </a:solidFill>
                <a:effectLst/>
                <a:latin typeface="Times New Roman" panose="02020603050405020304" pitchFamily="18" charset="0"/>
                <a:cs typeface="Times New Roman" panose="02020603050405020304" pitchFamily="18" charset="0"/>
              </a:rPr>
              <a:t> = new Scanner(System.in);</a:t>
            </a:r>
          </a:p>
          <a:p>
            <a:pPr marL="0" indent="0" algn="l" fontAlgn="base">
              <a:buNone/>
            </a:pPr>
            <a:r>
              <a:rPr lang="en-US" sz="1800" b="0" i="0" dirty="0">
                <a:solidFill>
                  <a:srgbClr val="273239"/>
                </a:solidFill>
                <a:effectLst/>
                <a:latin typeface="Times New Roman" panose="02020603050405020304" pitchFamily="18" charset="0"/>
                <a:cs typeface="Times New Roman" panose="02020603050405020304" pitchFamily="18" charset="0"/>
              </a:rPr>
              <a:t>     int </a:t>
            </a:r>
            <a:r>
              <a:rPr lang="en-US" sz="1800" b="0" i="0" dirty="0" err="1">
                <a:solidFill>
                  <a:srgbClr val="273239"/>
                </a:solidFill>
                <a:effectLst/>
                <a:latin typeface="Times New Roman" panose="02020603050405020304" pitchFamily="18" charset="0"/>
                <a:cs typeface="Times New Roman" panose="02020603050405020304" pitchFamily="18" charset="0"/>
              </a:rPr>
              <a:t>i</a:t>
            </a:r>
            <a:r>
              <a:rPr lang="en-US" sz="1800" b="0" i="0" dirty="0">
                <a:solidFill>
                  <a:srgbClr val="273239"/>
                </a:solidFill>
                <a:effectLst/>
                <a:latin typeface="Times New Roman" panose="02020603050405020304" pitchFamily="18" charset="0"/>
                <a:cs typeface="Times New Roman" panose="02020603050405020304" pitchFamily="18" charset="0"/>
              </a:rPr>
              <a:t> = </a:t>
            </a:r>
            <a:r>
              <a:rPr lang="en-US" sz="1800" b="0" i="0" dirty="0" err="1">
                <a:solidFill>
                  <a:srgbClr val="273239"/>
                </a:solidFill>
                <a:effectLst/>
                <a:latin typeface="Times New Roman" panose="02020603050405020304" pitchFamily="18" charset="0"/>
                <a:cs typeface="Times New Roman" panose="02020603050405020304" pitchFamily="18" charset="0"/>
              </a:rPr>
              <a:t>sc.nextInt</a:t>
            </a:r>
            <a:r>
              <a:rPr lang="en-US" sz="1800" b="0" i="0" dirty="0">
                <a:solidFill>
                  <a:srgbClr val="273239"/>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6811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C3D1-6D66-74AD-398B-5286E2EF2D48}"/>
              </a:ext>
            </a:extLst>
          </p:cNvPr>
          <p:cNvSpPr>
            <a:spLocks noGrp="1"/>
          </p:cNvSpPr>
          <p:nvPr>
            <p:ph type="title"/>
          </p:nvPr>
        </p:nvSpPr>
        <p:spPr/>
        <p:txBody>
          <a:bodyPr/>
          <a:lstStyle/>
          <a:p>
            <a:r>
              <a:rPr lang="en-IN" dirty="0"/>
              <a:t>Coding Exercise for the session</a:t>
            </a:r>
          </a:p>
        </p:txBody>
      </p:sp>
      <p:sp>
        <p:nvSpPr>
          <p:cNvPr id="3" name="Content Placeholder 2">
            <a:extLst>
              <a:ext uri="{FF2B5EF4-FFF2-40B4-BE49-F238E27FC236}">
                <a16:creationId xmlns:a16="http://schemas.microsoft.com/office/drawing/2014/main" id="{BD65F948-29EE-8C95-79A1-30D467BA4DDA}"/>
              </a:ext>
            </a:extLst>
          </p:cNvPr>
          <p:cNvSpPr>
            <a:spLocks noGrp="1"/>
          </p:cNvSpPr>
          <p:nvPr>
            <p:ph idx="1"/>
          </p:nvPr>
        </p:nvSpPr>
        <p:spPr>
          <a:xfrm>
            <a:off x="677334" y="1614489"/>
            <a:ext cx="8596668" cy="4426874"/>
          </a:xfrm>
        </p:spPr>
        <p:txBody>
          <a:bodyPr>
            <a:normAutofit/>
          </a:bodyPr>
          <a:lstStyle/>
          <a:p>
            <a:r>
              <a:rPr lang="en-US" dirty="0"/>
              <a:t>read an integer, a double, and a String from stdin, then print the values</a:t>
            </a:r>
          </a:p>
          <a:p>
            <a:pPr marL="0" indent="0">
              <a:spcBef>
                <a:spcPts val="0"/>
              </a:spcBef>
              <a:buNone/>
            </a:pPr>
            <a:r>
              <a:rPr lang="en-US" dirty="0"/>
              <a:t>Sample Input</a:t>
            </a:r>
          </a:p>
          <a:p>
            <a:pPr marL="0" indent="0">
              <a:spcBef>
                <a:spcPts val="0"/>
              </a:spcBef>
              <a:buNone/>
            </a:pPr>
            <a:r>
              <a:rPr lang="en-US" dirty="0"/>
              <a:t>42</a:t>
            </a:r>
          </a:p>
          <a:p>
            <a:pPr marL="0" indent="0">
              <a:spcBef>
                <a:spcPts val="0"/>
              </a:spcBef>
              <a:buNone/>
            </a:pPr>
            <a:r>
              <a:rPr lang="en-US" dirty="0"/>
              <a:t>3.1415</a:t>
            </a:r>
          </a:p>
          <a:p>
            <a:pPr marL="0" indent="0">
              <a:spcBef>
                <a:spcPts val="0"/>
              </a:spcBef>
              <a:buNone/>
            </a:pPr>
            <a:r>
              <a:rPr lang="en-US" dirty="0"/>
              <a:t>Welcome to Java tutorials!</a:t>
            </a:r>
          </a:p>
          <a:p>
            <a:pPr marL="0" indent="0">
              <a:spcBef>
                <a:spcPts val="0"/>
              </a:spcBef>
              <a:buNone/>
            </a:pPr>
            <a:endParaRPr lang="en-US" dirty="0"/>
          </a:p>
          <a:p>
            <a:pPr marL="0" indent="0">
              <a:spcBef>
                <a:spcPts val="0"/>
              </a:spcBef>
              <a:buNone/>
            </a:pPr>
            <a:r>
              <a:rPr lang="en-US" dirty="0"/>
              <a:t>Sample Output</a:t>
            </a:r>
          </a:p>
          <a:p>
            <a:pPr marL="0" indent="0">
              <a:spcBef>
                <a:spcPts val="0"/>
              </a:spcBef>
              <a:buNone/>
            </a:pPr>
            <a:r>
              <a:rPr lang="en-US" dirty="0"/>
              <a:t>String: Welcome to Java tutorials!</a:t>
            </a:r>
          </a:p>
          <a:p>
            <a:pPr marL="0" indent="0">
              <a:spcBef>
                <a:spcPts val="0"/>
              </a:spcBef>
              <a:buNone/>
            </a:pPr>
            <a:r>
              <a:rPr lang="en-US" dirty="0"/>
              <a:t>Double: 3.1415</a:t>
            </a:r>
          </a:p>
          <a:p>
            <a:pPr marL="0" indent="0">
              <a:spcBef>
                <a:spcPts val="0"/>
              </a:spcBef>
              <a:buNone/>
            </a:pPr>
            <a:r>
              <a:rPr lang="en-US" dirty="0"/>
              <a:t>Int: 42</a:t>
            </a:r>
          </a:p>
          <a:p>
            <a:pPr>
              <a:spcBef>
                <a:spcPts val="0"/>
              </a:spcBef>
            </a:pPr>
            <a:r>
              <a:rPr lang="en-IN" dirty="0"/>
              <a:t>Take two Strings as input from user and concatenate the two strings, and print it.</a:t>
            </a:r>
          </a:p>
          <a:p>
            <a:pPr marL="0" indent="0">
              <a:spcBef>
                <a:spcPts val="0"/>
              </a:spcBef>
              <a:buNone/>
            </a:pPr>
            <a:r>
              <a:rPr lang="en-IN" dirty="0"/>
              <a:t>Sample input: hello </a:t>
            </a:r>
          </a:p>
          <a:p>
            <a:pPr marL="0" indent="0">
              <a:spcBef>
                <a:spcPts val="0"/>
              </a:spcBef>
              <a:buNone/>
            </a:pPr>
            <a:r>
              <a:rPr lang="en-IN" dirty="0"/>
              <a:t>                     class</a:t>
            </a:r>
          </a:p>
          <a:p>
            <a:pPr marL="0" indent="0">
              <a:spcBef>
                <a:spcPts val="0"/>
              </a:spcBef>
              <a:buNone/>
            </a:pPr>
            <a:r>
              <a:rPr lang="en-IN" dirty="0"/>
              <a:t>Sample output: hello class</a:t>
            </a:r>
          </a:p>
        </p:txBody>
      </p:sp>
    </p:spTree>
    <p:extLst>
      <p:ext uri="{BB962C8B-B14F-4D97-AF65-F5344CB8AC3E}">
        <p14:creationId xmlns:p14="http://schemas.microsoft.com/office/powerpoint/2010/main" val="2577339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2472-1D97-7E82-6EFC-782C8B6F5D2D}"/>
              </a:ext>
            </a:extLst>
          </p:cNvPr>
          <p:cNvSpPr>
            <a:spLocks noGrp="1"/>
          </p:cNvSpPr>
          <p:nvPr>
            <p:ph type="title"/>
          </p:nvPr>
        </p:nvSpPr>
        <p:spPr/>
        <p:txBody>
          <a:bodyPr/>
          <a:lstStyle/>
          <a:p>
            <a:r>
              <a:rPr lang="en-IN" dirty="0"/>
              <a:t>Data types in JAVA</a:t>
            </a:r>
          </a:p>
        </p:txBody>
      </p:sp>
      <p:pic>
        <p:nvPicPr>
          <p:cNvPr id="4" name="Picture 4" descr="Java Data Types">
            <a:extLst>
              <a:ext uri="{FF2B5EF4-FFF2-40B4-BE49-F238E27FC236}">
                <a16:creationId xmlns:a16="http://schemas.microsoft.com/office/drawing/2014/main" id="{CB1ED218-9029-109F-5F05-3AD5E9239F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1560" y="1737416"/>
            <a:ext cx="8222441" cy="419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949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4C95-8963-5E18-9AD9-512D8C8381CC}"/>
              </a:ext>
            </a:extLst>
          </p:cNvPr>
          <p:cNvSpPr>
            <a:spLocks noGrp="1"/>
          </p:cNvSpPr>
          <p:nvPr>
            <p:ph type="title"/>
          </p:nvPr>
        </p:nvSpPr>
        <p:spPr/>
        <p:txBody>
          <a:bodyPr/>
          <a:lstStyle/>
          <a:p>
            <a:r>
              <a:rPr lang="en-US" altLang="en-US" dirty="0"/>
              <a:t>OBJECT –ORIENTED PROGRAMMING</a:t>
            </a:r>
            <a:endParaRPr lang="en-IN" dirty="0"/>
          </a:p>
        </p:txBody>
      </p:sp>
      <p:sp>
        <p:nvSpPr>
          <p:cNvPr id="3" name="Content Placeholder 2">
            <a:extLst>
              <a:ext uri="{FF2B5EF4-FFF2-40B4-BE49-F238E27FC236}">
                <a16:creationId xmlns:a16="http://schemas.microsoft.com/office/drawing/2014/main" id="{4D52AD1F-8802-7DAB-B0F8-F147B179D0A4}"/>
              </a:ext>
            </a:extLst>
          </p:cNvPr>
          <p:cNvSpPr>
            <a:spLocks noGrp="1"/>
          </p:cNvSpPr>
          <p:nvPr>
            <p:ph idx="1"/>
          </p:nvPr>
        </p:nvSpPr>
        <p:spPr/>
        <p:txBody>
          <a:bodyPr/>
          <a:lstStyle/>
          <a:p>
            <a:r>
              <a:rPr lang="en-IN" dirty="0">
                <a:latin typeface="Times New Roman" pitchFamily="18" charset="0"/>
                <a:cs typeface="Times New Roman" pitchFamily="18" charset="0"/>
              </a:rPr>
              <a:t>Objects and classes</a:t>
            </a:r>
          </a:p>
          <a:p>
            <a:r>
              <a:rPr lang="en-IN" dirty="0">
                <a:latin typeface="Times New Roman" pitchFamily="18" charset="0"/>
                <a:cs typeface="Times New Roman" pitchFamily="18" charset="0"/>
              </a:rPr>
              <a:t>Data abstraction and Encapsulation</a:t>
            </a:r>
          </a:p>
          <a:p>
            <a:r>
              <a:rPr lang="en-IN" dirty="0">
                <a:latin typeface="Times New Roman" pitchFamily="18" charset="0"/>
                <a:cs typeface="Times New Roman" pitchFamily="18" charset="0"/>
              </a:rPr>
              <a:t>Inheritance</a:t>
            </a:r>
          </a:p>
          <a:p>
            <a:r>
              <a:rPr lang="en-IN" dirty="0">
                <a:latin typeface="Times New Roman" pitchFamily="18" charset="0"/>
                <a:cs typeface="Times New Roman" pitchFamily="18" charset="0"/>
              </a:rPr>
              <a:t>Polymorphism</a:t>
            </a:r>
          </a:p>
          <a:p>
            <a:r>
              <a:rPr lang="en-IN" dirty="0">
                <a:latin typeface="Times New Roman" pitchFamily="18" charset="0"/>
                <a:cs typeface="Times New Roman" pitchFamily="18" charset="0"/>
              </a:rPr>
              <a:t>Compile time and runtime Mechanism</a:t>
            </a:r>
          </a:p>
          <a:p>
            <a:r>
              <a:rPr lang="en-IN" dirty="0">
                <a:latin typeface="Times New Roman" pitchFamily="18" charset="0"/>
                <a:cs typeface="Times New Roman" pitchFamily="18" charset="0"/>
              </a:rPr>
              <a:t>Dynamic Binding</a:t>
            </a:r>
          </a:p>
          <a:p>
            <a:r>
              <a:rPr lang="en-IN" dirty="0">
                <a:latin typeface="Times New Roman" pitchFamily="18" charset="0"/>
                <a:cs typeface="Times New Roman" pitchFamily="18" charset="0"/>
              </a:rPr>
              <a:t>Message Communication</a:t>
            </a:r>
          </a:p>
        </p:txBody>
      </p:sp>
      <p:pic>
        <p:nvPicPr>
          <p:cNvPr id="4" name="Picture 4" descr="Java OOPs Concepts">
            <a:extLst>
              <a:ext uri="{FF2B5EF4-FFF2-40B4-BE49-F238E27FC236}">
                <a16:creationId xmlns:a16="http://schemas.microsoft.com/office/drawing/2014/main" id="{CD7A2E66-54D0-D539-4EF8-DFB2485EE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2259" y="1618661"/>
            <a:ext cx="5165126" cy="388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770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Types in Java</a:t>
            </a:r>
          </a:p>
        </p:txBody>
      </p:sp>
      <p:sp>
        <p:nvSpPr>
          <p:cNvPr id="4" name="Date Placeholder 3"/>
          <p:cNvSpPr>
            <a:spLocks noGrp="1"/>
          </p:cNvSpPr>
          <p:nvPr>
            <p:ph type="dt" sz="half" idx="10"/>
          </p:nvPr>
        </p:nvSpPr>
        <p:spPr/>
        <p:txBody>
          <a:bodyPr/>
          <a:lstStyle/>
          <a:p>
            <a:pPr>
              <a:defRPr/>
            </a:pPr>
            <a:fld id="{7087B163-5D1A-4803-B8F7-07EBBFA5220C}" type="datetime1">
              <a:rPr lang="en-IN" smtClean="0"/>
              <a:pPr>
                <a:defRPr/>
              </a:pPr>
              <a:t>21-04-2023</a:t>
            </a:fld>
            <a:endParaRPr lang="en-IN" dirty="0"/>
          </a:p>
        </p:txBody>
      </p:sp>
      <p:pic>
        <p:nvPicPr>
          <p:cNvPr id="1026" name="Picture 2" descr="Java data types - Java tutorial for beginners">
            <a:extLst>
              <a:ext uri="{FF2B5EF4-FFF2-40B4-BE49-F238E27FC236}">
                <a16:creationId xmlns:a16="http://schemas.microsoft.com/office/drawing/2014/main" id="{D43D3F95-B522-AC69-5C17-1E897697D8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10" b="9410"/>
          <a:stretch/>
        </p:blipFill>
        <p:spPr bwMode="auto">
          <a:xfrm>
            <a:off x="457200" y="1285875"/>
            <a:ext cx="9585960" cy="4322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528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E81B-71A2-802E-2FA4-CE483B28FC05}"/>
              </a:ext>
            </a:extLst>
          </p:cNvPr>
          <p:cNvSpPr>
            <a:spLocks noGrp="1"/>
          </p:cNvSpPr>
          <p:nvPr>
            <p:ph type="title"/>
          </p:nvPr>
        </p:nvSpPr>
        <p:spPr/>
        <p:txBody>
          <a:bodyPr/>
          <a:lstStyle/>
          <a:p>
            <a:r>
              <a:rPr lang="en-IN" dirty="0"/>
              <a:t>Type conversion (Widening)</a:t>
            </a:r>
          </a:p>
        </p:txBody>
      </p:sp>
      <p:sp>
        <p:nvSpPr>
          <p:cNvPr id="3" name="Content Placeholder 2">
            <a:extLst>
              <a:ext uri="{FF2B5EF4-FFF2-40B4-BE49-F238E27FC236}">
                <a16:creationId xmlns:a16="http://schemas.microsoft.com/office/drawing/2014/main" id="{654EF477-4B52-02DE-86CC-ECD1D83EBA81}"/>
              </a:ext>
            </a:extLst>
          </p:cNvPr>
          <p:cNvSpPr>
            <a:spLocks noGrp="1"/>
          </p:cNvSpPr>
          <p:nvPr>
            <p:ph idx="1"/>
          </p:nvPr>
        </p:nvSpPr>
        <p:spPr>
          <a:xfrm>
            <a:off x="677334" y="1706880"/>
            <a:ext cx="8596668" cy="4334483"/>
          </a:xfrm>
        </p:spPr>
        <p:txBody>
          <a:bodyPr>
            <a:normAutofit/>
          </a:bodyPr>
          <a:lstStyle/>
          <a:p>
            <a:r>
              <a:rPr lang="en-IN" b="1" dirty="0"/>
              <a:t>Widening or type conversion means converting a smaller data type into a bigger size data type. i.e. Providing more space to a variable by converting it’s data type. </a:t>
            </a:r>
          </a:p>
          <a:p>
            <a:r>
              <a:rPr lang="en-IN" b="1" dirty="0"/>
              <a:t>Example:</a:t>
            </a:r>
          </a:p>
          <a:p>
            <a:pPr marL="0" indent="0">
              <a:buNone/>
            </a:pPr>
            <a:r>
              <a:rPr lang="en-IN" b="1" dirty="0"/>
              <a:t>class</a:t>
            </a:r>
            <a:r>
              <a:rPr lang="en-IN" dirty="0"/>
              <a:t> Simple{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b="1" dirty="0"/>
              <a:t>int</a:t>
            </a:r>
            <a:r>
              <a:rPr lang="en-IN" dirty="0"/>
              <a:t> a=10;  //Assigning value 10 to a variable “a” of int type</a:t>
            </a:r>
          </a:p>
          <a:p>
            <a:pPr marL="0" indent="0">
              <a:buNone/>
            </a:pPr>
            <a:r>
              <a:rPr lang="en-IN" b="1" dirty="0"/>
              <a:t>float</a:t>
            </a:r>
            <a:r>
              <a:rPr lang="en-IN" dirty="0"/>
              <a:t> f=a;  // Assigning value of “a” to variable “f” which is of type float.</a:t>
            </a:r>
          </a:p>
          <a:p>
            <a:pPr marL="0" indent="0">
              <a:buNone/>
            </a:pPr>
            <a:r>
              <a:rPr lang="en-IN" dirty="0" err="1"/>
              <a:t>System.out.println</a:t>
            </a:r>
            <a:r>
              <a:rPr lang="en-IN" dirty="0"/>
              <a:t>(a);  </a:t>
            </a:r>
          </a:p>
          <a:p>
            <a:pPr marL="0" indent="0">
              <a:buNone/>
            </a:pPr>
            <a:r>
              <a:rPr lang="en-IN" dirty="0" err="1"/>
              <a:t>System.out.println</a:t>
            </a:r>
            <a:r>
              <a:rPr lang="en-IN" dirty="0"/>
              <a:t>(f);  </a:t>
            </a:r>
          </a:p>
          <a:p>
            <a:pPr marL="0" indent="0">
              <a:buNone/>
            </a:pPr>
            <a:r>
              <a:rPr lang="en-IN" dirty="0"/>
              <a:t>}}  </a:t>
            </a:r>
          </a:p>
          <a:p>
            <a:endParaRPr lang="en-US" dirty="0"/>
          </a:p>
          <a:p>
            <a:endParaRPr lang="en-IN" dirty="0"/>
          </a:p>
        </p:txBody>
      </p:sp>
    </p:spTree>
    <p:extLst>
      <p:ext uri="{BB962C8B-B14F-4D97-AF65-F5344CB8AC3E}">
        <p14:creationId xmlns:p14="http://schemas.microsoft.com/office/powerpoint/2010/main" val="39975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9F5F-2C74-61B5-37B6-3483AF008BCE}"/>
              </a:ext>
            </a:extLst>
          </p:cNvPr>
          <p:cNvSpPr>
            <a:spLocks noGrp="1"/>
          </p:cNvSpPr>
          <p:nvPr>
            <p:ph type="title"/>
          </p:nvPr>
        </p:nvSpPr>
        <p:spPr/>
        <p:txBody>
          <a:bodyPr/>
          <a:lstStyle/>
          <a:p>
            <a:r>
              <a:rPr lang="en-IN" dirty="0"/>
              <a:t>Type casting (Narrowing)</a:t>
            </a:r>
          </a:p>
        </p:txBody>
      </p:sp>
      <p:sp>
        <p:nvSpPr>
          <p:cNvPr id="3" name="Content Placeholder 2">
            <a:extLst>
              <a:ext uri="{FF2B5EF4-FFF2-40B4-BE49-F238E27FC236}">
                <a16:creationId xmlns:a16="http://schemas.microsoft.com/office/drawing/2014/main" id="{477CAB41-CBA3-26AE-273A-5104E9542276}"/>
              </a:ext>
            </a:extLst>
          </p:cNvPr>
          <p:cNvSpPr>
            <a:spLocks noGrp="1"/>
          </p:cNvSpPr>
          <p:nvPr>
            <p:ph idx="1"/>
          </p:nvPr>
        </p:nvSpPr>
        <p:spPr>
          <a:xfrm>
            <a:off x="677334" y="1930401"/>
            <a:ext cx="7841826" cy="4110962"/>
          </a:xfrm>
        </p:spPr>
        <p:txBody>
          <a:bodyPr>
            <a:normAutofit fontScale="92500" lnSpcReduction="10000"/>
          </a:bodyPr>
          <a:lstStyle/>
          <a:p>
            <a:r>
              <a:rPr lang="en-IN" b="1" dirty="0"/>
              <a:t>Type casting is a method in which you convert a bigger size data type into a smaller one.</a:t>
            </a:r>
          </a:p>
          <a:p>
            <a:r>
              <a:rPr lang="en-IN" dirty="0"/>
              <a:t>Example:</a:t>
            </a:r>
          </a:p>
          <a:p>
            <a:pPr marL="0" indent="0">
              <a:buNone/>
            </a:pPr>
            <a:r>
              <a:rPr lang="en-IN" b="1" dirty="0"/>
              <a:t>class</a:t>
            </a:r>
            <a:r>
              <a:rPr lang="en-IN" dirty="0"/>
              <a:t> Simple{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b="1" dirty="0"/>
              <a:t>float</a:t>
            </a:r>
            <a:r>
              <a:rPr lang="en-IN" dirty="0"/>
              <a:t> f=10.5f;  </a:t>
            </a:r>
          </a:p>
          <a:p>
            <a:pPr marL="0" indent="0">
              <a:buNone/>
            </a:pPr>
            <a:r>
              <a:rPr lang="en-IN" dirty="0"/>
              <a:t>//int a=f;//Compile time error  // assigning float value to int value// larger value to smaller value</a:t>
            </a:r>
          </a:p>
          <a:p>
            <a:pPr marL="0" indent="0">
              <a:buNone/>
            </a:pPr>
            <a:r>
              <a:rPr lang="en-IN" b="1" dirty="0"/>
              <a:t>int</a:t>
            </a:r>
            <a:r>
              <a:rPr lang="en-IN" dirty="0"/>
              <a:t> a=(</a:t>
            </a:r>
            <a:r>
              <a:rPr lang="en-IN" b="1" dirty="0"/>
              <a:t>int</a:t>
            </a:r>
            <a:r>
              <a:rPr lang="en-IN" dirty="0"/>
              <a:t>)f;  </a:t>
            </a:r>
          </a:p>
          <a:p>
            <a:pPr marL="0" indent="0">
              <a:buNone/>
            </a:pPr>
            <a:r>
              <a:rPr lang="en-IN" dirty="0" err="1"/>
              <a:t>System.out.println</a:t>
            </a:r>
            <a:r>
              <a:rPr lang="en-IN" dirty="0"/>
              <a:t>(f);  </a:t>
            </a:r>
          </a:p>
          <a:p>
            <a:pPr marL="0" indent="0">
              <a:buNone/>
            </a:pPr>
            <a:r>
              <a:rPr lang="en-IN" dirty="0" err="1"/>
              <a:t>System.out.println</a:t>
            </a:r>
            <a:r>
              <a:rPr lang="en-IN" dirty="0"/>
              <a:t>(a);  </a:t>
            </a:r>
          </a:p>
          <a:p>
            <a:pPr marL="0" indent="0">
              <a:buNone/>
            </a:pPr>
            <a:r>
              <a:rPr lang="en-IN" dirty="0"/>
              <a:t>}}  </a:t>
            </a:r>
          </a:p>
          <a:p>
            <a:endParaRPr lang="en-IN" dirty="0"/>
          </a:p>
        </p:txBody>
      </p:sp>
      <p:pic>
        <p:nvPicPr>
          <p:cNvPr id="2050" name="Picture 2" descr="The Best JavaScript Meme I've Ever Seen, Explained in detail">
            <a:extLst>
              <a:ext uri="{FF2B5EF4-FFF2-40B4-BE49-F238E27FC236}">
                <a16:creationId xmlns:a16="http://schemas.microsoft.com/office/drawing/2014/main" id="{27C6BFFF-D962-CA71-699C-298231BFF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9160" y="1976120"/>
            <a:ext cx="3529013" cy="3262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659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445F-5FB1-6AE6-AFB5-A24EE489BB65}"/>
              </a:ext>
            </a:extLst>
          </p:cNvPr>
          <p:cNvSpPr>
            <a:spLocks noGrp="1"/>
          </p:cNvSpPr>
          <p:nvPr>
            <p:ph type="title"/>
          </p:nvPr>
        </p:nvSpPr>
        <p:spPr/>
        <p:txBody>
          <a:bodyPr/>
          <a:lstStyle/>
          <a:p>
            <a:r>
              <a:rPr lang="en-IN" dirty="0"/>
              <a:t>Type Promotion </a:t>
            </a:r>
          </a:p>
        </p:txBody>
      </p:sp>
      <p:sp>
        <p:nvSpPr>
          <p:cNvPr id="3" name="Content Placeholder 2">
            <a:extLst>
              <a:ext uri="{FF2B5EF4-FFF2-40B4-BE49-F238E27FC236}">
                <a16:creationId xmlns:a16="http://schemas.microsoft.com/office/drawing/2014/main" id="{7B97252A-4DA8-E0B6-CA7A-08C6C836CF4F}"/>
              </a:ext>
            </a:extLst>
          </p:cNvPr>
          <p:cNvSpPr>
            <a:spLocks noGrp="1"/>
          </p:cNvSpPr>
          <p:nvPr>
            <p:ph idx="1"/>
          </p:nvPr>
        </p:nvSpPr>
        <p:spPr>
          <a:xfrm>
            <a:off x="677334" y="1541002"/>
            <a:ext cx="8596668" cy="3880773"/>
          </a:xfrm>
        </p:spPr>
        <p:txBody>
          <a:bodyPr/>
          <a:lstStyle/>
          <a:p>
            <a:r>
              <a:rPr lang="en-IN" dirty="0"/>
              <a:t>Whenever evaluating a expression JAVA do some automating type conversions which is called type promotion.</a:t>
            </a:r>
          </a:p>
          <a:p>
            <a:r>
              <a:rPr lang="en-IN" dirty="0"/>
              <a:t>Rule of automatic type conversion:</a:t>
            </a:r>
          </a:p>
          <a:p>
            <a:pPr>
              <a:buAutoNum type="arabicPeriod"/>
            </a:pPr>
            <a:r>
              <a:rPr lang="en-IN" dirty="0"/>
              <a:t>If evaluating expression with variables of type short or byte, result will automatically promoted to integer type.</a:t>
            </a:r>
          </a:p>
          <a:p>
            <a:pPr>
              <a:buAutoNum type="arabicPeriod"/>
            </a:pPr>
            <a:r>
              <a:rPr lang="en-IN" dirty="0"/>
              <a:t>If you are evaluating the expression having variables of multiple data type the result will always be stored in the variable with largest data type in expression.</a:t>
            </a:r>
          </a:p>
          <a:p>
            <a:pPr marL="0" indent="0">
              <a:buNone/>
            </a:pPr>
            <a:r>
              <a:rPr lang="en-IN" dirty="0"/>
              <a:t>  </a:t>
            </a:r>
          </a:p>
        </p:txBody>
      </p:sp>
      <p:pic>
        <p:nvPicPr>
          <p:cNvPr id="1026" name="Picture 2" descr="Typecasting in Java - Simple Snippets">
            <a:extLst>
              <a:ext uri="{FF2B5EF4-FFF2-40B4-BE49-F238E27FC236}">
                <a16:creationId xmlns:a16="http://schemas.microsoft.com/office/drawing/2014/main" id="{711E1D3F-B52F-638F-2BB6-A9BB44823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8840" y="4251960"/>
            <a:ext cx="6842760" cy="2377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361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97D2-58D1-DA44-4763-5DB9365A2AC6}"/>
              </a:ext>
            </a:extLst>
          </p:cNvPr>
          <p:cNvSpPr>
            <a:spLocks noGrp="1"/>
          </p:cNvSpPr>
          <p:nvPr>
            <p:ph type="title"/>
          </p:nvPr>
        </p:nvSpPr>
        <p:spPr/>
        <p:txBody>
          <a:bodyPr/>
          <a:lstStyle/>
          <a:p>
            <a:r>
              <a:rPr lang="en-IN" dirty="0"/>
              <a:t>Coding exercise:</a:t>
            </a:r>
          </a:p>
        </p:txBody>
      </p:sp>
      <p:sp>
        <p:nvSpPr>
          <p:cNvPr id="3" name="Content Placeholder 2">
            <a:extLst>
              <a:ext uri="{FF2B5EF4-FFF2-40B4-BE49-F238E27FC236}">
                <a16:creationId xmlns:a16="http://schemas.microsoft.com/office/drawing/2014/main" id="{3099A882-1482-0891-F6BE-3CE22E3064D0}"/>
              </a:ext>
            </a:extLst>
          </p:cNvPr>
          <p:cNvSpPr>
            <a:spLocks noGrp="1"/>
          </p:cNvSpPr>
          <p:nvPr>
            <p:ph idx="1"/>
          </p:nvPr>
        </p:nvSpPr>
        <p:spPr>
          <a:xfrm>
            <a:off x="677334" y="1676401"/>
            <a:ext cx="5952066" cy="4364962"/>
          </a:xfrm>
        </p:spPr>
        <p:txBody>
          <a:bodyPr>
            <a:normAutofit fontScale="92500"/>
          </a:bodyPr>
          <a:lstStyle/>
          <a:p>
            <a:r>
              <a:rPr lang="en-US" sz="3200" b="0" i="0" dirty="0">
                <a:effectLst/>
                <a:latin typeface="Times New Roman" panose="02020603050405020304" pitchFamily="18" charset="0"/>
                <a:cs typeface="Times New Roman" panose="02020603050405020304" pitchFamily="18" charset="0"/>
              </a:rPr>
              <a:t>Write a Java program to convert temperature from Fahrenheit to Celsius degree.</a:t>
            </a:r>
          </a:p>
          <a:p>
            <a:r>
              <a:rPr lang="en-US" sz="3200" b="0" i="0" dirty="0">
                <a:effectLst/>
                <a:latin typeface="Times New Roman" panose="02020603050405020304" pitchFamily="18" charset="0"/>
                <a:cs typeface="Times New Roman" panose="02020603050405020304" pitchFamily="18" charset="0"/>
              </a:rPr>
              <a:t>Write a Java program to takes the user for a distance (in meters) and the time was taken (as three numbers: hours, minutes, seconds), and display the speed, in meters per second, kilometers per hour.</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3074" name="Picture 2" descr="programming problems | Programming humor, Programmer humor, Programmer jokes">
            <a:extLst>
              <a:ext uri="{FF2B5EF4-FFF2-40B4-BE49-F238E27FC236}">
                <a16:creationId xmlns:a16="http://schemas.microsoft.com/office/drawing/2014/main" id="{BD6C8E4E-D96D-231B-3B51-8754D2429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3643" y="274320"/>
            <a:ext cx="4314825"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09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8E14-72B6-D5D3-3032-20D52D30E1B5}"/>
              </a:ext>
            </a:extLst>
          </p:cNvPr>
          <p:cNvSpPr>
            <a:spLocks noGrp="1"/>
          </p:cNvSpPr>
          <p:nvPr>
            <p:ph type="title"/>
          </p:nvPr>
        </p:nvSpPr>
        <p:spPr/>
        <p:txBody>
          <a:bodyPr/>
          <a:lstStyle/>
          <a:p>
            <a:r>
              <a:rPr lang="en-IN" dirty="0"/>
              <a:t>Operators in JAVA</a:t>
            </a:r>
          </a:p>
        </p:txBody>
      </p:sp>
      <p:sp>
        <p:nvSpPr>
          <p:cNvPr id="3" name="Content Placeholder 2">
            <a:extLst>
              <a:ext uri="{FF2B5EF4-FFF2-40B4-BE49-F238E27FC236}">
                <a16:creationId xmlns:a16="http://schemas.microsoft.com/office/drawing/2014/main" id="{6C2454D5-5F9B-3E5C-224F-473C1F8B798E}"/>
              </a:ext>
            </a:extLst>
          </p:cNvPr>
          <p:cNvSpPr>
            <a:spLocks noGrp="1"/>
          </p:cNvSpPr>
          <p:nvPr>
            <p:ph idx="1"/>
          </p:nvPr>
        </p:nvSpPr>
        <p:spPr>
          <a:xfrm>
            <a:off x="677334" y="1600201"/>
            <a:ext cx="9228666" cy="4441162"/>
          </a:xfrm>
        </p:spPr>
        <p:txBody>
          <a:bodyPr>
            <a:normAutofit/>
          </a:bodyPr>
          <a:lstStyle/>
          <a:p>
            <a:r>
              <a:rPr lang="en-US" sz="3200" dirty="0"/>
              <a:t>Operators are symbols that perform operations on variables and values. For example, + is an operator used for addition, while * is also an operator used for multiplication.</a:t>
            </a:r>
            <a:endParaRPr lang="en-IN" sz="3200" dirty="0"/>
          </a:p>
        </p:txBody>
      </p:sp>
      <p:pic>
        <p:nvPicPr>
          <p:cNvPr id="1028" name="Picture 4" descr="LOOK AT ALL THOSE OPERATORS OUT THERE COULD IT BE OPERATOR ERROR - Buzz and  Woody (Toy Story) Meme | Make a Meme">
            <a:extLst>
              <a:ext uri="{FF2B5EF4-FFF2-40B4-BE49-F238E27FC236}">
                <a16:creationId xmlns:a16="http://schemas.microsoft.com/office/drawing/2014/main" id="{C30EEC03-F4E9-4FF6-072B-0CFAB0CCC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168" y="3789045"/>
            <a:ext cx="5715000" cy="2901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368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2D44-1AFB-1F78-B4DB-BCB654E08C0F}"/>
              </a:ext>
            </a:extLst>
          </p:cNvPr>
          <p:cNvSpPr>
            <a:spLocks noGrp="1"/>
          </p:cNvSpPr>
          <p:nvPr>
            <p:ph type="title"/>
          </p:nvPr>
        </p:nvSpPr>
        <p:spPr/>
        <p:txBody>
          <a:bodyPr/>
          <a:lstStyle/>
          <a:p>
            <a:r>
              <a:rPr lang="en-IN" dirty="0"/>
              <a:t>Arithmetic operators: </a:t>
            </a:r>
          </a:p>
        </p:txBody>
      </p:sp>
      <p:pic>
        <p:nvPicPr>
          <p:cNvPr id="5" name="Content Placeholder 4">
            <a:extLst>
              <a:ext uri="{FF2B5EF4-FFF2-40B4-BE49-F238E27FC236}">
                <a16:creationId xmlns:a16="http://schemas.microsoft.com/office/drawing/2014/main" id="{EF633B3A-58C6-3263-9DE0-DE46B90E9FB3}"/>
              </a:ext>
            </a:extLst>
          </p:cNvPr>
          <p:cNvPicPr>
            <a:picLocks noGrp="1" noChangeAspect="1"/>
          </p:cNvPicPr>
          <p:nvPr>
            <p:ph idx="1"/>
          </p:nvPr>
        </p:nvPicPr>
        <p:blipFill>
          <a:blip r:embed="rId2"/>
          <a:stretch>
            <a:fillRect/>
          </a:stretch>
        </p:blipFill>
        <p:spPr>
          <a:xfrm>
            <a:off x="1158240" y="1627258"/>
            <a:ext cx="7802880" cy="4586092"/>
          </a:xfrm>
        </p:spPr>
      </p:pic>
    </p:spTree>
    <p:extLst>
      <p:ext uri="{BB962C8B-B14F-4D97-AF65-F5344CB8AC3E}">
        <p14:creationId xmlns:p14="http://schemas.microsoft.com/office/powerpoint/2010/main" val="1131285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8956-1A74-EF7C-5637-EFE65752569C}"/>
              </a:ext>
            </a:extLst>
          </p:cNvPr>
          <p:cNvSpPr>
            <a:spLocks noGrp="1"/>
          </p:cNvSpPr>
          <p:nvPr>
            <p:ph type="title"/>
          </p:nvPr>
        </p:nvSpPr>
        <p:spPr/>
        <p:txBody>
          <a:bodyPr/>
          <a:lstStyle/>
          <a:p>
            <a:r>
              <a:rPr lang="en-IN" dirty="0"/>
              <a:t>Bitwise Operators</a:t>
            </a:r>
          </a:p>
        </p:txBody>
      </p:sp>
      <p:pic>
        <p:nvPicPr>
          <p:cNvPr id="5" name="Content Placeholder 4">
            <a:extLst>
              <a:ext uri="{FF2B5EF4-FFF2-40B4-BE49-F238E27FC236}">
                <a16:creationId xmlns:a16="http://schemas.microsoft.com/office/drawing/2014/main" id="{16A80819-2B9A-7755-4C8F-6DFCA6F75E68}"/>
              </a:ext>
            </a:extLst>
          </p:cNvPr>
          <p:cNvPicPr>
            <a:picLocks noGrp="1" noChangeAspect="1"/>
          </p:cNvPicPr>
          <p:nvPr>
            <p:ph idx="1"/>
          </p:nvPr>
        </p:nvPicPr>
        <p:blipFill>
          <a:blip r:embed="rId2"/>
          <a:stretch>
            <a:fillRect/>
          </a:stretch>
        </p:blipFill>
        <p:spPr>
          <a:xfrm>
            <a:off x="1356360" y="1529776"/>
            <a:ext cx="5791200" cy="4718624"/>
          </a:xfrm>
        </p:spPr>
      </p:pic>
    </p:spTree>
    <p:extLst>
      <p:ext uri="{BB962C8B-B14F-4D97-AF65-F5344CB8AC3E}">
        <p14:creationId xmlns:p14="http://schemas.microsoft.com/office/powerpoint/2010/main" val="2075487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7E5F-3661-7E8C-C0CF-AB79D16F9C34}"/>
              </a:ext>
            </a:extLst>
          </p:cNvPr>
          <p:cNvSpPr>
            <a:spLocks noGrp="1"/>
          </p:cNvSpPr>
          <p:nvPr>
            <p:ph type="title"/>
          </p:nvPr>
        </p:nvSpPr>
        <p:spPr/>
        <p:txBody>
          <a:bodyPr/>
          <a:lstStyle/>
          <a:p>
            <a:r>
              <a:rPr lang="en-IN" dirty="0"/>
              <a:t>Relational operators</a:t>
            </a:r>
          </a:p>
        </p:txBody>
      </p:sp>
      <p:pic>
        <p:nvPicPr>
          <p:cNvPr id="5" name="Content Placeholder 4">
            <a:extLst>
              <a:ext uri="{FF2B5EF4-FFF2-40B4-BE49-F238E27FC236}">
                <a16:creationId xmlns:a16="http://schemas.microsoft.com/office/drawing/2014/main" id="{D35450E6-F1AE-1D1C-CE94-61891A72AECA}"/>
              </a:ext>
            </a:extLst>
          </p:cNvPr>
          <p:cNvPicPr>
            <a:picLocks noGrp="1" noChangeAspect="1"/>
          </p:cNvPicPr>
          <p:nvPr>
            <p:ph idx="1"/>
          </p:nvPr>
        </p:nvPicPr>
        <p:blipFill>
          <a:blip r:embed="rId2"/>
          <a:stretch>
            <a:fillRect/>
          </a:stretch>
        </p:blipFill>
        <p:spPr>
          <a:xfrm>
            <a:off x="1188720" y="2275830"/>
            <a:ext cx="6537960" cy="2951489"/>
          </a:xfrm>
        </p:spPr>
      </p:pic>
    </p:spTree>
    <p:extLst>
      <p:ext uri="{BB962C8B-B14F-4D97-AF65-F5344CB8AC3E}">
        <p14:creationId xmlns:p14="http://schemas.microsoft.com/office/powerpoint/2010/main" val="4131388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D9F1-53F2-0DF6-BA15-E26CB1987208}"/>
              </a:ext>
            </a:extLst>
          </p:cNvPr>
          <p:cNvSpPr>
            <a:spLocks noGrp="1"/>
          </p:cNvSpPr>
          <p:nvPr>
            <p:ph type="title"/>
          </p:nvPr>
        </p:nvSpPr>
        <p:spPr/>
        <p:txBody>
          <a:bodyPr/>
          <a:lstStyle/>
          <a:p>
            <a:r>
              <a:rPr lang="en-IN" dirty="0"/>
              <a:t>Boolean Logical operators</a:t>
            </a:r>
          </a:p>
        </p:txBody>
      </p:sp>
      <p:pic>
        <p:nvPicPr>
          <p:cNvPr id="5" name="Content Placeholder 4">
            <a:extLst>
              <a:ext uri="{FF2B5EF4-FFF2-40B4-BE49-F238E27FC236}">
                <a16:creationId xmlns:a16="http://schemas.microsoft.com/office/drawing/2014/main" id="{69A2F807-E6E9-A639-4A5A-79C43CF0662B}"/>
              </a:ext>
            </a:extLst>
          </p:cNvPr>
          <p:cNvPicPr>
            <a:picLocks noGrp="1" noChangeAspect="1"/>
          </p:cNvPicPr>
          <p:nvPr>
            <p:ph idx="1"/>
          </p:nvPr>
        </p:nvPicPr>
        <p:blipFill>
          <a:blip r:embed="rId2"/>
          <a:stretch>
            <a:fillRect/>
          </a:stretch>
        </p:blipFill>
        <p:spPr>
          <a:xfrm>
            <a:off x="1135221" y="1624662"/>
            <a:ext cx="6637179" cy="4488324"/>
          </a:xfrm>
        </p:spPr>
      </p:pic>
    </p:spTree>
    <p:extLst>
      <p:ext uri="{BB962C8B-B14F-4D97-AF65-F5344CB8AC3E}">
        <p14:creationId xmlns:p14="http://schemas.microsoft.com/office/powerpoint/2010/main" val="348710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2C3C-0D1F-1C56-1514-8700BD7F763B}"/>
              </a:ext>
            </a:extLst>
          </p:cNvPr>
          <p:cNvSpPr>
            <a:spLocks noGrp="1"/>
          </p:cNvSpPr>
          <p:nvPr>
            <p:ph type="title"/>
          </p:nvPr>
        </p:nvSpPr>
        <p:spPr/>
        <p:txBody>
          <a:bodyPr/>
          <a:lstStyle/>
          <a:p>
            <a:r>
              <a:rPr lang="en-IN" dirty="0"/>
              <a:t>What is a class</a:t>
            </a:r>
          </a:p>
        </p:txBody>
      </p:sp>
      <p:sp>
        <p:nvSpPr>
          <p:cNvPr id="3" name="Content Placeholder 2">
            <a:extLst>
              <a:ext uri="{FF2B5EF4-FFF2-40B4-BE49-F238E27FC236}">
                <a16:creationId xmlns:a16="http://schemas.microsoft.com/office/drawing/2014/main" id="{11169123-0558-65F2-1152-16C9EF6C14F1}"/>
              </a:ext>
            </a:extLst>
          </p:cNvPr>
          <p:cNvSpPr>
            <a:spLocks noGrp="1"/>
          </p:cNvSpPr>
          <p:nvPr>
            <p:ph idx="1"/>
          </p:nvPr>
        </p:nvSpPr>
        <p:spPr>
          <a:xfrm>
            <a:off x="677334" y="1930401"/>
            <a:ext cx="8596668" cy="4110962"/>
          </a:xfrm>
        </p:spPr>
        <p:txBody>
          <a:bodyPr/>
          <a:lstStyle/>
          <a:p>
            <a:r>
              <a:rPr lang="en-IN" i="1" dirty="0"/>
              <a:t>Collection of objects</a:t>
            </a:r>
            <a:r>
              <a:rPr lang="en-IN" dirty="0"/>
              <a:t> is called class. It is a logical entity.</a:t>
            </a:r>
          </a:p>
          <a:p>
            <a:r>
              <a:rPr lang="en-IN" dirty="0"/>
              <a:t>A class can also be defined as a blueprint from which you can create an individual object. Class doesn't consume any space.</a:t>
            </a:r>
            <a:endParaRPr lang="en-AU" altLang="en-AU" dirty="0">
              <a:latin typeface="Times New Roman" pitchFamily="18" charset="0"/>
              <a:cs typeface="Times New Roman" pitchFamily="18" charset="0"/>
            </a:endParaRPr>
          </a:p>
          <a:p>
            <a:pPr algn="just">
              <a:spcBef>
                <a:spcPts val="0"/>
              </a:spcBef>
            </a:pPr>
            <a:r>
              <a:rPr lang="en-IN" dirty="0">
                <a:latin typeface="Times New Roman" pitchFamily="18" charset="0"/>
                <a:cs typeface="Times New Roman" pitchFamily="18" charset="0"/>
              </a:rPr>
              <a:t>Syntax:</a:t>
            </a:r>
          </a:p>
          <a:p>
            <a:pPr algn="just">
              <a:spcBef>
                <a:spcPts val="0"/>
              </a:spcBef>
              <a:buFont typeface="Arial" pitchFamily="34" charset="0"/>
              <a:buNone/>
            </a:pPr>
            <a:r>
              <a:rPr lang="en-IN" dirty="0">
                <a:latin typeface="Times New Roman" pitchFamily="18" charset="0"/>
                <a:cs typeface="Times New Roman" pitchFamily="18" charset="0"/>
              </a:rPr>
              <a:t>                class &lt;</a:t>
            </a:r>
            <a:r>
              <a:rPr lang="en-IN" dirty="0" err="1">
                <a:latin typeface="Times New Roman" pitchFamily="18" charset="0"/>
                <a:cs typeface="Times New Roman" pitchFamily="18" charset="0"/>
              </a:rPr>
              <a:t>classname</a:t>
            </a:r>
            <a:r>
              <a:rPr lang="en-IN" dirty="0">
                <a:latin typeface="Times New Roman" pitchFamily="18" charset="0"/>
                <a:cs typeface="Times New Roman" pitchFamily="18" charset="0"/>
              </a:rPr>
              <a:t>&gt;</a:t>
            </a:r>
          </a:p>
          <a:p>
            <a:pPr algn="just">
              <a:spcBef>
                <a:spcPts val="0"/>
              </a:spcBef>
              <a:buFont typeface="Arial" pitchFamily="34" charset="0"/>
              <a:buNone/>
            </a:pPr>
            <a:r>
              <a:rPr lang="en-IN" dirty="0">
                <a:latin typeface="Times New Roman" pitchFamily="18" charset="0"/>
                <a:cs typeface="Times New Roman" pitchFamily="18" charset="0"/>
              </a:rPr>
              <a:t>                 { 	</a:t>
            </a:r>
          </a:p>
          <a:p>
            <a:pPr lvl="3" algn="just">
              <a:spcBef>
                <a:spcPts val="0"/>
              </a:spcBef>
              <a:buFont typeface="Arial" pitchFamily="34" charset="0"/>
              <a:buNone/>
            </a:pPr>
            <a:r>
              <a:rPr lang="en-IN" dirty="0">
                <a:latin typeface="Times New Roman" pitchFamily="18" charset="0"/>
                <a:cs typeface="Times New Roman" pitchFamily="18" charset="0"/>
              </a:rPr>
              <a:t>       fields declaration;</a:t>
            </a:r>
          </a:p>
          <a:p>
            <a:pPr lvl="4" algn="just">
              <a:spcBef>
                <a:spcPts val="0"/>
              </a:spcBef>
              <a:buFont typeface="Arial" pitchFamily="34" charset="0"/>
              <a:buNone/>
            </a:pPr>
            <a:r>
              <a:rPr lang="en-IN" dirty="0">
                <a:latin typeface="Times New Roman" pitchFamily="18" charset="0"/>
                <a:cs typeface="Times New Roman" pitchFamily="18" charset="0"/>
              </a:rPr>
              <a:t>methods declaration;</a:t>
            </a:r>
            <a:endParaRPr lang="en-IN" dirty="0">
              <a:latin typeface="Times New Roman" pitchFamily="18" charset="0"/>
            </a:endParaRPr>
          </a:p>
          <a:p>
            <a:pPr lvl="4" algn="just">
              <a:spcBef>
                <a:spcPts val="0"/>
              </a:spcBef>
              <a:buFont typeface="Arial" pitchFamily="34" charset="0"/>
              <a:buNone/>
            </a:pPr>
            <a:r>
              <a:rPr lang="en-IN" dirty="0">
                <a:latin typeface="Times New Roman" pitchFamily="18" charset="0"/>
                <a:cs typeface="Times New Roman" pitchFamily="18" charset="0"/>
              </a:rPr>
              <a:t>}</a:t>
            </a:r>
          </a:p>
          <a:p>
            <a:pPr lvl="4" algn="just">
              <a:spcBef>
                <a:spcPts val="0"/>
              </a:spcBef>
              <a:buFont typeface="Arial" pitchFamily="34" charset="0"/>
              <a:buNone/>
            </a:pPr>
            <a:endParaRPr lang="en-US" dirty="0">
              <a:latin typeface="Times New Roman" pitchFamily="18" charset="0"/>
            </a:endParaRPr>
          </a:p>
          <a:p>
            <a:pPr lvl="4" algn="just">
              <a:spcBef>
                <a:spcPts val="0"/>
              </a:spcBef>
              <a:buFont typeface="Arial" pitchFamily="34" charset="0"/>
              <a:buNone/>
            </a:pPr>
            <a:endParaRPr lang="en-US" dirty="0">
              <a:latin typeface="Times New Roman" pitchFamily="18" charset="0"/>
              <a:cs typeface="Times New Roman" pitchFamily="18" charset="0"/>
            </a:endParaRPr>
          </a:p>
          <a:p>
            <a:pPr lvl="4" algn="just">
              <a:spcBef>
                <a:spcPts val="0"/>
              </a:spcBef>
              <a:buFont typeface="Arial" pitchFamily="34" charset="0"/>
              <a:buNone/>
            </a:pPr>
            <a:r>
              <a:rPr lang="en-US" dirty="0">
                <a:latin typeface="Times New Roman" pitchFamily="18" charset="0"/>
              </a:rPr>
              <a:t>Room? object</a:t>
            </a:r>
          </a:p>
          <a:p>
            <a:pPr lvl="4" algn="just">
              <a:spcBef>
                <a:spcPts val="0"/>
              </a:spcBef>
              <a:buFont typeface="Arial" pitchFamily="34" charset="0"/>
              <a:buNone/>
            </a:pPr>
            <a:r>
              <a:rPr lang="en-US" dirty="0">
                <a:latin typeface="Times New Roman" pitchFamily="18" charset="0"/>
              </a:rPr>
              <a:t>Objects?</a:t>
            </a:r>
          </a:p>
          <a:p>
            <a:endParaRPr lang="en-IN" dirty="0"/>
          </a:p>
        </p:txBody>
      </p:sp>
    </p:spTree>
    <p:extLst>
      <p:ext uri="{BB962C8B-B14F-4D97-AF65-F5344CB8AC3E}">
        <p14:creationId xmlns:p14="http://schemas.microsoft.com/office/powerpoint/2010/main" val="2952414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6DE0-47C7-B79D-76EE-EB84F491C281}"/>
              </a:ext>
            </a:extLst>
          </p:cNvPr>
          <p:cNvSpPr>
            <a:spLocks noGrp="1"/>
          </p:cNvSpPr>
          <p:nvPr>
            <p:ph type="title"/>
          </p:nvPr>
        </p:nvSpPr>
        <p:spPr/>
        <p:txBody>
          <a:bodyPr/>
          <a:lstStyle/>
          <a:p>
            <a:r>
              <a:rPr lang="en-IN" dirty="0"/>
              <a:t>Precedence of operators java</a:t>
            </a:r>
          </a:p>
        </p:txBody>
      </p:sp>
      <p:pic>
        <p:nvPicPr>
          <p:cNvPr id="1026" name="Picture 2" descr="This image describes the precedence of various operators in java.">
            <a:extLst>
              <a:ext uri="{FF2B5EF4-FFF2-40B4-BE49-F238E27FC236}">
                <a16:creationId xmlns:a16="http://schemas.microsoft.com/office/drawing/2014/main" id="{18DD8DE8-AA15-6FDB-44CC-B089D78DD3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0948" y="1343026"/>
            <a:ext cx="8034451" cy="490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716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998F-F488-DE44-D110-1AE5CE44EC8C}"/>
              </a:ext>
            </a:extLst>
          </p:cNvPr>
          <p:cNvSpPr>
            <a:spLocks noGrp="1"/>
          </p:cNvSpPr>
          <p:nvPr>
            <p:ph type="title"/>
          </p:nvPr>
        </p:nvSpPr>
        <p:spPr/>
        <p:txBody>
          <a:bodyPr/>
          <a:lstStyle/>
          <a:p>
            <a:r>
              <a:rPr lang="en-IN" dirty="0"/>
              <a:t>Practice questions:</a:t>
            </a:r>
          </a:p>
        </p:txBody>
      </p:sp>
      <p:sp>
        <p:nvSpPr>
          <p:cNvPr id="3" name="Content Placeholder 2">
            <a:extLst>
              <a:ext uri="{FF2B5EF4-FFF2-40B4-BE49-F238E27FC236}">
                <a16:creationId xmlns:a16="http://schemas.microsoft.com/office/drawing/2014/main" id="{A0700A9E-BBA1-338B-30D4-C72CEDCB2D19}"/>
              </a:ext>
            </a:extLst>
          </p:cNvPr>
          <p:cNvSpPr>
            <a:spLocks noGrp="1"/>
          </p:cNvSpPr>
          <p:nvPr>
            <p:ph idx="1"/>
          </p:nvPr>
        </p:nvSpPr>
        <p:spPr>
          <a:xfrm>
            <a:off x="677334" y="1706881"/>
            <a:ext cx="7719906" cy="4334482"/>
          </a:xfrm>
        </p:spPr>
        <p:txBody>
          <a:bodyPr>
            <a:normAutofit fontScale="92500" lnSpcReduction="10000"/>
          </a:bodyPr>
          <a:lstStyle/>
          <a:p>
            <a:r>
              <a:rPr lang="en-US" sz="2800" dirty="0"/>
              <a:t>The total number of students in a class are 90 out of which 45 are boys. If 50% of the total students secured grade 'A' out of which 20 are boys, then write a program to calculate the total number of girls getting grade 'A’.</a:t>
            </a:r>
          </a:p>
          <a:p>
            <a:r>
              <a:rPr lang="en-US" sz="2800" dirty="0"/>
              <a:t>Write a program to calculate the sum of the first and the second last digit of a 5 digit. E.g.- NUMBER : 12345        OUTPUT : 1+4=5</a:t>
            </a:r>
          </a:p>
          <a:p>
            <a:r>
              <a:rPr lang="en-US" sz="2800" dirty="0"/>
              <a:t>Write a program to reverse a 3-digit number without using an array. E.g.-Number : 132        Output : 231</a:t>
            </a:r>
            <a:endParaRPr lang="en-IN" sz="2800" dirty="0"/>
          </a:p>
        </p:txBody>
      </p:sp>
      <p:pic>
        <p:nvPicPr>
          <p:cNvPr id="1026" name="Picture 2" descr="17 Coding Memes For The Frustrated Software Engineer ...">
            <a:extLst>
              <a:ext uri="{FF2B5EF4-FFF2-40B4-BE49-F238E27FC236}">
                <a16:creationId xmlns:a16="http://schemas.microsoft.com/office/drawing/2014/main" id="{F5F03715-C341-3558-5AC7-C68B87EF1C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9" r="49199"/>
          <a:stretch/>
        </p:blipFill>
        <p:spPr bwMode="auto">
          <a:xfrm>
            <a:off x="8397240" y="396240"/>
            <a:ext cx="3794760" cy="397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994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7582-B64D-78AF-A0CE-95C5F9A81588}"/>
              </a:ext>
            </a:extLst>
          </p:cNvPr>
          <p:cNvSpPr>
            <a:spLocks noGrp="1"/>
          </p:cNvSpPr>
          <p:nvPr>
            <p:ph type="title"/>
          </p:nvPr>
        </p:nvSpPr>
        <p:spPr/>
        <p:txBody>
          <a:bodyPr/>
          <a:lstStyle/>
          <a:p>
            <a:r>
              <a:rPr lang="en-IN" dirty="0"/>
              <a:t>Control Statements</a:t>
            </a:r>
          </a:p>
        </p:txBody>
      </p:sp>
      <p:sp>
        <p:nvSpPr>
          <p:cNvPr id="3" name="Content Placeholder 2">
            <a:extLst>
              <a:ext uri="{FF2B5EF4-FFF2-40B4-BE49-F238E27FC236}">
                <a16:creationId xmlns:a16="http://schemas.microsoft.com/office/drawing/2014/main" id="{E9D467A1-76EE-D4CF-0B9C-C5C01A798975}"/>
              </a:ext>
            </a:extLst>
          </p:cNvPr>
          <p:cNvSpPr>
            <a:spLocks noGrp="1"/>
          </p:cNvSpPr>
          <p:nvPr>
            <p:ph idx="1"/>
          </p:nvPr>
        </p:nvSpPr>
        <p:spPr>
          <a:xfrm>
            <a:off x="677334" y="1722121"/>
            <a:ext cx="8596668" cy="4319242"/>
          </a:xfrm>
        </p:spPr>
        <p:txBody>
          <a:bodyPr/>
          <a:lstStyle/>
          <a:p>
            <a:r>
              <a:rPr lang="en-US" dirty="0">
                <a:effectLst/>
                <a:latin typeface="Times New Roman" panose="02020603050405020304" pitchFamily="18" charset="0"/>
              </a:rPr>
              <a:t>programming language uses control statements to cause the flow of execution to</a:t>
            </a:r>
            <a:br>
              <a:rPr lang="en-US" dirty="0"/>
            </a:br>
            <a:r>
              <a:rPr lang="en-US" dirty="0">
                <a:effectLst/>
                <a:latin typeface="Times New Roman" panose="02020603050405020304" pitchFamily="18" charset="0"/>
              </a:rPr>
              <a:t>advance and branch based on changes to the state of a program. Java’s program</a:t>
            </a:r>
            <a:br>
              <a:rPr lang="en-US" dirty="0"/>
            </a:br>
            <a:r>
              <a:rPr lang="en-US" dirty="0">
                <a:effectLst/>
                <a:latin typeface="Times New Roman" panose="02020603050405020304" pitchFamily="18" charset="0"/>
              </a:rPr>
              <a:t>control statements can be put into the following categories: selection, iteration, and</a:t>
            </a:r>
            <a:br>
              <a:rPr lang="en-US" dirty="0"/>
            </a:br>
            <a:r>
              <a:rPr lang="en-US" dirty="0">
                <a:effectLst/>
                <a:latin typeface="Times New Roman" panose="02020603050405020304" pitchFamily="18" charset="0"/>
              </a:rPr>
              <a:t>jump. Selection statements allow your program to choose different paths of execution based upon the outcome of an expression or the state of a variable. Iteration statements enable program execution to repeat one or more statements (that is, iteration statements form loops).</a:t>
            </a:r>
          </a:p>
          <a:p>
            <a:r>
              <a:rPr lang="en-US" dirty="0">
                <a:latin typeface="Times New Roman" panose="02020603050405020304" pitchFamily="18" charset="0"/>
              </a:rPr>
              <a:t>Types of control Statement :</a:t>
            </a:r>
          </a:p>
          <a:p>
            <a:pPr marL="0" indent="0">
              <a:buNone/>
            </a:pPr>
            <a:r>
              <a:rPr lang="en-US" dirty="0">
                <a:latin typeface="Times New Roman" panose="02020603050405020304" pitchFamily="18" charset="0"/>
              </a:rPr>
              <a:t>1. Selection or Decision statements</a:t>
            </a:r>
          </a:p>
          <a:p>
            <a:pPr marL="0" indent="0">
              <a:buNone/>
            </a:pPr>
            <a:r>
              <a:rPr lang="en-US" dirty="0">
                <a:latin typeface="Times New Roman" panose="02020603050405020304" pitchFamily="18" charset="0"/>
              </a:rPr>
              <a:t>2. Iterative Statements or looping statements.</a:t>
            </a:r>
            <a:endParaRPr lang="en-IN" dirty="0"/>
          </a:p>
        </p:txBody>
      </p:sp>
    </p:spTree>
    <p:extLst>
      <p:ext uri="{BB962C8B-B14F-4D97-AF65-F5344CB8AC3E}">
        <p14:creationId xmlns:p14="http://schemas.microsoft.com/office/powerpoint/2010/main" val="255830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8A43-914E-3ADA-E963-0015BAA92466}"/>
              </a:ext>
            </a:extLst>
          </p:cNvPr>
          <p:cNvSpPr>
            <a:spLocks noGrp="1"/>
          </p:cNvSpPr>
          <p:nvPr>
            <p:ph type="title"/>
          </p:nvPr>
        </p:nvSpPr>
        <p:spPr/>
        <p:txBody>
          <a:bodyPr/>
          <a:lstStyle/>
          <a:p>
            <a:r>
              <a:rPr lang="en-US" dirty="0">
                <a:latin typeface="Times New Roman" panose="02020603050405020304" pitchFamily="18" charset="0"/>
              </a:rPr>
              <a:t>Decision Constructs</a:t>
            </a:r>
            <a:endParaRPr lang="en-IN" dirty="0"/>
          </a:p>
        </p:txBody>
      </p:sp>
      <p:sp>
        <p:nvSpPr>
          <p:cNvPr id="3" name="Content Placeholder 2">
            <a:extLst>
              <a:ext uri="{FF2B5EF4-FFF2-40B4-BE49-F238E27FC236}">
                <a16:creationId xmlns:a16="http://schemas.microsoft.com/office/drawing/2014/main" id="{5C24385C-E9D9-0913-4278-E287BB7E8612}"/>
              </a:ext>
            </a:extLst>
          </p:cNvPr>
          <p:cNvSpPr>
            <a:spLocks noGrp="1"/>
          </p:cNvSpPr>
          <p:nvPr>
            <p:ph idx="1"/>
          </p:nvPr>
        </p:nvSpPr>
        <p:spPr>
          <a:xfrm>
            <a:off x="677334" y="1930401"/>
            <a:ext cx="8596668" cy="4110962"/>
          </a:xfrm>
        </p:spPr>
        <p:txBody>
          <a:bodyPr/>
          <a:lstStyle/>
          <a:p>
            <a:r>
              <a:rPr lang="en-IN" dirty="0"/>
              <a:t>If-else</a:t>
            </a:r>
          </a:p>
          <a:p>
            <a:r>
              <a:rPr lang="en-IN" dirty="0"/>
              <a:t>Nested if else</a:t>
            </a:r>
          </a:p>
          <a:p>
            <a:r>
              <a:rPr lang="en-IN" dirty="0"/>
              <a:t>If else ladder</a:t>
            </a:r>
          </a:p>
          <a:p>
            <a:r>
              <a:rPr lang="en-IN" dirty="0"/>
              <a:t>Switch</a:t>
            </a:r>
          </a:p>
        </p:txBody>
      </p:sp>
    </p:spTree>
    <p:extLst>
      <p:ext uri="{BB962C8B-B14F-4D97-AF65-F5344CB8AC3E}">
        <p14:creationId xmlns:p14="http://schemas.microsoft.com/office/powerpoint/2010/main" val="4051906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EFEDC-D5BC-1F60-8A87-493834A0FB2D}"/>
              </a:ext>
            </a:extLst>
          </p:cNvPr>
          <p:cNvSpPr>
            <a:spLocks noGrp="1"/>
          </p:cNvSpPr>
          <p:nvPr>
            <p:ph type="title"/>
          </p:nvPr>
        </p:nvSpPr>
        <p:spPr/>
        <p:txBody>
          <a:bodyPr/>
          <a:lstStyle/>
          <a:p>
            <a:r>
              <a:rPr lang="en-IN" dirty="0"/>
              <a:t>Practice questions if else:</a:t>
            </a:r>
          </a:p>
        </p:txBody>
      </p:sp>
      <p:sp>
        <p:nvSpPr>
          <p:cNvPr id="3" name="Content Placeholder 2">
            <a:extLst>
              <a:ext uri="{FF2B5EF4-FFF2-40B4-BE49-F238E27FC236}">
                <a16:creationId xmlns:a16="http://schemas.microsoft.com/office/drawing/2014/main" id="{10AC99E3-B77F-22E5-DD10-41A861C2CE92}"/>
              </a:ext>
            </a:extLst>
          </p:cNvPr>
          <p:cNvSpPr>
            <a:spLocks noGrp="1"/>
          </p:cNvSpPr>
          <p:nvPr>
            <p:ph idx="1"/>
          </p:nvPr>
        </p:nvSpPr>
        <p:spPr>
          <a:xfrm>
            <a:off x="677334" y="1341120"/>
            <a:ext cx="9213426" cy="5059680"/>
          </a:xfrm>
        </p:spPr>
        <p:txBody>
          <a:bodyPr>
            <a:normAutofit/>
          </a:bodyPr>
          <a:lstStyle/>
          <a:p>
            <a:pPr>
              <a:buFont typeface="Wingdings" panose="05000000000000000000" pitchFamily="2" charset="2"/>
              <a:buChar char="Ø"/>
            </a:pPr>
            <a:r>
              <a:rPr lang="en-US" sz="2000" b="1" dirty="0">
                <a:effectLst/>
                <a:latin typeface="Times New Roman" panose="02020603050405020304" pitchFamily="18" charset="0"/>
                <a:cs typeface="Times New Roman" panose="02020603050405020304" pitchFamily="18" charset="0"/>
              </a:rPr>
              <a:t>program that uses an if-else-if ladder to determine which season a particular</a:t>
            </a:r>
            <a:br>
              <a:rPr lang="en-US" sz="2000" b="1" dirty="0">
                <a:latin typeface="Times New Roman" panose="02020603050405020304" pitchFamily="18" charset="0"/>
                <a:cs typeface="Times New Roman" panose="02020603050405020304" pitchFamily="18" charset="0"/>
              </a:rPr>
            </a:br>
            <a:r>
              <a:rPr lang="en-US" sz="2000" b="1" dirty="0">
                <a:effectLst/>
                <a:latin typeface="Times New Roman" panose="02020603050405020304" pitchFamily="18" charset="0"/>
                <a:cs typeface="Times New Roman" panose="02020603050405020304" pitchFamily="18" charset="0"/>
              </a:rPr>
              <a:t>month is in.</a:t>
            </a:r>
          </a:p>
          <a:p>
            <a:pPr lvl="0">
              <a:lnSpc>
                <a:spcPct val="107000"/>
              </a:lnSpc>
              <a:buFont typeface="Wingdings" panose="05000000000000000000" pitchFamily="2" charset="2"/>
              <a:buChar char="Ø"/>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Check whether the number is even or odd.</a:t>
            </a:r>
          </a:p>
          <a:p>
            <a:pPr lvl="0">
              <a:lnSpc>
                <a:spcPct val="107000"/>
              </a:lnSpc>
              <a:buFont typeface="Wingdings" panose="05000000000000000000" pitchFamily="2" charset="2"/>
              <a:buChar char="Ø"/>
            </a:pPr>
            <a:r>
              <a:rPr lang="en-IN" sz="2000" b="1" dirty="0">
                <a:latin typeface="Times New Roman" panose="02020603050405020304" pitchFamily="18" charset="0"/>
                <a:ea typeface="Calibri" panose="020F0502020204030204" pitchFamily="34" charset="0"/>
                <a:cs typeface="Times New Roman" panose="02020603050405020304" pitchFamily="18" charset="0"/>
              </a:rPr>
              <a:t>Write a program to</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convert marks into grades</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Where A grade&gt;85; B grade&gt;75; C grade&gt; 65; D grade&lt;65</a:t>
            </a:r>
          </a:p>
          <a:p>
            <a:pPr lvl="0">
              <a:lnSpc>
                <a:spcPct val="107000"/>
              </a:lnSpc>
              <a:buFont typeface="Wingdings" panose="05000000000000000000" pitchFamily="2" charset="2"/>
              <a:buChar char="Ø"/>
            </a:pPr>
            <a:r>
              <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Write a </a:t>
            </a: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program to check whether the triangle is valid or not if angles are given</a:t>
            </a:r>
            <a:endParaRPr lang="en-IN" sz="2000" b="1" dirty="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endParaRPr>
          </a:p>
          <a:p>
            <a:pPr lvl="0">
              <a:lnSpc>
                <a:spcPct val="107000"/>
              </a:lnSpc>
              <a:buFont typeface="Wingdings" panose="05000000000000000000" pitchFamily="2" charset="2"/>
              <a:buChar char="Ø"/>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Take the amount from user and calculate the discount for user.</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the purchase below 25000 discount 5%</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the purchase is above 25000 discount is 20%</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the purchase is above 50000 discount is 40%</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nSpc>
                <a:spcPct val="107000"/>
              </a:lnSpc>
              <a:spcAft>
                <a:spcPts val="800"/>
              </a:spcAf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518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B18A-032C-8E03-5BF3-B170228301B4}"/>
              </a:ext>
            </a:extLst>
          </p:cNvPr>
          <p:cNvSpPr>
            <a:spLocks noGrp="1"/>
          </p:cNvSpPr>
          <p:nvPr>
            <p:ph type="title"/>
          </p:nvPr>
        </p:nvSpPr>
        <p:spPr>
          <a:xfrm>
            <a:off x="677334" y="579120"/>
            <a:ext cx="8596668" cy="1320800"/>
          </a:xfrm>
        </p:spPr>
        <p:txBody>
          <a:bodyPr/>
          <a:lstStyle/>
          <a:p>
            <a:r>
              <a:rPr lang="en-IN" dirty="0"/>
              <a:t>Looping statements</a:t>
            </a:r>
          </a:p>
        </p:txBody>
      </p:sp>
      <p:sp>
        <p:nvSpPr>
          <p:cNvPr id="3" name="Content Placeholder 2">
            <a:extLst>
              <a:ext uri="{FF2B5EF4-FFF2-40B4-BE49-F238E27FC236}">
                <a16:creationId xmlns:a16="http://schemas.microsoft.com/office/drawing/2014/main" id="{B22C707C-B64D-8C50-EFF9-DAB7C29E04E0}"/>
              </a:ext>
            </a:extLst>
          </p:cNvPr>
          <p:cNvSpPr>
            <a:spLocks noGrp="1"/>
          </p:cNvSpPr>
          <p:nvPr>
            <p:ph idx="1"/>
          </p:nvPr>
        </p:nvSpPr>
        <p:spPr>
          <a:xfrm>
            <a:off x="677334" y="1685925"/>
            <a:ext cx="6790266" cy="4355437"/>
          </a:xfrm>
        </p:spPr>
        <p:txBody>
          <a:bodyPr>
            <a:normAutofit/>
          </a:bodyPr>
          <a:lstStyle/>
          <a:p>
            <a:r>
              <a:rPr lang="en-US" sz="2000" b="1" dirty="0">
                <a:effectLst/>
                <a:latin typeface="Times New Roman" panose="02020603050405020304" pitchFamily="18" charset="0"/>
                <a:cs typeface="Times New Roman" panose="02020603050405020304" pitchFamily="18" charset="0"/>
              </a:rPr>
              <a:t>FOR LOOP: </a:t>
            </a:r>
            <a:r>
              <a:rPr lang="en-US" sz="2000" dirty="0">
                <a:effectLst/>
                <a:latin typeface="Times New Roman" panose="02020603050405020304" pitchFamily="18" charset="0"/>
                <a:cs typeface="Times New Roman" panose="02020603050405020304" pitchFamily="18" charset="0"/>
              </a:rPr>
              <a:t>When the loop first starts, the initialization portion of the loop is executed. Generally, this is an expression that sets the value of the loop control variable, which acts as a counter that controls the loop. It is important to understand that the initialization expression is only executed once. Next, condition is evaluated. This must be a Boolean expression. It usually tests the loop control variable against a target value. If this expression is true, then the body of the loop is executed. If it is false, the loop terminates. Next, the iteration portion of the loop is executed.</a:t>
            </a:r>
          </a:p>
          <a:p>
            <a:r>
              <a:rPr lang="en-US" sz="2000" dirty="0">
                <a:effectLst/>
                <a:latin typeface="Times New Roman" panose="02020603050405020304" pitchFamily="18" charset="0"/>
                <a:cs typeface="Times New Roman" panose="02020603050405020304" pitchFamily="18" charset="0"/>
              </a:rPr>
              <a:t>for(initialization; condition; iteration) {</a:t>
            </a:r>
            <a:br>
              <a:rPr lang="en-US" sz="2000" dirty="0">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 body</a:t>
            </a:r>
            <a:br>
              <a:rPr lang="en-US" sz="2000" dirty="0">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D8438AEE-8B73-AD64-1B82-82C0FD73F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236" y="1239520"/>
            <a:ext cx="3435532" cy="5191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9861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C6E8-4A14-57F0-3CF0-93AF84CD7068}"/>
              </a:ext>
            </a:extLst>
          </p:cNvPr>
          <p:cNvSpPr>
            <a:spLocks noGrp="1"/>
          </p:cNvSpPr>
          <p:nvPr>
            <p:ph type="title"/>
          </p:nvPr>
        </p:nvSpPr>
        <p:spPr/>
        <p:txBody>
          <a:bodyPr/>
          <a:lstStyle/>
          <a:p>
            <a:r>
              <a:rPr lang="en-IN" dirty="0"/>
              <a:t>For loop variants:</a:t>
            </a:r>
          </a:p>
        </p:txBody>
      </p:sp>
      <p:sp>
        <p:nvSpPr>
          <p:cNvPr id="3" name="Content Placeholder 2">
            <a:extLst>
              <a:ext uri="{FF2B5EF4-FFF2-40B4-BE49-F238E27FC236}">
                <a16:creationId xmlns:a16="http://schemas.microsoft.com/office/drawing/2014/main" id="{B27E564E-C8A7-E907-038D-7DAEDF9DB9C5}"/>
              </a:ext>
            </a:extLst>
          </p:cNvPr>
          <p:cNvSpPr>
            <a:spLocks noGrp="1"/>
          </p:cNvSpPr>
          <p:nvPr>
            <p:ph idx="1"/>
          </p:nvPr>
        </p:nvSpPr>
        <p:spPr>
          <a:xfrm>
            <a:off x="677334" y="2160589"/>
            <a:ext cx="8596668" cy="3798251"/>
          </a:xfrm>
        </p:spPr>
        <p:txBody>
          <a:bodyPr/>
          <a:lstStyle/>
          <a:p>
            <a:r>
              <a:rPr lang="en-IN" b="1" dirty="0"/>
              <a:t>Boolean expression for loop</a:t>
            </a:r>
          </a:p>
          <a:p>
            <a:pPr marL="0" indent="0">
              <a:buNone/>
            </a:pPr>
            <a:r>
              <a:rPr lang="en-IN" dirty="0"/>
              <a:t>Example: </a:t>
            </a:r>
          </a:p>
          <a:p>
            <a:pPr marL="0" indent="0">
              <a:buNone/>
            </a:pPr>
            <a:r>
              <a:rPr lang="en-IN" dirty="0"/>
              <a:t>Boolean flag = </a:t>
            </a:r>
            <a:r>
              <a:rPr lang="en-IN" dirty="0" err="1"/>
              <a:t>ture</a:t>
            </a:r>
            <a:r>
              <a:rPr lang="en-IN" dirty="0"/>
              <a:t>;</a:t>
            </a:r>
          </a:p>
          <a:p>
            <a:pPr marL="0" indent="0">
              <a:buNone/>
            </a:pPr>
            <a:r>
              <a:rPr lang="en-IN" dirty="0"/>
              <a:t>for(int </a:t>
            </a:r>
            <a:r>
              <a:rPr lang="en-IN" dirty="0" err="1"/>
              <a:t>i</a:t>
            </a:r>
            <a:r>
              <a:rPr lang="en-IN" dirty="0"/>
              <a:t>=0; flag; </a:t>
            </a:r>
            <a:r>
              <a:rPr lang="en-IN" dirty="0" err="1"/>
              <a:t>i</a:t>
            </a:r>
            <a:r>
              <a:rPr lang="en-IN" dirty="0"/>
              <a:t>++)</a:t>
            </a:r>
          </a:p>
          <a:p>
            <a:r>
              <a:rPr lang="en-IN" b="1" dirty="0"/>
              <a:t>No initialization and iteration</a:t>
            </a:r>
          </a:p>
          <a:p>
            <a:pPr marL="0" indent="0">
              <a:buNone/>
            </a:pPr>
            <a:r>
              <a:rPr lang="en-IN" dirty="0"/>
              <a:t>Example:  for ( ; a&gt;b ; )</a:t>
            </a:r>
          </a:p>
          <a:p>
            <a:r>
              <a:rPr lang="en-IN" b="1" dirty="0"/>
              <a:t>Foreach loop </a:t>
            </a:r>
          </a:p>
          <a:p>
            <a:pPr marL="0" indent="0">
              <a:buNone/>
            </a:pPr>
            <a:r>
              <a:rPr lang="en-IN" dirty="0"/>
              <a:t>Example: for (int i: x)</a:t>
            </a:r>
          </a:p>
        </p:txBody>
      </p:sp>
    </p:spTree>
    <p:extLst>
      <p:ext uri="{BB962C8B-B14F-4D97-AF65-F5344CB8AC3E}">
        <p14:creationId xmlns:p14="http://schemas.microsoft.com/office/powerpoint/2010/main" val="3282266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B18A-032C-8E03-5BF3-B170228301B4}"/>
              </a:ext>
            </a:extLst>
          </p:cNvPr>
          <p:cNvSpPr>
            <a:spLocks noGrp="1"/>
          </p:cNvSpPr>
          <p:nvPr>
            <p:ph type="title"/>
          </p:nvPr>
        </p:nvSpPr>
        <p:spPr/>
        <p:txBody>
          <a:bodyPr/>
          <a:lstStyle/>
          <a:p>
            <a:r>
              <a:rPr lang="en-IN" dirty="0"/>
              <a:t>Looping statements</a:t>
            </a:r>
          </a:p>
        </p:txBody>
      </p:sp>
      <p:sp>
        <p:nvSpPr>
          <p:cNvPr id="3" name="Content Placeholder 2">
            <a:extLst>
              <a:ext uri="{FF2B5EF4-FFF2-40B4-BE49-F238E27FC236}">
                <a16:creationId xmlns:a16="http://schemas.microsoft.com/office/drawing/2014/main" id="{B22C707C-B64D-8C50-EFF9-DAB7C29E04E0}"/>
              </a:ext>
            </a:extLst>
          </p:cNvPr>
          <p:cNvSpPr>
            <a:spLocks noGrp="1"/>
          </p:cNvSpPr>
          <p:nvPr>
            <p:ph idx="1"/>
          </p:nvPr>
        </p:nvSpPr>
        <p:spPr>
          <a:xfrm>
            <a:off x="677334" y="1685925"/>
            <a:ext cx="6317826" cy="4355437"/>
          </a:xfrm>
        </p:spPr>
        <p:txBody>
          <a:bodyPr>
            <a:normAutofit fontScale="92500" lnSpcReduction="20000"/>
          </a:bodyPr>
          <a:lstStyle/>
          <a:p>
            <a:r>
              <a:rPr lang="en-US" sz="2400" dirty="0">
                <a:effectLst/>
                <a:latin typeface="Times New Roman" panose="02020603050405020304" pitchFamily="18" charset="0"/>
                <a:cs typeface="Times New Roman" panose="02020603050405020304" pitchFamily="18" charset="0"/>
              </a:rPr>
              <a:t>The </a:t>
            </a:r>
            <a:r>
              <a:rPr lang="en-US" sz="2400" b="1" dirty="0">
                <a:effectLst/>
                <a:latin typeface="Times New Roman" panose="02020603050405020304" pitchFamily="18" charset="0"/>
                <a:cs typeface="Times New Roman" panose="02020603050405020304" pitchFamily="18" charset="0"/>
              </a:rPr>
              <a:t>while loop </a:t>
            </a:r>
            <a:r>
              <a:rPr lang="en-US" sz="2400" dirty="0">
                <a:effectLst/>
                <a:latin typeface="Times New Roman" panose="02020603050405020304" pitchFamily="18" charset="0"/>
                <a:cs typeface="Times New Roman" panose="02020603050405020304" pitchFamily="18" charset="0"/>
              </a:rPr>
              <a:t>is Java’s most fundamental loop statement. It repeats a statement or block while its controlling expression is true. Here is its general form:</a:t>
            </a:r>
          </a:p>
          <a:p>
            <a:r>
              <a:rPr lang="en-US" sz="2400" dirty="0">
                <a:effectLst/>
                <a:latin typeface="Times New Roman" panose="02020603050405020304" pitchFamily="18" charset="0"/>
                <a:cs typeface="Times New Roman" panose="02020603050405020304" pitchFamily="18" charset="0"/>
              </a:rPr>
              <a:t>while(condition) {</a:t>
            </a:r>
            <a:br>
              <a:rPr lang="en-US" sz="2400" dirty="0">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 body of loop</a:t>
            </a:r>
            <a:br>
              <a:rPr lang="en-US" sz="2400" dirty="0">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a:t>
            </a:r>
          </a:p>
          <a:p>
            <a:r>
              <a:rPr lang="en-US" sz="2400" dirty="0">
                <a:effectLst/>
                <a:latin typeface="Times New Roman" panose="02020603050405020304" pitchFamily="18" charset="0"/>
              </a:rPr>
              <a:t>The </a:t>
            </a:r>
            <a:r>
              <a:rPr lang="en-US" sz="2400" b="1" dirty="0">
                <a:effectLst/>
                <a:latin typeface="Times New Roman" panose="02020603050405020304" pitchFamily="18" charset="0"/>
              </a:rPr>
              <a:t>do-while loop </a:t>
            </a:r>
            <a:r>
              <a:rPr lang="en-US" sz="2400" dirty="0">
                <a:effectLst/>
                <a:latin typeface="Times New Roman" panose="02020603050405020304" pitchFamily="18" charset="0"/>
              </a:rPr>
              <a:t>always executes its body at least</a:t>
            </a:r>
            <a:br>
              <a:rPr lang="en-US" sz="2400" dirty="0"/>
            </a:br>
            <a:r>
              <a:rPr lang="en-US" sz="2400" dirty="0">
                <a:effectLst/>
                <a:latin typeface="Times New Roman" panose="02020603050405020304" pitchFamily="18" charset="0"/>
              </a:rPr>
              <a:t>once, because its conditional expression is at the bottom of the loop. Its general form is</a:t>
            </a:r>
            <a:br>
              <a:rPr lang="en-US" sz="2400" dirty="0"/>
            </a:br>
            <a:r>
              <a:rPr lang="en-US" sz="2400" dirty="0">
                <a:effectLst/>
                <a:latin typeface="Times New Roman" panose="02020603050405020304" pitchFamily="18" charset="0"/>
              </a:rPr>
              <a:t>do {</a:t>
            </a:r>
            <a:br>
              <a:rPr lang="en-US" sz="2400" dirty="0"/>
            </a:br>
            <a:r>
              <a:rPr lang="en-US" sz="2400" dirty="0">
                <a:effectLst/>
                <a:latin typeface="Times New Roman" panose="02020603050405020304" pitchFamily="18" charset="0"/>
              </a:rPr>
              <a:t>// body of loop</a:t>
            </a:r>
            <a:br>
              <a:rPr lang="en-US" sz="2400" dirty="0"/>
            </a:br>
            <a:r>
              <a:rPr lang="en-US" sz="2400" dirty="0">
                <a:effectLst/>
                <a:latin typeface="Times New Roman" panose="02020603050405020304" pitchFamily="18" charset="0"/>
              </a:rPr>
              <a:t>} while (condition);</a:t>
            </a:r>
            <a:endParaRPr lang="en-IN" sz="24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EE237C2C-7F48-A95C-2EFF-7A03992DE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6207" y="1264920"/>
            <a:ext cx="2897913" cy="2423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1051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2A935-34CE-27A1-61BE-2208C8A61241}"/>
              </a:ext>
            </a:extLst>
          </p:cNvPr>
          <p:cNvSpPr>
            <a:spLocks noGrp="1"/>
          </p:cNvSpPr>
          <p:nvPr>
            <p:ph type="title"/>
          </p:nvPr>
        </p:nvSpPr>
        <p:spPr/>
        <p:txBody>
          <a:bodyPr/>
          <a:lstStyle/>
          <a:p>
            <a:r>
              <a:rPr lang="en-IN" dirty="0"/>
              <a:t>Jump Statements:</a:t>
            </a:r>
          </a:p>
        </p:txBody>
      </p:sp>
      <p:sp>
        <p:nvSpPr>
          <p:cNvPr id="3" name="Content Placeholder 2">
            <a:extLst>
              <a:ext uri="{FF2B5EF4-FFF2-40B4-BE49-F238E27FC236}">
                <a16:creationId xmlns:a16="http://schemas.microsoft.com/office/drawing/2014/main" id="{9779A78A-3DFF-E67D-88CE-0E58E6AC994B}"/>
              </a:ext>
            </a:extLst>
          </p:cNvPr>
          <p:cNvSpPr>
            <a:spLocks noGrp="1"/>
          </p:cNvSpPr>
          <p:nvPr>
            <p:ph idx="1"/>
          </p:nvPr>
        </p:nvSpPr>
        <p:spPr>
          <a:xfrm>
            <a:off x="677334" y="1930401"/>
            <a:ext cx="8596668" cy="4110962"/>
          </a:xfrm>
        </p:spPr>
        <p:txBody>
          <a:bodyPr>
            <a:normAutofit/>
          </a:bodyPr>
          <a:lstStyle/>
          <a:p>
            <a:r>
              <a:rPr lang="en-IN" sz="2000" b="1" dirty="0">
                <a:latin typeface="Times New Roman" panose="02020603050405020304" pitchFamily="18" charset="0"/>
                <a:cs typeface="Times New Roman" panose="02020603050405020304" pitchFamily="18" charset="0"/>
              </a:rPr>
              <a:t>Continue: </a:t>
            </a:r>
            <a:r>
              <a:rPr lang="en-US" sz="2000" dirty="0">
                <a:effectLst/>
                <a:latin typeface="Times New Roman" panose="02020603050405020304" pitchFamily="18" charset="0"/>
                <a:cs typeface="Times New Roman" panose="02020603050405020304" pitchFamily="18" charset="0"/>
              </a:rPr>
              <a:t>Sometimes it is useful to force an early iteration of a loop. That is, you might want to continue running the loop but stop processing the remainder of the code in its body for this particular iteration. This is, in effect, a </a:t>
            </a:r>
            <a:r>
              <a:rPr lang="en-US" sz="2000" dirty="0" err="1">
                <a:effectLst/>
                <a:latin typeface="Times New Roman" panose="02020603050405020304" pitchFamily="18" charset="0"/>
                <a:cs typeface="Times New Roman" panose="02020603050405020304" pitchFamily="18" charset="0"/>
              </a:rPr>
              <a:t>goto</a:t>
            </a:r>
            <a:r>
              <a:rPr lang="en-US" sz="2000" dirty="0">
                <a:effectLst/>
                <a:latin typeface="Times New Roman" panose="02020603050405020304" pitchFamily="18" charset="0"/>
                <a:cs typeface="Times New Roman" panose="02020603050405020304" pitchFamily="18" charset="0"/>
              </a:rPr>
              <a:t> just past the body of the loop, to the loop’s end. The continue statement performs such an action.</a:t>
            </a: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Break: </a:t>
            </a:r>
            <a:r>
              <a:rPr lang="en-US" sz="2000" dirty="0">
                <a:effectLst/>
                <a:latin typeface="Times New Roman" panose="02020603050405020304" pitchFamily="18" charset="0"/>
                <a:cs typeface="Times New Roman" panose="02020603050405020304" pitchFamily="18" charset="0"/>
              </a:rPr>
              <a:t>First, as you have seen, it terminates a statement sequence in a switch statement. Second, it can be used to exit a loop. Third, it can be used as a “civilized” form of </a:t>
            </a:r>
            <a:r>
              <a:rPr lang="en-US" sz="2000" dirty="0" err="1">
                <a:effectLst/>
                <a:latin typeface="Times New Roman" panose="02020603050405020304" pitchFamily="18" charset="0"/>
                <a:cs typeface="Times New Roman" panose="02020603050405020304" pitchFamily="18" charset="0"/>
              </a:rPr>
              <a:t>goto</a:t>
            </a:r>
            <a:r>
              <a:rPr lang="en-US" sz="2000" dirty="0">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Return: </a:t>
            </a:r>
            <a:r>
              <a:rPr lang="en-US" sz="2000" dirty="0">
                <a:effectLst/>
                <a:latin typeface="Times New Roman" panose="02020603050405020304" pitchFamily="18" charset="0"/>
                <a:cs typeface="Times New Roman" panose="02020603050405020304" pitchFamily="18" charset="0"/>
              </a:rPr>
              <a:t>The last control statement is return. The return statement is used to explicitly return from a method. That is, it causes program control to transfer back to the caller of the method.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1267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07E7-0386-8E74-7F50-DB1B3C72B44E}"/>
              </a:ext>
            </a:extLst>
          </p:cNvPr>
          <p:cNvSpPr>
            <a:spLocks noGrp="1"/>
          </p:cNvSpPr>
          <p:nvPr>
            <p:ph type="title"/>
          </p:nvPr>
        </p:nvSpPr>
        <p:spPr/>
        <p:txBody>
          <a:bodyPr/>
          <a:lstStyle/>
          <a:p>
            <a:r>
              <a:rPr lang="en-IN" dirty="0"/>
              <a:t>Coding Practice (loops):</a:t>
            </a:r>
          </a:p>
        </p:txBody>
      </p:sp>
      <p:sp>
        <p:nvSpPr>
          <p:cNvPr id="3" name="Content Placeholder 2">
            <a:extLst>
              <a:ext uri="{FF2B5EF4-FFF2-40B4-BE49-F238E27FC236}">
                <a16:creationId xmlns:a16="http://schemas.microsoft.com/office/drawing/2014/main" id="{652A530A-E936-C337-51BF-50FC5CDB2507}"/>
              </a:ext>
            </a:extLst>
          </p:cNvPr>
          <p:cNvSpPr>
            <a:spLocks noGrp="1"/>
          </p:cNvSpPr>
          <p:nvPr>
            <p:ph idx="1"/>
          </p:nvPr>
        </p:nvSpPr>
        <p:spPr>
          <a:xfrm>
            <a:off x="677334" y="1930401"/>
            <a:ext cx="8596668" cy="4110962"/>
          </a:xfrm>
        </p:spPr>
        <p:txBody>
          <a:bodyPr/>
          <a:lstStyle/>
          <a:p>
            <a:r>
              <a:rPr lang="en-IN" sz="2800" dirty="0"/>
              <a:t>Create a Restaurant customer service system where a waiter will keep on taking the order from customer until customer says done. Print the menu with at least 6 items customer will choose from that menu and in case of no order customer will give 0 as input. After the completion provide the customer with a bill also. </a:t>
            </a:r>
          </a:p>
          <a:p>
            <a:pPr marL="0" indent="0">
              <a:buNone/>
            </a:pPr>
            <a:r>
              <a:rPr lang="en-IN" sz="2800" dirty="0"/>
              <a:t>     do it using for loop, while and do-while.</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426545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20A0-E3F4-AAE4-0DA8-58A00FD5D3B1}"/>
              </a:ext>
            </a:extLst>
          </p:cNvPr>
          <p:cNvSpPr>
            <a:spLocks noGrp="1"/>
          </p:cNvSpPr>
          <p:nvPr>
            <p:ph type="title"/>
          </p:nvPr>
        </p:nvSpPr>
        <p:spPr/>
        <p:txBody>
          <a:bodyPr/>
          <a:lstStyle/>
          <a:p>
            <a:r>
              <a:rPr lang="en-IN" dirty="0"/>
              <a:t>Data abstraction and Encapsulation</a:t>
            </a:r>
          </a:p>
        </p:txBody>
      </p:sp>
      <p:sp>
        <p:nvSpPr>
          <p:cNvPr id="3" name="Content Placeholder 2">
            <a:extLst>
              <a:ext uri="{FF2B5EF4-FFF2-40B4-BE49-F238E27FC236}">
                <a16:creationId xmlns:a16="http://schemas.microsoft.com/office/drawing/2014/main" id="{EAEB3AF1-7AD7-C921-3395-BB9F9ECEA4FD}"/>
              </a:ext>
            </a:extLst>
          </p:cNvPr>
          <p:cNvSpPr>
            <a:spLocks noGrp="1"/>
          </p:cNvSpPr>
          <p:nvPr>
            <p:ph idx="1"/>
          </p:nvPr>
        </p:nvSpPr>
        <p:spPr/>
        <p:txBody>
          <a:bodyPr>
            <a:normAutofit fontScale="92500" lnSpcReduction="20000"/>
          </a:bodyPr>
          <a:lstStyle/>
          <a:p>
            <a:r>
              <a:rPr lang="en-IN" b="1" dirty="0"/>
              <a:t>Abstraction</a:t>
            </a:r>
            <a:r>
              <a:rPr lang="en-IN" dirty="0"/>
              <a:t> is the concept of object-oriented programming that "shows" only essential attributes and "hides" unnecessary information. The main purpose of abstraction is hiding the unnecessary details from the users. Abstraction is selecting data from a larger pool to show only relevant details of the object to the user. It helps in reducing programming complexity and efforts. It is one of the most important concepts of OOPs.</a:t>
            </a:r>
          </a:p>
          <a:p>
            <a:endParaRPr lang="en-US" dirty="0">
              <a:latin typeface="Times New Roman" pitchFamily="18" charset="0"/>
              <a:cs typeface="Times New Roman" pitchFamily="18" charset="0"/>
            </a:endParaRPr>
          </a:p>
          <a:p>
            <a:r>
              <a:rPr lang="en-IN" dirty="0"/>
              <a:t>Encapsulation is one of the fundamental concepts in object-oriented programming (OOP). It describes the idea of bundling data and methods that work on that data within one unit, e.g., a class in Java.</a:t>
            </a:r>
          </a:p>
          <a:p>
            <a:r>
              <a:rPr lang="en-IN" dirty="0"/>
              <a:t>This concept is also often used to hide the internal representation, or state, of an object from the outside. This is called information hiding. The general idea of this mechanism is simple. If you have an attribute that is not visible from the outside of an object, and bundle it with methods that provide read or write access to it, then you can hide specific information and control access to the internal state of the object.</a:t>
            </a:r>
          </a:p>
          <a:p>
            <a:endParaRPr lang="en-IN" dirty="0"/>
          </a:p>
        </p:txBody>
      </p:sp>
    </p:spTree>
    <p:extLst>
      <p:ext uri="{BB962C8B-B14F-4D97-AF65-F5344CB8AC3E}">
        <p14:creationId xmlns:p14="http://schemas.microsoft.com/office/powerpoint/2010/main" val="22758154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FE19-E222-FA6E-2803-0BB87A5C1D38}"/>
              </a:ext>
            </a:extLst>
          </p:cNvPr>
          <p:cNvSpPr>
            <a:spLocks noGrp="1"/>
          </p:cNvSpPr>
          <p:nvPr>
            <p:ph type="title"/>
          </p:nvPr>
        </p:nvSpPr>
        <p:spPr>
          <a:xfrm>
            <a:off x="677334" y="579120"/>
            <a:ext cx="8596668" cy="1051560"/>
          </a:xfrm>
        </p:spPr>
        <p:txBody>
          <a:bodyPr/>
          <a:lstStyle/>
          <a:p>
            <a:r>
              <a:rPr lang="en-IN" dirty="0"/>
              <a:t>loop practice</a:t>
            </a:r>
          </a:p>
        </p:txBody>
      </p:sp>
      <p:sp>
        <p:nvSpPr>
          <p:cNvPr id="3" name="Content Placeholder 2">
            <a:extLst>
              <a:ext uri="{FF2B5EF4-FFF2-40B4-BE49-F238E27FC236}">
                <a16:creationId xmlns:a16="http://schemas.microsoft.com/office/drawing/2014/main" id="{55B158EA-30A7-9BE5-691A-6A12910EFEE2}"/>
              </a:ext>
            </a:extLst>
          </p:cNvPr>
          <p:cNvSpPr>
            <a:spLocks noGrp="1"/>
          </p:cNvSpPr>
          <p:nvPr>
            <p:ph idx="1"/>
          </p:nvPr>
        </p:nvSpPr>
        <p:spPr>
          <a:xfrm>
            <a:off x="677334" y="1783080"/>
            <a:ext cx="8596668" cy="4709160"/>
          </a:xfrm>
        </p:spPr>
        <p:txBody>
          <a:bodyPr>
            <a:normAutofit/>
          </a:bodyPr>
          <a:lstStyle/>
          <a:p>
            <a:r>
              <a:rPr lang="en-IN" dirty="0"/>
              <a:t>Print the following pattern: </a:t>
            </a:r>
          </a:p>
          <a:p>
            <a:endParaRPr lang="en-IN" dirty="0"/>
          </a:p>
          <a:p>
            <a:endParaRPr lang="en-IN" dirty="0"/>
          </a:p>
          <a:p>
            <a:endParaRPr lang="en-IN" dirty="0"/>
          </a:p>
          <a:p>
            <a:pPr marL="0" indent="0">
              <a:buNone/>
            </a:pPr>
            <a:endParaRPr lang="en-IN" dirty="0"/>
          </a:p>
          <a:p>
            <a:endParaRPr lang="en-IN" dirty="0"/>
          </a:p>
          <a:p>
            <a:r>
              <a:rPr lang="en-IN" sz="2400" dirty="0"/>
              <a:t>Find the sum and product of the n numbers. Take two inputs from user as N and Q if Q is equal to 1 than find the sum of the N natural numbers. If Q is equal to 2 than find the product of the first N natural numbers.</a:t>
            </a:r>
          </a:p>
        </p:txBody>
      </p:sp>
      <p:pic>
        <p:nvPicPr>
          <p:cNvPr id="7" name="Picture 6">
            <a:extLst>
              <a:ext uri="{FF2B5EF4-FFF2-40B4-BE49-F238E27FC236}">
                <a16:creationId xmlns:a16="http://schemas.microsoft.com/office/drawing/2014/main" id="{6099A08C-C114-234B-C349-6051C4458769}"/>
              </a:ext>
            </a:extLst>
          </p:cNvPr>
          <p:cNvPicPr>
            <a:picLocks noChangeAspect="1"/>
          </p:cNvPicPr>
          <p:nvPr/>
        </p:nvPicPr>
        <p:blipFill>
          <a:blip r:embed="rId2"/>
          <a:stretch>
            <a:fillRect/>
          </a:stretch>
        </p:blipFill>
        <p:spPr>
          <a:xfrm>
            <a:off x="4198620" y="1840533"/>
            <a:ext cx="1775460" cy="2243628"/>
          </a:xfrm>
          <a:prstGeom prst="rect">
            <a:avLst/>
          </a:prstGeom>
        </p:spPr>
      </p:pic>
      <p:pic>
        <p:nvPicPr>
          <p:cNvPr id="9" name="Picture 8">
            <a:extLst>
              <a:ext uri="{FF2B5EF4-FFF2-40B4-BE49-F238E27FC236}">
                <a16:creationId xmlns:a16="http://schemas.microsoft.com/office/drawing/2014/main" id="{6AB2479F-714B-52E8-DD3E-187DD09A8782}"/>
              </a:ext>
            </a:extLst>
          </p:cNvPr>
          <p:cNvPicPr>
            <a:picLocks noChangeAspect="1"/>
          </p:cNvPicPr>
          <p:nvPr/>
        </p:nvPicPr>
        <p:blipFill>
          <a:blip r:embed="rId3"/>
          <a:stretch>
            <a:fillRect/>
          </a:stretch>
        </p:blipFill>
        <p:spPr>
          <a:xfrm>
            <a:off x="6452795" y="1840533"/>
            <a:ext cx="1790700" cy="2243628"/>
          </a:xfrm>
          <a:prstGeom prst="rect">
            <a:avLst/>
          </a:prstGeom>
        </p:spPr>
      </p:pic>
    </p:spTree>
    <p:extLst>
      <p:ext uri="{BB962C8B-B14F-4D97-AF65-F5344CB8AC3E}">
        <p14:creationId xmlns:p14="http://schemas.microsoft.com/office/powerpoint/2010/main" val="2048411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89CB-2DC5-3859-F51C-B8F7A22D547B}"/>
              </a:ext>
            </a:extLst>
          </p:cNvPr>
          <p:cNvSpPr>
            <a:spLocks noGrp="1"/>
          </p:cNvSpPr>
          <p:nvPr>
            <p:ph type="title"/>
          </p:nvPr>
        </p:nvSpPr>
        <p:spPr/>
        <p:txBody>
          <a:bodyPr/>
          <a:lstStyle/>
          <a:p>
            <a:r>
              <a:rPr lang="en-IN" dirty="0"/>
              <a:t>Arrays in JAVA</a:t>
            </a:r>
          </a:p>
        </p:txBody>
      </p:sp>
      <p:sp>
        <p:nvSpPr>
          <p:cNvPr id="3" name="Content Placeholder 2">
            <a:extLst>
              <a:ext uri="{FF2B5EF4-FFF2-40B4-BE49-F238E27FC236}">
                <a16:creationId xmlns:a16="http://schemas.microsoft.com/office/drawing/2014/main" id="{F471FD26-9C4B-FBD1-5E6D-645065A49B6D}"/>
              </a:ext>
            </a:extLst>
          </p:cNvPr>
          <p:cNvSpPr>
            <a:spLocks noGrp="1"/>
          </p:cNvSpPr>
          <p:nvPr>
            <p:ph idx="1"/>
          </p:nvPr>
        </p:nvSpPr>
        <p:spPr>
          <a:xfrm>
            <a:off x="677334" y="1752601"/>
            <a:ext cx="8596668" cy="4288762"/>
          </a:xfrm>
        </p:spPr>
        <p:txBody>
          <a:bodyPr>
            <a:normAutofit fontScale="92500"/>
          </a:bodyPr>
          <a:lstStyle/>
          <a:p>
            <a:r>
              <a:rPr lang="en-US" sz="2800" dirty="0">
                <a:effectLst/>
                <a:latin typeface="Times New Roman" panose="02020603050405020304" pitchFamily="18" charset="0"/>
              </a:rPr>
              <a:t>An array is a group of like-typed variables that are referred to by a common name. Arrays of any type can be created and may have one or more dimensions. A specific element in an array is accessed by its index. Arrays offer a convenient means of grouping related information.</a:t>
            </a:r>
          </a:p>
          <a:p>
            <a:r>
              <a:rPr lang="en-US" sz="2800" dirty="0">
                <a:latin typeface="Times New Roman" panose="02020603050405020304" pitchFamily="18" charset="0"/>
              </a:rPr>
              <a:t>Types of Array </a:t>
            </a:r>
          </a:p>
          <a:p>
            <a:pPr>
              <a:buAutoNum type="arabicPeriod"/>
            </a:pPr>
            <a:r>
              <a:rPr lang="en-US" sz="2800" dirty="0">
                <a:latin typeface="Times New Roman" panose="02020603050405020304" pitchFamily="18" charset="0"/>
              </a:rPr>
              <a:t>Single dimensional array</a:t>
            </a:r>
          </a:p>
          <a:p>
            <a:pPr>
              <a:buAutoNum type="arabicPeriod"/>
            </a:pPr>
            <a:r>
              <a:rPr lang="en-US" sz="2800" dirty="0">
                <a:latin typeface="Times New Roman" panose="02020603050405020304" pitchFamily="18" charset="0"/>
              </a:rPr>
              <a:t>Multi dimensional array</a:t>
            </a:r>
          </a:p>
          <a:p>
            <a:pPr>
              <a:buAutoNum type="arabicPeriod"/>
            </a:pPr>
            <a:r>
              <a:rPr lang="en-US" sz="2800" dirty="0">
                <a:latin typeface="Times New Roman" panose="02020603050405020304" pitchFamily="18" charset="0"/>
              </a:rPr>
              <a:t>Jagged array</a:t>
            </a:r>
          </a:p>
          <a:p>
            <a:pPr>
              <a:buAutoNum type="arabicPeriod"/>
            </a:pPr>
            <a:endParaRPr lang="en-IN" dirty="0"/>
          </a:p>
        </p:txBody>
      </p:sp>
    </p:spTree>
    <p:extLst>
      <p:ext uri="{BB962C8B-B14F-4D97-AF65-F5344CB8AC3E}">
        <p14:creationId xmlns:p14="http://schemas.microsoft.com/office/powerpoint/2010/main" val="3666160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BCC52-C272-C204-B17D-F833365132F4}"/>
              </a:ext>
            </a:extLst>
          </p:cNvPr>
          <p:cNvSpPr>
            <a:spLocks noGrp="1"/>
          </p:cNvSpPr>
          <p:nvPr>
            <p:ph type="title"/>
          </p:nvPr>
        </p:nvSpPr>
        <p:spPr/>
        <p:txBody>
          <a:bodyPr/>
          <a:lstStyle/>
          <a:p>
            <a:r>
              <a:rPr lang="en-IN" dirty="0"/>
              <a:t>1-D Array</a:t>
            </a:r>
          </a:p>
        </p:txBody>
      </p:sp>
      <p:sp>
        <p:nvSpPr>
          <p:cNvPr id="3" name="Content Placeholder 2">
            <a:extLst>
              <a:ext uri="{FF2B5EF4-FFF2-40B4-BE49-F238E27FC236}">
                <a16:creationId xmlns:a16="http://schemas.microsoft.com/office/drawing/2014/main" id="{6A1A3F30-4673-84CC-F2EA-0DB815D34BF0}"/>
              </a:ext>
            </a:extLst>
          </p:cNvPr>
          <p:cNvSpPr>
            <a:spLocks noGrp="1"/>
          </p:cNvSpPr>
          <p:nvPr>
            <p:ph idx="1"/>
          </p:nvPr>
        </p:nvSpPr>
        <p:spPr>
          <a:xfrm>
            <a:off x="677334" y="1600201"/>
            <a:ext cx="8596668" cy="4441162"/>
          </a:xfrm>
        </p:spPr>
        <p:txBody>
          <a:bodyPr>
            <a:normAutofit lnSpcReduction="10000"/>
          </a:bodyPr>
          <a:lstStyle/>
          <a:p>
            <a:r>
              <a:rPr lang="en-US" sz="2400" dirty="0">
                <a:effectLst/>
                <a:latin typeface="Times New Roman" panose="02020603050405020304" pitchFamily="18" charset="0"/>
              </a:rPr>
              <a:t>A one-dimensional array is, essentially, a list of like-typed variables. To create an array, you first must create an array variable of the desired type. The general form of a one-dimensional array declaration is:</a:t>
            </a:r>
          </a:p>
          <a:p>
            <a:r>
              <a:rPr lang="en-US" sz="2400" dirty="0">
                <a:effectLst/>
                <a:latin typeface="Times New Roman" panose="02020603050405020304" pitchFamily="18" charset="0"/>
              </a:rPr>
              <a:t>type var-name[ ];</a:t>
            </a:r>
          </a:p>
          <a:p>
            <a:r>
              <a:rPr lang="en-US" sz="2400" dirty="0">
                <a:latin typeface="Times New Roman" panose="02020603050405020304" pitchFamily="18" charset="0"/>
              </a:rPr>
              <a:t>Array declaration types:</a:t>
            </a:r>
          </a:p>
          <a:p>
            <a:pPr>
              <a:buAutoNum type="arabicPeriod"/>
            </a:pPr>
            <a:r>
              <a:rPr lang="en-US" sz="2400" dirty="0">
                <a:latin typeface="Times New Roman" panose="02020603050405020304" pitchFamily="18" charset="0"/>
              </a:rPr>
              <a:t>With new keyword</a:t>
            </a:r>
          </a:p>
          <a:p>
            <a:pPr marL="0" indent="0">
              <a:buNone/>
            </a:pPr>
            <a:r>
              <a:rPr lang="en-US" sz="2400" dirty="0">
                <a:latin typeface="Times New Roman" panose="02020603050405020304" pitchFamily="18" charset="0"/>
              </a:rPr>
              <a:t>Example: int array[]= new int [4];</a:t>
            </a:r>
          </a:p>
          <a:p>
            <a:pPr>
              <a:buAutoNum type="arabicPeriod"/>
            </a:pPr>
            <a:r>
              <a:rPr lang="en-US" sz="2400" dirty="0">
                <a:latin typeface="Times New Roman" panose="02020603050405020304" pitchFamily="18" charset="0"/>
              </a:rPr>
              <a:t>Without new keyword</a:t>
            </a:r>
          </a:p>
          <a:p>
            <a:pPr marL="0" indent="0">
              <a:buNone/>
            </a:pPr>
            <a:r>
              <a:rPr lang="en-US" sz="2400" dirty="0">
                <a:latin typeface="Times New Roman" panose="02020603050405020304" pitchFamily="18" charset="0"/>
              </a:rPr>
              <a:t>Example int array[]= {1, 2, 3, 4};</a:t>
            </a:r>
            <a:endParaRPr lang="en-IN" sz="2400" dirty="0"/>
          </a:p>
        </p:txBody>
      </p:sp>
    </p:spTree>
    <p:extLst>
      <p:ext uri="{BB962C8B-B14F-4D97-AF65-F5344CB8AC3E}">
        <p14:creationId xmlns:p14="http://schemas.microsoft.com/office/powerpoint/2010/main" val="3992794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C2D9-4C08-DB1E-473B-96E3D8E0DDD9}"/>
              </a:ext>
            </a:extLst>
          </p:cNvPr>
          <p:cNvSpPr>
            <a:spLocks noGrp="1"/>
          </p:cNvSpPr>
          <p:nvPr>
            <p:ph type="title"/>
          </p:nvPr>
        </p:nvSpPr>
        <p:spPr/>
        <p:txBody>
          <a:bodyPr/>
          <a:lstStyle/>
          <a:p>
            <a:r>
              <a:rPr lang="en-IN" dirty="0"/>
              <a:t>Multi dimensional Array</a:t>
            </a:r>
          </a:p>
        </p:txBody>
      </p:sp>
      <p:sp>
        <p:nvSpPr>
          <p:cNvPr id="3" name="Content Placeholder 2">
            <a:extLst>
              <a:ext uri="{FF2B5EF4-FFF2-40B4-BE49-F238E27FC236}">
                <a16:creationId xmlns:a16="http://schemas.microsoft.com/office/drawing/2014/main" id="{03D48D0A-EAA2-0A4C-5022-E7C8F107F1AD}"/>
              </a:ext>
            </a:extLst>
          </p:cNvPr>
          <p:cNvSpPr>
            <a:spLocks noGrp="1"/>
          </p:cNvSpPr>
          <p:nvPr>
            <p:ph idx="1"/>
          </p:nvPr>
        </p:nvSpPr>
        <p:spPr>
          <a:xfrm>
            <a:off x="677334" y="1600200"/>
            <a:ext cx="7766579" cy="4648199"/>
          </a:xfrm>
        </p:spPr>
        <p:txBody>
          <a:bodyPr/>
          <a:lstStyle/>
          <a:p>
            <a:r>
              <a:rPr lang="en-US" sz="2400" dirty="0">
                <a:effectLst/>
                <a:latin typeface="Times New Roman" panose="02020603050405020304" pitchFamily="18" charset="0"/>
              </a:rPr>
              <a:t>In Java, multidimensional arrays are actually arrays of arrays. These, as you might expect, look and act like regular multidimensional arrays. However, as you will see, there are a couple of subtle differences. To declare a multidimensional array variable, specify each additional index using another set of square brackets. </a:t>
            </a:r>
          </a:p>
          <a:p>
            <a:r>
              <a:rPr lang="en-US" sz="2400" dirty="0">
                <a:latin typeface="Times New Roman" panose="02020603050405020304" pitchFamily="18" charset="0"/>
              </a:rPr>
              <a:t>2D array: int </a:t>
            </a:r>
            <a:r>
              <a:rPr lang="en-US" sz="2400" dirty="0" err="1">
                <a:latin typeface="Times New Roman" panose="02020603050405020304" pitchFamily="18" charset="0"/>
              </a:rPr>
              <a:t>arr</a:t>
            </a:r>
            <a:r>
              <a:rPr lang="en-US" sz="2400" dirty="0">
                <a:latin typeface="Times New Roman" panose="02020603050405020304" pitchFamily="18" charset="0"/>
              </a:rPr>
              <a:t> [] []= new int[m][n];</a:t>
            </a:r>
          </a:p>
          <a:p>
            <a:r>
              <a:rPr lang="en-US" sz="2400" dirty="0">
                <a:latin typeface="Times New Roman" panose="02020603050405020304" pitchFamily="18" charset="0"/>
              </a:rPr>
              <a:t>3D array: int </a:t>
            </a:r>
            <a:r>
              <a:rPr lang="en-US" sz="2400" dirty="0" err="1">
                <a:latin typeface="Times New Roman" panose="02020603050405020304" pitchFamily="18" charset="0"/>
              </a:rPr>
              <a:t>arr</a:t>
            </a:r>
            <a:r>
              <a:rPr lang="en-US" sz="2400" dirty="0">
                <a:latin typeface="Times New Roman" panose="02020603050405020304" pitchFamily="18" charset="0"/>
              </a:rPr>
              <a:t>[][][]= new int [m][n][p];</a:t>
            </a:r>
          </a:p>
          <a:p>
            <a:endParaRPr lang="en-IN" dirty="0"/>
          </a:p>
        </p:txBody>
      </p:sp>
      <p:pic>
        <p:nvPicPr>
          <p:cNvPr id="5" name="Picture 4">
            <a:extLst>
              <a:ext uri="{FF2B5EF4-FFF2-40B4-BE49-F238E27FC236}">
                <a16:creationId xmlns:a16="http://schemas.microsoft.com/office/drawing/2014/main" id="{749D5DB1-BAA9-F590-B1ED-D6BFD05801A7}"/>
              </a:ext>
            </a:extLst>
          </p:cNvPr>
          <p:cNvPicPr>
            <a:picLocks noChangeAspect="1"/>
          </p:cNvPicPr>
          <p:nvPr/>
        </p:nvPicPr>
        <p:blipFill>
          <a:blip r:embed="rId2"/>
          <a:stretch>
            <a:fillRect/>
          </a:stretch>
        </p:blipFill>
        <p:spPr>
          <a:xfrm>
            <a:off x="6892752" y="3441701"/>
            <a:ext cx="4762500" cy="3273424"/>
          </a:xfrm>
          <a:prstGeom prst="rect">
            <a:avLst/>
          </a:prstGeom>
        </p:spPr>
      </p:pic>
    </p:spTree>
    <p:extLst>
      <p:ext uri="{BB962C8B-B14F-4D97-AF65-F5344CB8AC3E}">
        <p14:creationId xmlns:p14="http://schemas.microsoft.com/office/powerpoint/2010/main" val="3884036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4D9F-6A9B-6B71-7549-65448A959E2F}"/>
              </a:ext>
            </a:extLst>
          </p:cNvPr>
          <p:cNvSpPr>
            <a:spLocks noGrp="1"/>
          </p:cNvSpPr>
          <p:nvPr>
            <p:ph type="title"/>
          </p:nvPr>
        </p:nvSpPr>
        <p:spPr/>
        <p:txBody>
          <a:bodyPr/>
          <a:lstStyle/>
          <a:p>
            <a:r>
              <a:rPr lang="en-IN" dirty="0"/>
              <a:t>Jagged array</a:t>
            </a:r>
          </a:p>
        </p:txBody>
      </p:sp>
      <p:sp>
        <p:nvSpPr>
          <p:cNvPr id="3" name="Content Placeholder 2">
            <a:extLst>
              <a:ext uri="{FF2B5EF4-FFF2-40B4-BE49-F238E27FC236}">
                <a16:creationId xmlns:a16="http://schemas.microsoft.com/office/drawing/2014/main" id="{F80ADBE4-FF3E-5044-D1FD-B8279CB0586A}"/>
              </a:ext>
            </a:extLst>
          </p:cNvPr>
          <p:cNvSpPr>
            <a:spLocks noGrp="1"/>
          </p:cNvSpPr>
          <p:nvPr>
            <p:ph idx="1"/>
          </p:nvPr>
        </p:nvSpPr>
        <p:spPr>
          <a:xfrm>
            <a:off x="677334" y="1671639"/>
            <a:ext cx="8596668" cy="4369724"/>
          </a:xfrm>
        </p:spPr>
        <p:txBody>
          <a:bodyPr>
            <a:normAutofit/>
          </a:bodyPr>
          <a:lstStyle/>
          <a:p>
            <a:r>
              <a:rPr lang="en-US" sz="2400" dirty="0">
                <a:effectLst/>
                <a:latin typeface="Times New Roman" panose="02020603050405020304" pitchFamily="18" charset="0"/>
              </a:rPr>
              <a:t>when you allocate dimensions manually, you do not need to allocate the same number of elements for each dimension. As stated earlier, since multidimensional arrays are actually arrays of arrays, the length of each array is under your control.</a:t>
            </a:r>
          </a:p>
          <a:p>
            <a:r>
              <a:rPr lang="en-US" sz="2400" dirty="0">
                <a:latin typeface="Times New Roman" panose="02020603050405020304" pitchFamily="18" charset="0"/>
              </a:rPr>
              <a:t>Example: int </a:t>
            </a:r>
            <a:r>
              <a:rPr lang="en-US" sz="2400" dirty="0" err="1">
                <a:latin typeface="Times New Roman" panose="02020603050405020304" pitchFamily="18" charset="0"/>
              </a:rPr>
              <a:t>arr</a:t>
            </a:r>
            <a:r>
              <a:rPr lang="en-US" sz="2400" dirty="0">
                <a:latin typeface="Times New Roman" panose="02020603050405020304" pitchFamily="18" charset="0"/>
              </a:rPr>
              <a:t>[][]= new int[4][];</a:t>
            </a:r>
          </a:p>
          <a:p>
            <a:r>
              <a:rPr lang="en-US" sz="2400" dirty="0" err="1">
                <a:latin typeface="Times New Roman" panose="02020603050405020304" pitchFamily="18" charset="0"/>
              </a:rPr>
              <a:t>arr</a:t>
            </a:r>
            <a:r>
              <a:rPr lang="en-US" sz="2400" dirty="0">
                <a:latin typeface="Times New Roman" panose="02020603050405020304" pitchFamily="18" charset="0"/>
              </a:rPr>
              <a:t>[0]=new int [1];</a:t>
            </a:r>
          </a:p>
          <a:p>
            <a:r>
              <a:rPr lang="en-US" sz="2400" dirty="0" err="1">
                <a:latin typeface="Times New Roman" panose="02020603050405020304" pitchFamily="18" charset="0"/>
              </a:rPr>
              <a:t>arr</a:t>
            </a:r>
            <a:r>
              <a:rPr lang="en-US" sz="2400" dirty="0">
                <a:latin typeface="Times New Roman" panose="02020603050405020304" pitchFamily="18" charset="0"/>
              </a:rPr>
              <a:t>[1]=new int [2];</a:t>
            </a:r>
            <a:endParaRPr lang="en-IN" sz="2400" dirty="0"/>
          </a:p>
          <a:p>
            <a:r>
              <a:rPr lang="en-US" sz="2400" dirty="0" err="1">
                <a:latin typeface="Times New Roman" panose="02020603050405020304" pitchFamily="18" charset="0"/>
              </a:rPr>
              <a:t>arr</a:t>
            </a:r>
            <a:r>
              <a:rPr lang="en-US" sz="2400" dirty="0">
                <a:latin typeface="Times New Roman" panose="02020603050405020304" pitchFamily="18" charset="0"/>
              </a:rPr>
              <a:t>[2]=new int [3];</a:t>
            </a:r>
            <a:endParaRPr lang="en-IN" sz="2400" dirty="0"/>
          </a:p>
          <a:p>
            <a:r>
              <a:rPr lang="en-US" sz="2400" dirty="0" err="1">
                <a:latin typeface="Times New Roman" panose="02020603050405020304" pitchFamily="18" charset="0"/>
              </a:rPr>
              <a:t>arr</a:t>
            </a:r>
            <a:r>
              <a:rPr lang="en-US" sz="2400" dirty="0">
                <a:latin typeface="Times New Roman" panose="02020603050405020304" pitchFamily="18" charset="0"/>
              </a:rPr>
              <a:t>[3]=new int [4];</a:t>
            </a:r>
            <a:endParaRPr lang="en-IN" sz="2400" dirty="0"/>
          </a:p>
          <a:p>
            <a:endParaRPr lang="en-US" sz="2400" dirty="0">
              <a:latin typeface="Times New Roman" panose="02020603050405020304" pitchFamily="18" charset="0"/>
            </a:endParaRPr>
          </a:p>
          <a:p>
            <a:endParaRPr lang="en-IN" sz="2400" dirty="0"/>
          </a:p>
        </p:txBody>
      </p:sp>
      <p:pic>
        <p:nvPicPr>
          <p:cNvPr id="5" name="Picture 4">
            <a:extLst>
              <a:ext uri="{FF2B5EF4-FFF2-40B4-BE49-F238E27FC236}">
                <a16:creationId xmlns:a16="http://schemas.microsoft.com/office/drawing/2014/main" id="{E2E95FBC-4220-31B5-BBBE-FE60E9A1BAAB}"/>
              </a:ext>
            </a:extLst>
          </p:cNvPr>
          <p:cNvPicPr>
            <a:picLocks noChangeAspect="1"/>
          </p:cNvPicPr>
          <p:nvPr/>
        </p:nvPicPr>
        <p:blipFill>
          <a:blip r:embed="rId2"/>
          <a:stretch>
            <a:fillRect/>
          </a:stretch>
        </p:blipFill>
        <p:spPr>
          <a:xfrm>
            <a:off x="6518448" y="3853888"/>
            <a:ext cx="3968577" cy="2147425"/>
          </a:xfrm>
          <a:prstGeom prst="rect">
            <a:avLst/>
          </a:prstGeom>
        </p:spPr>
      </p:pic>
    </p:spTree>
    <p:extLst>
      <p:ext uri="{BB962C8B-B14F-4D97-AF65-F5344CB8AC3E}">
        <p14:creationId xmlns:p14="http://schemas.microsoft.com/office/powerpoint/2010/main" val="22379529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5813-67BD-C818-6AA3-531F5C745FF1}"/>
              </a:ext>
            </a:extLst>
          </p:cNvPr>
          <p:cNvSpPr>
            <a:spLocks noGrp="1"/>
          </p:cNvSpPr>
          <p:nvPr>
            <p:ph type="title"/>
          </p:nvPr>
        </p:nvSpPr>
        <p:spPr/>
        <p:txBody>
          <a:bodyPr/>
          <a:lstStyle/>
          <a:p>
            <a:r>
              <a:rPr lang="en-IN" dirty="0"/>
              <a:t>Practice questions:</a:t>
            </a:r>
          </a:p>
        </p:txBody>
      </p:sp>
      <p:sp>
        <p:nvSpPr>
          <p:cNvPr id="3" name="Content Placeholder 2">
            <a:extLst>
              <a:ext uri="{FF2B5EF4-FFF2-40B4-BE49-F238E27FC236}">
                <a16:creationId xmlns:a16="http://schemas.microsoft.com/office/drawing/2014/main" id="{A2981A33-471A-23F8-CB8B-1C7A86449D5C}"/>
              </a:ext>
            </a:extLst>
          </p:cNvPr>
          <p:cNvSpPr>
            <a:spLocks noGrp="1"/>
          </p:cNvSpPr>
          <p:nvPr>
            <p:ph idx="1"/>
          </p:nvPr>
        </p:nvSpPr>
        <p:spPr>
          <a:xfrm>
            <a:off x="677334" y="1771651"/>
            <a:ext cx="8596668" cy="4269712"/>
          </a:xfrm>
        </p:spPr>
        <p:txBody>
          <a:bodyPr>
            <a:normAutofit/>
          </a:bodyPr>
          <a:lstStyle/>
          <a:p>
            <a:r>
              <a:rPr lang="en-IN" sz="2800" b="1" dirty="0">
                <a:latin typeface="Times New Roman" panose="02020603050405020304" pitchFamily="18" charset="0"/>
                <a:cs typeface="Times New Roman" panose="02020603050405020304" pitchFamily="18" charset="0"/>
              </a:rPr>
              <a:t>Write a program to create a 1D array of size 10 and add all the elements of the array.</a:t>
            </a:r>
          </a:p>
          <a:p>
            <a:r>
              <a:rPr lang="en-IN" sz="2800" b="1" dirty="0">
                <a:latin typeface="Times New Roman" panose="02020603050405020304" pitchFamily="18" charset="0"/>
                <a:cs typeface="Times New Roman" panose="02020603050405020304" pitchFamily="18" charset="0"/>
              </a:rPr>
              <a:t>Write a program to create a 2D array of m*n size print it in the form of matrix.</a:t>
            </a:r>
          </a:p>
          <a:p>
            <a:r>
              <a:rPr lang="en-IN" sz="2800" b="1" dirty="0">
                <a:latin typeface="Times New Roman" panose="02020603050405020304" pitchFamily="18" charset="0"/>
                <a:cs typeface="Times New Roman" panose="02020603050405020304" pitchFamily="18" charset="0"/>
              </a:rPr>
              <a:t>Write a program to create a jagged array to create a step shape 2d array.</a:t>
            </a:r>
          </a:p>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Write a program  to copy the elements of one array into another array. </a:t>
            </a:r>
          </a:p>
          <a:p>
            <a:pPr marL="0" indent="0">
              <a:buNone/>
            </a:pPr>
            <a:endParaRPr lang="en-IN" dirty="0"/>
          </a:p>
        </p:txBody>
      </p:sp>
    </p:spTree>
    <p:extLst>
      <p:ext uri="{BB962C8B-B14F-4D97-AF65-F5344CB8AC3E}">
        <p14:creationId xmlns:p14="http://schemas.microsoft.com/office/powerpoint/2010/main" val="384515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5C1D-4EA6-030E-8814-BA0E40E8F700}"/>
              </a:ext>
            </a:extLst>
          </p:cNvPr>
          <p:cNvSpPr>
            <a:spLocks noGrp="1"/>
          </p:cNvSpPr>
          <p:nvPr>
            <p:ph type="title"/>
          </p:nvPr>
        </p:nvSpPr>
        <p:spPr/>
        <p:txBody>
          <a:bodyPr/>
          <a:lstStyle/>
          <a:p>
            <a:r>
              <a:rPr lang="en-IN" dirty="0"/>
              <a:t>Arrays Class</a:t>
            </a:r>
          </a:p>
        </p:txBody>
      </p:sp>
      <p:sp>
        <p:nvSpPr>
          <p:cNvPr id="3" name="Content Placeholder 2">
            <a:extLst>
              <a:ext uri="{FF2B5EF4-FFF2-40B4-BE49-F238E27FC236}">
                <a16:creationId xmlns:a16="http://schemas.microsoft.com/office/drawing/2014/main" id="{D3A215BC-A4DA-90C3-791F-4E55904966FE}"/>
              </a:ext>
            </a:extLst>
          </p:cNvPr>
          <p:cNvSpPr>
            <a:spLocks noGrp="1"/>
          </p:cNvSpPr>
          <p:nvPr>
            <p:ph idx="1"/>
          </p:nvPr>
        </p:nvSpPr>
        <p:spPr/>
        <p:txBody>
          <a:bodyPr>
            <a:normAutofit/>
          </a:bodyPr>
          <a:lstStyle/>
          <a:p>
            <a:r>
              <a:rPr lang="en-US" sz="2400" b="0" i="0" dirty="0">
                <a:solidFill>
                  <a:srgbClr val="273239"/>
                </a:solidFill>
                <a:effectLst/>
                <a:latin typeface="Times New Roman" panose="02020603050405020304" pitchFamily="18" charset="0"/>
                <a:cs typeface="Times New Roman" panose="02020603050405020304" pitchFamily="18" charset="0"/>
              </a:rPr>
              <a:t>The </a:t>
            </a:r>
            <a:r>
              <a:rPr lang="en-US" sz="2400" b="1" i="0" dirty="0">
                <a:solidFill>
                  <a:srgbClr val="273239"/>
                </a:solidFill>
                <a:effectLst/>
                <a:latin typeface="Times New Roman" panose="02020603050405020304" pitchFamily="18" charset="0"/>
                <a:cs typeface="Times New Roman" panose="02020603050405020304" pitchFamily="18" charset="0"/>
              </a:rPr>
              <a:t>Arrays</a:t>
            </a:r>
            <a:r>
              <a:rPr lang="en-US" sz="2400" b="0" i="0" dirty="0">
                <a:solidFill>
                  <a:srgbClr val="273239"/>
                </a:solidFill>
                <a:effectLst/>
                <a:latin typeface="Times New Roman" panose="02020603050405020304" pitchFamily="18" charset="0"/>
                <a:cs typeface="Times New Roman" panose="02020603050405020304" pitchFamily="18" charset="0"/>
              </a:rPr>
              <a:t> class in </a:t>
            </a:r>
            <a:r>
              <a:rPr lang="en-US" sz="2400" b="1" i="0" dirty="0" err="1">
                <a:solidFill>
                  <a:srgbClr val="273239"/>
                </a:solidFill>
                <a:effectLst/>
                <a:latin typeface="Times New Roman" panose="02020603050405020304" pitchFamily="18" charset="0"/>
                <a:cs typeface="Times New Roman" panose="02020603050405020304" pitchFamily="18" charset="0"/>
              </a:rPr>
              <a:t>java.util</a:t>
            </a:r>
            <a:r>
              <a:rPr lang="en-US" sz="2400" b="1" i="0" dirty="0">
                <a:solidFill>
                  <a:srgbClr val="273239"/>
                </a:solidFill>
                <a:effectLst/>
                <a:latin typeface="Times New Roman" panose="02020603050405020304" pitchFamily="18" charset="0"/>
                <a:cs typeface="Times New Roman" panose="02020603050405020304" pitchFamily="18" charset="0"/>
              </a:rPr>
              <a:t> package</a:t>
            </a:r>
            <a:r>
              <a:rPr lang="en-US" sz="2400" b="0" i="0" dirty="0">
                <a:solidFill>
                  <a:srgbClr val="273239"/>
                </a:solidFill>
                <a:effectLst/>
                <a:latin typeface="Times New Roman" panose="02020603050405020304" pitchFamily="18" charset="0"/>
                <a:cs typeface="Times New Roman" panose="02020603050405020304" pitchFamily="18" charset="0"/>
              </a:rPr>
              <a:t> is a part of the </a:t>
            </a:r>
            <a:r>
              <a:rPr lang="en-US" sz="2400" b="1" i="0" dirty="0">
                <a:solidFill>
                  <a:srgbClr val="273239"/>
                </a:solidFill>
                <a:effectLst/>
                <a:latin typeface="Times New Roman" panose="02020603050405020304" pitchFamily="18" charset="0"/>
                <a:cs typeface="Times New Roman" panose="02020603050405020304" pitchFamily="18" charset="0"/>
              </a:rPr>
              <a:t>Java Collection Framework</a:t>
            </a:r>
            <a:r>
              <a:rPr lang="en-US" sz="2400" b="0" i="0" dirty="0">
                <a:solidFill>
                  <a:srgbClr val="273239"/>
                </a:solidFill>
                <a:effectLst/>
                <a:latin typeface="Times New Roman" panose="02020603050405020304" pitchFamily="18" charset="0"/>
                <a:cs typeface="Times New Roman" panose="02020603050405020304" pitchFamily="18" charset="0"/>
              </a:rPr>
              <a:t>. This class provides static methods to dynamically create and access </a:t>
            </a:r>
            <a:r>
              <a:rPr lang="en-US" sz="2400" b="1" i="0" dirty="0">
                <a:solidFill>
                  <a:srgbClr val="273239"/>
                </a:solidFill>
                <a:effectLst/>
                <a:latin typeface="Times New Roman" panose="02020603050405020304" pitchFamily="18" charset="0"/>
                <a:cs typeface="Times New Roman" panose="02020603050405020304" pitchFamily="18" charset="0"/>
              </a:rPr>
              <a:t>Java arrays</a:t>
            </a:r>
            <a:r>
              <a:rPr lang="en-US" sz="2400" b="0" i="0" dirty="0">
                <a:solidFill>
                  <a:srgbClr val="273239"/>
                </a:solidFill>
                <a:effectLst/>
                <a:latin typeface="Times New Roman" panose="02020603050405020304" pitchFamily="18" charset="0"/>
                <a:cs typeface="Times New Roman" panose="02020603050405020304" pitchFamily="18" charset="0"/>
              </a:rPr>
              <a:t>. It consists of only static methods and the methods of Object class. The methods of this class can be used by the class name itself.</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8496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121F8-082B-FC50-2936-CEEDC1453AD9}"/>
              </a:ext>
            </a:extLst>
          </p:cNvPr>
          <p:cNvSpPr>
            <a:spLocks noGrp="1"/>
          </p:cNvSpPr>
          <p:nvPr>
            <p:ph type="title"/>
          </p:nvPr>
        </p:nvSpPr>
        <p:spPr/>
        <p:txBody>
          <a:bodyPr/>
          <a:lstStyle/>
          <a:p>
            <a:r>
              <a:rPr lang="en-IN" dirty="0"/>
              <a:t>Why Array Class :/ </a:t>
            </a:r>
          </a:p>
        </p:txBody>
      </p:sp>
      <p:sp>
        <p:nvSpPr>
          <p:cNvPr id="3" name="Content Placeholder 2">
            <a:extLst>
              <a:ext uri="{FF2B5EF4-FFF2-40B4-BE49-F238E27FC236}">
                <a16:creationId xmlns:a16="http://schemas.microsoft.com/office/drawing/2014/main" id="{5AF5EB7A-118B-FB98-32E1-51836E4712FB}"/>
              </a:ext>
            </a:extLst>
          </p:cNvPr>
          <p:cNvSpPr>
            <a:spLocks noGrp="1"/>
          </p:cNvSpPr>
          <p:nvPr>
            <p:ph idx="1"/>
          </p:nvPr>
        </p:nvSpPr>
        <p:spPr/>
        <p:txBody>
          <a:bodyPr/>
          <a:lstStyle/>
          <a:p>
            <a:pPr algn="l" fontAlgn="base"/>
            <a:r>
              <a:rPr lang="en-US" sz="2400" b="0" i="0" dirty="0">
                <a:solidFill>
                  <a:srgbClr val="273239"/>
                </a:solidFill>
                <a:effectLst/>
                <a:latin typeface="Times New Roman" panose="02020603050405020304" pitchFamily="18" charset="0"/>
                <a:cs typeface="Times New Roman" panose="02020603050405020304" pitchFamily="18" charset="0"/>
              </a:rPr>
              <a:t>the methods of this class help programmers expanding horizons with arrays for instance there are often times when </a:t>
            </a:r>
            <a:r>
              <a:rPr lang="en-US" sz="2400" i="0" dirty="0">
                <a:solidFill>
                  <a:srgbClr val="273239"/>
                </a:solidFill>
                <a:effectLst/>
                <a:latin typeface="Times New Roman" panose="02020603050405020304" pitchFamily="18" charset="0"/>
                <a:cs typeface="Times New Roman" panose="02020603050405020304" pitchFamily="18" charset="0"/>
              </a:rPr>
              <a:t>loops</a:t>
            </a:r>
            <a:r>
              <a:rPr lang="en-US" sz="2400" b="0" i="0" dirty="0">
                <a:solidFill>
                  <a:srgbClr val="273239"/>
                </a:solidFill>
                <a:effectLst/>
                <a:latin typeface="Times New Roman" panose="02020603050405020304" pitchFamily="18" charset="0"/>
                <a:cs typeface="Times New Roman" panose="02020603050405020304" pitchFamily="18" charset="0"/>
              </a:rPr>
              <a:t> are used to do some tasks on an array like: </a:t>
            </a:r>
          </a:p>
          <a:p>
            <a:pPr algn="l"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Fill an array with a particular value.</a:t>
            </a:r>
          </a:p>
          <a:p>
            <a:pPr algn="l"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Sort an Arrays.</a:t>
            </a:r>
          </a:p>
          <a:p>
            <a:pPr algn="l"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Search in an Arrays.</a:t>
            </a:r>
          </a:p>
          <a:p>
            <a:pPr algn="l"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And many more.</a:t>
            </a:r>
          </a:p>
          <a:p>
            <a:pPr marL="0" indent="0">
              <a:buNone/>
            </a:pPr>
            <a:endParaRPr lang="en-IN" dirty="0"/>
          </a:p>
        </p:txBody>
      </p:sp>
    </p:spTree>
    <p:extLst>
      <p:ext uri="{BB962C8B-B14F-4D97-AF65-F5344CB8AC3E}">
        <p14:creationId xmlns:p14="http://schemas.microsoft.com/office/powerpoint/2010/main" val="2195992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D34B9-1905-05DD-BE4B-A79F4CE5919C}"/>
              </a:ext>
            </a:extLst>
          </p:cNvPr>
          <p:cNvSpPr>
            <a:spLocks noGrp="1"/>
          </p:cNvSpPr>
          <p:nvPr>
            <p:ph type="title"/>
          </p:nvPr>
        </p:nvSpPr>
        <p:spPr/>
        <p:txBody>
          <a:bodyPr/>
          <a:lstStyle/>
          <a:p>
            <a:r>
              <a:rPr lang="en-IN" dirty="0"/>
              <a:t>Methods of Arrays:</a:t>
            </a:r>
          </a:p>
        </p:txBody>
      </p:sp>
      <p:sp>
        <p:nvSpPr>
          <p:cNvPr id="3" name="Content Placeholder 2">
            <a:extLst>
              <a:ext uri="{FF2B5EF4-FFF2-40B4-BE49-F238E27FC236}">
                <a16:creationId xmlns:a16="http://schemas.microsoft.com/office/drawing/2014/main" id="{360BC21D-1684-04C7-99ED-90B695689EED}"/>
              </a:ext>
            </a:extLst>
          </p:cNvPr>
          <p:cNvSpPr>
            <a:spLocks noGrp="1"/>
          </p:cNvSpPr>
          <p:nvPr>
            <p:ph idx="1"/>
          </p:nvPr>
        </p:nvSpPr>
        <p:spPr/>
        <p:txBody>
          <a:bodyPr/>
          <a:lstStyle/>
          <a:p>
            <a:r>
              <a:rPr lang="en-IN" dirty="0" err="1"/>
              <a:t>Arrays.toString</a:t>
            </a:r>
            <a:r>
              <a:rPr lang="en-IN" dirty="0"/>
              <a:t>()</a:t>
            </a:r>
          </a:p>
          <a:p>
            <a:r>
              <a:rPr lang="en-IN" dirty="0" err="1"/>
              <a:t>Arrays.sort</a:t>
            </a:r>
            <a:r>
              <a:rPr lang="en-IN" dirty="0"/>
              <a:t>()</a:t>
            </a:r>
          </a:p>
          <a:p>
            <a:r>
              <a:rPr lang="en-IN" dirty="0" err="1"/>
              <a:t>Arrays.binarySearch</a:t>
            </a:r>
            <a:r>
              <a:rPr lang="en-IN" dirty="0"/>
              <a:t>()</a:t>
            </a:r>
          </a:p>
          <a:p>
            <a:r>
              <a:rPr lang="en-IN" dirty="0" err="1"/>
              <a:t>Arrays.compare</a:t>
            </a:r>
            <a:r>
              <a:rPr lang="en-IN" dirty="0"/>
              <a:t>()</a:t>
            </a:r>
          </a:p>
          <a:p>
            <a:r>
              <a:rPr lang="en-IN" dirty="0" err="1"/>
              <a:t>Arrays.equal</a:t>
            </a:r>
            <a:r>
              <a:rPr lang="en-IN" dirty="0"/>
              <a:t>() </a:t>
            </a:r>
          </a:p>
        </p:txBody>
      </p:sp>
    </p:spTree>
    <p:extLst>
      <p:ext uri="{BB962C8B-B14F-4D97-AF65-F5344CB8AC3E}">
        <p14:creationId xmlns:p14="http://schemas.microsoft.com/office/powerpoint/2010/main" val="22307080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59E9-4589-4E71-B4F9-38BA784FE3B0}"/>
              </a:ext>
            </a:extLst>
          </p:cNvPr>
          <p:cNvSpPr>
            <a:spLocks noGrp="1"/>
          </p:cNvSpPr>
          <p:nvPr>
            <p:ph type="title"/>
          </p:nvPr>
        </p:nvSpPr>
        <p:spPr/>
        <p:txBody>
          <a:bodyPr/>
          <a:lstStyle/>
          <a:p>
            <a:r>
              <a:rPr lang="en-IN" dirty="0"/>
              <a:t>Practice Questions</a:t>
            </a:r>
          </a:p>
        </p:txBody>
      </p:sp>
      <p:sp>
        <p:nvSpPr>
          <p:cNvPr id="3" name="Content Placeholder 2">
            <a:extLst>
              <a:ext uri="{FF2B5EF4-FFF2-40B4-BE49-F238E27FC236}">
                <a16:creationId xmlns:a16="http://schemas.microsoft.com/office/drawing/2014/main" id="{8ACD8CE4-042E-D3F9-2B82-79ECF83386F2}"/>
              </a:ext>
            </a:extLst>
          </p:cNvPr>
          <p:cNvSpPr>
            <a:spLocks noGrp="1"/>
          </p:cNvSpPr>
          <p:nvPr>
            <p:ph idx="1"/>
          </p:nvPr>
        </p:nvSpPr>
        <p:spPr>
          <a:xfrm>
            <a:off x="677334" y="1691641"/>
            <a:ext cx="8596668" cy="4349722"/>
          </a:xfrm>
        </p:spPr>
        <p:txBody>
          <a:bodyPr/>
          <a:lstStyle/>
          <a:p>
            <a:pPr>
              <a:buFont typeface="Wingdings" panose="05000000000000000000" pitchFamily="2" charset="2"/>
              <a:buChar char="Ø"/>
            </a:pPr>
            <a:r>
              <a:rPr lang="en-IN" dirty="0"/>
              <a:t>Given an array of integers and an integer target. Write a program that return the indices of two numbers such that they add up to integer target.</a:t>
            </a:r>
          </a:p>
          <a:p>
            <a:pPr marL="0" indent="0">
              <a:buNone/>
            </a:pPr>
            <a:r>
              <a:rPr lang="en-IN" dirty="0"/>
              <a:t>Example: </a:t>
            </a:r>
            <a:r>
              <a:rPr lang="en-IN" dirty="0" err="1"/>
              <a:t>arr</a:t>
            </a:r>
            <a:r>
              <a:rPr lang="en-IN" dirty="0"/>
              <a:t>= [2, 7, 11, 15],  target= 9;  </a:t>
            </a:r>
          </a:p>
          <a:p>
            <a:pPr marL="0" indent="0">
              <a:buNone/>
            </a:pPr>
            <a:r>
              <a:rPr lang="en-IN" dirty="0"/>
              <a:t>          output: [0,1] because 2+7=9</a:t>
            </a:r>
          </a:p>
          <a:p>
            <a:pPr marL="0" indent="0">
              <a:buNone/>
            </a:pPr>
            <a:endParaRPr lang="en-IN" dirty="0"/>
          </a:p>
          <a:p>
            <a:pPr>
              <a:buFont typeface="Wingdings" panose="05000000000000000000" pitchFamily="2" charset="2"/>
              <a:buChar char="Ø"/>
            </a:pPr>
            <a:r>
              <a:rPr lang="en-IN" dirty="0"/>
              <a:t>Given an integer array, rotate the array to right by k steps, where k is non negative number.</a:t>
            </a:r>
          </a:p>
          <a:p>
            <a:pPr marL="0" indent="0">
              <a:buNone/>
            </a:pPr>
            <a:r>
              <a:rPr lang="en-IN" dirty="0"/>
              <a:t>Example: </a:t>
            </a:r>
            <a:r>
              <a:rPr lang="en-IN" dirty="0" err="1"/>
              <a:t>arr</a:t>
            </a:r>
            <a:r>
              <a:rPr lang="en-IN" dirty="0"/>
              <a:t>=[1,2,3,4,5,6,7], k= 3</a:t>
            </a:r>
          </a:p>
          <a:p>
            <a:pPr marL="0" indent="0">
              <a:buNone/>
            </a:pPr>
            <a:r>
              <a:rPr lang="en-IN" dirty="0"/>
              <a:t>Output: [5,6,7,1,2,3,4]</a:t>
            </a:r>
          </a:p>
        </p:txBody>
      </p:sp>
    </p:spTree>
    <p:extLst>
      <p:ext uri="{BB962C8B-B14F-4D97-AF65-F5344CB8AC3E}">
        <p14:creationId xmlns:p14="http://schemas.microsoft.com/office/powerpoint/2010/main" val="219883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7CC3-DD64-5B8B-2DEF-8C474A081BD5}"/>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54A485C0-E2AF-0B43-156E-949D6B086C1B}"/>
              </a:ext>
            </a:extLst>
          </p:cNvPr>
          <p:cNvSpPr>
            <a:spLocks noGrp="1"/>
          </p:cNvSpPr>
          <p:nvPr>
            <p:ph idx="1"/>
          </p:nvPr>
        </p:nvSpPr>
        <p:spPr/>
        <p:txBody>
          <a:bodyPr/>
          <a:lstStyle/>
          <a:p>
            <a:pPr>
              <a:defRPr/>
            </a:pPr>
            <a:r>
              <a:rPr lang="en-US" b="1" dirty="0">
                <a:latin typeface="Times New Roman" pitchFamily="18" charset="0"/>
                <a:cs typeface="Times New Roman" pitchFamily="18" charset="0"/>
              </a:rPr>
              <a:t>Inheritance in java</a:t>
            </a:r>
            <a:r>
              <a:rPr lang="en-US" dirty="0">
                <a:latin typeface="Times New Roman" pitchFamily="18" charset="0"/>
                <a:cs typeface="Times New Roman" pitchFamily="18" charset="0"/>
              </a:rPr>
              <a:t> is a mechanism in which one object inherits all the properties and behaviors of parent object.</a:t>
            </a:r>
          </a:p>
          <a:p>
            <a:pPr>
              <a:defRPr/>
            </a:pPr>
            <a:r>
              <a:rPr lang="en-US" dirty="0">
                <a:latin typeface="Times New Roman" pitchFamily="18" charset="0"/>
                <a:cs typeface="Times New Roman" pitchFamily="18" charset="0"/>
              </a:rPr>
              <a:t>We use inheritance for :</a:t>
            </a:r>
          </a:p>
          <a:p>
            <a:pPr marL="571500" indent="-571500" algn="just">
              <a:buFont typeface="+mj-lt"/>
              <a:buAutoNum type="romanUcPeriod"/>
              <a:defRPr/>
            </a:pPr>
            <a:r>
              <a:rPr lang="en-US" dirty="0">
                <a:latin typeface="Times New Roman" pitchFamily="18" charset="0"/>
                <a:cs typeface="Times New Roman" pitchFamily="18" charset="0"/>
              </a:rPr>
              <a:t>For Method Overriding (so runtime polymorphism can be  achieved).</a:t>
            </a:r>
          </a:p>
          <a:p>
            <a:pPr marL="571500" indent="-571500" algn="just">
              <a:buFont typeface="+mj-lt"/>
              <a:buAutoNum type="romanUcPeriod"/>
              <a:defRPr/>
            </a:pPr>
            <a:r>
              <a:rPr lang="en-US" dirty="0">
                <a:latin typeface="Times New Roman" pitchFamily="18" charset="0"/>
                <a:cs typeface="Times New Roman" pitchFamily="18" charset="0"/>
              </a:rPr>
              <a:t>For Code Reusability.</a:t>
            </a:r>
          </a:p>
          <a:p>
            <a:pPr marL="0" indent="0" algn="just">
              <a:buNone/>
              <a:defRPr/>
            </a:pPr>
            <a:r>
              <a:rPr lang="en-IN" i="1" dirty="0"/>
              <a:t>--When one object acquires all the properties and </a:t>
            </a:r>
            <a:r>
              <a:rPr lang="en-IN" i="1" dirty="0" err="1"/>
              <a:t>behaviors</a:t>
            </a:r>
            <a:r>
              <a:rPr lang="en-IN" i="1" dirty="0"/>
              <a:t> of a parent object</a:t>
            </a:r>
            <a:r>
              <a:rPr lang="en-IN" dirty="0"/>
              <a:t>, it is known as inheritance. It provides code reusability. It is used to achieve runtime polymorphism.</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4018091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0D90-A08C-EEA3-9934-C478D3A5C7DE}"/>
              </a:ext>
            </a:extLst>
          </p:cNvPr>
          <p:cNvSpPr>
            <a:spLocks noGrp="1"/>
          </p:cNvSpPr>
          <p:nvPr>
            <p:ph type="title"/>
          </p:nvPr>
        </p:nvSpPr>
        <p:spPr/>
        <p:txBody>
          <a:bodyPr/>
          <a:lstStyle/>
          <a:p>
            <a:r>
              <a:rPr lang="en-IN" dirty="0"/>
              <a:t>Practice problems:</a:t>
            </a:r>
          </a:p>
        </p:txBody>
      </p:sp>
      <p:sp>
        <p:nvSpPr>
          <p:cNvPr id="3" name="Content Placeholder 2">
            <a:extLst>
              <a:ext uri="{FF2B5EF4-FFF2-40B4-BE49-F238E27FC236}">
                <a16:creationId xmlns:a16="http://schemas.microsoft.com/office/drawing/2014/main" id="{69E4B548-1F4C-70FD-A7D3-6C78F69F4A85}"/>
              </a:ext>
            </a:extLst>
          </p:cNvPr>
          <p:cNvSpPr>
            <a:spLocks noGrp="1"/>
          </p:cNvSpPr>
          <p:nvPr>
            <p:ph idx="1"/>
          </p:nvPr>
        </p:nvSpPr>
        <p:spPr>
          <a:xfrm>
            <a:off x="677334" y="1514475"/>
            <a:ext cx="8596668" cy="4551601"/>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Given array of integers of size N-1 such that it only contains the integers in the range of 1 to N. find the missing element.</a:t>
            </a:r>
          </a:p>
          <a:p>
            <a:pPr marL="0" indent="0">
              <a:buNone/>
            </a:pPr>
            <a:r>
              <a:rPr lang="en-IN" sz="2400" dirty="0">
                <a:latin typeface="Times New Roman" panose="02020603050405020304" pitchFamily="18" charset="0"/>
                <a:cs typeface="Times New Roman" panose="02020603050405020304" pitchFamily="18" charset="0"/>
              </a:rPr>
              <a:t>Example: N=5, </a:t>
            </a:r>
            <a:r>
              <a:rPr lang="en-IN" sz="2400" dirty="0" err="1">
                <a:latin typeface="Times New Roman" panose="02020603050405020304" pitchFamily="18" charset="0"/>
                <a:cs typeface="Times New Roman" panose="02020603050405020304" pitchFamily="18" charset="0"/>
              </a:rPr>
              <a:t>arr</a:t>
            </a:r>
            <a:r>
              <a:rPr lang="en-IN" sz="2400" dirty="0">
                <a:latin typeface="Times New Roman" panose="02020603050405020304" pitchFamily="18" charset="0"/>
                <a:cs typeface="Times New Roman" panose="02020603050405020304" pitchFamily="18" charset="0"/>
              </a:rPr>
              <a:t>={1,2,3,5}</a:t>
            </a:r>
          </a:p>
          <a:p>
            <a:pPr marL="0" indent="0">
              <a:buNone/>
            </a:pPr>
            <a:r>
              <a:rPr lang="en-IN" sz="2400" dirty="0">
                <a:latin typeface="Times New Roman" panose="02020603050405020304" pitchFamily="18" charset="0"/>
                <a:cs typeface="Times New Roman" panose="02020603050405020304" pitchFamily="18" charset="0"/>
              </a:rPr>
              <a:t>Output:   4   </a:t>
            </a:r>
          </a:p>
          <a:p>
            <a:pPr marL="0" indent="0">
              <a:buNone/>
            </a:pPr>
            <a:r>
              <a:rPr lang="pt-BR" sz="2400" b="1" i="0" dirty="0">
                <a:effectLst/>
                <a:latin typeface="Times New Roman" panose="02020603050405020304" pitchFamily="18" charset="0"/>
                <a:cs typeface="Times New Roman" panose="02020603050405020304" pitchFamily="18" charset="0"/>
              </a:rPr>
              <a:t>Constraints: </a:t>
            </a:r>
            <a:r>
              <a:rPr lang="pt-BR" sz="2400" b="0" i="0" dirty="0">
                <a:effectLst/>
                <a:latin typeface="Times New Roman" panose="02020603050405020304" pitchFamily="18" charset="0"/>
                <a:cs typeface="Times New Roman" panose="02020603050405020304" pitchFamily="18" charset="0"/>
              </a:rPr>
              <a:t>1 ≤ N </a:t>
            </a:r>
            <a:r>
              <a:rPr lang="pt-BR" sz="2400" b="0" i="0">
                <a:effectLst/>
                <a:latin typeface="Times New Roman" panose="02020603050405020304" pitchFamily="18" charset="0"/>
                <a:cs typeface="Times New Roman" panose="02020603050405020304" pitchFamily="18" charset="0"/>
              </a:rPr>
              <a:t>≤ 10</a:t>
            </a:r>
            <a:r>
              <a:rPr lang="pt-BR" sz="2400" b="0" i="0" baseline="30000">
                <a:effectLst/>
                <a:latin typeface="Times New Roman" panose="02020603050405020304" pitchFamily="18" charset="0"/>
                <a:cs typeface="Times New Roman" panose="02020603050405020304" pitchFamily="18" charset="0"/>
              </a:rPr>
              <a:t>6      </a:t>
            </a:r>
            <a:r>
              <a:rPr lang="pt-BR" sz="2400" b="0" i="0">
                <a:effectLst/>
                <a:latin typeface="Times New Roman" panose="02020603050405020304" pitchFamily="18" charset="0"/>
                <a:cs typeface="Times New Roman" panose="02020603050405020304" pitchFamily="18" charset="0"/>
              </a:rPr>
              <a:t>1 </a:t>
            </a:r>
            <a:r>
              <a:rPr lang="pt-BR" sz="2400" b="0" i="0" dirty="0">
                <a:effectLst/>
                <a:latin typeface="Times New Roman" panose="02020603050405020304" pitchFamily="18" charset="0"/>
                <a:cs typeface="Times New Roman" panose="02020603050405020304" pitchFamily="18" charset="0"/>
              </a:rPr>
              <a:t>≤ A[i] ≤ 10</a:t>
            </a:r>
            <a:r>
              <a:rPr lang="pt-BR" sz="2400" b="0" i="0" baseline="30000" dirty="0">
                <a:effectLst/>
                <a:latin typeface="Times New Roman" panose="02020603050405020304" pitchFamily="18" charset="0"/>
                <a:cs typeface="Times New Roman" panose="02020603050405020304" pitchFamily="18" charset="0"/>
              </a:rPr>
              <a:t>6</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https://practice.geeksforgeeks.org/problems/missing-number-in-array1416/1</a:t>
            </a:r>
          </a:p>
          <a:p>
            <a:r>
              <a:rPr lang="en-IN" sz="2400" dirty="0">
                <a:latin typeface="Times New Roman" panose="02020603050405020304" pitchFamily="18" charset="0"/>
                <a:cs typeface="Times New Roman" panose="02020603050405020304" pitchFamily="18" charset="0"/>
              </a:rPr>
              <a:t>Given a matrix M of r rows and c columns. Write a program to swap the first column with the last column.</a:t>
            </a:r>
          </a:p>
          <a:p>
            <a:r>
              <a:rPr lang="en-IN" sz="2400" dirty="0">
                <a:latin typeface="Times New Roman" panose="02020603050405020304" pitchFamily="18" charset="0"/>
                <a:cs typeface="Times New Roman" panose="02020603050405020304" pitchFamily="18" charset="0"/>
              </a:rPr>
              <a:t>https://practice.geeksforgeeks.org/problems/matrix-interchange-java/1</a:t>
            </a:r>
          </a:p>
        </p:txBody>
      </p:sp>
    </p:spTree>
    <p:extLst>
      <p:ext uri="{BB962C8B-B14F-4D97-AF65-F5344CB8AC3E}">
        <p14:creationId xmlns:p14="http://schemas.microsoft.com/office/powerpoint/2010/main" val="28374217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D1B9-5164-A8CA-63B8-C750BC971C38}"/>
              </a:ext>
            </a:extLst>
          </p:cNvPr>
          <p:cNvSpPr>
            <a:spLocks noGrp="1"/>
          </p:cNvSpPr>
          <p:nvPr>
            <p:ph type="title"/>
          </p:nvPr>
        </p:nvSpPr>
        <p:spPr/>
        <p:txBody>
          <a:bodyPr/>
          <a:lstStyle/>
          <a:p>
            <a:r>
              <a:rPr lang="en-IN" dirty="0"/>
              <a:t>Classes and objects</a:t>
            </a:r>
          </a:p>
        </p:txBody>
      </p:sp>
      <p:sp>
        <p:nvSpPr>
          <p:cNvPr id="3" name="Content Placeholder 2">
            <a:extLst>
              <a:ext uri="{FF2B5EF4-FFF2-40B4-BE49-F238E27FC236}">
                <a16:creationId xmlns:a16="http://schemas.microsoft.com/office/drawing/2014/main" id="{82D120E1-2CA1-3497-6824-A7D60741BF59}"/>
              </a:ext>
            </a:extLst>
          </p:cNvPr>
          <p:cNvSpPr>
            <a:spLocks noGrp="1"/>
          </p:cNvSpPr>
          <p:nvPr>
            <p:ph idx="1"/>
          </p:nvPr>
        </p:nvSpPr>
        <p:spPr>
          <a:xfrm>
            <a:off x="677334" y="1661161"/>
            <a:ext cx="8596668" cy="4380202"/>
          </a:xfrm>
        </p:spPr>
        <p:txBody>
          <a:bodyPr>
            <a:normAutofit fontScale="92500" lnSpcReduction="20000"/>
          </a:bodyPr>
          <a:lstStyle/>
          <a:p>
            <a:r>
              <a:rPr lang="en-US" sz="2400" b="1" u="sng" dirty="0">
                <a:effectLst/>
                <a:latin typeface="Times New Roman" panose="02020603050405020304" pitchFamily="18" charset="0"/>
              </a:rPr>
              <a:t>Class: </a:t>
            </a:r>
            <a:r>
              <a:rPr lang="en-US" dirty="0">
                <a:effectLst/>
                <a:latin typeface="Times New Roman" panose="02020603050405020304" pitchFamily="18" charset="0"/>
              </a:rPr>
              <a:t>it defines a new data type. Once defined, this new type can be used to create objects of that type. Thus, a class is a template for an object, and an object is an instance of a class. Because an object is an instance of a class, you will often see the two words object and instance used interchangeably.</a:t>
            </a:r>
          </a:p>
          <a:p>
            <a:r>
              <a:rPr lang="en-US" dirty="0">
                <a:effectLst/>
                <a:latin typeface="Times New Roman" panose="02020603050405020304" pitchFamily="18" charset="0"/>
              </a:rPr>
              <a:t>A class is declared by use of the class keyword. </a:t>
            </a:r>
            <a:endParaRPr lang="en-US" dirty="0">
              <a:latin typeface="Times New Roman" panose="02020603050405020304" pitchFamily="18" charset="0"/>
            </a:endParaRPr>
          </a:p>
          <a:p>
            <a:r>
              <a:rPr lang="en-US" dirty="0">
                <a:effectLst/>
                <a:latin typeface="Times New Roman" panose="02020603050405020304" pitchFamily="18" charset="0"/>
              </a:rPr>
              <a:t>The data, or variables, defined within a class are called instance variables. The code is</a:t>
            </a:r>
            <a:br>
              <a:rPr lang="en-US" dirty="0"/>
            </a:br>
            <a:r>
              <a:rPr lang="en-US" dirty="0">
                <a:effectLst/>
                <a:latin typeface="Times New Roman" panose="02020603050405020304" pitchFamily="18" charset="0"/>
              </a:rPr>
              <a:t>contained within methods. Collectively, the methods and variables defined within a class are called members of the class.</a:t>
            </a:r>
          </a:p>
          <a:p>
            <a:pPr algn="just"/>
            <a:r>
              <a:rPr lang="en-US" dirty="0">
                <a:latin typeface="Times New Roman" panose="02020603050405020304" pitchFamily="18" charset="0"/>
              </a:rPr>
              <a:t>Example: class G12{</a:t>
            </a:r>
          </a:p>
          <a:p>
            <a:pPr marL="0" indent="0" algn="just">
              <a:buNone/>
            </a:pPr>
            <a:r>
              <a:rPr lang="en-US" dirty="0">
                <a:latin typeface="Times New Roman" panose="02020603050405020304" pitchFamily="18" charset="0"/>
              </a:rPr>
              <a:t>                      String name;</a:t>
            </a:r>
          </a:p>
          <a:p>
            <a:pPr marL="0" indent="0" algn="just">
              <a:buNone/>
            </a:pPr>
            <a:r>
              <a:rPr lang="en-US" dirty="0">
                <a:latin typeface="Times New Roman" panose="02020603050405020304" pitchFamily="18" charset="0"/>
              </a:rPr>
              <a:t>                      Int </a:t>
            </a:r>
            <a:r>
              <a:rPr lang="en-US" dirty="0" err="1">
                <a:latin typeface="Times New Roman" panose="02020603050405020304" pitchFamily="18" charset="0"/>
              </a:rPr>
              <a:t>roll_num</a:t>
            </a:r>
            <a:r>
              <a:rPr lang="en-US" dirty="0">
                <a:latin typeface="Times New Roman" panose="02020603050405020304" pitchFamily="18" charset="0"/>
              </a:rPr>
              <a:t>;</a:t>
            </a:r>
          </a:p>
          <a:p>
            <a:pPr marL="0" indent="0" algn="just">
              <a:buNone/>
            </a:pPr>
            <a:r>
              <a:rPr lang="en-US" dirty="0">
                <a:latin typeface="Times New Roman" panose="02020603050405020304" pitchFamily="18" charset="0"/>
              </a:rPr>
              <a:t>                      void teacher(){}</a:t>
            </a:r>
          </a:p>
          <a:p>
            <a:pPr marL="0" indent="0" algn="just">
              <a:buNone/>
            </a:pPr>
            <a:r>
              <a:rPr lang="en-US" dirty="0">
                <a:latin typeface="Times New Roman" panose="02020603050405020304" pitchFamily="18" charset="0"/>
              </a:rPr>
              <a:t>                       void student(){}</a:t>
            </a:r>
          </a:p>
          <a:p>
            <a:pPr marL="0" indent="0" algn="just">
              <a:buNone/>
            </a:pPr>
            <a:r>
              <a:rPr lang="en-US" dirty="0">
                <a:latin typeface="Times New Roman" panose="02020603050405020304" pitchFamily="18" charset="0"/>
              </a:rPr>
              <a:t>                         } </a:t>
            </a:r>
            <a:endParaRPr lang="en-IN" dirty="0"/>
          </a:p>
        </p:txBody>
      </p:sp>
    </p:spTree>
    <p:extLst>
      <p:ext uri="{BB962C8B-B14F-4D97-AF65-F5344CB8AC3E}">
        <p14:creationId xmlns:p14="http://schemas.microsoft.com/office/powerpoint/2010/main" val="27510422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4801-EEC4-4EF7-38D9-4CD7D34960B5}"/>
              </a:ext>
            </a:extLst>
          </p:cNvPr>
          <p:cNvSpPr>
            <a:spLocks noGrp="1"/>
          </p:cNvSpPr>
          <p:nvPr>
            <p:ph type="title"/>
          </p:nvPr>
        </p:nvSpPr>
        <p:spPr>
          <a:xfrm>
            <a:off x="677334" y="609600"/>
            <a:ext cx="8596668" cy="1234440"/>
          </a:xfrm>
        </p:spPr>
        <p:txBody>
          <a:bodyPr/>
          <a:lstStyle/>
          <a:p>
            <a:r>
              <a:rPr lang="en-IN" dirty="0"/>
              <a:t>Object</a:t>
            </a:r>
          </a:p>
        </p:txBody>
      </p:sp>
      <p:sp>
        <p:nvSpPr>
          <p:cNvPr id="3" name="Content Placeholder 2">
            <a:extLst>
              <a:ext uri="{FF2B5EF4-FFF2-40B4-BE49-F238E27FC236}">
                <a16:creationId xmlns:a16="http://schemas.microsoft.com/office/drawing/2014/main" id="{03841B90-8DEA-2A43-49A3-73D0BBA0F5DA}"/>
              </a:ext>
            </a:extLst>
          </p:cNvPr>
          <p:cNvSpPr>
            <a:spLocks noGrp="1"/>
          </p:cNvSpPr>
          <p:nvPr>
            <p:ph idx="1"/>
          </p:nvPr>
        </p:nvSpPr>
        <p:spPr>
          <a:xfrm>
            <a:off x="677334" y="1844041"/>
            <a:ext cx="8596668" cy="4197322"/>
          </a:xfrm>
        </p:spPr>
        <p:txBody>
          <a:bodyPr>
            <a:normAutofit/>
          </a:bodyPr>
          <a:lstStyle/>
          <a:p>
            <a:r>
              <a:rPr lang="en-US" dirty="0">
                <a:effectLst/>
                <a:latin typeface="Times New Roman" panose="02020603050405020304" pitchFamily="18" charset="0"/>
              </a:rPr>
              <a:t>each time you create an instance of a class, you are creating an object that contains its own copy of each instance variable defined by the class.</a:t>
            </a:r>
          </a:p>
          <a:p>
            <a:r>
              <a:rPr lang="en-US" dirty="0">
                <a:effectLst/>
                <a:latin typeface="Times New Roman" panose="02020603050405020304" pitchFamily="18" charset="0"/>
              </a:rPr>
              <a:t>you use the dot operator to access both the instance variables and the methods within an object.</a:t>
            </a:r>
          </a:p>
          <a:p>
            <a:r>
              <a:rPr lang="en-US" dirty="0">
                <a:latin typeface="Times New Roman" panose="02020603050405020304" pitchFamily="18" charset="0"/>
              </a:rPr>
              <a:t>Let’s see an example how to create an object of the class</a:t>
            </a:r>
          </a:p>
          <a:p>
            <a:r>
              <a:rPr lang="en-US" dirty="0">
                <a:effectLst/>
                <a:latin typeface="Times New Roman" panose="02020603050405020304" pitchFamily="18" charset="0"/>
              </a:rPr>
              <a:t>when you create a class, you are creating a new data type. You can use this</a:t>
            </a:r>
            <a:br>
              <a:rPr lang="en-US" dirty="0"/>
            </a:br>
            <a:r>
              <a:rPr lang="en-US" dirty="0">
                <a:effectLst/>
                <a:latin typeface="Times New Roman" panose="02020603050405020304" pitchFamily="18" charset="0"/>
              </a:rPr>
              <a:t>type to declare objects of that type. However, obtaining objects of a class is a two-step process. First, you must declare a variable of the class type. This variable does not define an object. Instead, it is simply a variable that can refer to an object. Second, you must acquire an actual, physical copy of the object and assign it to that variable. You can do this using the new operator. The new operator dynamically allocates (that is, allocates at run time) memory for an object and returns a reference to it. This reference is, more or less, the address in memory of the object allocated by new.</a:t>
            </a:r>
            <a:endParaRPr lang="en-IN" dirty="0"/>
          </a:p>
        </p:txBody>
      </p:sp>
    </p:spTree>
    <p:extLst>
      <p:ext uri="{BB962C8B-B14F-4D97-AF65-F5344CB8AC3E}">
        <p14:creationId xmlns:p14="http://schemas.microsoft.com/office/powerpoint/2010/main" val="18934167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0D56-DF95-6361-3629-9B0EB9E1520A}"/>
              </a:ext>
            </a:extLst>
          </p:cNvPr>
          <p:cNvSpPr>
            <a:spLocks noGrp="1"/>
          </p:cNvSpPr>
          <p:nvPr>
            <p:ph type="title"/>
          </p:nvPr>
        </p:nvSpPr>
        <p:spPr/>
        <p:txBody>
          <a:bodyPr/>
          <a:lstStyle/>
          <a:p>
            <a:r>
              <a:rPr lang="en-IN" dirty="0"/>
              <a:t>Memory allocation of objects and reference variables.</a:t>
            </a:r>
          </a:p>
        </p:txBody>
      </p:sp>
      <p:sp>
        <p:nvSpPr>
          <p:cNvPr id="3" name="Content Placeholder 2">
            <a:extLst>
              <a:ext uri="{FF2B5EF4-FFF2-40B4-BE49-F238E27FC236}">
                <a16:creationId xmlns:a16="http://schemas.microsoft.com/office/drawing/2014/main" id="{5A02FBCE-619D-6ADD-65B9-420BC0178604}"/>
              </a:ext>
            </a:extLst>
          </p:cNvPr>
          <p:cNvSpPr>
            <a:spLocks noGrp="1"/>
          </p:cNvSpPr>
          <p:nvPr>
            <p:ph idx="1"/>
          </p:nvPr>
        </p:nvSpPr>
        <p:spPr>
          <a:xfrm>
            <a:off x="677334" y="1930401"/>
            <a:ext cx="8596668" cy="4110962"/>
          </a:xfrm>
        </p:spPr>
        <p:txBody>
          <a:bodyPr/>
          <a:lstStyle/>
          <a:p>
            <a:r>
              <a:rPr lang="en-US" dirty="0">
                <a:effectLst/>
                <a:latin typeface="Times New Roman" panose="02020603050405020304" pitchFamily="18" charset="0"/>
              </a:rPr>
              <a:t>When you assign one object reference variable to another object reference variable,</a:t>
            </a:r>
            <a:br>
              <a:rPr lang="en-US" dirty="0"/>
            </a:br>
            <a:r>
              <a:rPr lang="en-US" dirty="0">
                <a:effectLst/>
                <a:latin typeface="Times New Roman" panose="02020603050405020304" pitchFamily="18" charset="0"/>
              </a:rPr>
              <a:t>you are not creating a copy of the object, you are only making a copy of the reference.</a:t>
            </a:r>
          </a:p>
          <a:p>
            <a:r>
              <a:rPr lang="en-US" dirty="0">
                <a:effectLst/>
                <a:latin typeface="Times New Roman" panose="02020603050405020304" pitchFamily="18" charset="0"/>
              </a:rPr>
              <a:t>Object reference variables act differently than you might expect when an assignment takes place.</a:t>
            </a:r>
          </a:p>
          <a:p>
            <a:r>
              <a:rPr lang="en-IN" dirty="0"/>
              <a:t>Example: </a:t>
            </a:r>
            <a:r>
              <a:rPr lang="en-US" dirty="0">
                <a:effectLst/>
                <a:latin typeface="Courier New" panose="02070309020205020404" pitchFamily="49" charset="0"/>
              </a:rPr>
              <a:t>Box b1 = new Box();</a:t>
            </a:r>
            <a:br>
              <a:rPr lang="en-US" dirty="0"/>
            </a:br>
            <a:r>
              <a:rPr lang="en-US" dirty="0">
                <a:effectLst/>
                <a:latin typeface="Courier New" panose="02070309020205020404" pitchFamily="49" charset="0"/>
              </a:rPr>
              <a:t>Box b2 = b1;</a:t>
            </a:r>
            <a:endParaRPr lang="en-IN" dirty="0"/>
          </a:p>
        </p:txBody>
      </p:sp>
      <p:pic>
        <p:nvPicPr>
          <p:cNvPr id="5" name="Picture 4">
            <a:extLst>
              <a:ext uri="{FF2B5EF4-FFF2-40B4-BE49-F238E27FC236}">
                <a16:creationId xmlns:a16="http://schemas.microsoft.com/office/drawing/2014/main" id="{E88593EC-5A66-0781-DD6C-FCCE67D32CE5}"/>
              </a:ext>
            </a:extLst>
          </p:cNvPr>
          <p:cNvPicPr>
            <a:picLocks noChangeAspect="1"/>
          </p:cNvPicPr>
          <p:nvPr/>
        </p:nvPicPr>
        <p:blipFill>
          <a:blip r:embed="rId2"/>
          <a:stretch>
            <a:fillRect/>
          </a:stretch>
        </p:blipFill>
        <p:spPr>
          <a:xfrm>
            <a:off x="4373880" y="3856894"/>
            <a:ext cx="5029199" cy="1797146"/>
          </a:xfrm>
          <a:prstGeom prst="rect">
            <a:avLst/>
          </a:prstGeom>
        </p:spPr>
      </p:pic>
    </p:spTree>
    <p:extLst>
      <p:ext uri="{BB962C8B-B14F-4D97-AF65-F5344CB8AC3E}">
        <p14:creationId xmlns:p14="http://schemas.microsoft.com/office/powerpoint/2010/main" val="7411829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9CFE-1A4C-B4E8-FF00-252237602F17}"/>
              </a:ext>
            </a:extLst>
          </p:cNvPr>
          <p:cNvSpPr>
            <a:spLocks noGrp="1"/>
          </p:cNvSpPr>
          <p:nvPr>
            <p:ph type="title"/>
          </p:nvPr>
        </p:nvSpPr>
        <p:spPr/>
        <p:txBody>
          <a:bodyPr/>
          <a:lstStyle/>
          <a:p>
            <a:r>
              <a:rPr lang="en-IN" dirty="0"/>
              <a:t>Practice questions;</a:t>
            </a:r>
          </a:p>
        </p:txBody>
      </p:sp>
      <p:sp>
        <p:nvSpPr>
          <p:cNvPr id="3" name="Content Placeholder 2">
            <a:extLst>
              <a:ext uri="{FF2B5EF4-FFF2-40B4-BE49-F238E27FC236}">
                <a16:creationId xmlns:a16="http://schemas.microsoft.com/office/drawing/2014/main" id="{EC389ADB-C6C2-5E20-BCD2-55AE228961AE}"/>
              </a:ext>
            </a:extLst>
          </p:cNvPr>
          <p:cNvSpPr>
            <a:spLocks noGrp="1"/>
          </p:cNvSpPr>
          <p:nvPr>
            <p:ph idx="1"/>
          </p:nvPr>
        </p:nvSpPr>
        <p:spPr>
          <a:xfrm>
            <a:off x="677334" y="1463040"/>
            <a:ext cx="9152466" cy="5013960"/>
          </a:xfrm>
        </p:spPr>
        <p:txBody>
          <a:bodyPr>
            <a:normAutofit fontScale="92500" lnSpcReduction="10000"/>
          </a:bodyPr>
          <a:lstStyle/>
          <a:p>
            <a:r>
              <a:rPr lang="en-IN" dirty="0"/>
              <a:t>Create a class College with static data members name, location. Print the value of name and location.</a:t>
            </a:r>
          </a:p>
          <a:p>
            <a:r>
              <a:rPr lang="en-IN" dirty="0"/>
              <a:t>What will be the output of the following code:</a:t>
            </a:r>
          </a:p>
          <a:p>
            <a:pPr marL="0" indent="0">
              <a:buNone/>
            </a:pPr>
            <a:r>
              <a:rPr lang="en-IN" dirty="0" err="1"/>
              <a:t>MyClass</a:t>
            </a:r>
            <a:r>
              <a:rPr lang="en-IN" dirty="0"/>
              <a:t> </a:t>
            </a:r>
            <a:r>
              <a:rPr lang="en-IN" dirty="0" err="1"/>
              <a:t>obj</a:t>
            </a:r>
            <a:r>
              <a:rPr lang="en-IN" dirty="0"/>
              <a:t> = new </a:t>
            </a:r>
            <a:r>
              <a:rPr lang="en-IN" dirty="0" err="1"/>
              <a:t>MyClass</a:t>
            </a:r>
            <a:r>
              <a:rPr lang="en-IN" dirty="0"/>
              <a:t>(2, 4, 6);</a:t>
            </a:r>
          </a:p>
          <a:p>
            <a:pPr marL="0" indent="0">
              <a:buNone/>
            </a:pPr>
            <a:r>
              <a:rPr lang="en-IN" dirty="0" err="1"/>
              <a:t>MyClass</a:t>
            </a:r>
            <a:r>
              <a:rPr lang="en-IN" dirty="0"/>
              <a:t> obj1 = </a:t>
            </a:r>
            <a:r>
              <a:rPr lang="en-IN" dirty="0" err="1"/>
              <a:t>obj</a:t>
            </a:r>
            <a:r>
              <a:rPr lang="en-IN" dirty="0"/>
              <a:t>;</a:t>
            </a:r>
          </a:p>
          <a:p>
            <a:pPr marL="0" indent="0">
              <a:buNone/>
            </a:pPr>
            <a:r>
              <a:rPr lang="en-IN" dirty="0" err="1"/>
              <a:t>MyClass</a:t>
            </a:r>
            <a:r>
              <a:rPr lang="en-IN" dirty="0"/>
              <a:t> obj2 = obj1;</a:t>
            </a:r>
          </a:p>
          <a:p>
            <a:pPr marL="0" indent="0">
              <a:buNone/>
            </a:pPr>
            <a:r>
              <a:rPr lang="en-IN" dirty="0"/>
              <a:t>obj2.setValue(8);</a:t>
            </a:r>
          </a:p>
          <a:p>
            <a:pPr marL="0" indent="0">
              <a:buNone/>
            </a:pPr>
            <a:r>
              <a:rPr lang="en-IN" dirty="0" err="1"/>
              <a:t>System.out.println</a:t>
            </a:r>
            <a:r>
              <a:rPr lang="en-IN" dirty="0"/>
              <a:t>(obj1.getValue());</a:t>
            </a:r>
          </a:p>
          <a:p>
            <a:r>
              <a:rPr lang="en-IN" dirty="0"/>
              <a:t>What will be the output of the following code:</a:t>
            </a:r>
          </a:p>
          <a:p>
            <a:pPr marL="0" indent="0">
              <a:buNone/>
            </a:pPr>
            <a:r>
              <a:rPr lang="en-IN" dirty="0" err="1"/>
              <a:t>MyClass</a:t>
            </a:r>
            <a:r>
              <a:rPr lang="en-IN" dirty="0"/>
              <a:t> </a:t>
            </a:r>
            <a:r>
              <a:rPr lang="en-IN" dirty="0" err="1"/>
              <a:t>obj</a:t>
            </a:r>
            <a:r>
              <a:rPr lang="en-IN" dirty="0"/>
              <a:t> = new </a:t>
            </a:r>
            <a:r>
              <a:rPr lang="en-IN" dirty="0" err="1"/>
              <a:t>MyClass</a:t>
            </a:r>
            <a:r>
              <a:rPr lang="en-IN" dirty="0"/>
              <a:t>(1, 2, 3);</a:t>
            </a:r>
          </a:p>
          <a:p>
            <a:pPr marL="0" indent="0">
              <a:buNone/>
            </a:pPr>
            <a:r>
              <a:rPr lang="en-IN" dirty="0" err="1"/>
              <a:t>MyClass</a:t>
            </a:r>
            <a:r>
              <a:rPr lang="en-IN" dirty="0"/>
              <a:t> obj1 = </a:t>
            </a:r>
            <a:r>
              <a:rPr lang="en-IN" dirty="0" err="1"/>
              <a:t>obj</a:t>
            </a:r>
            <a:r>
              <a:rPr lang="en-IN" dirty="0"/>
              <a:t>;</a:t>
            </a:r>
          </a:p>
          <a:p>
            <a:pPr marL="0" indent="0">
              <a:buNone/>
            </a:pPr>
            <a:r>
              <a:rPr lang="en-IN" dirty="0" err="1"/>
              <a:t>MyClass</a:t>
            </a:r>
            <a:r>
              <a:rPr lang="en-IN" dirty="0"/>
              <a:t> obj2 = </a:t>
            </a:r>
            <a:r>
              <a:rPr lang="en-IN" dirty="0" err="1"/>
              <a:t>obj</a:t>
            </a:r>
            <a:r>
              <a:rPr lang="en-IN" dirty="0"/>
              <a:t>;</a:t>
            </a:r>
          </a:p>
          <a:p>
            <a:pPr marL="0" indent="0">
              <a:buNone/>
            </a:pPr>
            <a:r>
              <a:rPr lang="en-IN" dirty="0"/>
              <a:t>obj2 = new </a:t>
            </a:r>
            <a:r>
              <a:rPr lang="en-IN" dirty="0" err="1"/>
              <a:t>MyClass</a:t>
            </a:r>
            <a:r>
              <a:rPr lang="en-IN" dirty="0"/>
              <a:t>(4, 5, 6);</a:t>
            </a:r>
          </a:p>
          <a:p>
            <a:pPr marL="0" indent="0">
              <a:buNone/>
            </a:pPr>
            <a:r>
              <a:rPr lang="en-IN" dirty="0" err="1"/>
              <a:t>System.out.println</a:t>
            </a:r>
            <a:r>
              <a:rPr lang="en-IN" dirty="0"/>
              <a:t>(</a:t>
            </a:r>
            <a:r>
              <a:rPr lang="en-IN" dirty="0" err="1"/>
              <a:t>obj.getValue</a:t>
            </a:r>
            <a:r>
              <a:rPr lang="en-IN" dirty="0"/>
              <a:t>());</a:t>
            </a:r>
          </a:p>
          <a:p>
            <a:pPr marL="0" indent="0">
              <a:buNone/>
            </a:pPr>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15658090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A81B-BE6F-E8B7-2A5E-D84F89039345}"/>
              </a:ext>
            </a:extLst>
          </p:cNvPr>
          <p:cNvSpPr>
            <a:spLocks noGrp="1"/>
          </p:cNvSpPr>
          <p:nvPr>
            <p:ph type="title"/>
          </p:nvPr>
        </p:nvSpPr>
        <p:spPr/>
        <p:txBody>
          <a:bodyPr/>
          <a:lstStyle/>
          <a:p>
            <a:r>
              <a:rPr lang="en-IN" dirty="0"/>
              <a:t>Methods</a:t>
            </a:r>
          </a:p>
        </p:txBody>
      </p:sp>
      <p:sp>
        <p:nvSpPr>
          <p:cNvPr id="3" name="Content Placeholder 2">
            <a:extLst>
              <a:ext uri="{FF2B5EF4-FFF2-40B4-BE49-F238E27FC236}">
                <a16:creationId xmlns:a16="http://schemas.microsoft.com/office/drawing/2014/main" id="{23ADCB04-917C-B661-9C1D-9B93D419731A}"/>
              </a:ext>
            </a:extLst>
          </p:cNvPr>
          <p:cNvSpPr>
            <a:spLocks noGrp="1"/>
          </p:cNvSpPr>
          <p:nvPr>
            <p:ph idx="1"/>
          </p:nvPr>
        </p:nvSpPr>
        <p:spPr>
          <a:xfrm>
            <a:off x="677334" y="1341121"/>
            <a:ext cx="8596668" cy="4700242"/>
          </a:xfrm>
        </p:spPr>
        <p:txBody>
          <a:bodyPr>
            <a:normAutofit/>
          </a:bodyPr>
          <a:lstStyle/>
          <a:p>
            <a:r>
              <a:rPr lang="en-US" sz="2400" dirty="0">
                <a:effectLst/>
                <a:latin typeface="Times New Roman" panose="02020603050405020304" pitchFamily="18" charset="0"/>
                <a:cs typeface="Times New Roman" panose="02020603050405020304" pitchFamily="18" charset="0"/>
              </a:rPr>
              <a:t>classes usually consist of two things: instance variables and methods.</a:t>
            </a:r>
          </a:p>
          <a:p>
            <a:r>
              <a:rPr lang="en-IN" sz="2400" dirty="0">
                <a:latin typeface="Times New Roman" panose="02020603050405020304" pitchFamily="18" charset="0"/>
                <a:cs typeface="Times New Roman" panose="02020603050405020304" pitchFamily="18" charset="0"/>
              </a:rPr>
              <a:t>A method in Java is </a:t>
            </a:r>
            <a:r>
              <a:rPr lang="en-IN" sz="2400" b="1" dirty="0">
                <a:latin typeface="Times New Roman" panose="02020603050405020304" pitchFamily="18" charset="0"/>
                <a:cs typeface="Times New Roman" panose="02020603050405020304" pitchFamily="18" charset="0"/>
              </a:rPr>
              <a:t>a block of code that, when called, performs specific actions mentioned in it</a:t>
            </a:r>
            <a:r>
              <a:rPr lang="en-IN" sz="2400" dirty="0">
                <a:latin typeface="Times New Roman" panose="02020603050405020304" pitchFamily="18" charset="0"/>
                <a:cs typeface="Times New Roman" panose="02020603050405020304" pitchFamily="18" charset="0"/>
              </a:rPr>
              <a:t>. For instance, if you have written instructions to draw a circle in the method, it will do that task.</a:t>
            </a:r>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This is the general form of a method:</a:t>
            </a:r>
            <a:br>
              <a:rPr lang="en-US" sz="2400" dirty="0">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type name(parameter-list) {</a:t>
            </a:r>
            <a:br>
              <a:rPr lang="en-US" sz="2400" dirty="0">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 body of method</a:t>
            </a:r>
            <a:br>
              <a:rPr lang="en-US" sz="2400" dirty="0">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007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9EB3-B834-8C4E-082E-F1B6A8C68350}"/>
              </a:ext>
            </a:extLst>
          </p:cNvPr>
          <p:cNvSpPr>
            <a:spLocks noGrp="1"/>
          </p:cNvSpPr>
          <p:nvPr>
            <p:ph type="title"/>
          </p:nvPr>
        </p:nvSpPr>
        <p:spPr/>
        <p:txBody>
          <a:bodyPr/>
          <a:lstStyle/>
          <a:p>
            <a:r>
              <a:rPr lang="en-IN" dirty="0"/>
              <a:t>Methods</a:t>
            </a:r>
          </a:p>
        </p:txBody>
      </p:sp>
      <p:pic>
        <p:nvPicPr>
          <p:cNvPr id="8" name="Content Placeholder 4">
            <a:extLst>
              <a:ext uri="{FF2B5EF4-FFF2-40B4-BE49-F238E27FC236}">
                <a16:creationId xmlns:a16="http://schemas.microsoft.com/office/drawing/2014/main" id="{FAA2D7FE-13F0-F60A-39FA-3A1A1C55C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112" y="2160589"/>
            <a:ext cx="7507111" cy="3474720"/>
          </a:xfrm>
          <a:prstGeom prst="rect">
            <a:avLst/>
          </a:prstGeom>
        </p:spPr>
      </p:pic>
    </p:spTree>
    <p:extLst>
      <p:ext uri="{BB962C8B-B14F-4D97-AF65-F5344CB8AC3E}">
        <p14:creationId xmlns:p14="http://schemas.microsoft.com/office/powerpoint/2010/main" val="40741774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A81B-BE6F-E8B7-2A5E-D84F89039345}"/>
              </a:ext>
            </a:extLst>
          </p:cNvPr>
          <p:cNvSpPr>
            <a:spLocks noGrp="1"/>
          </p:cNvSpPr>
          <p:nvPr>
            <p:ph type="title"/>
          </p:nvPr>
        </p:nvSpPr>
        <p:spPr/>
        <p:txBody>
          <a:bodyPr/>
          <a:lstStyle/>
          <a:p>
            <a:r>
              <a:rPr lang="en-IN" dirty="0"/>
              <a:t>Types Methods</a:t>
            </a:r>
          </a:p>
        </p:txBody>
      </p:sp>
      <p:sp>
        <p:nvSpPr>
          <p:cNvPr id="3" name="Content Placeholder 2">
            <a:extLst>
              <a:ext uri="{FF2B5EF4-FFF2-40B4-BE49-F238E27FC236}">
                <a16:creationId xmlns:a16="http://schemas.microsoft.com/office/drawing/2014/main" id="{23ADCB04-917C-B661-9C1D-9B93D419731A}"/>
              </a:ext>
            </a:extLst>
          </p:cNvPr>
          <p:cNvSpPr>
            <a:spLocks noGrp="1"/>
          </p:cNvSpPr>
          <p:nvPr>
            <p:ph idx="1"/>
          </p:nvPr>
        </p:nvSpPr>
        <p:spPr>
          <a:xfrm>
            <a:off x="677334" y="1341121"/>
            <a:ext cx="8596668" cy="4700242"/>
          </a:xfrm>
        </p:spPr>
        <p:txBody>
          <a:bodyPr>
            <a:normAutofit/>
          </a:bodyPr>
          <a:lstStyle/>
          <a:p>
            <a:r>
              <a:rPr lang="en-IN" sz="2400" dirty="0">
                <a:latin typeface="Times New Roman" panose="02020603050405020304" pitchFamily="18" charset="0"/>
                <a:cs typeface="Times New Roman" panose="02020603050405020304" pitchFamily="18" charset="0"/>
              </a:rPr>
              <a:t>Parametrized</a:t>
            </a:r>
          </a:p>
          <a:p>
            <a:r>
              <a:rPr lang="en-IN" sz="2400" dirty="0">
                <a:latin typeface="Times New Roman" panose="02020603050405020304" pitchFamily="18" charset="0"/>
                <a:cs typeface="Times New Roman" panose="02020603050405020304" pitchFamily="18" charset="0"/>
              </a:rPr>
              <a:t>Non- parametrized</a:t>
            </a:r>
          </a:p>
          <a:p>
            <a:r>
              <a:rPr lang="en-IN" sz="2400" dirty="0">
                <a:latin typeface="Times New Roman" panose="02020603050405020304" pitchFamily="18" charset="0"/>
                <a:cs typeface="Times New Roman" panose="02020603050405020304" pitchFamily="18" charset="0"/>
              </a:rPr>
              <a:t>User-defined methods</a:t>
            </a:r>
          </a:p>
          <a:p>
            <a:r>
              <a:rPr lang="en-IN" sz="2400" dirty="0">
                <a:latin typeface="Times New Roman" panose="02020603050405020304" pitchFamily="18" charset="0"/>
                <a:cs typeface="Times New Roman" panose="02020603050405020304" pitchFamily="18" charset="0"/>
              </a:rPr>
              <a:t>Pre-defined methods</a:t>
            </a:r>
          </a:p>
          <a:p>
            <a:r>
              <a:rPr lang="en-IN" sz="2400" dirty="0">
                <a:latin typeface="Times New Roman" panose="02020603050405020304" pitchFamily="18" charset="0"/>
                <a:cs typeface="Times New Roman" panose="02020603050405020304" pitchFamily="18" charset="0"/>
              </a:rPr>
              <a:t>Instance methods</a:t>
            </a:r>
          </a:p>
          <a:p>
            <a:r>
              <a:rPr lang="en-IN" sz="2400" dirty="0">
                <a:latin typeface="Times New Roman" panose="02020603050405020304" pitchFamily="18" charset="0"/>
                <a:cs typeface="Times New Roman" panose="02020603050405020304" pitchFamily="18" charset="0"/>
              </a:rPr>
              <a:t>Static methods</a:t>
            </a:r>
          </a:p>
          <a:p>
            <a:r>
              <a:rPr lang="en-IN" sz="2400" dirty="0">
                <a:latin typeface="Times New Roman" panose="02020603050405020304" pitchFamily="18" charset="0"/>
                <a:cs typeface="Times New Roman" panose="02020603050405020304" pitchFamily="18" charset="0"/>
              </a:rPr>
              <a:t>Abstract method</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4486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240E-40FB-95F5-6F30-9CC11E9E0496}"/>
              </a:ext>
            </a:extLst>
          </p:cNvPr>
          <p:cNvSpPr>
            <a:spLocks noGrp="1"/>
          </p:cNvSpPr>
          <p:nvPr>
            <p:ph type="title"/>
          </p:nvPr>
        </p:nvSpPr>
        <p:spPr/>
        <p:txBody>
          <a:bodyPr/>
          <a:lstStyle/>
          <a:p>
            <a:r>
              <a:rPr lang="en-IN" dirty="0"/>
              <a:t>Pass by Reference and pass by value</a:t>
            </a:r>
          </a:p>
        </p:txBody>
      </p:sp>
      <p:sp>
        <p:nvSpPr>
          <p:cNvPr id="3" name="Content Placeholder 2">
            <a:extLst>
              <a:ext uri="{FF2B5EF4-FFF2-40B4-BE49-F238E27FC236}">
                <a16:creationId xmlns:a16="http://schemas.microsoft.com/office/drawing/2014/main" id="{C45CD378-DDD4-A6F4-0D71-C9A044A72C7A}"/>
              </a:ext>
            </a:extLst>
          </p:cNvPr>
          <p:cNvSpPr>
            <a:spLocks noGrp="1"/>
          </p:cNvSpPr>
          <p:nvPr>
            <p:ph idx="1"/>
          </p:nvPr>
        </p:nvSpPr>
        <p:spPr>
          <a:xfrm>
            <a:off x="677334" y="1930401"/>
            <a:ext cx="8596668" cy="4110962"/>
          </a:xfrm>
        </p:spPr>
        <p:txBody>
          <a:bodyPr/>
          <a:lstStyle/>
          <a:p>
            <a:r>
              <a:rPr lang="en-US" b="0" i="0" dirty="0">
                <a:solidFill>
                  <a:srgbClr val="212529"/>
                </a:solidFill>
                <a:effectLst/>
                <a:latin typeface="system-ui"/>
              </a:rPr>
              <a:t>When the values of parameters are copied into another variable, it is known as pass by value and when a reference of a variable is passed to a method then it is known as pass by reference.</a:t>
            </a:r>
          </a:p>
          <a:p>
            <a:r>
              <a:rPr lang="en-US" b="0" i="0" dirty="0">
                <a:solidFill>
                  <a:srgbClr val="212529"/>
                </a:solidFill>
                <a:effectLst/>
                <a:latin typeface="system-ui"/>
              </a:rPr>
              <a:t>during method call, values are passed not addresses.</a:t>
            </a:r>
            <a:endParaRPr lang="en-US" dirty="0">
              <a:solidFill>
                <a:srgbClr val="212529"/>
              </a:solidFill>
              <a:latin typeface="system-ui"/>
            </a:endParaRPr>
          </a:p>
        </p:txBody>
      </p:sp>
      <p:pic>
        <p:nvPicPr>
          <p:cNvPr id="1026" name="Picture 2" descr="Call by value and Call by reference in c with an example | Visualizing  Pointers in C - YouTube">
            <a:extLst>
              <a:ext uri="{FF2B5EF4-FFF2-40B4-BE49-F238E27FC236}">
                <a16:creationId xmlns:a16="http://schemas.microsoft.com/office/drawing/2014/main" id="{19C59F3D-7117-6F29-BD7C-1EA096B2A1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311" y="3253354"/>
            <a:ext cx="6843714" cy="334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8632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8EB6B-7901-DB95-0287-48D29A1DBA21}"/>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237FECBA-52C6-D73D-0952-314094859A00}"/>
              </a:ext>
            </a:extLst>
          </p:cNvPr>
          <p:cNvSpPr>
            <a:spLocks noGrp="1"/>
          </p:cNvSpPr>
          <p:nvPr>
            <p:ph idx="1"/>
          </p:nvPr>
        </p:nvSpPr>
        <p:spPr>
          <a:xfrm>
            <a:off x="677334" y="1428750"/>
            <a:ext cx="4298334" cy="5186363"/>
          </a:xfrm>
        </p:spPr>
        <p:txBody>
          <a:bodyPr>
            <a:normAutofit/>
          </a:bodyPr>
          <a:lstStyle/>
          <a:p>
            <a:r>
              <a:rPr lang="en-US" dirty="0">
                <a:solidFill>
                  <a:srgbClr val="212529"/>
                </a:solidFill>
                <a:latin typeface="system-ui"/>
              </a:rPr>
              <a:t>Example:  Call by value:</a:t>
            </a:r>
          </a:p>
          <a:p>
            <a:r>
              <a:rPr lang="en-US" dirty="0">
                <a:solidFill>
                  <a:srgbClr val="212529"/>
                </a:solidFill>
                <a:latin typeface="system-ui"/>
              </a:rPr>
              <a:t>Class Demo{</a:t>
            </a:r>
          </a:p>
          <a:p>
            <a:r>
              <a:rPr lang="en-US" dirty="0">
                <a:solidFill>
                  <a:srgbClr val="212529"/>
                </a:solidFill>
                <a:latin typeface="system-ui"/>
              </a:rPr>
              <a:t>Int x, y; </a:t>
            </a:r>
          </a:p>
          <a:p>
            <a:r>
              <a:rPr lang="en-US" dirty="0">
                <a:solidFill>
                  <a:srgbClr val="212529"/>
                </a:solidFill>
                <a:latin typeface="system-ui"/>
              </a:rPr>
              <a:t>Demo(int a, int b){</a:t>
            </a:r>
          </a:p>
          <a:p>
            <a:r>
              <a:rPr lang="en-US" dirty="0">
                <a:solidFill>
                  <a:srgbClr val="212529"/>
                </a:solidFill>
                <a:latin typeface="system-ui"/>
              </a:rPr>
              <a:t>x= a, y= b;</a:t>
            </a:r>
          </a:p>
          <a:p>
            <a:r>
              <a:rPr lang="en-US" dirty="0">
                <a:solidFill>
                  <a:srgbClr val="212529"/>
                </a:solidFill>
                <a:latin typeface="system-ui"/>
              </a:rPr>
              <a:t>}</a:t>
            </a:r>
          </a:p>
          <a:p>
            <a:r>
              <a:rPr lang="en-US" dirty="0">
                <a:solidFill>
                  <a:srgbClr val="212529"/>
                </a:solidFill>
                <a:latin typeface="system-ui"/>
              </a:rPr>
              <a:t>Class Demo2{</a:t>
            </a:r>
          </a:p>
          <a:p>
            <a:r>
              <a:rPr lang="en-US" dirty="0">
                <a:solidFill>
                  <a:srgbClr val="212529"/>
                </a:solidFill>
                <a:latin typeface="system-ui"/>
              </a:rPr>
              <a:t>Void add(int a, int b){</a:t>
            </a:r>
          </a:p>
          <a:p>
            <a:r>
              <a:rPr lang="en-US" dirty="0">
                <a:solidFill>
                  <a:srgbClr val="212529"/>
                </a:solidFill>
                <a:latin typeface="system-ui"/>
              </a:rPr>
              <a:t>a=</a:t>
            </a:r>
            <a:r>
              <a:rPr lang="en-US" dirty="0" err="1">
                <a:solidFill>
                  <a:srgbClr val="212529"/>
                </a:solidFill>
                <a:latin typeface="system-ui"/>
              </a:rPr>
              <a:t>a+b</a:t>
            </a:r>
            <a:r>
              <a:rPr lang="en-US" dirty="0">
                <a:solidFill>
                  <a:srgbClr val="212529"/>
                </a:solidFill>
                <a:latin typeface="system-ui"/>
              </a:rPr>
              <a:t>;</a:t>
            </a:r>
          </a:p>
          <a:p>
            <a:r>
              <a:rPr lang="en-US" dirty="0">
                <a:solidFill>
                  <a:srgbClr val="212529"/>
                </a:solidFill>
                <a:latin typeface="system-ui"/>
              </a:rPr>
              <a:t>}</a:t>
            </a:r>
            <a:endParaRPr lang="en-IN" dirty="0"/>
          </a:p>
          <a:p>
            <a:endParaRPr lang="en-IN" dirty="0"/>
          </a:p>
        </p:txBody>
      </p:sp>
      <p:sp>
        <p:nvSpPr>
          <p:cNvPr id="4" name="Content Placeholder 2">
            <a:extLst>
              <a:ext uri="{FF2B5EF4-FFF2-40B4-BE49-F238E27FC236}">
                <a16:creationId xmlns:a16="http://schemas.microsoft.com/office/drawing/2014/main" id="{1AE04D76-C598-73F7-6468-5C5282205C6F}"/>
              </a:ext>
            </a:extLst>
          </p:cNvPr>
          <p:cNvSpPr txBox="1">
            <a:spLocks/>
          </p:cNvSpPr>
          <p:nvPr/>
        </p:nvSpPr>
        <p:spPr>
          <a:xfrm>
            <a:off x="4975668" y="1428750"/>
            <a:ext cx="5425632" cy="48196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rgbClr val="212529"/>
                </a:solidFill>
                <a:latin typeface="system-ui"/>
              </a:rPr>
              <a:t>Example:  Call by </a:t>
            </a:r>
            <a:r>
              <a:rPr lang="en-US" dirty="0" err="1">
                <a:solidFill>
                  <a:srgbClr val="212529"/>
                </a:solidFill>
                <a:latin typeface="system-ui"/>
              </a:rPr>
              <a:t>refernce</a:t>
            </a:r>
            <a:r>
              <a:rPr lang="en-US" dirty="0">
                <a:solidFill>
                  <a:srgbClr val="212529"/>
                </a:solidFill>
                <a:latin typeface="system-ui"/>
              </a:rPr>
              <a:t>:</a:t>
            </a:r>
          </a:p>
          <a:p>
            <a:r>
              <a:rPr lang="en-US" dirty="0">
                <a:solidFill>
                  <a:srgbClr val="212529"/>
                </a:solidFill>
                <a:latin typeface="system-ui"/>
              </a:rPr>
              <a:t>Class Demo{</a:t>
            </a:r>
          </a:p>
          <a:p>
            <a:r>
              <a:rPr lang="en-US" dirty="0">
                <a:solidFill>
                  <a:srgbClr val="212529"/>
                </a:solidFill>
                <a:latin typeface="system-ui"/>
              </a:rPr>
              <a:t>Int x, y; </a:t>
            </a:r>
          </a:p>
          <a:p>
            <a:r>
              <a:rPr lang="en-US" dirty="0">
                <a:solidFill>
                  <a:srgbClr val="212529"/>
                </a:solidFill>
                <a:latin typeface="system-ui"/>
              </a:rPr>
              <a:t>Demo (int a, int b){</a:t>
            </a:r>
          </a:p>
          <a:p>
            <a:r>
              <a:rPr lang="en-US" dirty="0">
                <a:solidFill>
                  <a:srgbClr val="212529"/>
                </a:solidFill>
                <a:latin typeface="system-ui"/>
              </a:rPr>
              <a:t>x= a, y= b;</a:t>
            </a:r>
          </a:p>
          <a:p>
            <a:r>
              <a:rPr lang="en-US" dirty="0">
                <a:solidFill>
                  <a:srgbClr val="212529"/>
                </a:solidFill>
                <a:latin typeface="system-ui"/>
              </a:rPr>
              <a:t>}</a:t>
            </a:r>
          </a:p>
          <a:p>
            <a:r>
              <a:rPr lang="en-US" dirty="0">
                <a:solidFill>
                  <a:srgbClr val="212529"/>
                </a:solidFill>
                <a:latin typeface="system-ui"/>
              </a:rPr>
              <a:t>Class Demo2{</a:t>
            </a:r>
          </a:p>
          <a:p>
            <a:r>
              <a:rPr lang="en-US" dirty="0">
                <a:solidFill>
                  <a:srgbClr val="212529"/>
                </a:solidFill>
                <a:latin typeface="system-ui"/>
              </a:rPr>
              <a:t>Void add(Demo d){</a:t>
            </a:r>
          </a:p>
          <a:p>
            <a:r>
              <a:rPr lang="en-US" dirty="0" err="1">
                <a:solidFill>
                  <a:srgbClr val="212529"/>
                </a:solidFill>
                <a:latin typeface="system-ui"/>
              </a:rPr>
              <a:t>d.x</a:t>
            </a:r>
            <a:r>
              <a:rPr lang="en-US" dirty="0">
                <a:solidFill>
                  <a:srgbClr val="212529"/>
                </a:solidFill>
                <a:latin typeface="system-ui"/>
              </a:rPr>
              <a:t>= </a:t>
            </a:r>
            <a:r>
              <a:rPr lang="en-US" dirty="0" err="1">
                <a:solidFill>
                  <a:srgbClr val="212529"/>
                </a:solidFill>
                <a:latin typeface="system-ui"/>
              </a:rPr>
              <a:t>d.x+d.y</a:t>
            </a:r>
            <a:r>
              <a:rPr lang="en-US" dirty="0">
                <a:solidFill>
                  <a:srgbClr val="212529"/>
                </a:solidFill>
                <a:latin typeface="system-ui"/>
              </a:rPr>
              <a:t>;</a:t>
            </a:r>
          </a:p>
          <a:p>
            <a:r>
              <a:rPr lang="en-US" dirty="0">
                <a:solidFill>
                  <a:srgbClr val="212529"/>
                </a:solidFill>
                <a:latin typeface="system-ui"/>
              </a:rPr>
              <a:t>}</a:t>
            </a:r>
            <a:endParaRPr lang="en-IN" dirty="0"/>
          </a:p>
          <a:p>
            <a:endParaRPr lang="en-IN" dirty="0"/>
          </a:p>
          <a:p>
            <a:endParaRPr lang="en-IN" dirty="0"/>
          </a:p>
        </p:txBody>
      </p:sp>
    </p:spTree>
    <p:extLst>
      <p:ext uri="{BB962C8B-B14F-4D97-AF65-F5344CB8AC3E}">
        <p14:creationId xmlns:p14="http://schemas.microsoft.com/office/powerpoint/2010/main" val="1398203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2775-9E32-C62E-8CF8-E46C8AA6D817}"/>
              </a:ext>
            </a:extLst>
          </p:cNvPr>
          <p:cNvSpPr>
            <a:spLocks noGrp="1"/>
          </p:cNvSpPr>
          <p:nvPr>
            <p:ph type="title"/>
          </p:nvPr>
        </p:nvSpPr>
        <p:spPr/>
        <p:txBody>
          <a:bodyPr/>
          <a:lstStyle/>
          <a:p>
            <a:r>
              <a:rPr lang="en-IN" dirty="0"/>
              <a:t>Polymorphism</a:t>
            </a:r>
          </a:p>
        </p:txBody>
      </p:sp>
      <p:sp>
        <p:nvSpPr>
          <p:cNvPr id="3" name="Content Placeholder 2">
            <a:extLst>
              <a:ext uri="{FF2B5EF4-FFF2-40B4-BE49-F238E27FC236}">
                <a16:creationId xmlns:a16="http://schemas.microsoft.com/office/drawing/2014/main" id="{FE8B2237-4C40-7DB8-C663-DD3BEDA32B4F}"/>
              </a:ext>
            </a:extLst>
          </p:cNvPr>
          <p:cNvSpPr>
            <a:spLocks noGrp="1"/>
          </p:cNvSpPr>
          <p:nvPr>
            <p:ph idx="1"/>
          </p:nvPr>
        </p:nvSpPr>
        <p:spPr/>
        <p:txBody>
          <a:bodyPr/>
          <a:lstStyle/>
          <a:p>
            <a:pPr algn="just"/>
            <a:r>
              <a:rPr lang="en-US" dirty="0">
                <a:latin typeface="Times New Roman" pitchFamily="18" charset="0"/>
                <a:cs typeface="Times New Roman" pitchFamily="18" charset="0"/>
              </a:rPr>
              <a:t>Polymorphism is the ability of an object to take on many forms. The most common use of polymorphism in OOP occurs when a parent class reference is used to refer to a child class object.</a:t>
            </a:r>
          </a:p>
          <a:p>
            <a:pPr algn="just"/>
            <a:r>
              <a:rPr lang="en-US" dirty="0">
                <a:latin typeface="Times New Roman" pitchFamily="18" charset="0"/>
              </a:rPr>
              <a:t>Types of polymorphism</a:t>
            </a:r>
          </a:p>
          <a:p>
            <a:pPr lvl="1" algn="just"/>
            <a:r>
              <a:rPr lang="en-US" dirty="0">
                <a:latin typeface="Times New Roman" pitchFamily="18" charset="0"/>
                <a:cs typeface="Times New Roman" pitchFamily="18" charset="0"/>
              </a:rPr>
              <a:t>Compile-time polymorphism // method overloading </a:t>
            </a:r>
          </a:p>
          <a:p>
            <a:pPr lvl="1" algn="just"/>
            <a:r>
              <a:rPr lang="en-US" dirty="0">
                <a:latin typeface="Times New Roman" pitchFamily="18" charset="0"/>
              </a:rPr>
              <a:t>Run-time polymorphism // method overriding</a:t>
            </a:r>
            <a:endParaRPr lang="en-US" dirty="0">
              <a:latin typeface="Times New Roman" pitchFamily="18" charset="0"/>
              <a:cs typeface="Times New Roman" pitchFamily="18" charset="0"/>
            </a:endParaRPr>
          </a:p>
          <a:p>
            <a:pPr marL="0" indent="0">
              <a:buNone/>
            </a:pPr>
            <a:endParaRPr lang="en-IN" dirty="0"/>
          </a:p>
        </p:txBody>
      </p:sp>
      <p:pic>
        <p:nvPicPr>
          <p:cNvPr id="1026" name="Picture 2">
            <a:extLst>
              <a:ext uri="{FF2B5EF4-FFF2-40B4-BE49-F238E27FC236}">
                <a16:creationId xmlns:a16="http://schemas.microsoft.com/office/drawing/2014/main" id="{8655C771-12F1-6A15-AB87-A8B1925FC4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61" b="16937"/>
          <a:stretch/>
        </p:blipFill>
        <p:spPr bwMode="auto">
          <a:xfrm>
            <a:off x="6429375" y="2884365"/>
            <a:ext cx="5191125" cy="397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1072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D8F7F-69B4-0CFF-99C1-7A60BDBA0E14}"/>
              </a:ext>
            </a:extLst>
          </p:cNvPr>
          <p:cNvSpPr>
            <a:spLocks noGrp="1"/>
          </p:cNvSpPr>
          <p:nvPr>
            <p:ph type="title"/>
          </p:nvPr>
        </p:nvSpPr>
        <p:spPr/>
        <p:txBody>
          <a:bodyPr/>
          <a:lstStyle/>
          <a:p>
            <a:r>
              <a:rPr lang="en-IN" dirty="0"/>
              <a:t>Practice question:</a:t>
            </a:r>
          </a:p>
        </p:txBody>
      </p:sp>
      <p:sp>
        <p:nvSpPr>
          <p:cNvPr id="3" name="Content Placeholder 2">
            <a:extLst>
              <a:ext uri="{FF2B5EF4-FFF2-40B4-BE49-F238E27FC236}">
                <a16:creationId xmlns:a16="http://schemas.microsoft.com/office/drawing/2014/main" id="{805ECF7F-4295-433A-100C-83D46201AD5E}"/>
              </a:ext>
            </a:extLst>
          </p:cNvPr>
          <p:cNvSpPr>
            <a:spLocks noGrp="1"/>
          </p:cNvSpPr>
          <p:nvPr>
            <p:ph idx="1"/>
          </p:nvPr>
        </p:nvSpPr>
        <p:spPr>
          <a:xfrm>
            <a:off x="677334" y="1722121"/>
            <a:ext cx="9152466" cy="4319242"/>
          </a:xfrm>
        </p:spPr>
        <p:txBody>
          <a:bodyPr>
            <a:normAutofit fontScale="92500" lnSpcReduction="10000"/>
          </a:bodyPr>
          <a:lstStyle/>
          <a:p>
            <a:pPr algn="l">
              <a:buFont typeface="+mj-lt"/>
              <a:buAutoNum type="arabicPeriod"/>
            </a:pPr>
            <a:r>
              <a:rPr lang="en-US" sz="2600" b="0" i="0" dirty="0">
                <a:solidFill>
                  <a:srgbClr val="374151"/>
                </a:solidFill>
                <a:effectLst/>
                <a:latin typeface="Times New Roman" panose="02020603050405020304" pitchFamily="18" charset="0"/>
                <a:cs typeface="Times New Roman" panose="02020603050405020304" pitchFamily="18" charset="0"/>
              </a:rPr>
              <a:t>Create a class called "Car" with the following attributes: "make", "model", and "year". Write a constructor to initialize these attributes and a method called "</a:t>
            </a:r>
            <a:r>
              <a:rPr lang="en-US" sz="2600" b="0" i="0" dirty="0" err="1">
                <a:solidFill>
                  <a:srgbClr val="374151"/>
                </a:solidFill>
                <a:effectLst/>
                <a:latin typeface="Times New Roman" panose="02020603050405020304" pitchFamily="18" charset="0"/>
                <a:cs typeface="Times New Roman" panose="02020603050405020304" pitchFamily="18" charset="0"/>
              </a:rPr>
              <a:t>getInfo</a:t>
            </a:r>
            <a:r>
              <a:rPr lang="en-US" sz="2600" b="0" i="0" dirty="0">
                <a:solidFill>
                  <a:srgbClr val="374151"/>
                </a:solidFill>
                <a:effectLst/>
                <a:latin typeface="Times New Roman" panose="02020603050405020304" pitchFamily="18" charset="0"/>
                <a:cs typeface="Times New Roman" panose="02020603050405020304" pitchFamily="18" charset="0"/>
              </a:rPr>
              <a:t>" that returns a string with the car's make, model, and year.</a:t>
            </a:r>
          </a:p>
          <a:p>
            <a:pPr algn="l">
              <a:buFont typeface="+mj-lt"/>
              <a:buAutoNum type="arabicPeriod"/>
            </a:pPr>
            <a:r>
              <a:rPr lang="en-US" sz="2600" b="0" i="0" dirty="0">
                <a:solidFill>
                  <a:srgbClr val="374151"/>
                </a:solidFill>
                <a:effectLst/>
                <a:latin typeface="Times New Roman" panose="02020603050405020304" pitchFamily="18" charset="0"/>
                <a:cs typeface="Times New Roman" panose="02020603050405020304" pitchFamily="18" charset="0"/>
              </a:rPr>
              <a:t>Create a class called "</a:t>
            </a:r>
            <a:r>
              <a:rPr lang="en-US" sz="2600" b="0" i="0" dirty="0" err="1">
                <a:solidFill>
                  <a:srgbClr val="374151"/>
                </a:solidFill>
                <a:effectLst/>
                <a:latin typeface="Times New Roman" panose="02020603050405020304" pitchFamily="18" charset="0"/>
                <a:cs typeface="Times New Roman" panose="02020603050405020304" pitchFamily="18" charset="0"/>
              </a:rPr>
              <a:t>BankAccount</a:t>
            </a:r>
            <a:r>
              <a:rPr lang="en-US" sz="2600" b="0" i="0" dirty="0">
                <a:solidFill>
                  <a:srgbClr val="374151"/>
                </a:solidFill>
                <a:effectLst/>
                <a:latin typeface="Times New Roman" panose="02020603050405020304" pitchFamily="18" charset="0"/>
                <a:cs typeface="Times New Roman" panose="02020603050405020304" pitchFamily="18" charset="0"/>
              </a:rPr>
              <a:t>" with the following attributes: "</a:t>
            </a:r>
            <a:r>
              <a:rPr lang="en-US" sz="2600" b="0" i="0" dirty="0" err="1">
                <a:solidFill>
                  <a:srgbClr val="374151"/>
                </a:solidFill>
                <a:effectLst/>
                <a:latin typeface="Times New Roman" panose="02020603050405020304" pitchFamily="18" charset="0"/>
                <a:cs typeface="Times New Roman" panose="02020603050405020304" pitchFamily="18" charset="0"/>
              </a:rPr>
              <a:t>accountNumber</a:t>
            </a:r>
            <a:r>
              <a:rPr lang="en-US" sz="2600" b="0" i="0" dirty="0">
                <a:solidFill>
                  <a:srgbClr val="374151"/>
                </a:solidFill>
                <a:effectLst/>
                <a:latin typeface="Times New Roman" panose="02020603050405020304" pitchFamily="18" charset="0"/>
                <a:cs typeface="Times New Roman" panose="02020603050405020304" pitchFamily="18" charset="0"/>
              </a:rPr>
              <a:t>", "balance", and "</a:t>
            </a:r>
            <a:r>
              <a:rPr lang="en-US" sz="2600" b="0" i="0" dirty="0" err="1">
                <a:solidFill>
                  <a:srgbClr val="374151"/>
                </a:solidFill>
                <a:effectLst/>
                <a:latin typeface="Times New Roman" panose="02020603050405020304" pitchFamily="18" charset="0"/>
                <a:cs typeface="Times New Roman" panose="02020603050405020304" pitchFamily="18" charset="0"/>
              </a:rPr>
              <a:t>ownerName</a:t>
            </a:r>
            <a:r>
              <a:rPr lang="en-US" sz="2600" b="0" i="0" dirty="0">
                <a:solidFill>
                  <a:srgbClr val="374151"/>
                </a:solidFill>
                <a:effectLst/>
                <a:latin typeface="Times New Roman" panose="02020603050405020304" pitchFamily="18" charset="0"/>
                <a:cs typeface="Times New Roman" panose="02020603050405020304" pitchFamily="18" charset="0"/>
              </a:rPr>
              <a:t>". Write a constructor to initialize these attributes and a method called "withdraw" that takes a double parameter and subtracts it from the balance. Also, write a method called "deposit" that takes a double parameter and adds it to the balance.</a:t>
            </a:r>
          </a:p>
          <a:p>
            <a:pPr>
              <a:buFont typeface="+mj-lt"/>
              <a:buAutoNum type="arabicPeriod"/>
            </a:pPr>
            <a:r>
              <a:rPr lang="en-IN" sz="2600" dirty="0">
                <a:latin typeface="Times New Roman" panose="02020603050405020304" pitchFamily="18" charset="0"/>
                <a:cs typeface="Times New Roman" panose="02020603050405020304" pitchFamily="18" charset="0"/>
              </a:rPr>
              <a:t>Create a Calculator class that performs the addition, subtraction, multiplication, division, modulus, power and square root of a number.</a:t>
            </a:r>
          </a:p>
          <a:p>
            <a:pPr algn="l">
              <a:buFont typeface="+mj-lt"/>
              <a:buAutoNum type="arabicPeriod"/>
            </a:pPr>
            <a:endParaRPr lang="en-US" b="0" i="0" dirty="0">
              <a:solidFill>
                <a:srgbClr val="374151"/>
              </a:solidFill>
              <a:effectLst/>
              <a:latin typeface="Söhne"/>
            </a:endParaRPr>
          </a:p>
          <a:p>
            <a:endParaRPr lang="en-IN" dirty="0"/>
          </a:p>
          <a:p>
            <a:endParaRPr lang="en-IN" dirty="0"/>
          </a:p>
          <a:p>
            <a:endParaRPr lang="en-IN" dirty="0"/>
          </a:p>
        </p:txBody>
      </p:sp>
    </p:spTree>
    <p:extLst>
      <p:ext uri="{BB962C8B-B14F-4D97-AF65-F5344CB8AC3E}">
        <p14:creationId xmlns:p14="http://schemas.microsoft.com/office/powerpoint/2010/main" val="18710377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 Java, a constructor is a block of codes similar to the method.</a:t>
            </a:r>
          </a:p>
          <a:p>
            <a:r>
              <a:rPr lang="en-US" dirty="0"/>
              <a:t>At the time of calling constructor, memory for the object is allocated in the memory.</a:t>
            </a:r>
          </a:p>
          <a:p>
            <a:r>
              <a:rPr lang="en-US" dirty="0"/>
              <a:t>Every time an object is created using the new() keyword, at least one constructor is called.</a:t>
            </a:r>
          </a:p>
          <a:p>
            <a:r>
              <a:rPr lang="en-US" dirty="0"/>
              <a:t>It is called constructor because it constructs the values at the time of object creation. It is not necessary to write a constructor for a class. It is because java compiler creates a default constructor if your class doesn't have any.</a:t>
            </a:r>
          </a:p>
          <a:p>
            <a:endParaRPr lang="en-US" dirty="0"/>
          </a:p>
        </p:txBody>
      </p:sp>
      <p:sp>
        <p:nvSpPr>
          <p:cNvPr id="2" name="Title 1"/>
          <p:cNvSpPr>
            <a:spLocks noGrp="1"/>
          </p:cNvSpPr>
          <p:nvPr>
            <p:ph type="title"/>
          </p:nvPr>
        </p:nvSpPr>
        <p:spPr/>
        <p:txBody>
          <a:bodyPr/>
          <a:lstStyle/>
          <a:p>
            <a:r>
              <a:rPr lang="en-US" dirty="0"/>
              <a:t>What is a constructor</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are two rules defined for the constructor.</a:t>
            </a:r>
          </a:p>
          <a:p>
            <a:r>
              <a:rPr lang="en-US" dirty="0"/>
              <a:t>Constructor name must be the same as its class name</a:t>
            </a:r>
          </a:p>
          <a:p>
            <a:r>
              <a:rPr lang="en-US" dirty="0"/>
              <a:t>A Constructor must have no explicit return type</a:t>
            </a:r>
          </a:p>
          <a:p>
            <a:r>
              <a:rPr lang="en-US" dirty="0"/>
              <a:t>A Java constructor cannot be abstract, static, final, and synchronized</a:t>
            </a:r>
          </a:p>
          <a:p>
            <a:endParaRPr lang="en-US" dirty="0"/>
          </a:p>
        </p:txBody>
      </p:sp>
      <p:sp>
        <p:nvSpPr>
          <p:cNvPr id="2" name="Title 1"/>
          <p:cNvSpPr>
            <a:spLocks noGrp="1"/>
          </p:cNvSpPr>
          <p:nvPr>
            <p:ph type="title"/>
          </p:nvPr>
        </p:nvSpPr>
        <p:spPr/>
        <p:txBody>
          <a:bodyPr/>
          <a:lstStyle/>
          <a:p>
            <a:r>
              <a:rPr lang="en-US" dirty="0"/>
              <a:t>Rules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java-constructor.png"/>
          <p:cNvPicPr>
            <a:picLocks noGrp="1" noChangeAspect="1"/>
          </p:cNvPicPr>
          <p:nvPr>
            <p:ph idx="1"/>
          </p:nvPr>
        </p:nvPicPr>
        <p:blipFill>
          <a:blip r:embed="rId2"/>
          <a:stretch>
            <a:fillRect/>
          </a:stretch>
        </p:blipFill>
        <p:spPr>
          <a:xfrm>
            <a:off x="3095605" y="1214422"/>
            <a:ext cx="6349207" cy="4126984"/>
          </a:xfrm>
        </p:spPr>
      </p:pic>
      <p:sp>
        <p:nvSpPr>
          <p:cNvPr id="2" name="Title 1"/>
          <p:cNvSpPr>
            <a:spLocks noGrp="1"/>
          </p:cNvSpPr>
          <p:nvPr>
            <p:ph type="title"/>
          </p:nvPr>
        </p:nvSpPr>
        <p:spPr/>
        <p:txBody>
          <a:bodyPr/>
          <a:lstStyle/>
          <a:p>
            <a:r>
              <a:rPr lang="en-US" dirty="0"/>
              <a:t>Types of Constructor</a:t>
            </a:r>
          </a:p>
        </p:txBody>
      </p:sp>
      <p:sp>
        <p:nvSpPr>
          <p:cNvPr id="6" name="Explosion 2 5"/>
          <p:cNvSpPr/>
          <p:nvPr/>
        </p:nvSpPr>
        <p:spPr>
          <a:xfrm>
            <a:off x="4524364" y="3786190"/>
            <a:ext cx="3714776" cy="307181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Non-Parameterized Constructor</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b="1" dirty="0"/>
              <a:t>class</a:t>
            </a:r>
            <a:r>
              <a:rPr lang="en-US" dirty="0"/>
              <a:t> Bike1{  </a:t>
            </a:r>
          </a:p>
          <a:p>
            <a:r>
              <a:rPr lang="en-US" dirty="0"/>
              <a:t>//creating a default constructor  </a:t>
            </a:r>
          </a:p>
          <a:p>
            <a:r>
              <a:rPr lang="en-US" dirty="0"/>
              <a:t>Bike1()</a:t>
            </a:r>
          </a:p>
          <a:p>
            <a:r>
              <a:rPr lang="en-US" dirty="0"/>
              <a:t>{</a:t>
            </a:r>
          </a:p>
          <a:p>
            <a:r>
              <a:rPr lang="en-US" dirty="0" err="1"/>
              <a:t>System.out.println</a:t>
            </a:r>
            <a:r>
              <a:rPr lang="en-US" dirty="0"/>
              <a:t>("Bike is created");</a:t>
            </a:r>
          </a:p>
          <a:p>
            <a:r>
              <a:rPr lang="en-US" dirty="0"/>
              <a:t>}  </a:t>
            </a:r>
          </a:p>
          <a:p>
            <a:r>
              <a:rPr lang="en-US" dirty="0"/>
              <a:t>//main method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//calling a default constructor  </a:t>
            </a:r>
          </a:p>
          <a:p>
            <a:r>
              <a:rPr lang="en-US" dirty="0"/>
              <a:t>Bike1 b=</a:t>
            </a:r>
            <a:r>
              <a:rPr lang="en-US" b="1" dirty="0"/>
              <a:t>new</a:t>
            </a:r>
            <a:r>
              <a:rPr lang="en-US" dirty="0"/>
              <a:t> Bike1();  </a:t>
            </a:r>
          </a:p>
          <a:p>
            <a:r>
              <a:rPr lang="en-US" dirty="0"/>
              <a:t>}  </a:t>
            </a:r>
          </a:p>
          <a:p>
            <a:r>
              <a:rPr lang="en-US" dirty="0"/>
              <a:t>}  </a:t>
            </a:r>
          </a:p>
          <a:p>
            <a:endParaRPr lang="en-US" dirty="0"/>
          </a:p>
        </p:txBody>
      </p:sp>
      <p:sp>
        <p:nvSpPr>
          <p:cNvPr id="2" name="Title 1"/>
          <p:cNvSpPr>
            <a:spLocks noGrp="1"/>
          </p:cNvSpPr>
          <p:nvPr>
            <p:ph type="title"/>
          </p:nvPr>
        </p:nvSpPr>
        <p:spPr/>
        <p:txBody>
          <a:bodyPr>
            <a:normAutofit/>
          </a:bodyPr>
          <a:lstStyle/>
          <a:p>
            <a:r>
              <a:rPr lang="en-US" dirty="0"/>
              <a:t>EXAMPLE FOR NON- PARAMETERIZED CONSTRUCTOR</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constructor which has a specific number of parameters is called a parameterized constructor.</a:t>
            </a:r>
          </a:p>
          <a:p>
            <a:r>
              <a:rPr lang="en-US" dirty="0"/>
              <a:t>The parameterized constructor is used to provide different values to distinct objects.</a:t>
            </a:r>
          </a:p>
          <a:p>
            <a:endParaRPr lang="en-US" dirty="0"/>
          </a:p>
        </p:txBody>
      </p:sp>
      <p:sp>
        <p:nvSpPr>
          <p:cNvPr id="2" name="Title 1"/>
          <p:cNvSpPr>
            <a:spLocks noGrp="1"/>
          </p:cNvSpPr>
          <p:nvPr>
            <p:ph type="title"/>
          </p:nvPr>
        </p:nvSpPr>
        <p:spPr/>
        <p:txBody>
          <a:bodyPr>
            <a:normAutofit/>
          </a:bodyPr>
          <a:lstStyle/>
          <a:p>
            <a:r>
              <a:rPr lang="en-US" dirty="0"/>
              <a:t>Parameterized Constructor</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a:p>
            <a:endParaRPr lang="en-US" dirty="0"/>
          </a:p>
          <a:p>
            <a:endParaRPr lang="en-US" dirty="0"/>
          </a:p>
        </p:txBody>
      </p:sp>
      <p:sp>
        <p:nvSpPr>
          <p:cNvPr id="2" name="Title 1"/>
          <p:cNvSpPr>
            <a:spLocks noGrp="1"/>
          </p:cNvSpPr>
          <p:nvPr>
            <p:ph type="title"/>
          </p:nvPr>
        </p:nvSpPr>
        <p:spPr/>
        <p:txBody>
          <a:bodyPr>
            <a:normAutofit/>
          </a:bodyPr>
          <a:lstStyle/>
          <a:p>
            <a:r>
              <a:rPr lang="en-US" dirty="0"/>
              <a:t>Parameterized Constructor</a:t>
            </a:r>
          </a:p>
        </p:txBody>
      </p:sp>
      <p:sp>
        <p:nvSpPr>
          <p:cNvPr id="4" name="Rectangle 3"/>
          <p:cNvSpPr/>
          <p:nvPr/>
        </p:nvSpPr>
        <p:spPr>
          <a:xfrm>
            <a:off x="2952728" y="1285862"/>
            <a:ext cx="6643734" cy="6186309"/>
          </a:xfrm>
          <a:prstGeom prst="rect">
            <a:avLst/>
          </a:prstGeom>
        </p:spPr>
        <p:txBody>
          <a:bodyPr wrap="square">
            <a:spAutoFit/>
          </a:bodyPr>
          <a:lstStyle/>
          <a:p>
            <a:r>
              <a:rPr lang="en-US" sz="2000" dirty="0">
                <a:latin typeface="Arial Black" pitchFamily="34" charset="0"/>
              </a:rPr>
              <a:t>class Student{</a:t>
            </a:r>
          </a:p>
          <a:p>
            <a:r>
              <a:rPr lang="en-US" sz="2000" dirty="0">
                <a:latin typeface="Arial Black" pitchFamily="34" charset="0"/>
              </a:rPr>
              <a:t>   </a:t>
            </a:r>
            <a:r>
              <a:rPr lang="en-US" sz="2000" dirty="0" err="1">
                <a:latin typeface="Arial Black" pitchFamily="34" charset="0"/>
              </a:rPr>
              <a:t>int</a:t>
            </a:r>
            <a:r>
              <a:rPr lang="en-US" sz="2000" dirty="0">
                <a:latin typeface="Arial Black" pitchFamily="34" charset="0"/>
              </a:rPr>
              <a:t> id;</a:t>
            </a:r>
          </a:p>
          <a:p>
            <a:r>
              <a:rPr lang="en-US" sz="2000" dirty="0">
                <a:latin typeface="Arial Black" pitchFamily="34" charset="0"/>
              </a:rPr>
              <a:t>   String name;</a:t>
            </a:r>
          </a:p>
          <a:p>
            <a:r>
              <a:rPr lang="en-US" sz="2000" dirty="0">
                <a:latin typeface="Arial Black" pitchFamily="34" charset="0"/>
              </a:rPr>
              <a:t>   </a:t>
            </a:r>
          </a:p>
          <a:p>
            <a:r>
              <a:rPr lang="en-US" sz="2000" dirty="0">
                <a:latin typeface="Arial Black" pitchFamily="34" charset="0"/>
              </a:rPr>
              <a:t>   Student(</a:t>
            </a:r>
            <a:r>
              <a:rPr lang="en-US" sz="2000" dirty="0" err="1">
                <a:latin typeface="Arial Black" pitchFamily="34" charset="0"/>
              </a:rPr>
              <a:t>int</a:t>
            </a:r>
            <a:r>
              <a:rPr lang="en-US" sz="2000" dirty="0">
                <a:latin typeface="Arial Black" pitchFamily="34" charset="0"/>
              </a:rPr>
              <a:t> </a:t>
            </a:r>
            <a:r>
              <a:rPr lang="en-US" sz="2000" dirty="0" err="1">
                <a:latin typeface="Arial Black" pitchFamily="34" charset="0"/>
              </a:rPr>
              <a:t>i</a:t>
            </a:r>
            <a:r>
              <a:rPr lang="en-US" sz="2000" dirty="0">
                <a:latin typeface="Arial Black" pitchFamily="34" charset="0"/>
              </a:rPr>
              <a:t>, String n)</a:t>
            </a:r>
          </a:p>
          <a:p>
            <a:r>
              <a:rPr lang="en-US" sz="2000" dirty="0">
                <a:latin typeface="Arial Black" pitchFamily="34" charset="0"/>
              </a:rPr>
              <a:t>   {</a:t>
            </a:r>
          </a:p>
          <a:p>
            <a:r>
              <a:rPr lang="en-US" sz="2000" dirty="0">
                <a:latin typeface="Arial Black" pitchFamily="34" charset="0"/>
              </a:rPr>
              <a:t>     id=</a:t>
            </a:r>
            <a:r>
              <a:rPr lang="en-US" sz="2000" dirty="0" err="1">
                <a:latin typeface="Arial Black" pitchFamily="34" charset="0"/>
              </a:rPr>
              <a:t>i</a:t>
            </a:r>
            <a:r>
              <a:rPr lang="en-US" sz="2000" dirty="0">
                <a:latin typeface="Arial Black" pitchFamily="34" charset="0"/>
              </a:rPr>
              <a:t>;</a:t>
            </a:r>
          </a:p>
          <a:p>
            <a:r>
              <a:rPr lang="en-US" sz="2000" dirty="0">
                <a:latin typeface="Arial Black" pitchFamily="34" charset="0"/>
              </a:rPr>
              <a:t>     name=n;</a:t>
            </a:r>
          </a:p>
          <a:p>
            <a:r>
              <a:rPr lang="en-US" sz="2000" dirty="0">
                <a:latin typeface="Arial Black" pitchFamily="34" charset="0"/>
              </a:rPr>
              <a:t>   }}</a:t>
            </a:r>
          </a:p>
          <a:p>
            <a:r>
              <a:rPr lang="en-US" sz="2000" dirty="0">
                <a:latin typeface="Arial Black" pitchFamily="34" charset="0"/>
              </a:rPr>
              <a:t>public static void main(String </a:t>
            </a:r>
            <a:r>
              <a:rPr lang="en-US" sz="2000" dirty="0" err="1">
                <a:latin typeface="Arial Black" pitchFamily="34" charset="0"/>
              </a:rPr>
              <a:t>args</a:t>
            </a:r>
            <a:r>
              <a:rPr lang="en-US" sz="2000" dirty="0">
                <a:latin typeface="Arial Black" pitchFamily="34" charset="0"/>
              </a:rPr>
              <a:t>[]){</a:t>
            </a:r>
          </a:p>
          <a:p>
            <a:r>
              <a:rPr lang="en-US" sz="2000" dirty="0">
                <a:latin typeface="Arial Black" pitchFamily="34" charset="0"/>
              </a:rPr>
              <a:t>       Student st1=new Student(12,"Pritpal");</a:t>
            </a:r>
          </a:p>
          <a:p>
            <a:r>
              <a:rPr lang="en-US" sz="2000" dirty="0">
                <a:latin typeface="Arial Black" pitchFamily="34" charset="0"/>
              </a:rPr>
              <a:t>       Student st2=new Student(13,"Pritpal2");</a:t>
            </a:r>
          </a:p>
          <a:p>
            <a:r>
              <a:rPr lang="en-US" sz="2000" dirty="0">
                <a:latin typeface="Arial Black" pitchFamily="34" charset="0"/>
              </a:rPr>
              <a:t>       </a:t>
            </a:r>
            <a:r>
              <a:rPr lang="en-US" sz="2000" dirty="0" err="1">
                <a:latin typeface="Arial Black" pitchFamily="34" charset="0"/>
              </a:rPr>
              <a:t>System.out.println</a:t>
            </a:r>
            <a:r>
              <a:rPr lang="en-US" sz="2000" dirty="0">
                <a:latin typeface="Arial Black" pitchFamily="34" charset="0"/>
              </a:rPr>
              <a:t>(st1.id);</a:t>
            </a:r>
          </a:p>
          <a:p>
            <a:r>
              <a:rPr lang="en-US" sz="2000" dirty="0">
                <a:latin typeface="Arial Black" pitchFamily="34" charset="0"/>
              </a:rPr>
              <a:t>       </a:t>
            </a:r>
            <a:r>
              <a:rPr lang="en-US" sz="2000" dirty="0" err="1">
                <a:latin typeface="Arial Black" pitchFamily="34" charset="0"/>
              </a:rPr>
              <a:t>System.out.println</a:t>
            </a:r>
            <a:r>
              <a:rPr lang="en-US" sz="2000" dirty="0">
                <a:latin typeface="Arial Black" pitchFamily="34" charset="0"/>
              </a:rPr>
              <a:t>(st1.name);</a:t>
            </a:r>
          </a:p>
          <a:p>
            <a:r>
              <a:rPr lang="en-US" sz="2000" dirty="0">
                <a:latin typeface="Arial Black" pitchFamily="34" charset="0"/>
              </a:rPr>
              <a:t>       </a:t>
            </a:r>
            <a:r>
              <a:rPr lang="en-US" sz="2000" dirty="0" err="1">
                <a:latin typeface="Arial Black" pitchFamily="34" charset="0"/>
              </a:rPr>
              <a:t>System.out.println</a:t>
            </a:r>
            <a:r>
              <a:rPr lang="en-US" sz="2000" dirty="0">
                <a:latin typeface="Arial Black" pitchFamily="34" charset="0"/>
              </a:rPr>
              <a:t>(st2.id);</a:t>
            </a:r>
          </a:p>
          <a:p>
            <a:r>
              <a:rPr lang="en-US" sz="2000" dirty="0">
                <a:latin typeface="Arial Black" pitchFamily="34" charset="0"/>
              </a:rPr>
              <a:t>       </a:t>
            </a:r>
            <a:r>
              <a:rPr lang="en-US" sz="2000" dirty="0" err="1">
                <a:latin typeface="Arial Black" pitchFamily="34" charset="0"/>
              </a:rPr>
              <a:t>System.out.println</a:t>
            </a:r>
            <a:r>
              <a:rPr lang="en-US" sz="2000" dirty="0">
                <a:latin typeface="Arial Black" pitchFamily="34" charset="0"/>
              </a:rPr>
              <a:t>(st2.name);</a:t>
            </a:r>
          </a:p>
          <a:p>
            <a:r>
              <a:rPr lang="en-US" sz="2000" dirty="0">
                <a:latin typeface="Arial Black" pitchFamily="34" charset="0"/>
              </a:rPr>
              <a:t>      </a:t>
            </a:r>
          </a:p>
          <a:p>
            <a:r>
              <a:rPr lang="en-US" sz="2000" dirty="0">
                <a:latin typeface="Arial Black" pitchFamily="34" charset="0"/>
              </a:rPr>
              <a:t>   }</a:t>
            </a:r>
            <a:endParaRPr lang="en-US" dirty="0">
              <a:latin typeface="Arial Black" pitchFamily="34" charset="0"/>
            </a:endParaRPr>
          </a:p>
          <a:p>
            <a:endParaRPr lang="en-US" dirty="0"/>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44183405"/>
              </p:ext>
            </p:extLst>
          </p:nvPr>
        </p:nvGraphicFramePr>
        <p:xfrm>
          <a:off x="1044402" y="2105978"/>
          <a:ext cx="8229600" cy="3733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l" fontAlgn="t"/>
                      <a:r>
                        <a:rPr lang="en-US" dirty="0">
                          <a:solidFill>
                            <a:srgbClr val="000000"/>
                          </a:solidFill>
                          <a:latin typeface="times new roman"/>
                        </a:rPr>
                        <a:t>Java Constructor</a:t>
                      </a:r>
                    </a:p>
                  </a:txBody>
                  <a:tcPr marL="114300" marR="114300" marT="114300" marB="114300"/>
                </a:tc>
                <a:tc>
                  <a:txBody>
                    <a:bodyPr/>
                    <a:lstStyle/>
                    <a:p>
                      <a:pPr algn="l" fontAlgn="t"/>
                      <a:r>
                        <a:rPr lang="en-US">
                          <a:solidFill>
                            <a:srgbClr val="000000"/>
                          </a:solidFill>
                          <a:latin typeface="times new roman"/>
                        </a:rPr>
                        <a:t>Java Method</a:t>
                      </a:r>
                    </a:p>
                  </a:txBody>
                  <a:tcPr marL="114300" marR="114300" marT="114300" marB="114300"/>
                </a:tc>
                <a:extLst>
                  <a:ext uri="{0D108BD9-81ED-4DB2-BD59-A6C34878D82A}">
                    <a16:rowId xmlns:a16="http://schemas.microsoft.com/office/drawing/2014/main" val="10000"/>
                  </a:ext>
                </a:extLst>
              </a:tr>
              <a:tr h="370840">
                <a:tc>
                  <a:txBody>
                    <a:bodyPr/>
                    <a:lstStyle/>
                    <a:p>
                      <a:pPr algn="just" fontAlgn="t"/>
                      <a:r>
                        <a:rPr lang="en-US">
                          <a:solidFill>
                            <a:srgbClr val="333333"/>
                          </a:solidFill>
                          <a:latin typeface="inter-regular"/>
                        </a:rPr>
                        <a:t>A constructor is used to initialize the state of an object.</a:t>
                      </a:r>
                    </a:p>
                  </a:txBody>
                  <a:tcPr marL="76200" marR="76200" marT="76200" marB="76200"/>
                </a:tc>
                <a:tc>
                  <a:txBody>
                    <a:bodyPr/>
                    <a:lstStyle/>
                    <a:p>
                      <a:pPr algn="just" fontAlgn="t"/>
                      <a:r>
                        <a:rPr lang="en-US">
                          <a:solidFill>
                            <a:srgbClr val="333333"/>
                          </a:solidFill>
                          <a:latin typeface="inter-regular"/>
                        </a:rPr>
                        <a:t>A method is used to expose the behavior of an object.</a:t>
                      </a:r>
                    </a:p>
                  </a:txBody>
                  <a:tcPr marL="76200" marR="76200" marT="76200" marB="76200"/>
                </a:tc>
                <a:extLst>
                  <a:ext uri="{0D108BD9-81ED-4DB2-BD59-A6C34878D82A}">
                    <a16:rowId xmlns:a16="http://schemas.microsoft.com/office/drawing/2014/main" val="10001"/>
                  </a:ext>
                </a:extLst>
              </a:tr>
              <a:tr h="370840">
                <a:tc>
                  <a:txBody>
                    <a:bodyPr/>
                    <a:lstStyle/>
                    <a:p>
                      <a:pPr algn="just" fontAlgn="t"/>
                      <a:r>
                        <a:rPr lang="en-US" dirty="0">
                          <a:solidFill>
                            <a:srgbClr val="333333"/>
                          </a:solidFill>
                          <a:latin typeface="inter-regular"/>
                        </a:rPr>
                        <a:t>A constructor must not have a return type.</a:t>
                      </a:r>
                    </a:p>
                  </a:txBody>
                  <a:tcPr marL="76200" marR="76200" marT="76200" marB="76200"/>
                </a:tc>
                <a:tc>
                  <a:txBody>
                    <a:bodyPr/>
                    <a:lstStyle/>
                    <a:p>
                      <a:pPr algn="just" fontAlgn="t"/>
                      <a:r>
                        <a:rPr lang="en-US">
                          <a:solidFill>
                            <a:srgbClr val="333333"/>
                          </a:solidFill>
                          <a:latin typeface="inter-regular"/>
                        </a:rPr>
                        <a:t>A method must have a return type.</a:t>
                      </a:r>
                    </a:p>
                  </a:txBody>
                  <a:tcPr marL="76200" marR="76200" marT="76200" marB="76200"/>
                </a:tc>
                <a:extLst>
                  <a:ext uri="{0D108BD9-81ED-4DB2-BD59-A6C34878D82A}">
                    <a16:rowId xmlns:a16="http://schemas.microsoft.com/office/drawing/2014/main" val="10002"/>
                  </a:ext>
                </a:extLst>
              </a:tr>
              <a:tr h="370840">
                <a:tc>
                  <a:txBody>
                    <a:bodyPr/>
                    <a:lstStyle/>
                    <a:p>
                      <a:pPr algn="just" fontAlgn="t"/>
                      <a:r>
                        <a:rPr lang="en-US">
                          <a:solidFill>
                            <a:srgbClr val="333333"/>
                          </a:solidFill>
                          <a:latin typeface="inter-regular"/>
                        </a:rPr>
                        <a:t>The constructor is invoked implicitly.</a:t>
                      </a:r>
                    </a:p>
                  </a:txBody>
                  <a:tcPr marL="76200" marR="76200" marT="76200" marB="76200"/>
                </a:tc>
                <a:tc>
                  <a:txBody>
                    <a:bodyPr/>
                    <a:lstStyle/>
                    <a:p>
                      <a:pPr algn="just" fontAlgn="t"/>
                      <a:r>
                        <a:rPr lang="en-US">
                          <a:solidFill>
                            <a:srgbClr val="333333"/>
                          </a:solidFill>
                          <a:latin typeface="inter-regular"/>
                        </a:rPr>
                        <a:t>The method is invoked explicitly.</a:t>
                      </a:r>
                    </a:p>
                  </a:txBody>
                  <a:tcPr marL="76200" marR="76200" marT="76200" marB="76200"/>
                </a:tc>
                <a:extLst>
                  <a:ext uri="{0D108BD9-81ED-4DB2-BD59-A6C34878D82A}">
                    <a16:rowId xmlns:a16="http://schemas.microsoft.com/office/drawing/2014/main" val="10003"/>
                  </a:ext>
                </a:extLst>
              </a:tr>
              <a:tr h="370840">
                <a:tc>
                  <a:txBody>
                    <a:bodyPr/>
                    <a:lstStyle/>
                    <a:p>
                      <a:pPr algn="just" fontAlgn="t"/>
                      <a:r>
                        <a:rPr lang="en-US">
                          <a:solidFill>
                            <a:srgbClr val="333333"/>
                          </a:solidFill>
                          <a:latin typeface="inter-regular"/>
                        </a:rPr>
                        <a:t>The Java compiler provides a default constructor if you don't have any constructor in a class.</a:t>
                      </a:r>
                    </a:p>
                  </a:txBody>
                  <a:tcPr marL="76200" marR="76200" marT="76200" marB="76200"/>
                </a:tc>
                <a:tc>
                  <a:txBody>
                    <a:bodyPr/>
                    <a:lstStyle/>
                    <a:p>
                      <a:pPr algn="just" fontAlgn="t"/>
                      <a:r>
                        <a:rPr lang="en-US">
                          <a:solidFill>
                            <a:srgbClr val="333333"/>
                          </a:solidFill>
                          <a:latin typeface="inter-regular"/>
                        </a:rPr>
                        <a:t>The method is not provided by the compiler in any case.</a:t>
                      </a:r>
                    </a:p>
                  </a:txBody>
                  <a:tcPr marL="76200" marR="76200" marT="76200" marB="76200"/>
                </a:tc>
                <a:extLst>
                  <a:ext uri="{0D108BD9-81ED-4DB2-BD59-A6C34878D82A}">
                    <a16:rowId xmlns:a16="http://schemas.microsoft.com/office/drawing/2014/main" val="10004"/>
                  </a:ext>
                </a:extLst>
              </a:tr>
              <a:tr h="370840">
                <a:tc>
                  <a:txBody>
                    <a:bodyPr/>
                    <a:lstStyle/>
                    <a:p>
                      <a:pPr algn="just" fontAlgn="t"/>
                      <a:r>
                        <a:rPr lang="en-US">
                          <a:solidFill>
                            <a:srgbClr val="333333"/>
                          </a:solidFill>
                          <a:latin typeface="inter-regular"/>
                        </a:rPr>
                        <a:t>The constructor name must be same as the class name.</a:t>
                      </a:r>
                    </a:p>
                  </a:txBody>
                  <a:tcPr marL="76200" marR="76200" marT="76200" marB="76200"/>
                </a:tc>
                <a:tc>
                  <a:txBody>
                    <a:bodyPr/>
                    <a:lstStyle/>
                    <a:p>
                      <a:pPr algn="just" fontAlgn="t"/>
                      <a:r>
                        <a:rPr lang="en-US" dirty="0">
                          <a:solidFill>
                            <a:srgbClr val="333333"/>
                          </a:solidFill>
                          <a:latin typeface="inter-regular"/>
                        </a:rPr>
                        <a:t>The method name may or may not be same as the class name.</a:t>
                      </a:r>
                    </a:p>
                  </a:txBody>
                  <a:tcPr marL="76200" marR="76200" marT="76200" marB="76200"/>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normAutofit/>
          </a:bodyPr>
          <a:lstStyle/>
          <a:p>
            <a:r>
              <a:rPr lang="en-US" dirty="0"/>
              <a:t>Difference between Constructors and methods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0B670-535C-4454-7C56-18B23E39A386}"/>
              </a:ext>
            </a:extLst>
          </p:cNvPr>
          <p:cNvSpPr>
            <a:spLocks noGrp="1"/>
          </p:cNvSpPr>
          <p:nvPr>
            <p:ph type="title"/>
          </p:nvPr>
        </p:nvSpPr>
        <p:spPr/>
        <p:txBody>
          <a:bodyPr/>
          <a:lstStyle/>
          <a:p>
            <a:r>
              <a:rPr lang="en-IN" dirty="0"/>
              <a:t>Access Specifiers</a:t>
            </a:r>
          </a:p>
        </p:txBody>
      </p:sp>
      <p:sp>
        <p:nvSpPr>
          <p:cNvPr id="3" name="Content Placeholder 2">
            <a:extLst>
              <a:ext uri="{FF2B5EF4-FFF2-40B4-BE49-F238E27FC236}">
                <a16:creationId xmlns:a16="http://schemas.microsoft.com/office/drawing/2014/main" id="{9AD90826-EB09-CC63-FDD0-AA2F8067502F}"/>
              </a:ext>
            </a:extLst>
          </p:cNvPr>
          <p:cNvSpPr>
            <a:spLocks noGrp="1"/>
          </p:cNvSpPr>
          <p:nvPr>
            <p:ph idx="1"/>
          </p:nvPr>
        </p:nvSpPr>
        <p:spPr>
          <a:xfrm>
            <a:off x="677334" y="1554480"/>
            <a:ext cx="9015306" cy="4693919"/>
          </a:xfrm>
        </p:spPr>
        <p:txBody>
          <a:bodyPr>
            <a:normAutofit/>
          </a:bodyPr>
          <a:lstStyle/>
          <a:p>
            <a:r>
              <a:rPr lang="en-US" dirty="0">
                <a:effectLst/>
                <a:latin typeface="Times New Roman" panose="02020603050405020304" pitchFamily="18" charset="0"/>
              </a:rPr>
              <a:t>How a member can be accessed is determined by the access specifier that modifies its</a:t>
            </a:r>
            <a:br>
              <a:rPr lang="en-US" dirty="0"/>
            </a:br>
            <a:r>
              <a:rPr lang="en-US" dirty="0">
                <a:effectLst/>
                <a:latin typeface="Times New Roman" panose="02020603050405020304" pitchFamily="18" charset="0"/>
              </a:rPr>
              <a:t>declaration. Java supplies a rich set of access specifiers. Some aspects of access control are related mostly to inheritance or packages. </a:t>
            </a:r>
          </a:p>
          <a:p>
            <a:r>
              <a:rPr lang="en-US" dirty="0">
                <a:effectLst/>
                <a:latin typeface="Times New Roman" panose="02020603050405020304" pitchFamily="18" charset="0"/>
              </a:rPr>
              <a:t>Java’s access specifiers are </a:t>
            </a:r>
          </a:p>
          <a:p>
            <a:pPr>
              <a:buFont typeface="+mj-lt"/>
              <a:buAutoNum type="arabicPeriod"/>
            </a:pPr>
            <a:r>
              <a:rPr lang="en-US" dirty="0">
                <a:effectLst/>
                <a:latin typeface="Times New Roman" panose="02020603050405020304" pitchFamily="18" charset="0"/>
              </a:rPr>
              <a:t>Public: When a member of a class is modified by the public specifier, then that member can be accessed by any other code.</a:t>
            </a:r>
          </a:p>
          <a:p>
            <a:pPr>
              <a:buFont typeface="+mj-lt"/>
              <a:buAutoNum type="arabicPeriod"/>
            </a:pPr>
            <a:r>
              <a:rPr lang="en-US" dirty="0">
                <a:effectLst/>
                <a:latin typeface="Times New Roman" panose="02020603050405020304" pitchFamily="18" charset="0"/>
              </a:rPr>
              <a:t>Private: When a member of a class is specified as private, then that member can only be accessed by other members of its class.</a:t>
            </a:r>
          </a:p>
          <a:p>
            <a:pPr>
              <a:buFont typeface="+mj-lt"/>
              <a:buAutoNum type="arabicPeriod"/>
            </a:pPr>
            <a:r>
              <a:rPr lang="en-US" dirty="0">
                <a:effectLst/>
                <a:latin typeface="Times New Roman" panose="02020603050405020304" pitchFamily="18" charset="0"/>
              </a:rPr>
              <a:t>Protected: </a:t>
            </a:r>
            <a:r>
              <a:rPr lang="en-US" b="0" i="0" dirty="0">
                <a:solidFill>
                  <a:srgbClr val="374151"/>
                </a:solidFill>
                <a:effectLst/>
                <a:latin typeface="Times New Roman" panose="02020603050405020304" pitchFamily="18" charset="0"/>
                <a:cs typeface="Times New Roman" panose="02020603050405020304" pitchFamily="18" charset="0"/>
              </a:rPr>
              <a:t>A protected member can be accessed by any class that is in the same package as the protected member, or by a subclass of the class in which the protected member is defined, even if the subclass is in a different package.</a:t>
            </a:r>
            <a:endParaRPr lang="en-US" dirty="0">
              <a:effectLst/>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rPr>
              <a:t>note:  protected applies only when inheritance is involved. by default the member of a class is public within its own package, but cannot be accessed outside of its package. </a:t>
            </a:r>
            <a:endParaRPr lang="en-IN" dirty="0"/>
          </a:p>
        </p:txBody>
      </p:sp>
    </p:spTree>
    <p:extLst>
      <p:ext uri="{BB962C8B-B14F-4D97-AF65-F5344CB8AC3E}">
        <p14:creationId xmlns:p14="http://schemas.microsoft.com/office/powerpoint/2010/main" val="12235369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76087-0BA3-8673-7501-4159825FC095}"/>
              </a:ext>
            </a:extLst>
          </p:cNvPr>
          <p:cNvSpPr>
            <a:spLocks noGrp="1"/>
          </p:cNvSpPr>
          <p:nvPr>
            <p:ph type="title"/>
          </p:nvPr>
        </p:nvSpPr>
        <p:spPr>
          <a:xfrm>
            <a:off x="677334" y="579120"/>
            <a:ext cx="8596668" cy="1320800"/>
          </a:xfrm>
        </p:spPr>
        <p:txBody>
          <a:bodyPr/>
          <a:lstStyle/>
          <a:p>
            <a:r>
              <a:rPr lang="en-IN" dirty="0"/>
              <a:t>Example for private access specifiers</a:t>
            </a:r>
          </a:p>
        </p:txBody>
      </p:sp>
      <p:sp>
        <p:nvSpPr>
          <p:cNvPr id="3" name="Content Placeholder 2">
            <a:extLst>
              <a:ext uri="{FF2B5EF4-FFF2-40B4-BE49-F238E27FC236}">
                <a16:creationId xmlns:a16="http://schemas.microsoft.com/office/drawing/2014/main" id="{E939693A-7B73-E3CB-6124-C462662F940B}"/>
              </a:ext>
            </a:extLst>
          </p:cNvPr>
          <p:cNvSpPr>
            <a:spLocks noGrp="1"/>
          </p:cNvSpPr>
          <p:nvPr>
            <p:ph idx="1"/>
          </p:nvPr>
        </p:nvSpPr>
        <p:spPr>
          <a:xfrm>
            <a:off x="677334" y="2160589"/>
            <a:ext cx="3574626" cy="3880773"/>
          </a:xfrm>
        </p:spPr>
        <p:txBody>
          <a:bodyPr/>
          <a:lstStyle/>
          <a:p>
            <a:r>
              <a:rPr lang="en-IN" dirty="0"/>
              <a:t>Example: </a:t>
            </a:r>
            <a:r>
              <a:rPr lang="en-IN" dirty="0">
                <a:effectLst/>
                <a:latin typeface="Courier New" panose="02070309020205020404" pitchFamily="49" charset="0"/>
              </a:rPr>
              <a:t>class Test {</a:t>
            </a:r>
            <a:br>
              <a:rPr lang="en-IN" dirty="0"/>
            </a:br>
            <a:r>
              <a:rPr lang="en-IN" dirty="0">
                <a:effectLst/>
                <a:latin typeface="Courier New" panose="02070309020205020404" pitchFamily="49" charset="0"/>
              </a:rPr>
              <a:t>int a; </a:t>
            </a:r>
            <a:br>
              <a:rPr lang="en-IN" dirty="0"/>
            </a:br>
            <a:r>
              <a:rPr lang="en-IN" dirty="0">
                <a:effectLst/>
                <a:latin typeface="Courier New" panose="02070309020205020404" pitchFamily="49" charset="0"/>
              </a:rPr>
              <a:t>public int b; </a:t>
            </a:r>
            <a:br>
              <a:rPr lang="en-IN" dirty="0"/>
            </a:br>
            <a:r>
              <a:rPr lang="en-IN" dirty="0">
                <a:effectLst/>
                <a:latin typeface="Courier New" panose="02070309020205020404" pitchFamily="49" charset="0"/>
              </a:rPr>
              <a:t>private int c; </a:t>
            </a:r>
            <a:br>
              <a:rPr lang="en-IN" dirty="0"/>
            </a:br>
            <a:r>
              <a:rPr lang="en-IN" dirty="0">
                <a:effectLst/>
                <a:latin typeface="Courier New" panose="02070309020205020404" pitchFamily="49" charset="0"/>
              </a:rPr>
              <a:t>void </a:t>
            </a:r>
            <a:r>
              <a:rPr lang="en-IN" dirty="0" err="1">
                <a:effectLst/>
                <a:latin typeface="Courier New" panose="02070309020205020404" pitchFamily="49" charset="0"/>
              </a:rPr>
              <a:t>setc</a:t>
            </a:r>
            <a:r>
              <a:rPr lang="en-IN" dirty="0">
                <a:effectLst/>
                <a:latin typeface="Courier New" panose="02070309020205020404" pitchFamily="49" charset="0"/>
              </a:rPr>
              <a:t>(int </a:t>
            </a:r>
            <a:r>
              <a:rPr lang="en-IN" dirty="0" err="1">
                <a:effectLst/>
                <a:latin typeface="Courier New" panose="02070309020205020404" pitchFamily="49" charset="0"/>
              </a:rPr>
              <a:t>i</a:t>
            </a:r>
            <a:r>
              <a:rPr lang="en-IN" dirty="0">
                <a:effectLst/>
                <a:latin typeface="Courier New" panose="02070309020205020404" pitchFamily="49" charset="0"/>
              </a:rPr>
              <a:t>) { </a:t>
            </a:r>
            <a:br>
              <a:rPr lang="en-IN" dirty="0"/>
            </a:br>
            <a:r>
              <a:rPr lang="en-IN" dirty="0">
                <a:effectLst/>
                <a:latin typeface="Courier New" panose="02070309020205020404" pitchFamily="49" charset="0"/>
              </a:rPr>
              <a:t>c = </a:t>
            </a:r>
            <a:r>
              <a:rPr lang="en-IN" dirty="0" err="1">
                <a:effectLst/>
                <a:latin typeface="Courier New" panose="02070309020205020404" pitchFamily="49" charset="0"/>
              </a:rPr>
              <a:t>i</a:t>
            </a:r>
            <a:r>
              <a:rPr lang="en-IN" dirty="0">
                <a:effectLst/>
                <a:latin typeface="Courier New" panose="02070309020205020404" pitchFamily="49" charset="0"/>
              </a:rPr>
              <a:t>;</a:t>
            </a:r>
            <a:br>
              <a:rPr lang="en-IN" dirty="0"/>
            </a:br>
            <a:r>
              <a:rPr lang="en-IN" dirty="0">
                <a:effectLst/>
                <a:latin typeface="Courier New" panose="02070309020205020404" pitchFamily="49" charset="0"/>
              </a:rPr>
              <a:t>}</a:t>
            </a:r>
            <a:br>
              <a:rPr lang="en-IN" dirty="0"/>
            </a:br>
            <a:r>
              <a:rPr lang="en-IN" dirty="0">
                <a:effectLst/>
                <a:latin typeface="Courier New" panose="02070309020205020404" pitchFamily="49" charset="0"/>
              </a:rPr>
              <a:t>int </a:t>
            </a:r>
            <a:r>
              <a:rPr lang="en-IN" dirty="0" err="1">
                <a:effectLst/>
                <a:latin typeface="Courier New" panose="02070309020205020404" pitchFamily="49" charset="0"/>
              </a:rPr>
              <a:t>getc</a:t>
            </a:r>
            <a:r>
              <a:rPr lang="en-IN" dirty="0">
                <a:effectLst/>
                <a:latin typeface="Courier New" panose="02070309020205020404" pitchFamily="49" charset="0"/>
              </a:rPr>
              <a:t>() { </a:t>
            </a:r>
            <a:br>
              <a:rPr lang="en-IN" dirty="0"/>
            </a:br>
            <a:r>
              <a:rPr lang="en-IN" dirty="0">
                <a:effectLst/>
                <a:latin typeface="Courier New" panose="02070309020205020404" pitchFamily="49" charset="0"/>
              </a:rPr>
              <a:t>return c;</a:t>
            </a:r>
            <a:br>
              <a:rPr lang="en-IN" dirty="0"/>
            </a:br>
            <a:r>
              <a:rPr lang="en-IN" dirty="0">
                <a:effectLst/>
                <a:latin typeface="Courier New" panose="02070309020205020404" pitchFamily="49" charset="0"/>
              </a:rPr>
              <a:t>}</a:t>
            </a:r>
            <a:br>
              <a:rPr lang="en-IN" dirty="0"/>
            </a:br>
            <a:r>
              <a:rPr lang="en-IN" dirty="0">
                <a:effectLst/>
                <a:latin typeface="Courier New" panose="02070309020205020404" pitchFamily="49" charset="0"/>
              </a:rPr>
              <a:t>}</a:t>
            </a:r>
            <a:endParaRPr lang="en-IN" dirty="0"/>
          </a:p>
        </p:txBody>
      </p:sp>
      <p:sp>
        <p:nvSpPr>
          <p:cNvPr id="4" name="Content Placeholder 2">
            <a:extLst>
              <a:ext uri="{FF2B5EF4-FFF2-40B4-BE49-F238E27FC236}">
                <a16:creationId xmlns:a16="http://schemas.microsoft.com/office/drawing/2014/main" id="{44CD4B51-564C-7D36-9FB4-221D9FA14DE6}"/>
              </a:ext>
            </a:extLst>
          </p:cNvPr>
          <p:cNvSpPr txBox="1">
            <a:spLocks/>
          </p:cNvSpPr>
          <p:nvPr/>
        </p:nvSpPr>
        <p:spPr>
          <a:xfrm>
            <a:off x="4145280" y="2160589"/>
            <a:ext cx="490728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effectLst/>
                <a:latin typeface="Courier New" panose="02070309020205020404" pitchFamily="49" charset="0"/>
              </a:rPr>
              <a:t>class </a:t>
            </a:r>
            <a:r>
              <a:rPr lang="en-IN" dirty="0" err="1">
                <a:effectLst/>
                <a:latin typeface="Courier New" panose="02070309020205020404" pitchFamily="49" charset="0"/>
              </a:rPr>
              <a:t>AccessTest</a:t>
            </a:r>
            <a:r>
              <a:rPr lang="en-IN" dirty="0">
                <a:effectLst/>
                <a:latin typeface="Courier New" panose="02070309020205020404" pitchFamily="49" charset="0"/>
              </a:rPr>
              <a:t> {</a:t>
            </a:r>
            <a:br>
              <a:rPr lang="en-IN" dirty="0"/>
            </a:br>
            <a:r>
              <a:rPr lang="en-IN" dirty="0">
                <a:effectLst/>
                <a:latin typeface="Courier New" panose="02070309020205020404" pitchFamily="49" charset="0"/>
              </a:rPr>
              <a:t>public static void main(String </a:t>
            </a:r>
            <a:r>
              <a:rPr lang="en-IN" dirty="0" err="1">
                <a:effectLst/>
                <a:latin typeface="Courier New" panose="02070309020205020404" pitchFamily="49" charset="0"/>
              </a:rPr>
              <a:t>args</a:t>
            </a:r>
            <a:r>
              <a:rPr lang="en-IN" dirty="0">
                <a:effectLst/>
                <a:latin typeface="Courier New" panose="02070309020205020404" pitchFamily="49" charset="0"/>
              </a:rPr>
              <a:t>[]) {</a:t>
            </a:r>
            <a:br>
              <a:rPr lang="en-IN" dirty="0"/>
            </a:br>
            <a:r>
              <a:rPr lang="en-IN" dirty="0">
                <a:effectLst/>
                <a:latin typeface="Courier New" panose="02070309020205020404" pitchFamily="49" charset="0"/>
              </a:rPr>
              <a:t>Test </a:t>
            </a:r>
            <a:r>
              <a:rPr lang="en-IN" dirty="0" err="1">
                <a:effectLst/>
                <a:latin typeface="Courier New" panose="02070309020205020404" pitchFamily="49" charset="0"/>
              </a:rPr>
              <a:t>ob</a:t>
            </a:r>
            <a:r>
              <a:rPr lang="en-IN" dirty="0">
                <a:effectLst/>
                <a:latin typeface="Courier New" panose="02070309020205020404" pitchFamily="49" charset="0"/>
              </a:rPr>
              <a:t> = new Test();</a:t>
            </a:r>
            <a:br>
              <a:rPr lang="en-IN" dirty="0"/>
            </a:br>
            <a:r>
              <a:rPr lang="en-IN" dirty="0" err="1">
                <a:effectLst/>
                <a:latin typeface="Courier New" panose="02070309020205020404" pitchFamily="49" charset="0"/>
              </a:rPr>
              <a:t>ob.a</a:t>
            </a:r>
            <a:r>
              <a:rPr lang="en-IN" dirty="0">
                <a:effectLst/>
                <a:latin typeface="Courier New" panose="02070309020205020404" pitchFamily="49" charset="0"/>
              </a:rPr>
              <a:t> = 10;</a:t>
            </a:r>
            <a:br>
              <a:rPr lang="en-IN" dirty="0"/>
            </a:br>
            <a:r>
              <a:rPr lang="en-IN" dirty="0" err="1">
                <a:effectLst/>
                <a:latin typeface="Courier New" panose="02070309020205020404" pitchFamily="49" charset="0"/>
              </a:rPr>
              <a:t>ob.b</a:t>
            </a:r>
            <a:r>
              <a:rPr lang="en-IN" dirty="0">
                <a:effectLst/>
                <a:latin typeface="Courier New" panose="02070309020205020404" pitchFamily="49" charset="0"/>
              </a:rPr>
              <a:t> = 20;</a:t>
            </a:r>
            <a:br>
              <a:rPr lang="en-IN" dirty="0"/>
            </a:br>
            <a:r>
              <a:rPr lang="en-IN" dirty="0" err="1">
                <a:effectLst/>
                <a:latin typeface="Courier New" panose="02070309020205020404" pitchFamily="49" charset="0"/>
              </a:rPr>
              <a:t>ob.c</a:t>
            </a:r>
            <a:r>
              <a:rPr lang="en-IN" dirty="0">
                <a:effectLst/>
                <a:latin typeface="Courier New" panose="02070309020205020404" pitchFamily="49" charset="0"/>
              </a:rPr>
              <a:t> = 100; </a:t>
            </a:r>
            <a:br>
              <a:rPr lang="en-IN" dirty="0"/>
            </a:br>
            <a:r>
              <a:rPr lang="en-IN" dirty="0" err="1">
                <a:effectLst/>
                <a:latin typeface="Courier New" panose="02070309020205020404" pitchFamily="49" charset="0"/>
              </a:rPr>
              <a:t>ob.setc</a:t>
            </a:r>
            <a:r>
              <a:rPr lang="en-IN" dirty="0">
                <a:effectLst/>
                <a:latin typeface="Courier New" panose="02070309020205020404" pitchFamily="49" charset="0"/>
              </a:rPr>
              <a:t>(100); </a:t>
            </a:r>
            <a:br>
              <a:rPr lang="en-IN" dirty="0"/>
            </a:br>
            <a:r>
              <a:rPr lang="en-IN" dirty="0" err="1">
                <a:effectLst/>
                <a:latin typeface="Courier New" panose="02070309020205020404" pitchFamily="49" charset="0"/>
              </a:rPr>
              <a:t>System.out.println</a:t>
            </a:r>
            <a:r>
              <a:rPr lang="en-IN" dirty="0">
                <a:effectLst/>
                <a:latin typeface="Courier New" panose="02070309020205020404" pitchFamily="49" charset="0"/>
              </a:rPr>
              <a:t>("a, b, and c: " + </a:t>
            </a:r>
            <a:r>
              <a:rPr lang="en-IN" dirty="0" err="1">
                <a:effectLst/>
                <a:latin typeface="Courier New" panose="02070309020205020404" pitchFamily="49" charset="0"/>
              </a:rPr>
              <a:t>ob.a</a:t>
            </a:r>
            <a:r>
              <a:rPr lang="en-IN" dirty="0">
                <a:effectLst/>
                <a:latin typeface="Courier New" panose="02070309020205020404" pitchFamily="49" charset="0"/>
              </a:rPr>
              <a:t> + " " +</a:t>
            </a:r>
            <a:br>
              <a:rPr lang="en-IN" dirty="0"/>
            </a:br>
            <a:r>
              <a:rPr lang="en-IN" dirty="0" err="1">
                <a:effectLst/>
                <a:latin typeface="Courier New" panose="02070309020205020404" pitchFamily="49" charset="0"/>
              </a:rPr>
              <a:t>ob.b</a:t>
            </a:r>
            <a:r>
              <a:rPr lang="en-IN" dirty="0">
                <a:effectLst/>
                <a:latin typeface="Courier New" panose="02070309020205020404" pitchFamily="49" charset="0"/>
              </a:rPr>
              <a:t> + " " + </a:t>
            </a:r>
            <a:r>
              <a:rPr lang="en-IN" dirty="0" err="1">
                <a:effectLst/>
                <a:latin typeface="Courier New" panose="02070309020205020404" pitchFamily="49" charset="0"/>
              </a:rPr>
              <a:t>ob.getc</a:t>
            </a:r>
            <a:r>
              <a:rPr lang="en-IN" dirty="0">
                <a:effectLst/>
                <a:latin typeface="Courier New" panose="02070309020205020404" pitchFamily="49" charset="0"/>
              </a:rPr>
              <a:t>());</a:t>
            </a:r>
            <a:br>
              <a:rPr lang="en-IN" dirty="0"/>
            </a:br>
            <a:r>
              <a:rPr lang="en-IN" dirty="0">
                <a:effectLst/>
                <a:latin typeface="Courier New" panose="02070309020205020404" pitchFamily="49" charset="0"/>
              </a:rPr>
              <a:t>}}</a:t>
            </a:r>
            <a:br>
              <a:rPr lang="en-IN" dirty="0"/>
            </a:br>
            <a:endParaRPr lang="en-IN" dirty="0"/>
          </a:p>
        </p:txBody>
      </p:sp>
    </p:spTree>
    <p:extLst>
      <p:ext uri="{BB962C8B-B14F-4D97-AF65-F5344CB8AC3E}">
        <p14:creationId xmlns:p14="http://schemas.microsoft.com/office/powerpoint/2010/main" val="1965984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0AE7-88DB-3F13-654C-4F8A775B1E34}"/>
              </a:ext>
            </a:extLst>
          </p:cNvPr>
          <p:cNvSpPr>
            <a:spLocks noGrp="1"/>
          </p:cNvSpPr>
          <p:nvPr>
            <p:ph type="title"/>
          </p:nvPr>
        </p:nvSpPr>
        <p:spPr/>
        <p:txBody>
          <a:bodyPr/>
          <a:lstStyle/>
          <a:p>
            <a:r>
              <a:rPr lang="en-IN" dirty="0"/>
              <a:t>First code in JAVA</a:t>
            </a:r>
          </a:p>
        </p:txBody>
      </p:sp>
      <p:sp>
        <p:nvSpPr>
          <p:cNvPr id="3" name="Content Placeholder 2">
            <a:extLst>
              <a:ext uri="{FF2B5EF4-FFF2-40B4-BE49-F238E27FC236}">
                <a16:creationId xmlns:a16="http://schemas.microsoft.com/office/drawing/2014/main" id="{B98A02C5-C2F4-2E20-97E2-154D30589581}"/>
              </a:ext>
            </a:extLst>
          </p:cNvPr>
          <p:cNvSpPr>
            <a:spLocks noGrp="1"/>
          </p:cNvSpPr>
          <p:nvPr>
            <p:ph idx="1"/>
          </p:nvPr>
        </p:nvSpPr>
        <p:spPr/>
        <p:txBody>
          <a:bodyPr>
            <a:normAutofit fontScale="85000" lnSpcReduction="20000"/>
          </a:bodyPr>
          <a:lstStyle/>
          <a:p>
            <a:r>
              <a:rPr lang="en-IN" dirty="0"/>
              <a:t>To create a simple java program, you need to create a class that contains the main method.</a:t>
            </a:r>
          </a:p>
          <a:p>
            <a:r>
              <a:rPr lang="en-IN" dirty="0"/>
              <a:t>Let's understand the requirement first.</a:t>
            </a:r>
          </a:p>
          <a:p>
            <a:r>
              <a:rPr lang="en-IN" dirty="0"/>
              <a:t>For executing any java program, you need to</a:t>
            </a:r>
          </a:p>
          <a:p>
            <a:r>
              <a:rPr lang="en-IN" dirty="0"/>
              <a:t>Install the JDK if you don't have installed it, download the JDK and install it.</a:t>
            </a:r>
          </a:p>
          <a:p>
            <a:r>
              <a:rPr lang="en-IN" dirty="0"/>
              <a:t>Set path of the </a:t>
            </a:r>
            <a:r>
              <a:rPr lang="en-IN" dirty="0" err="1"/>
              <a:t>jdk</a:t>
            </a:r>
            <a:r>
              <a:rPr lang="en-IN" dirty="0"/>
              <a:t>/bin directory. </a:t>
            </a:r>
          </a:p>
          <a:p>
            <a:r>
              <a:rPr lang="en-IN" dirty="0"/>
              <a:t>Create the java program</a:t>
            </a:r>
          </a:p>
          <a:p>
            <a:r>
              <a:rPr lang="en-IN" dirty="0"/>
              <a:t>Compile and run the java program</a:t>
            </a:r>
          </a:p>
          <a:p>
            <a:r>
              <a:rPr lang="en-IN" sz="2100" b="1" dirty="0"/>
              <a:t>class Simple{  </a:t>
            </a:r>
          </a:p>
          <a:p>
            <a:r>
              <a:rPr lang="en-IN" sz="2100" b="1" dirty="0"/>
              <a:t>    public static void main(String </a:t>
            </a:r>
            <a:r>
              <a:rPr lang="en-IN" sz="2100" b="1" dirty="0" err="1"/>
              <a:t>args</a:t>
            </a:r>
            <a:r>
              <a:rPr lang="en-IN" sz="2100" b="1" dirty="0"/>
              <a:t>[]){  </a:t>
            </a:r>
          </a:p>
          <a:p>
            <a:r>
              <a:rPr lang="en-IN" sz="2100" b="1" dirty="0"/>
              <a:t>     </a:t>
            </a:r>
            <a:r>
              <a:rPr lang="en-IN" sz="2100" b="1" dirty="0" err="1"/>
              <a:t>System.out.println</a:t>
            </a:r>
            <a:r>
              <a:rPr lang="en-IN" sz="2100" b="1" dirty="0"/>
              <a:t>("Hello Java");  </a:t>
            </a:r>
          </a:p>
          <a:p>
            <a:r>
              <a:rPr lang="en-IN" sz="2100" b="1" dirty="0"/>
              <a:t>    }  </a:t>
            </a:r>
          </a:p>
          <a:p>
            <a:r>
              <a:rPr lang="en-IN" sz="2100" b="1" dirty="0"/>
              <a:t>}  </a:t>
            </a:r>
          </a:p>
          <a:p>
            <a:endParaRPr lang="en-IN" dirty="0"/>
          </a:p>
        </p:txBody>
      </p:sp>
    </p:spTree>
    <p:extLst>
      <p:ext uri="{BB962C8B-B14F-4D97-AF65-F5344CB8AC3E}">
        <p14:creationId xmlns:p14="http://schemas.microsoft.com/office/powerpoint/2010/main" val="42094459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B801-BD04-7671-FA63-F1EA84270402}"/>
              </a:ext>
            </a:extLst>
          </p:cNvPr>
          <p:cNvSpPr>
            <a:spLocks noGrp="1"/>
          </p:cNvSpPr>
          <p:nvPr>
            <p:ph type="title"/>
          </p:nvPr>
        </p:nvSpPr>
        <p:spPr/>
        <p:txBody>
          <a:bodyPr/>
          <a:lstStyle/>
          <a:p>
            <a:r>
              <a:rPr lang="en-IN" dirty="0"/>
              <a:t>Non Access modifiers</a:t>
            </a:r>
          </a:p>
        </p:txBody>
      </p:sp>
      <p:sp>
        <p:nvSpPr>
          <p:cNvPr id="3" name="Content Placeholder 2">
            <a:extLst>
              <a:ext uri="{FF2B5EF4-FFF2-40B4-BE49-F238E27FC236}">
                <a16:creationId xmlns:a16="http://schemas.microsoft.com/office/drawing/2014/main" id="{4E1946BB-724B-71C6-DF5C-CD3FFB3EC74C}"/>
              </a:ext>
            </a:extLst>
          </p:cNvPr>
          <p:cNvSpPr>
            <a:spLocks noGrp="1"/>
          </p:cNvSpPr>
          <p:nvPr>
            <p:ph idx="1"/>
          </p:nvPr>
        </p:nvSpPr>
        <p:spPr/>
        <p:txBody>
          <a:bodyPr/>
          <a:lstStyle/>
          <a:p>
            <a:pPr algn="l"/>
            <a:r>
              <a:rPr lang="en-US" b="0" i="0" dirty="0">
                <a:solidFill>
                  <a:srgbClr val="212529"/>
                </a:solidFill>
                <a:effectLst/>
                <a:latin typeface="system-ui"/>
              </a:rPr>
              <a:t>Along with access modifiers, Java provides non-access modifiers as well. These modifier are </a:t>
            </a:r>
            <a:r>
              <a:rPr lang="en-US" b="1" i="0" dirty="0">
                <a:solidFill>
                  <a:srgbClr val="212529"/>
                </a:solidFill>
                <a:effectLst/>
                <a:latin typeface="system-ui"/>
              </a:rPr>
              <a:t>used to set special properties </a:t>
            </a:r>
            <a:r>
              <a:rPr lang="en-US" b="0" i="0" dirty="0">
                <a:solidFill>
                  <a:srgbClr val="212529"/>
                </a:solidFill>
                <a:effectLst/>
                <a:latin typeface="system-ui"/>
              </a:rPr>
              <a:t>to the variable or method.</a:t>
            </a:r>
          </a:p>
          <a:p>
            <a:pPr algn="l"/>
            <a:r>
              <a:rPr lang="en-US" b="0" i="0" dirty="0">
                <a:solidFill>
                  <a:srgbClr val="212529"/>
                </a:solidFill>
                <a:effectLst/>
                <a:latin typeface="system-ui"/>
              </a:rPr>
              <a:t>Non-access modifiers do not change the accessibility of variable or method, but they provide special properties to them. Java provides following non-access modifiers.</a:t>
            </a:r>
          </a:p>
          <a:p>
            <a:pPr algn="l">
              <a:buFont typeface="+mj-lt"/>
              <a:buAutoNum type="arabicPeriod"/>
            </a:pPr>
            <a:r>
              <a:rPr lang="en-US" b="0" i="0" dirty="0">
                <a:solidFill>
                  <a:srgbClr val="212529"/>
                </a:solidFill>
                <a:effectLst/>
                <a:latin typeface="system-ui"/>
              </a:rPr>
              <a:t>Final</a:t>
            </a:r>
          </a:p>
          <a:p>
            <a:pPr algn="l">
              <a:buFont typeface="+mj-lt"/>
              <a:buAutoNum type="arabicPeriod"/>
            </a:pPr>
            <a:r>
              <a:rPr lang="en-US" b="0" i="0" dirty="0">
                <a:solidFill>
                  <a:srgbClr val="212529"/>
                </a:solidFill>
                <a:effectLst/>
                <a:latin typeface="system-ui"/>
              </a:rPr>
              <a:t>Static</a:t>
            </a:r>
          </a:p>
          <a:p>
            <a:pPr algn="l">
              <a:buFont typeface="+mj-lt"/>
              <a:buAutoNum type="arabicPeriod"/>
            </a:pPr>
            <a:r>
              <a:rPr lang="en-US" b="0" i="0" dirty="0">
                <a:solidFill>
                  <a:srgbClr val="212529"/>
                </a:solidFill>
                <a:effectLst/>
                <a:latin typeface="system-ui"/>
              </a:rPr>
              <a:t>Transient</a:t>
            </a:r>
          </a:p>
          <a:p>
            <a:pPr algn="l">
              <a:buFont typeface="+mj-lt"/>
              <a:buAutoNum type="arabicPeriod"/>
            </a:pPr>
            <a:r>
              <a:rPr lang="en-US" b="0" i="0" dirty="0">
                <a:solidFill>
                  <a:srgbClr val="212529"/>
                </a:solidFill>
                <a:effectLst/>
                <a:latin typeface="system-ui"/>
              </a:rPr>
              <a:t>Synchronized</a:t>
            </a:r>
          </a:p>
          <a:p>
            <a:pPr algn="l">
              <a:buFont typeface="+mj-lt"/>
              <a:buAutoNum type="arabicPeriod"/>
            </a:pPr>
            <a:r>
              <a:rPr lang="en-US" b="0" i="0" dirty="0">
                <a:solidFill>
                  <a:srgbClr val="212529"/>
                </a:solidFill>
                <a:effectLst/>
                <a:latin typeface="system-ui"/>
              </a:rPr>
              <a:t>Volatile</a:t>
            </a:r>
          </a:p>
        </p:txBody>
      </p:sp>
    </p:spTree>
    <p:extLst>
      <p:ext uri="{BB962C8B-B14F-4D97-AF65-F5344CB8AC3E}">
        <p14:creationId xmlns:p14="http://schemas.microsoft.com/office/powerpoint/2010/main" val="13244395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4044F-1038-232E-70EA-723DD3DF2806}"/>
              </a:ext>
            </a:extLst>
          </p:cNvPr>
          <p:cNvSpPr>
            <a:spLocks noGrp="1"/>
          </p:cNvSpPr>
          <p:nvPr>
            <p:ph type="title"/>
          </p:nvPr>
        </p:nvSpPr>
        <p:spPr/>
        <p:txBody>
          <a:bodyPr/>
          <a:lstStyle/>
          <a:p>
            <a:r>
              <a:rPr lang="en-IN" dirty="0"/>
              <a:t>This keyword</a:t>
            </a:r>
          </a:p>
        </p:txBody>
      </p:sp>
      <p:sp>
        <p:nvSpPr>
          <p:cNvPr id="3" name="Content Placeholder 2">
            <a:extLst>
              <a:ext uri="{FF2B5EF4-FFF2-40B4-BE49-F238E27FC236}">
                <a16:creationId xmlns:a16="http://schemas.microsoft.com/office/drawing/2014/main" id="{AA195E33-B423-6FD0-D31E-B167179D955E}"/>
              </a:ext>
            </a:extLst>
          </p:cNvPr>
          <p:cNvSpPr>
            <a:spLocks noGrp="1"/>
          </p:cNvSpPr>
          <p:nvPr>
            <p:ph idx="1"/>
          </p:nvPr>
        </p:nvSpPr>
        <p:spPr>
          <a:xfrm>
            <a:off x="677334" y="1447800"/>
            <a:ext cx="4876800" cy="5074919"/>
          </a:xfrm>
        </p:spPr>
        <p:txBody>
          <a:bodyPr>
            <a:normAutofit/>
          </a:bodyPr>
          <a:lstStyle/>
          <a:p>
            <a:r>
              <a:rPr lang="en-US" b="0" i="0" dirty="0">
                <a:solidFill>
                  <a:srgbClr val="212529"/>
                </a:solidFill>
                <a:effectLst/>
                <a:latin typeface="system-ui"/>
              </a:rPr>
              <a:t>In Java, this is a keyword which is </a:t>
            </a:r>
            <a:r>
              <a:rPr lang="en-US" b="1" i="0" dirty="0">
                <a:solidFill>
                  <a:srgbClr val="212529"/>
                </a:solidFill>
                <a:effectLst/>
                <a:latin typeface="system-ui"/>
              </a:rPr>
              <a:t>used to refer current object</a:t>
            </a:r>
            <a:r>
              <a:rPr lang="en-US" b="0" i="0" dirty="0">
                <a:solidFill>
                  <a:srgbClr val="212529"/>
                </a:solidFill>
                <a:effectLst/>
                <a:latin typeface="system-ui"/>
              </a:rPr>
              <a:t> of a class. we can be used to refer any member of the class. It means we can access any instance variable and method by using </a:t>
            </a:r>
            <a:r>
              <a:rPr lang="en-US" b="1" i="0" dirty="0">
                <a:solidFill>
                  <a:srgbClr val="212529"/>
                </a:solidFill>
                <a:effectLst/>
                <a:latin typeface="system-ui"/>
              </a:rPr>
              <a:t>this</a:t>
            </a:r>
            <a:r>
              <a:rPr lang="en-US" b="0" i="0" dirty="0">
                <a:solidFill>
                  <a:srgbClr val="212529"/>
                </a:solidFill>
                <a:effectLst/>
                <a:latin typeface="system-ui"/>
              </a:rPr>
              <a:t> keyword.</a:t>
            </a:r>
          </a:p>
          <a:p>
            <a:pPr algn="l"/>
            <a:r>
              <a:rPr lang="en-US" b="0" i="0" dirty="0">
                <a:solidFill>
                  <a:srgbClr val="212529"/>
                </a:solidFill>
                <a:effectLst/>
                <a:latin typeface="system-ui"/>
              </a:rPr>
              <a:t>We can use this keyword for the following purpose.</a:t>
            </a:r>
          </a:p>
          <a:p>
            <a:pPr algn="l">
              <a:buFont typeface="Arial" panose="020B0604020202020204" pitchFamily="34" charset="0"/>
              <a:buChar char="•"/>
            </a:pPr>
            <a:r>
              <a:rPr lang="en-US" b="1" i="0" dirty="0">
                <a:solidFill>
                  <a:srgbClr val="212529"/>
                </a:solidFill>
                <a:effectLst/>
                <a:latin typeface="system-ui"/>
              </a:rPr>
              <a:t>this</a:t>
            </a:r>
            <a:r>
              <a:rPr lang="en-US" b="0" i="0" dirty="0">
                <a:solidFill>
                  <a:srgbClr val="212529"/>
                </a:solidFill>
                <a:effectLst/>
                <a:latin typeface="system-ui"/>
              </a:rPr>
              <a:t> keyword is used to refer to current object.</a:t>
            </a:r>
          </a:p>
          <a:p>
            <a:pPr algn="l">
              <a:buFont typeface="Arial" panose="020B0604020202020204" pitchFamily="34" charset="0"/>
              <a:buChar char="•"/>
            </a:pPr>
            <a:r>
              <a:rPr lang="en-US" b="1" i="0" dirty="0">
                <a:solidFill>
                  <a:srgbClr val="212529"/>
                </a:solidFill>
                <a:effectLst/>
                <a:latin typeface="system-ui"/>
              </a:rPr>
              <a:t>this</a:t>
            </a:r>
            <a:r>
              <a:rPr lang="en-US" b="0" i="0" dirty="0">
                <a:solidFill>
                  <a:srgbClr val="212529"/>
                </a:solidFill>
                <a:effectLst/>
                <a:latin typeface="system-ui"/>
              </a:rPr>
              <a:t> is always a reference to the object on which method was invoked.</a:t>
            </a:r>
          </a:p>
          <a:p>
            <a:pPr algn="l">
              <a:buFont typeface="Arial" panose="020B0604020202020204" pitchFamily="34" charset="0"/>
              <a:buChar char="•"/>
            </a:pPr>
            <a:r>
              <a:rPr lang="en-US" b="1" i="0" dirty="0">
                <a:solidFill>
                  <a:srgbClr val="212529"/>
                </a:solidFill>
                <a:effectLst/>
                <a:latin typeface="system-ui"/>
              </a:rPr>
              <a:t>this</a:t>
            </a:r>
            <a:r>
              <a:rPr lang="en-US" b="0" i="0" dirty="0">
                <a:solidFill>
                  <a:srgbClr val="212529"/>
                </a:solidFill>
                <a:effectLst/>
                <a:latin typeface="system-ui"/>
              </a:rPr>
              <a:t> can be used to invoke current class constructor.</a:t>
            </a:r>
          </a:p>
          <a:p>
            <a:pPr algn="l">
              <a:buFont typeface="Arial" panose="020B0604020202020204" pitchFamily="34" charset="0"/>
              <a:buChar char="•"/>
            </a:pPr>
            <a:r>
              <a:rPr lang="en-US" b="1" i="0" dirty="0">
                <a:solidFill>
                  <a:srgbClr val="212529"/>
                </a:solidFill>
                <a:effectLst/>
                <a:latin typeface="system-ui"/>
              </a:rPr>
              <a:t>this</a:t>
            </a:r>
            <a:r>
              <a:rPr lang="en-US" b="0" i="0" dirty="0">
                <a:solidFill>
                  <a:srgbClr val="212529"/>
                </a:solidFill>
                <a:effectLst/>
                <a:latin typeface="system-ui"/>
              </a:rPr>
              <a:t> can be passed as an argument to another method.</a:t>
            </a:r>
          </a:p>
          <a:p>
            <a:pPr marL="0" indent="0">
              <a:buNone/>
            </a:pPr>
            <a:endParaRPr lang="en-IN" dirty="0"/>
          </a:p>
        </p:txBody>
      </p:sp>
      <p:sp>
        <p:nvSpPr>
          <p:cNvPr id="4" name="Content Placeholder 2">
            <a:extLst>
              <a:ext uri="{FF2B5EF4-FFF2-40B4-BE49-F238E27FC236}">
                <a16:creationId xmlns:a16="http://schemas.microsoft.com/office/drawing/2014/main" id="{2FF971D9-0C77-C447-9663-CA41E32F7D26}"/>
              </a:ext>
            </a:extLst>
          </p:cNvPr>
          <p:cNvSpPr txBox="1">
            <a:spLocks/>
          </p:cNvSpPr>
          <p:nvPr/>
        </p:nvSpPr>
        <p:spPr>
          <a:xfrm>
            <a:off x="5813214" y="1463040"/>
            <a:ext cx="5129106" cy="5059679"/>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IN" dirty="0"/>
              <a:t>Example:  </a:t>
            </a:r>
          </a:p>
          <a:p>
            <a:pPr marL="0" indent="0">
              <a:buFont typeface="Wingdings 3" charset="2"/>
              <a:buNone/>
            </a:pPr>
            <a:r>
              <a:rPr lang="en-IN" dirty="0"/>
              <a:t>class Demo</a:t>
            </a:r>
          </a:p>
          <a:p>
            <a:pPr marL="0" indent="0">
              <a:buFont typeface="Wingdings 3" charset="2"/>
              <a:buNone/>
            </a:pPr>
            <a:r>
              <a:rPr lang="en-IN" dirty="0"/>
              <a:t>{</a:t>
            </a:r>
          </a:p>
          <a:p>
            <a:pPr marL="0" indent="0">
              <a:buFont typeface="Wingdings 3" charset="2"/>
              <a:buNone/>
            </a:pPr>
            <a:r>
              <a:rPr lang="en-IN" dirty="0"/>
              <a:t> Double width, height, depth;</a:t>
            </a:r>
          </a:p>
          <a:p>
            <a:pPr marL="0" indent="0">
              <a:buFont typeface="Wingdings 3" charset="2"/>
              <a:buNone/>
            </a:pPr>
            <a:r>
              <a:rPr lang="en-IN" dirty="0"/>
              <a:t> Demo (double w, double h, double d)</a:t>
            </a:r>
          </a:p>
          <a:p>
            <a:pPr marL="0" indent="0">
              <a:buFont typeface="Wingdings 3" charset="2"/>
              <a:buNone/>
            </a:pPr>
            <a:r>
              <a:rPr lang="en-IN" dirty="0"/>
              <a:t> {</a:t>
            </a:r>
          </a:p>
          <a:p>
            <a:pPr marL="0" indent="0">
              <a:buFont typeface="Wingdings 3" charset="2"/>
              <a:buNone/>
            </a:pPr>
            <a:r>
              <a:rPr lang="en-IN" dirty="0"/>
              <a:t>  </a:t>
            </a:r>
            <a:r>
              <a:rPr lang="en-IN" dirty="0" err="1"/>
              <a:t>this.width</a:t>
            </a:r>
            <a:r>
              <a:rPr lang="en-IN" dirty="0"/>
              <a:t> = w;</a:t>
            </a:r>
          </a:p>
          <a:p>
            <a:pPr marL="0" indent="0">
              <a:buFont typeface="Wingdings 3" charset="2"/>
              <a:buNone/>
            </a:pPr>
            <a:r>
              <a:rPr lang="en-IN" dirty="0"/>
              <a:t>  </a:t>
            </a:r>
            <a:r>
              <a:rPr lang="en-IN" dirty="0" err="1"/>
              <a:t>this.height</a:t>
            </a:r>
            <a:r>
              <a:rPr lang="en-IN" dirty="0"/>
              <a:t> = h;</a:t>
            </a:r>
          </a:p>
          <a:p>
            <a:pPr marL="0" indent="0">
              <a:buFont typeface="Wingdings 3" charset="2"/>
              <a:buNone/>
            </a:pPr>
            <a:r>
              <a:rPr lang="en-IN" dirty="0"/>
              <a:t>  </a:t>
            </a:r>
            <a:r>
              <a:rPr lang="en-IN" dirty="0" err="1"/>
              <a:t>this.depth</a:t>
            </a:r>
            <a:r>
              <a:rPr lang="en-IN" dirty="0"/>
              <a:t> = d;</a:t>
            </a:r>
          </a:p>
          <a:p>
            <a:pPr marL="0" indent="0">
              <a:buFont typeface="Wingdings 3" charset="2"/>
              <a:buNone/>
            </a:pPr>
            <a:r>
              <a:rPr lang="en-IN" dirty="0"/>
              <a:t> }</a:t>
            </a:r>
          </a:p>
          <a:p>
            <a:pPr marL="0" indent="0">
              <a:buFont typeface="Wingdings 3" charset="2"/>
              <a:buNone/>
            </a:pPr>
            <a:r>
              <a:rPr lang="en-IN" dirty="0"/>
              <a:t> public static void main(String[] </a:t>
            </a:r>
            <a:r>
              <a:rPr lang="en-IN" dirty="0" err="1"/>
              <a:t>args</a:t>
            </a:r>
            <a:r>
              <a:rPr lang="en-IN" dirty="0"/>
              <a:t>) {</a:t>
            </a:r>
          </a:p>
          <a:p>
            <a:pPr marL="0" indent="0">
              <a:buFont typeface="Wingdings 3" charset="2"/>
              <a:buNone/>
            </a:pPr>
            <a:r>
              <a:rPr lang="en-IN" dirty="0"/>
              <a:t>	 Demo d = new Demo(10,20,30);</a:t>
            </a:r>
          </a:p>
          <a:p>
            <a:pPr marL="0" indent="0">
              <a:buFont typeface="Wingdings 3" charset="2"/>
              <a:buNone/>
            </a:pPr>
            <a:r>
              <a:rPr lang="en-IN" dirty="0"/>
              <a:t>	 </a:t>
            </a:r>
            <a:r>
              <a:rPr lang="en-IN" dirty="0" err="1"/>
              <a:t>System.out.println</a:t>
            </a:r>
            <a:r>
              <a:rPr lang="en-IN" dirty="0"/>
              <a:t>("width = "+</a:t>
            </a:r>
            <a:r>
              <a:rPr lang="en-IN" dirty="0" err="1"/>
              <a:t>d.width</a:t>
            </a:r>
            <a:r>
              <a:rPr lang="en-IN" dirty="0"/>
              <a:t>);</a:t>
            </a:r>
          </a:p>
          <a:p>
            <a:pPr marL="0" indent="0">
              <a:buFont typeface="Wingdings 3" charset="2"/>
              <a:buNone/>
            </a:pPr>
            <a:r>
              <a:rPr lang="en-IN" dirty="0"/>
              <a:t>	 </a:t>
            </a:r>
            <a:r>
              <a:rPr lang="en-IN" dirty="0" err="1"/>
              <a:t>System.out.println</a:t>
            </a:r>
            <a:r>
              <a:rPr lang="en-IN" dirty="0"/>
              <a:t>("height = "+</a:t>
            </a:r>
            <a:r>
              <a:rPr lang="en-IN" dirty="0" err="1"/>
              <a:t>d.height</a:t>
            </a:r>
            <a:r>
              <a:rPr lang="en-IN" dirty="0"/>
              <a:t>);</a:t>
            </a:r>
          </a:p>
          <a:p>
            <a:pPr marL="0" indent="0">
              <a:buFont typeface="Wingdings 3" charset="2"/>
              <a:buNone/>
            </a:pPr>
            <a:r>
              <a:rPr lang="en-IN" dirty="0"/>
              <a:t>	 </a:t>
            </a:r>
            <a:r>
              <a:rPr lang="en-IN" dirty="0" err="1"/>
              <a:t>System.out.println</a:t>
            </a:r>
            <a:r>
              <a:rPr lang="en-IN" dirty="0"/>
              <a:t>("depth = "+</a:t>
            </a:r>
            <a:r>
              <a:rPr lang="en-IN" dirty="0" err="1"/>
              <a:t>d.depth</a:t>
            </a:r>
            <a:r>
              <a:rPr lang="en-IN" dirty="0"/>
              <a:t>);</a:t>
            </a:r>
          </a:p>
          <a:p>
            <a:pPr marL="0" indent="0">
              <a:buFont typeface="Wingdings 3" charset="2"/>
              <a:buNone/>
            </a:pPr>
            <a:r>
              <a:rPr lang="en-IN" dirty="0"/>
              <a:t> }</a:t>
            </a:r>
          </a:p>
          <a:p>
            <a:pPr marL="0" indent="0">
              <a:buFont typeface="Wingdings 3" charset="2"/>
              <a:buNone/>
            </a:pPr>
            <a:r>
              <a:rPr lang="en-IN" dirty="0"/>
              <a:t>}</a:t>
            </a:r>
          </a:p>
        </p:txBody>
      </p:sp>
    </p:spTree>
    <p:extLst>
      <p:ext uri="{BB962C8B-B14F-4D97-AF65-F5344CB8AC3E}">
        <p14:creationId xmlns:p14="http://schemas.microsoft.com/office/powerpoint/2010/main" val="15377217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69B0-3BF0-3D5A-70EF-B42C2E010063}"/>
              </a:ext>
            </a:extLst>
          </p:cNvPr>
          <p:cNvSpPr>
            <a:spLocks noGrp="1"/>
          </p:cNvSpPr>
          <p:nvPr>
            <p:ph type="title"/>
          </p:nvPr>
        </p:nvSpPr>
        <p:spPr>
          <a:xfrm>
            <a:off x="677334" y="609600"/>
            <a:ext cx="8596668" cy="1158240"/>
          </a:xfrm>
        </p:spPr>
        <p:txBody>
          <a:bodyPr/>
          <a:lstStyle/>
          <a:p>
            <a:r>
              <a:rPr lang="en-IN" dirty="0"/>
              <a:t>Inheritance in Java</a:t>
            </a:r>
          </a:p>
        </p:txBody>
      </p:sp>
      <p:sp>
        <p:nvSpPr>
          <p:cNvPr id="3" name="Content Placeholder 2">
            <a:extLst>
              <a:ext uri="{FF2B5EF4-FFF2-40B4-BE49-F238E27FC236}">
                <a16:creationId xmlns:a16="http://schemas.microsoft.com/office/drawing/2014/main" id="{AA3C78A5-8ED3-47B0-A499-973D79D52E53}"/>
              </a:ext>
            </a:extLst>
          </p:cNvPr>
          <p:cNvSpPr>
            <a:spLocks noGrp="1"/>
          </p:cNvSpPr>
          <p:nvPr>
            <p:ph idx="1"/>
          </p:nvPr>
        </p:nvSpPr>
        <p:spPr>
          <a:xfrm>
            <a:off x="677334" y="1767841"/>
            <a:ext cx="8085666" cy="4273522"/>
          </a:xfrm>
        </p:spPr>
        <p:txBody>
          <a:bodyPr>
            <a:normAutofit lnSpcReduction="10000"/>
          </a:bodyPr>
          <a:lstStyle/>
          <a:p>
            <a:r>
              <a:rPr lang="en-US" dirty="0">
                <a:effectLst/>
                <a:latin typeface="Times New Roman" panose="02020603050405020304" pitchFamily="18" charset="0"/>
              </a:rPr>
              <a:t>Inheritance is one of the cornerstones of object-oriented programming because it allows</a:t>
            </a:r>
            <a:br>
              <a:rPr lang="en-US" dirty="0"/>
            </a:br>
            <a:r>
              <a:rPr lang="en-US" dirty="0">
                <a:effectLst/>
                <a:latin typeface="Times New Roman" panose="02020603050405020304" pitchFamily="18" charset="0"/>
              </a:rPr>
              <a:t>the creation of hierarchical classifications. Using inheritance, you can create a general</a:t>
            </a:r>
            <a:br>
              <a:rPr lang="en-US" dirty="0"/>
            </a:br>
            <a:r>
              <a:rPr lang="en-US" dirty="0">
                <a:effectLst/>
                <a:latin typeface="Times New Roman" panose="02020603050405020304" pitchFamily="18" charset="0"/>
              </a:rPr>
              <a:t>class that defines traits common to a set of related items.</a:t>
            </a:r>
          </a:p>
          <a:p>
            <a:r>
              <a:rPr lang="en-US" dirty="0">
                <a:effectLst/>
                <a:latin typeface="Times New Roman" panose="02020603050405020304" pitchFamily="18" charset="0"/>
              </a:rPr>
              <a:t>In the terminology of Java, a class that is inherited is called a superclass. The class that does the inheriting is called a subclass.</a:t>
            </a:r>
          </a:p>
          <a:p>
            <a:r>
              <a:rPr lang="en-US" dirty="0">
                <a:effectLst/>
                <a:latin typeface="Times New Roman" panose="02020603050405020304" pitchFamily="18" charset="0"/>
              </a:rPr>
              <a:t>To inherit a class, you simply incorporate the definition of one class into another by using the extends keyword. </a:t>
            </a:r>
          </a:p>
          <a:p>
            <a:r>
              <a:rPr lang="en-US" dirty="0">
                <a:latin typeface="Times New Roman" panose="02020603050405020304" pitchFamily="18" charset="0"/>
              </a:rPr>
              <a:t>Syntax: </a:t>
            </a:r>
            <a:r>
              <a:rPr lang="en-US" dirty="0">
                <a:effectLst/>
                <a:latin typeface="Times New Roman" panose="02020603050405020304" pitchFamily="18" charset="0"/>
              </a:rPr>
              <a:t>class subclass-name extends superclass-name {</a:t>
            </a:r>
            <a:br>
              <a:rPr lang="en-US" dirty="0"/>
            </a:br>
            <a:r>
              <a:rPr lang="en-US" dirty="0">
                <a:effectLst/>
                <a:latin typeface="Times New Roman" panose="02020603050405020304" pitchFamily="18" charset="0"/>
              </a:rPr>
              <a:t>// body of class</a:t>
            </a:r>
            <a:br>
              <a:rPr lang="en-US" dirty="0"/>
            </a:br>
            <a:r>
              <a:rPr lang="en-US" dirty="0">
                <a:effectLst/>
                <a:latin typeface="Times New Roman" panose="02020603050405020304" pitchFamily="18" charset="0"/>
              </a:rPr>
              <a:t>}</a:t>
            </a:r>
            <a:endParaRPr lang="en-US" dirty="0">
              <a:latin typeface="Times New Roman" panose="02020603050405020304" pitchFamily="18" charset="0"/>
            </a:endParaRPr>
          </a:p>
          <a:p>
            <a:r>
              <a:rPr lang="en-US" dirty="0">
                <a:effectLst/>
                <a:latin typeface="Times New Roman" panose="02020603050405020304" pitchFamily="18" charset="0"/>
              </a:rPr>
              <a:t>Note: You can only specify one superclass for any subclass that you create. Java does not support the inheritance of multiple </a:t>
            </a:r>
            <a:r>
              <a:rPr lang="en-US" dirty="0" err="1">
                <a:effectLst/>
                <a:latin typeface="Times New Roman" panose="02020603050405020304" pitchFamily="18" charset="0"/>
              </a:rPr>
              <a:t>superclasses</a:t>
            </a:r>
            <a:r>
              <a:rPr lang="en-US" dirty="0">
                <a:effectLst/>
                <a:latin typeface="Times New Roman" panose="02020603050405020304" pitchFamily="18" charset="0"/>
              </a:rPr>
              <a:t> into a single subclass. </a:t>
            </a:r>
            <a:endParaRPr lang="en-IN" dirty="0"/>
          </a:p>
        </p:txBody>
      </p:sp>
      <p:pic>
        <p:nvPicPr>
          <p:cNvPr id="1026" name="Picture 2" descr="Java Inheritance for Beginners Explained with Examples">
            <a:extLst>
              <a:ext uri="{FF2B5EF4-FFF2-40B4-BE49-F238E27FC236}">
                <a16:creationId xmlns:a16="http://schemas.microsoft.com/office/drawing/2014/main" id="{E8074E65-2E88-A2A9-EE62-9E560C3811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35" t="1" r="4330" b="9659"/>
          <a:stretch/>
        </p:blipFill>
        <p:spPr bwMode="auto">
          <a:xfrm>
            <a:off x="8763000" y="1767840"/>
            <a:ext cx="3291840" cy="2987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7249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302CC-2EB6-9350-1504-403CD85DF60E}"/>
              </a:ext>
            </a:extLst>
          </p:cNvPr>
          <p:cNvSpPr>
            <a:spLocks noGrp="1"/>
          </p:cNvSpPr>
          <p:nvPr>
            <p:ph type="title"/>
          </p:nvPr>
        </p:nvSpPr>
        <p:spPr/>
        <p:txBody>
          <a:bodyPr/>
          <a:lstStyle/>
          <a:p>
            <a:r>
              <a:rPr lang="en-IN" dirty="0"/>
              <a:t>Types of inheritance:</a:t>
            </a:r>
          </a:p>
        </p:txBody>
      </p:sp>
      <p:pic>
        <p:nvPicPr>
          <p:cNvPr id="2050" name="Picture 2" descr="Java - Inheritance - Simple2Code">
            <a:extLst>
              <a:ext uri="{FF2B5EF4-FFF2-40B4-BE49-F238E27FC236}">
                <a16:creationId xmlns:a16="http://schemas.microsoft.com/office/drawing/2014/main" id="{0C43A8D0-A526-DA0A-BA8A-3E85856F3F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56694"/>
            <a:ext cx="9022080" cy="521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9623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E7DF8-FF45-56EB-33C2-370240DDCFA5}"/>
              </a:ext>
            </a:extLst>
          </p:cNvPr>
          <p:cNvSpPr>
            <a:spLocks noGrp="1"/>
          </p:cNvSpPr>
          <p:nvPr>
            <p:ph type="title"/>
          </p:nvPr>
        </p:nvSpPr>
        <p:spPr/>
        <p:txBody>
          <a:bodyPr/>
          <a:lstStyle/>
          <a:p>
            <a:r>
              <a:rPr lang="en-IN" dirty="0">
                <a:effectLst/>
                <a:latin typeface="Arial" panose="020B0604020202020204" pitchFamily="34" charset="0"/>
              </a:rPr>
              <a:t>Member Access and Inheritance</a:t>
            </a:r>
            <a:endParaRPr lang="en-IN" dirty="0"/>
          </a:p>
        </p:txBody>
      </p:sp>
      <p:sp>
        <p:nvSpPr>
          <p:cNvPr id="3" name="Content Placeholder 2">
            <a:extLst>
              <a:ext uri="{FF2B5EF4-FFF2-40B4-BE49-F238E27FC236}">
                <a16:creationId xmlns:a16="http://schemas.microsoft.com/office/drawing/2014/main" id="{12FBC58B-7DB9-F13F-1DC8-9AE53147D3BA}"/>
              </a:ext>
            </a:extLst>
          </p:cNvPr>
          <p:cNvSpPr>
            <a:spLocks noGrp="1"/>
          </p:cNvSpPr>
          <p:nvPr>
            <p:ph idx="1"/>
          </p:nvPr>
        </p:nvSpPr>
        <p:spPr>
          <a:xfrm>
            <a:off x="677334" y="1691640"/>
            <a:ext cx="9807786" cy="4907279"/>
          </a:xfrm>
        </p:spPr>
        <p:txBody>
          <a:bodyPr>
            <a:normAutofit lnSpcReduction="10000"/>
          </a:bodyPr>
          <a:lstStyle/>
          <a:p>
            <a:r>
              <a:rPr lang="en-US" dirty="0">
                <a:effectLst/>
                <a:latin typeface="Times New Roman" panose="02020603050405020304" pitchFamily="18" charset="0"/>
              </a:rPr>
              <a:t>Although a subclass includes all of the members of its superclass, it cannot access those</a:t>
            </a:r>
            <a:br>
              <a:rPr lang="en-US" dirty="0"/>
            </a:br>
            <a:r>
              <a:rPr lang="en-US" dirty="0">
                <a:effectLst/>
                <a:latin typeface="Times New Roman" panose="02020603050405020304" pitchFamily="18" charset="0"/>
              </a:rPr>
              <a:t>members of the superclass that have been declared as private. For example, consider the</a:t>
            </a:r>
            <a:br>
              <a:rPr lang="en-US" dirty="0"/>
            </a:br>
            <a:r>
              <a:rPr lang="en-US" dirty="0">
                <a:effectLst/>
                <a:latin typeface="Times New Roman" panose="02020603050405020304" pitchFamily="18" charset="0"/>
              </a:rPr>
              <a:t>following simple class hierarchy:</a:t>
            </a:r>
          </a:p>
          <a:p>
            <a:r>
              <a:rPr lang="en-IN" dirty="0">
                <a:effectLst/>
                <a:latin typeface="Courier New" panose="02070309020205020404" pitchFamily="49" charset="0"/>
              </a:rPr>
              <a:t>class A {</a:t>
            </a:r>
            <a:br>
              <a:rPr lang="en-IN" dirty="0"/>
            </a:br>
            <a:r>
              <a:rPr lang="en-IN" dirty="0">
                <a:effectLst/>
                <a:latin typeface="Courier New" panose="02070309020205020404" pitchFamily="49" charset="0"/>
              </a:rPr>
              <a:t>int </a:t>
            </a:r>
            <a:r>
              <a:rPr lang="en-IN" dirty="0" err="1">
                <a:effectLst/>
                <a:latin typeface="Courier New" panose="02070309020205020404" pitchFamily="49" charset="0"/>
              </a:rPr>
              <a:t>i</a:t>
            </a:r>
            <a:r>
              <a:rPr lang="en-IN" dirty="0">
                <a:effectLst/>
                <a:latin typeface="Courier New" panose="02070309020205020404" pitchFamily="49" charset="0"/>
              </a:rPr>
              <a:t>; // public by default</a:t>
            </a:r>
            <a:br>
              <a:rPr lang="en-IN" dirty="0"/>
            </a:br>
            <a:r>
              <a:rPr lang="en-IN" dirty="0">
                <a:effectLst/>
                <a:latin typeface="Courier New" panose="02070309020205020404" pitchFamily="49" charset="0"/>
              </a:rPr>
              <a:t>private int j; // private to A</a:t>
            </a:r>
            <a:br>
              <a:rPr lang="en-IN" dirty="0"/>
            </a:br>
            <a:r>
              <a:rPr lang="en-IN" dirty="0">
                <a:effectLst/>
                <a:latin typeface="Courier New" panose="02070309020205020404" pitchFamily="49" charset="0"/>
              </a:rPr>
              <a:t>void </a:t>
            </a:r>
            <a:r>
              <a:rPr lang="en-IN" dirty="0" err="1">
                <a:effectLst/>
                <a:latin typeface="Courier New" panose="02070309020205020404" pitchFamily="49" charset="0"/>
              </a:rPr>
              <a:t>setij</a:t>
            </a:r>
            <a:r>
              <a:rPr lang="en-IN" dirty="0">
                <a:effectLst/>
                <a:latin typeface="Courier New" panose="02070309020205020404" pitchFamily="49" charset="0"/>
              </a:rPr>
              <a:t>(int x, int y) {</a:t>
            </a:r>
            <a:br>
              <a:rPr lang="en-IN" dirty="0"/>
            </a:br>
            <a:r>
              <a:rPr lang="en-IN" dirty="0" err="1">
                <a:effectLst/>
                <a:latin typeface="Courier New" panose="02070309020205020404" pitchFamily="49" charset="0"/>
              </a:rPr>
              <a:t>i</a:t>
            </a:r>
            <a:r>
              <a:rPr lang="en-IN" dirty="0">
                <a:effectLst/>
                <a:latin typeface="Courier New" panose="02070309020205020404" pitchFamily="49" charset="0"/>
              </a:rPr>
              <a:t> = x;</a:t>
            </a:r>
            <a:br>
              <a:rPr lang="en-IN" dirty="0"/>
            </a:br>
            <a:r>
              <a:rPr lang="en-IN" dirty="0">
                <a:effectLst/>
                <a:latin typeface="Courier New" panose="02070309020205020404" pitchFamily="49" charset="0"/>
              </a:rPr>
              <a:t>j = y;</a:t>
            </a:r>
            <a:br>
              <a:rPr lang="en-IN" dirty="0"/>
            </a:br>
            <a:r>
              <a:rPr lang="en-IN" dirty="0">
                <a:effectLst/>
                <a:latin typeface="Courier New" panose="02070309020205020404" pitchFamily="49" charset="0"/>
              </a:rPr>
              <a:t>}</a:t>
            </a:r>
            <a:br>
              <a:rPr lang="en-IN" dirty="0"/>
            </a:br>
            <a:r>
              <a:rPr lang="en-IN" dirty="0">
                <a:effectLst/>
                <a:latin typeface="Courier New" panose="02070309020205020404" pitchFamily="49" charset="0"/>
              </a:rPr>
              <a:t>}</a:t>
            </a:r>
            <a:br>
              <a:rPr lang="en-IN" dirty="0"/>
            </a:br>
            <a:r>
              <a:rPr lang="en-IN" dirty="0">
                <a:effectLst/>
                <a:latin typeface="Courier New" panose="02070309020205020404" pitchFamily="49" charset="0"/>
              </a:rPr>
              <a:t>class B extends A {</a:t>
            </a:r>
            <a:br>
              <a:rPr lang="en-IN" dirty="0"/>
            </a:br>
            <a:r>
              <a:rPr lang="en-IN" dirty="0">
                <a:effectLst/>
                <a:latin typeface="Courier New" panose="02070309020205020404" pitchFamily="49" charset="0"/>
              </a:rPr>
              <a:t>int total;</a:t>
            </a:r>
            <a:br>
              <a:rPr lang="en-IN" dirty="0"/>
            </a:br>
            <a:r>
              <a:rPr lang="en-IN" dirty="0">
                <a:effectLst/>
                <a:latin typeface="Courier New" panose="02070309020205020404" pitchFamily="49" charset="0"/>
              </a:rPr>
              <a:t>void sum() {</a:t>
            </a:r>
            <a:br>
              <a:rPr lang="en-IN" dirty="0"/>
            </a:br>
            <a:r>
              <a:rPr lang="en-IN" dirty="0">
                <a:effectLst/>
                <a:latin typeface="Courier New" panose="02070309020205020404" pitchFamily="49" charset="0"/>
              </a:rPr>
              <a:t>total = </a:t>
            </a:r>
            <a:r>
              <a:rPr lang="en-IN" dirty="0" err="1">
                <a:effectLst/>
                <a:latin typeface="Courier New" panose="02070309020205020404" pitchFamily="49" charset="0"/>
              </a:rPr>
              <a:t>i</a:t>
            </a:r>
            <a:r>
              <a:rPr lang="en-IN" dirty="0">
                <a:effectLst/>
                <a:latin typeface="Courier New" panose="02070309020205020404" pitchFamily="49" charset="0"/>
              </a:rPr>
              <a:t> + j; // ERROR, j is not accessible here</a:t>
            </a:r>
            <a:br>
              <a:rPr lang="en-IN" dirty="0"/>
            </a:br>
            <a:r>
              <a:rPr lang="en-IN" dirty="0">
                <a:effectLst/>
                <a:latin typeface="Courier New" panose="02070309020205020404" pitchFamily="49" charset="0"/>
              </a:rPr>
              <a:t>}</a:t>
            </a:r>
            <a:br>
              <a:rPr lang="en-IN" dirty="0"/>
            </a:br>
            <a:r>
              <a:rPr lang="en-IN" dirty="0">
                <a:effectLst/>
                <a:latin typeface="Courier New" panose="02070309020205020404" pitchFamily="49" charset="0"/>
              </a:rPr>
              <a:t>}</a:t>
            </a:r>
            <a:br>
              <a:rPr lang="en-IN" dirty="0"/>
            </a:br>
            <a:endParaRPr lang="en-IN" dirty="0"/>
          </a:p>
        </p:txBody>
      </p:sp>
    </p:spTree>
    <p:extLst>
      <p:ext uri="{BB962C8B-B14F-4D97-AF65-F5344CB8AC3E}">
        <p14:creationId xmlns:p14="http://schemas.microsoft.com/office/powerpoint/2010/main" val="24806997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CDC10-B419-00A0-C186-B78C9E972E07}"/>
              </a:ext>
            </a:extLst>
          </p:cNvPr>
          <p:cNvSpPr>
            <a:spLocks noGrp="1"/>
          </p:cNvSpPr>
          <p:nvPr>
            <p:ph type="title"/>
          </p:nvPr>
        </p:nvSpPr>
        <p:spPr/>
        <p:txBody>
          <a:bodyPr/>
          <a:lstStyle/>
          <a:p>
            <a:r>
              <a:rPr lang="en-IN" dirty="0"/>
              <a:t>Using super</a:t>
            </a:r>
          </a:p>
        </p:txBody>
      </p:sp>
      <p:sp>
        <p:nvSpPr>
          <p:cNvPr id="3" name="Content Placeholder 2">
            <a:extLst>
              <a:ext uri="{FF2B5EF4-FFF2-40B4-BE49-F238E27FC236}">
                <a16:creationId xmlns:a16="http://schemas.microsoft.com/office/drawing/2014/main" id="{07A375E9-334E-D71B-9F0D-CB8A22AD145C}"/>
              </a:ext>
            </a:extLst>
          </p:cNvPr>
          <p:cNvSpPr>
            <a:spLocks noGrp="1"/>
          </p:cNvSpPr>
          <p:nvPr>
            <p:ph idx="1"/>
          </p:nvPr>
        </p:nvSpPr>
        <p:spPr>
          <a:xfrm>
            <a:off x="677334" y="1676401"/>
            <a:ext cx="8596668" cy="4364962"/>
          </a:xfrm>
        </p:spPr>
        <p:txBody>
          <a:bodyPr>
            <a:normAutofit lnSpcReduction="10000"/>
          </a:bodyPr>
          <a:lstStyle/>
          <a:p>
            <a:r>
              <a:rPr lang="en-US" dirty="0">
                <a:effectLst/>
                <a:latin typeface="Times New Roman" panose="02020603050405020304" pitchFamily="18" charset="0"/>
              </a:rPr>
              <a:t>Whenever a subclass needs to refer to its immediate superclass, it can do so by use of the keyword super.</a:t>
            </a:r>
          </a:p>
          <a:p>
            <a:r>
              <a:rPr lang="en-US" dirty="0">
                <a:effectLst/>
                <a:latin typeface="Times New Roman" panose="02020603050405020304" pitchFamily="18" charset="0"/>
              </a:rPr>
              <a:t>super has two general forms. The first calls the superclass’ constructor. The second is</a:t>
            </a:r>
            <a:br>
              <a:rPr lang="en-US" dirty="0"/>
            </a:br>
            <a:r>
              <a:rPr lang="en-US" dirty="0">
                <a:effectLst/>
                <a:latin typeface="Times New Roman" panose="02020603050405020304" pitchFamily="18" charset="0"/>
              </a:rPr>
              <a:t>used to access a member of the superclass that has been hidden by a member of a subclass.</a:t>
            </a:r>
          </a:p>
          <a:p>
            <a:r>
              <a:rPr lang="en-US" dirty="0">
                <a:effectLst/>
                <a:latin typeface="Arial" panose="020B0604020202020204" pitchFamily="34" charset="0"/>
              </a:rPr>
              <a:t>Using super to Call Superclass Constructors</a:t>
            </a:r>
            <a:r>
              <a:rPr lang="en-US" dirty="0">
                <a:latin typeface="Times New Roman" panose="02020603050405020304" pitchFamily="18" charset="0"/>
              </a:rPr>
              <a:t>: </a:t>
            </a:r>
          </a:p>
          <a:p>
            <a:r>
              <a:rPr lang="en-US" sz="2400" dirty="0">
                <a:effectLst/>
                <a:latin typeface="Times New Roman" panose="02020603050405020304" pitchFamily="18" charset="0"/>
                <a:cs typeface="Times New Roman" panose="02020603050405020304" pitchFamily="18" charset="0"/>
              </a:rPr>
              <a:t>class B extends A {</a:t>
            </a:r>
            <a:br>
              <a:rPr lang="en-US" sz="2400" dirty="0">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double d;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B</a:t>
            </a:r>
            <a:r>
              <a:rPr lang="en-US" sz="2400" dirty="0">
                <a:effectLst/>
                <a:latin typeface="Times New Roman" panose="02020603050405020304" pitchFamily="18" charset="0"/>
                <a:cs typeface="Times New Roman" panose="02020603050405020304" pitchFamily="18" charset="0"/>
              </a:rPr>
              <a:t>(double w, double h, double d, double m) {</a:t>
            </a:r>
            <a:br>
              <a:rPr lang="en-US" sz="2400" dirty="0">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super(w, h, d); // call superclass constructor</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a:t>
            </a:r>
            <a:r>
              <a:rPr lang="en-US" sz="2400" dirty="0">
                <a:effectLst/>
                <a:latin typeface="Times New Roman" panose="02020603050405020304" pitchFamily="18" charset="0"/>
                <a:cs typeface="Times New Roman" panose="02020603050405020304" pitchFamily="18" charset="0"/>
              </a:rPr>
              <a:t> = m;</a:t>
            </a:r>
            <a:br>
              <a:rPr lang="en-US" sz="2400" dirty="0">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2915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091E-67D7-FC61-C8B6-C98D6A1B2103}"/>
              </a:ext>
            </a:extLst>
          </p:cNvPr>
          <p:cNvSpPr>
            <a:spLocks noGrp="1"/>
          </p:cNvSpPr>
          <p:nvPr>
            <p:ph type="title"/>
          </p:nvPr>
        </p:nvSpPr>
        <p:spPr/>
        <p:txBody>
          <a:bodyPr/>
          <a:lstStyle/>
          <a:p>
            <a:r>
              <a:rPr lang="en-US" dirty="0">
                <a:effectLst/>
                <a:latin typeface="Arial" panose="020B0604020202020204" pitchFamily="34" charset="0"/>
              </a:rPr>
              <a:t>A Second Use for super</a:t>
            </a:r>
            <a:endParaRPr lang="en-IN" dirty="0"/>
          </a:p>
        </p:txBody>
      </p:sp>
      <p:sp>
        <p:nvSpPr>
          <p:cNvPr id="3" name="Content Placeholder 2">
            <a:extLst>
              <a:ext uri="{FF2B5EF4-FFF2-40B4-BE49-F238E27FC236}">
                <a16:creationId xmlns:a16="http://schemas.microsoft.com/office/drawing/2014/main" id="{36C768A3-1ABA-C9AD-D1A3-8DF5F06ED8F4}"/>
              </a:ext>
            </a:extLst>
          </p:cNvPr>
          <p:cNvSpPr>
            <a:spLocks noGrp="1"/>
          </p:cNvSpPr>
          <p:nvPr>
            <p:ph idx="1"/>
          </p:nvPr>
        </p:nvSpPr>
        <p:spPr>
          <a:xfrm>
            <a:off x="677334" y="1645921"/>
            <a:ext cx="8596668" cy="4907280"/>
          </a:xfrm>
        </p:spPr>
        <p:txBody>
          <a:bodyPr>
            <a:normAutofit fontScale="92500" lnSpcReduction="10000"/>
          </a:bodyPr>
          <a:lstStyle/>
          <a:p>
            <a:r>
              <a:rPr lang="en-US" dirty="0">
                <a:effectLst/>
                <a:latin typeface="Times New Roman" panose="02020603050405020304" pitchFamily="18" charset="0"/>
              </a:rPr>
              <a:t>The second form of super acts somewhat like this, except that it always refers to the superclass of the subclass in which it is used.</a:t>
            </a:r>
          </a:p>
          <a:p>
            <a:r>
              <a:rPr lang="en-US" dirty="0">
                <a:effectLst/>
                <a:latin typeface="Times New Roman" panose="02020603050405020304" pitchFamily="18" charset="0"/>
              </a:rPr>
              <a:t>This second form of super is most applicable to situations in which member names of</a:t>
            </a:r>
            <a:br>
              <a:rPr lang="en-US" dirty="0"/>
            </a:br>
            <a:r>
              <a:rPr lang="en-US" dirty="0">
                <a:effectLst/>
                <a:latin typeface="Times New Roman" panose="02020603050405020304" pitchFamily="18" charset="0"/>
              </a:rPr>
              <a:t>a subclass hide members by the same name in the superclass. Consider this simple class</a:t>
            </a:r>
            <a:br>
              <a:rPr lang="en-US" dirty="0"/>
            </a:br>
            <a:r>
              <a:rPr lang="en-US" dirty="0">
                <a:effectLst/>
                <a:latin typeface="Times New Roman" panose="02020603050405020304" pitchFamily="18" charset="0"/>
              </a:rPr>
              <a:t>hierarchy:</a:t>
            </a:r>
            <a:endParaRPr lang="en-US" dirty="0">
              <a:latin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class A {</a:t>
            </a:r>
            <a:br>
              <a:rPr lang="en-US" sz="2400" dirty="0">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int </a:t>
            </a:r>
            <a:r>
              <a:rPr lang="en-US" sz="2400" dirty="0" err="1">
                <a:effectLst/>
                <a:latin typeface="Times New Roman" panose="02020603050405020304" pitchFamily="18" charset="0"/>
                <a:cs typeface="Times New Roman" panose="02020603050405020304" pitchFamily="18" charset="0"/>
              </a:rPr>
              <a:t>i</a:t>
            </a:r>
            <a:r>
              <a:rPr lang="en-US" sz="2400" dirty="0">
                <a:effectLst/>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a:t>
            </a:r>
          </a:p>
          <a:p>
            <a:r>
              <a:rPr lang="en-US" sz="2400" dirty="0">
                <a:effectLst/>
                <a:latin typeface="Times New Roman" panose="02020603050405020304" pitchFamily="18" charset="0"/>
                <a:cs typeface="Times New Roman" panose="02020603050405020304" pitchFamily="18" charset="0"/>
              </a:rPr>
              <a:t>// Create a subclass by extending class A.</a:t>
            </a:r>
            <a:br>
              <a:rPr lang="en-US" sz="2400" dirty="0">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class B extends A {</a:t>
            </a:r>
            <a:br>
              <a:rPr lang="en-US" sz="2400" dirty="0">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int </a:t>
            </a:r>
            <a:r>
              <a:rPr lang="en-US" sz="2400" dirty="0" err="1">
                <a:effectLst/>
                <a:latin typeface="Times New Roman" panose="02020603050405020304" pitchFamily="18" charset="0"/>
                <a:cs typeface="Times New Roman" panose="02020603050405020304" pitchFamily="18" charset="0"/>
              </a:rPr>
              <a:t>i</a:t>
            </a:r>
            <a:r>
              <a:rPr lang="en-US" sz="2400" dirty="0">
                <a:effectLst/>
                <a:latin typeface="Times New Roman" panose="02020603050405020304" pitchFamily="18" charset="0"/>
                <a:cs typeface="Times New Roman" panose="02020603050405020304" pitchFamily="18" charset="0"/>
              </a:rPr>
              <a:t>; // this </a:t>
            </a:r>
            <a:r>
              <a:rPr lang="en-US" sz="2400" dirty="0" err="1">
                <a:effectLst/>
                <a:latin typeface="Times New Roman" panose="02020603050405020304" pitchFamily="18" charset="0"/>
                <a:cs typeface="Times New Roman" panose="02020603050405020304" pitchFamily="18" charset="0"/>
              </a:rPr>
              <a:t>i</a:t>
            </a:r>
            <a:r>
              <a:rPr lang="en-US" sz="2400" dirty="0">
                <a:effectLst/>
                <a:latin typeface="Times New Roman" panose="02020603050405020304" pitchFamily="18" charset="0"/>
                <a:cs typeface="Times New Roman" panose="02020603050405020304" pitchFamily="18" charset="0"/>
              </a:rPr>
              <a:t> hides the </a:t>
            </a:r>
            <a:r>
              <a:rPr lang="en-US" sz="2400" dirty="0" err="1">
                <a:effectLst/>
                <a:latin typeface="Times New Roman" panose="02020603050405020304" pitchFamily="18" charset="0"/>
                <a:cs typeface="Times New Roman" panose="02020603050405020304" pitchFamily="18" charset="0"/>
              </a:rPr>
              <a:t>i</a:t>
            </a:r>
            <a:r>
              <a:rPr lang="en-US" sz="2400" dirty="0">
                <a:effectLst/>
                <a:latin typeface="Times New Roman" panose="02020603050405020304" pitchFamily="18" charset="0"/>
                <a:cs typeface="Times New Roman" panose="02020603050405020304" pitchFamily="18" charset="0"/>
              </a:rPr>
              <a:t> in A</a:t>
            </a:r>
            <a:br>
              <a:rPr lang="en-US" sz="2400" dirty="0">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B(int a, int b) {</a:t>
            </a:r>
            <a:br>
              <a:rPr lang="en-US" sz="2400" dirty="0">
                <a:latin typeface="Times New Roman" panose="02020603050405020304" pitchFamily="18" charset="0"/>
                <a:cs typeface="Times New Roman" panose="02020603050405020304" pitchFamily="18" charset="0"/>
              </a:rPr>
            </a:br>
            <a:r>
              <a:rPr lang="en-US" sz="2400" dirty="0" err="1">
                <a:effectLst/>
                <a:latin typeface="Times New Roman" panose="02020603050405020304" pitchFamily="18" charset="0"/>
                <a:cs typeface="Times New Roman" panose="02020603050405020304" pitchFamily="18" charset="0"/>
              </a:rPr>
              <a:t>super.i</a:t>
            </a:r>
            <a:r>
              <a:rPr lang="en-US" sz="2400" dirty="0">
                <a:effectLst/>
                <a:latin typeface="Times New Roman" panose="02020603050405020304" pitchFamily="18" charset="0"/>
                <a:cs typeface="Times New Roman" panose="02020603050405020304" pitchFamily="18" charset="0"/>
              </a:rPr>
              <a:t> = a; // </a:t>
            </a:r>
            <a:r>
              <a:rPr lang="en-US" sz="2400" dirty="0" err="1">
                <a:effectLst/>
                <a:latin typeface="Times New Roman" panose="02020603050405020304" pitchFamily="18" charset="0"/>
                <a:cs typeface="Times New Roman" panose="02020603050405020304" pitchFamily="18" charset="0"/>
              </a:rPr>
              <a:t>i</a:t>
            </a:r>
            <a:r>
              <a:rPr lang="en-US" sz="2400" dirty="0">
                <a:effectLst/>
                <a:latin typeface="Times New Roman" panose="02020603050405020304" pitchFamily="18" charset="0"/>
                <a:cs typeface="Times New Roman" panose="02020603050405020304" pitchFamily="18" charset="0"/>
              </a:rPr>
              <a:t> in A</a:t>
            </a:r>
            <a:br>
              <a:rPr lang="en-US" sz="2400" dirty="0">
                <a:latin typeface="Times New Roman" panose="02020603050405020304" pitchFamily="18" charset="0"/>
                <a:cs typeface="Times New Roman" panose="02020603050405020304" pitchFamily="18" charset="0"/>
              </a:rPr>
            </a:br>
            <a:r>
              <a:rPr lang="en-US" sz="2400" dirty="0" err="1">
                <a:effectLst/>
                <a:latin typeface="Times New Roman" panose="02020603050405020304" pitchFamily="18" charset="0"/>
                <a:cs typeface="Times New Roman" panose="02020603050405020304" pitchFamily="18" charset="0"/>
              </a:rPr>
              <a:t>i</a:t>
            </a:r>
            <a:r>
              <a:rPr lang="en-US" sz="2400" dirty="0">
                <a:effectLst/>
                <a:latin typeface="Times New Roman" panose="02020603050405020304" pitchFamily="18" charset="0"/>
                <a:cs typeface="Times New Roman" panose="02020603050405020304" pitchFamily="18" charset="0"/>
              </a:rPr>
              <a:t> = b; // </a:t>
            </a:r>
            <a:r>
              <a:rPr lang="en-US" sz="2400" dirty="0" err="1">
                <a:effectLst/>
                <a:latin typeface="Times New Roman" panose="02020603050405020304" pitchFamily="18" charset="0"/>
                <a:cs typeface="Times New Roman" panose="02020603050405020304" pitchFamily="18" charset="0"/>
              </a:rPr>
              <a:t>i</a:t>
            </a:r>
            <a:r>
              <a:rPr lang="en-US" sz="2400" dirty="0">
                <a:effectLst/>
                <a:latin typeface="Times New Roman" panose="02020603050405020304" pitchFamily="18" charset="0"/>
                <a:cs typeface="Times New Roman" panose="02020603050405020304" pitchFamily="18" charset="0"/>
              </a:rPr>
              <a:t> in B</a:t>
            </a:r>
            <a:br>
              <a:rPr lang="en-US" sz="2400" dirty="0">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809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365F-84DF-A991-3866-4B4BCA72E7E5}"/>
              </a:ext>
            </a:extLst>
          </p:cNvPr>
          <p:cNvSpPr>
            <a:spLocks noGrp="1"/>
          </p:cNvSpPr>
          <p:nvPr>
            <p:ph type="title"/>
          </p:nvPr>
        </p:nvSpPr>
        <p:spPr/>
        <p:txBody>
          <a:bodyPr/>
          <a:lstStyle/>
          <a:p>
            <a:r>
              <a:rPr lang="en-IN" dirty="0"/>
              <a:t>Aggregation</a:t>
            </a:r>
          </a:p>
        </p:txBody>
      </p:sp>
      <p:sp>
        <p:nvSpPr>
          <p:cNvPr id="3" name="Content Placeholder 2">
            <a:extLst>
              <a:ext uri="{FF2B5EF4-FFF2-40B4-BE49-F238E27FC236}">
                <a16:creationId xmlns:a16="http://schemas.microsoft.com/office/drawing/2014/main" id="{3FDD0881-477A-04B4-B01E-36FFDC2DBE30}"/>
              </a:ext>
            </a:extLst>
          </p:cNvPr>
          <p:cNvSpPr>
            <a:spLocks noGrp="1"/>
          </p:cNvSpPr>
          <p:nvPr>
            <p:ph idx="1"/>
          </p:nvPr>
        </p:nvSpPr>
        <p:spPr>
          <a:xfrm>
            <a:off x="452920" y="1691640"/>
            <a:ext cx="9773120" cy="4175760"/>
          </a:xfrm>
        </p:spPr>
        <p:txBody>
          <a:bodyPr/>
          <a:lstStyle/>
          <a:p>
            <a:r>
              <a:rPr lang="en-US" b="0" i="0" dirty="0">
                <a:solidFill>
                  <a:srgbClr val="212529"/>
                </a:solidFill>
                <a:effectLst/>
                <a:latin typeface="system-ui"/>
              </a:rPr>
              <a:t>Aggregation is a term which is used to refer </a:t>
            </a:r>
            <a:r>
              <a:rPr lang="en-US" b="1" i="0" dirty="0">
                <a:solidFill>
                  <a:srgbClr val="212529"/>
                </a:solidFill>
                <a:effectLst/>
                <a:latin typeface="system-ui"/>
              </a:rPr>
              <a:t>one way relationship</a:t>
            </a:r>
            <a:r>
              <a:rPr lang="en-US" b="0" i="0" dirty="0">
                <a:solidFill>
                  <a:srgbClr val="212529"/>
                </a:solidFill>
                <a:effectLst/>
                <a:latin typeface="system-ui"/>
              </a:rPr>
              <a:t> between two objects.</a:t>
            </a:r>
          </a:p>
          <a:p>
            <a:pPr algn="l"/>
            <a:r>
              <a:rPr lang="en-US" b="0" i="0" dirty="0">
                <a:solidFill>
                  <a:srgbClr val="212529"/>
                </a:solidFill>
                <a:effectLst/>
                <a:latin typeface="system-ui"/>
              </a:rPr>
              <a:t>In Java, aggregation represents </a:t>
            </a:r>
            <a:r>
              <a:rPr lang="en-US" b="1" i="0" dirty="0">
                <a:solidFill>
                  <a:srgbClr val="212529"/>
                </a:solidFill>
                <a:effectLst/>
                <a:latin typeface="system-ui"/>
              </a:rPr>
              <a:t>HAS-A relationship</a:t>
            </a:r>
            <a:r>
              <a:rPr lang="en-US" b="0" i="0" dirty="0">
                <a:solidFill>
                  <a:srgbClr val="212529"/>
                </a:solidFill>
                <a:effectLst/>
                <a:latin typeface="system-ui"/>
              </a:rPr>
              <a:t>, which means when a class contains reference of another class known to have aggregation.</a:t>
            </a:r>
          </a:p>
          <a:p>
            <a:pPr algn="l"/>
            <a:r>
              <a:rPr lang="en-US" b="0" i="0" dirty="0">
                <a:solidFill>
                  <a:srgbClr val="212529"/>
                </a:solidFill>
                <a:effectLst/>
                <a:latin typeface="system-ui"/>
              </a:rPr>
              <a:t>The HAS-A relationship is based on usage, rather than inheritance. In other words, class A has-a relationship with class B, if class A has a reference to an instance of class B.</a:t>
            </a:r>
          </a:p>
          <a:p>
            <a:pPr marL="0" indent="0">
              <a:buNone/>
            </a:pPr>
            <a:endParaRPr lang="en-IN" dirty="0"/>
          </a:p>
        </p:txBody>
      </p:sp>
      <p:pic>
        <p:nvPicPr>
          <p:cNvPr id="1032" name="Picture 8" descr="Association, Composition and Aggregation in Java - GeeksforGeeks">
            <a:extLst>
              <a:ext uri="{FF2B5EF4-FFF2-40B4-BE49-F238E27FC236}">
                <a16:creationId xmlns:a16="http://schemas.microsoft.com/office/drawing/2014/main" id="{DBA5076D-4250-9A01-DFD6-BD9075E29D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8441" y="3815577"/>
            <a:ext cx="5455920" cy="2723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1534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34452-54E2-ABE6-2E33-BC19269E29C5}"/>
              </a:ext>
            </a:extLst>
          </p:cNvPr>
          <p:cNvSpPr>
            <a:spLocks noGrp="1"/>
          </p:cNvSpPr>
          <p:nvPr>
            <p:ph type="title"/>
          </p:nvPr>
        </p:nvSpPr>
        <p:spPr/>
        <p:txBody>
          <a:bodyPr/>
          <a:lstStyle/>
          <a:p>
            <a:r>
              <a:rPr lang="en-IN" dirty="0"/>
              <a:t>When to use Inheritance and when to use aggregation:</a:t>
            </a:r>
          </a:p>
        </p:txBody>
      </p:sp>
      <p:sp>
        <p:nvSpPr>
          <p:cNvPr id="3" name="Content Placeholder 2">
            <a:extLst>
              <a:ext uri="{FF2B5EF4-FFF2-40B4-BE49-F238E27FC236}">
                <a16:creationId xmlns:a16="http://schemas.microsoft.com/office/drawing/2014/main" id="{B0997481-8E4D-F3DB-13E0-6A565F849B8E}"/>
              </a:ext>
            </a:extLst>
          </p:cNvPr>
          <p:cNvSpPr>
            <a:spLocks noGrp="1"/>
          </p:cNvSpPr>
          <p:nvPr>
            <p:ph idx="1"/>
          </p:nvPr>
        </p:nvSpPr>
        <p:spPr/>
        <p:txBody>
          <a:bodyPr/>
          <a:lstStyle/>
          <a:p>
            <a:r>
              <a:rPr lang="en-US" dirty="0"/>
              <a:t>When you want to use some property or behavior of any class without the requirement of modifying it or adding more functionality to it, in such case Aggregation is a better option because in case of Aggregation we are just using any external class inside our class as a variable.</a:t>
            </a:r>
          </a:p>
          <a:p>
            <a:endParaRPr lang="en-US" dirty="0"/>
          </a:p>
          <a:p>
            <a:r>
              <a:rPr lang="en-US" dirty="0"/>
              <a:t>Whereas when you want to use and modify some property or behavior of any external class or may be want to add more function on top of it, its best to use Inheritance.</a:t>
            </a:r>
            <a:endParaRPr lang="en-IN" dirty="0"/>
          </a:p>
        </p:txBody>
      </p:sp>
    </p:spTree>
    <p:extLst>
      <p:ext uri="{BB962C8B-B14F-4D97-AF65-F5344CB8AC3E}">
        <p14:creationId xmlns:p14="http://schemas.microsoft.com/office/powerpoint/2010/main" val="2473727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909FB-C4FA-554E-7888-F8443F185BA5}"/>
              </a:ext>
            </a:extLst>
          </p:cNvPr>
          <p:cNvSpPr>
            <a:spLocks noGrp="1"/>
          </p:cNvSpPr>
          <p:nvPr>
            <p:ph type="title"/>
          </p:nvPr>
        </p:nvSpPr>
        <p:spPr/>
        <p:txBody>
          <a:bodyPr/>
          <a:lstStyle/>
          <a:p>
            <a:r>
              <a:rPr lang="en-IN" dirty="0"/>
              <a:t>Practice questions:</a:t>
            </a:r>
          </a:p>
        </p:txBody>
      </p:sp>
      <p:sp>
        <p:nvSpPr>
          <p:cNvPr id="3" name="Content Placeholder 2">
            <a:extLst>
              <a:ext uri="{FF2B5EF4-FFF2-40B4-BE49-F238E27FC236}">
                <a16:creationId xmlns:a16="http://schemas.microsoft.com/office/drawing/2014/main" id="{01970606-0B98-04A3-B93F-FBC29C8A45D8}"/>
              </a:ext>
            </a:extLst>
          </p:cNvPr>
          <p:cNvSpPr>
            <a:spLocks noGrp="1"/>
          </p:cNvSpPr>
          <p:nvPr>
            <p:ph idx="1"/>
          </p:nvPr>
        </p:nvSpPr>
        <p:spPr>
          <a:xfrm>
            <a:off x="677334" y="1722120"/>
            <a:ext cx="8596668" cy="4319243"/>
          </a:xfrm>
        </p:spPr>
        <p:txBody>
          <a:bodyPr/>
          <a:lstStyle/>
          <a:p>
            <a:r>
              <a:rPr lang="en-US" dirty="0"/>
              <a:t>Create a class called Shape with a method called </a:t>
            </a:r>
            <a:r>
              <a:rPr lang="en-US" dirty="0" err="1"/>
              <a:t>getArea</a:t>
            </a:r>
            <a:r>
              <a:rPr lang="en-US" dirty="0"/>
              <a:t>() that returns the area of the shape. Create subclasses called Rectangle and Triangle that inherit from Shape and override the </a:t>
            </a:r>
            <a:r>
              <a:rPr lang="en-US" dirty="0" err="1"/>
              <a:t>getArea</a:t>
            </a:r>
            <a:r>
              <a:rPr lang="en-US" dirty="0"/>
              <a:t>() method to calculate the area of a rectangle and triangle respectively.</a:t>
            </a:r>
          </a:p>
          <a:p>
            <a:r>
              <a:rPr lang="en-US" dirty="0"/>
              <a:t>Create a class called </a:t>
            </a:r>
            <a:r>
              <a:rPr lang="en-US" dirty="0" err="1"/>
              <a:t>BankAccount</a:t>
            </a:r>
            <a:r>
              <a:rPr lang="en-US" dirty="0"/>
              <a:t> with properties </a:t>
            </a:r>
            <a:r>
              <a:rPr lang="en-US" dirty="0" err="1"/>
              <a:t>accountNumber</a:t>
            </a:r>
            <a:r>
              <a:rPr lang="en-US" dirty="0"/>
              <a:t>, balance, and </a:t>
            </a:r>
            <a:r>
              <a:rPr lang="en-US" dirty="0" err="1"/>
              <a:t>interestRate</a:t>
            </a:r>
            <a:r>
              <a:rPr lang="en-US" dirty="0"/>
              <a:t>. Create a subclass called </a:t>
            </a:r>
            <a:r>
              <a:rPr lang="en-US" dirty="0" err="1"/>
              <a:t>CheckingAccount</a:t>
            </a:r>
            <a:r>
              <a:rPr lang="en-US" dirty="0"/>
              <a:t> that adds a property called </a:t>
            </a:r>
            <a:r>
              <a:rPr lang="en-US" dirty="0" err="1"/>
              <a:t>overdraftLimit</a:t>
            </a:r>
            <a:r>
              <a:rPr lang="en-US" dirty="0"/>
              <a:t>. Create another subclass called </a:t>
            </a:r>
            <a:r>
              <a:rPr lang="en-US" dirty="0" err="1"/>
              <a:t>SavingsAccount</a:t>
            </a:r>
            <a:r>
              <a:rPr lang="en-US" dirty="0"/>
              <a:t> that adds a property called </a:t>
            </a:r>
            <a:r>
              <a:rPr lang="en-US" dirty="0" err="1"/>
              <a:t>minBalance</a:t>
            </a:r>
            <a:r>
              <a:rPr lang="en-US" dirty="0"/>
              <a:t>.</a:t>
            </a:r>
            <a:endParaRPr lang="en-IN" dirty="0"/>
          </a:p>
        </p:txBody>
      </p:sp>
    </p:spTree>
    <p:extLst>
      <p:ext uri="{BB962C8B-B14F-4D97-AF65-F5344CB8AC3E}">
        <p14:creationId xmlns:p14="http://schemas.microsoft.com/office/powerpoint/2010/main" val="10484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2BAE-E0DA-311F-035D-25D696B6BECE}"/>
              </a:ext>
            </a:extLst>
          </p:cNvPr>
          <p:cNvSpPr>
            <a:spLocks noGrp="1"/>
          </p:cNvSpPr>
          <p:nvPr>
            <p:ph type="title"/>
          </p:nvPr>
        </p:nvSpPr>
        <p:spPr/>
        <p:txBody>
          <a:bodyPr/>
          <a:lstStyle/>
          <a:p>
            <a:r>
              <a:rPr lang="en-IN" dirty="0"/>
              <a:t>Breaking Down the code</a:t>
            </a:r>
          </a:p>
        </p:txBody>
      </p:sp>
      <p:sp>
        <p:nvSpPr>
          <p:cNvPr id="3" name="Content Placeholder 2">
            <a:extLst>
              <a:ext uri="{FF2B5EF4-FFF2-40B4-BE49-F238E27FC236}">
                <a16:creationId xmlns:a16="http://schemas.microsoft.com/office/drawing/2014/main" id="{10884B86-5339-4327-A1F2-CBD77B17E5C6}"/>
              </a:ext>
            </a:extLst>
          </p:cNvPr>
          <p:cNvSpPr>
            <a:spLocks noGrp="1"/>
          </p:cNvSpPr>
          <p:nvPr>
            <p:ph idx="1"/>
          </p:nvPr>
        </p:nvSpPr>
        <p:spPr>
          <a:xfrm>
            <a:off x="677334" y="1930401"/>
            <a:ext cx="8596668" cy="4110962"/>
          </a:xfrm>
        </p:spPr>
        <p:txBody>
          <a:bodyPr>
            <a:normAutofit fontScale="92500" lnSpcReduction="10000"/>
          </a:bodyPr>
          <a:lstStyle/>
          <a:p>
            <a:r>
              <a:rPr lang="en-IN" b="1" dirty="0"/>
              <a:t>class</a:t>
            </a:r>
            <a:r>
              <a:rPr lang="en-IN" dirty="0"/>
              <a:t> keyword is used to declare a class in java.</a:t>
            </a:r>
          </a:p>
          <a:p>
            <a:r>
              <a:rPr lang="en-IN" b="1" dirty="0"/>
              <a:t>public</a:t>
            </a:r>
            <a:r>
              <a:rPr lang="en-IN" dirty="0"/>
              <a:t> keyword is an access modifier which represents visibility. It means it is visible to all.</a:t>
            </a:r>
          </a:p>
          <a:p>
            <a:r>
              <a:rPr lang="en-IN" b="1" dirty="0"/>
              <a:t>static</a:t>
            </a:r>
            <a:r>
              <a:rPr lang="en-IN" dirty="0"/>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r>
              <a:rPr lang="en-IN" b="1" dirty="0"/>
              <a:t>void</a:t>
            </a:r>
            <a:r>
              <a:rPr lang="en-IN" dirty="0"/>
              <a:t> is the return type of the method. It means it doesn't return any value.</a:t>
            </a:r>
          </a:p>
          <a:p>
            <a:r>
              <a:rPr lang="en-IN" b="1" dirty="0"/>
              <a:t>main</a:t>
            </a:r>
            <a:r>
              <a:rPr lang="en-IN" dirty="0"/>
              <a:t> represents the starting point of the program.</a:t>
            </a:r>
          </a:p>
          <a:p>
            <a:r>
              <a:rPr lang="en-IN" b="1" dirty="0"/>
              <a:t>String[] </a:t>
            </a:r>
            <a:r>
              <a:rPr lang="en-IN" b="1" dirty="0" err="1"/>
              <a:t>args</a:t>
            </a:r>
            <a:r>
              <a:rPr lang="en-IN" dirty="0"/>
              <a:t> is used for command line argument. We will learn it later.</a:t>
            </a:r>
          </a:p>
          <a:p>
            <a:r>
              <a:rPr lang="en-IN" b="1" dirty="0" err="1"/>
              <a:t>System.out.println</a:t>
            </a:r>
            <a:r>
              <a:rPr lang="en-IN" b="1" dirty="0"/>
              <a:t>()</a:t>
            </a:r>
            <a:r>
              <a:rPr lang="en-IN" dirty="0"/>
              <a:t> is used to print statement. Here, System is a class, out is the object of </a:t>
            </a:r>
            <a:r>
              <a:rPr lang="en-IN" dirty="0" err="1"/>
              <a:t>PrintStream</a:t>
            </a:r>
            <a:r>
              <a:rPr lang="en-IN" dirty="0"/>
              <a:t> class, </a:t>
            </a:r>
            <a:r>
              <a:rPr lang="en-IN" dirty="0" err="1"/>
              <a:t>println</a:t>
            </a:r>
            <a:r>
              <a:rPr lang="en-IN" dirty="0"/>
              <a:t>() is the method of </a:t>
            </a:r>
            <a:r>
              <a:rPr lang="en-IN" dirty="0" err="1"/>
              <a:t>PrintStream</a:t>
            </a:r>
            <a:r>
              <a:rPr lang="en-IN" dirty="0"/>
              <a:t> class. </a:t>
            </a:r>
          </a:p>
          <a:p>
            <a:endParaRPr lang="en-IN" dirty="0"/>
          </a:p>
        </p:txBody>
      </p:sp>
    </p:spTree>
    <p:extLst>
      <p:ext uri="{BB962C8B-B14F-4D97-AF65-F5344CB8AC3E}">
        <p14:creationId xmlns:p14="http://schemas.microsoft.com/office/powerpoint/2010/main" val="23103920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11D7-43E6-C528-EC15-82C8566BBD76}"/>
              </a:ext>
            </a:extLst>
          </p:cNvPr>
          <p:cNvSpPr>
            <a:spLocks noGrp="1"/>
          </p:cNvSpPr>
          <p:nvPr>
            <p:ph type="title"/>
          </p:nvPr>
        </p:nvSpPr>
        <p:spPr/>
        <p:txBody>
          <a:bodyPr/>
          <a:lstStyle/>
          <a:p>
            <a:r>
              <a:rPr lang="en-IN" dirty="0"/>
              <a:t>Practice questions:</a:t>
            </a:r>
          </a:p>
        </p:txBody>
      </p:sp>
      <p:sp>
        <p:nvSpPr>
          <p:cNvPr id="3" name="Content Placeholder 2">
            <a:extLst>
              <a:ext uri="{FF2B5EF4-FFF2-40B4-BE49-F238E27FC236}">
                <a16:creationId xmlns:a16="http://schemas.microsoft.com/office/drawing/2014/main" id="{C777E7BB-8DE9-0674-822A-75158BC9E99D}"/>
              </a:ext>
            </a:extLst>
          </p:cNvPr>
          <p:cNvSpPr>
            <a:spLocks noGrp="1"/>
          </p:cNvSpPr>
          <p:nvPr>
            <p:ph idx="1"/>
          </p:nvPr>
        </p:nvSpPr>
        <p:spPr>
          <a:xfrm>
            <a:off x="677334" y="1930401"/>
            <a:ext cx="8596668" cy="4110962"/>
          </a:xfrm>
        </p:spPr>
        <p:txBody>
          <a:bodyPr>
            <a:normAutofit lnSpcReduction="10000"/>
          </a:bodyPr>
          <a:lstStyle/>
          <a:p>
            <a:r>
              <a:rPr lang="en-US" dirty="0"/>
              <a:t>Create a class called Animal with a constructor that takes a parameter name and sets it to an instance variable name. Then create a class called Dog that inherits from Animal and also has a constructor that takes a parameter name. In the Dog constructor, use the super keyword to call the Animal constructor with the name parameter.</a:t>
            </a:r>
          </a:p>
          <a:p>
            <a:r>
              <a:rPr lang="en-US" dirty="0"/>
              <a:t>Create a class called Shape with a method called draw() that prints "Drawing Shape". Then create a class called Rectangle that inherits from Shape and overrides the draw() method to print "Drawing Rectangle". In the Rectangle class, call the draw() method of the Shape class using the super keyword.</a:t>
            </a:r>
          </a:p>
          <a:p>
            <a:r>
              <a:rPr lang="en-US" dirty="0"/>
              <a:t>Create a class called Person with a private instance variable name. Then create a class called Employee that inherits from Person and has a public method called </a:t>
            </a:r>
            <a:r>
              <a:rPr lang="en-US" dirty="0" err="1"/>
              <a:t>getEmployeeName</a:t>
            </a:r>
            <a:r>
              <a:rPr lang="en-US" dirty="0"/>
              <a:t>() that returns the name variable of the Person class. In the Employee class, use the super keyword to access the name variable of the Person class in the </a:t>
            </a:r>
            <a:r>
              <a:rPr lang="en-US" dirty="0" err="1"/>
              <a:t>getEmployeeName</a:t>
            </a:r>
            <a:r>
              <a:rPr lang="en-US" dirty="0"/>
              <a:t>() method.</a:t>
            </a:r>
            <a:endParaRPr lang="en-IN" dirty="0"/>
          </a:p>
        </p:txBody>
      </p:sp>
    </p:spTree>
    <p:extLst>
      <p:ext uri="{BB962C8B-B14F-4D97-AF65-F5344CB8AC3E}">
        <p14:creationId xmlns:p14="http://schemas.microsoft.com/office/powerpoint/2010/main" val="27104624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8988-4D6D-F044-ACA2-DEB14664FF11}"/>
              </a:ext>
            </a:extLst>
          </p:cNvPr>
          <p:cNvSpPr>
            <a:spLocks noGrp="1"/>
          </p:cNvSpPr>
          <p:nvPr>
            <p:ph type="title"/>
          </p:nvPr>
        </p:nvSpPr>
        <p:spPr/>
        <p:txBody>
          <a:bodyPr/>
          <a:lstStyle/>
          <a:p>
            <a:r>
              <a:rPr lang="en-IN" dirty="0"/>
              <a:t>Method overloading</a:t>
            </a:r>
          </a:p>
        </p:txBody>
      </p:sp>
      <p:sp>
        <p:nvSpPr>
          <p:cNvPr id="3" name="Content Placeholder 2">
            <a:extLst>
              <a:ext uri="{FF2B5EF4-FFF2-40B4-BE49-F238E27FC236}">
                <a16:creationId xmlns:a16="http://schemas.microsoft.com/office/drawing/2014/main" id="{DF4B353A-22D6-2559-212A-16F002481A37}"/>
              </a:ext>
            </a:extLst>
          </p:cNvPr>
          <p:cNvSpPr>
            <a:spLocks noGrp="1"/>
          </p:cNvSpPr>
          <p:nvPr>
            <p:ph idx="1"/>
          </p:nvPr>
        </p:nvSpPr>
        <p:spPr/>
        <p:txBody>
          <a:bodyPr/>
          <a:lstStyle/>
          <a:p>
            <a:pPr algn="l"/>
            <a:r>
              <a:rPr lang="en-US" b="0" i="0" dirty="0">
                <a:solidFill>
                  <a:srgbClr val="212529"/>
                </a:solidFill>
                <a:effectLst/>
                <a:latin typeface="system-ui"/>
              </a:rPr>
              <a:t>Method overloading </a:t>
            </a:r>
            <a:r>
              <a:rPr lang="en-US" b="1" i="0" dirty="0">
                <a:solidFill>
                  <a:srgbClr val="212529"/>
                </a:solidFill>
                <a:effectLst/>
                <a:latin typeface="system-ui"/>
              </a:rPr>
              <a:t>is a concept</a:t>
            </a:r>
            <a:r>
              <a:rPr lang="en-US" b="0" i="0" dirty="0">
                <a:solidFill>
                  <a:srgbClr val="212529"/>
                </a:solidFill>
                <a:effectLst/>
                <a:latin typeface="system-ui"/>
              </a:rPr>
              <a:t> that allows to declare </a:t>
            </a:r>
            <a:r>
              <a:rPr lang="en-US" b="1" i="0" dirty="0">
                <a:solidFill>
                  <a:srgbClr val="212529"/>
                </a:solidFill>
                <a:effectLst/>
                <a:latin typeface="system-ui"/>
              </a:rPr>
              <a:t>multiple methods with same name but different parameters in the same class.</a:t>
            </a:r>
            <a:endParaRPr lang="en-US" b="0" i="0" dirty="0">
              <a:solidFill>
                <a:srgbClr val="212529"/>
              </a:solidFill>
              <a:effectLst/>
              <a:latin typeface="system-ui"/>
            </a:endParaRPr>
          </a:p>
          <a:p>
            <a:pPr algn="l"/>
            <a:r>
              <a:rPr lang="en-US" b="0" i="0" dirty="0">
                <a:solidFill>
                  <a:srgbClr val="212529"/>
                </a:solidFill>
                <a:effectLst/>
                <a:latin typeface="system-ui"/>
              </a:rPr>
              <a:t>Java supports method overloading and always occur in the same class(unlike method overriding).</a:t>
            </a:r>
          </a:p>
          <a:p>
            <a:pPr algn="l"/>
            <a:r>
              <a:rPr lang="en-US" b="0" i="0" dirty="0">
                <a:solidFill>
                  <a:srgbClr val="212529"/>
                </a:solidFill>
                <a:effectLst/>
                <a:latin typeface="system-ui"/>
              </a:rPr>
              <a:t>There are two different ways of method overloading.</a:t>
            </a:r>
          </a:p>
          <a:p>
            <a:pPr algn="l">
              <a:buFont typeface="+mj-lt"/>
              <a:buAutoNum type="arabicPeriod"/>
            </a:pPr>
            <a:r>
              <a:rPr lang="en-US" b="0" i="0" dirty="0">
                <a:solidFill>
                  <a:srgbClr val="212529"/>
                </a:solidFill>
                <a:effectLst/>
                <a:latin typeface="system-ui"/>
              </a:rPr>
              <a:t>Different datatype of arguments</a:t>
            </a:r>
          </a:p>
          <a:p>
            <a:pPr algn="l">
              <a:buFont typeface="+mj-lt"/>
              <a:buAutoNum type="arabicPeriod"/>
            </a:pPr>
            <a:r>
              <a:rPr lang="en-US" b="0" i="0">
                <a:solidFill>
                  <a:srgbClr val="212529"/>
                </a:solidFill>
                <a:effectLst/>
                <a:latin typeface="system-ui"/>
              </a:rPr>
              <a:t>Different number of arguments</a:t>
            </a:r>
          </a:p>
          <a:p>
            <a:endParaRPr lang="en-IN"/>
          </a:p>
        </p:txBody>
      </p:sp>
    </p:spTree>
    <p:extLst>
      <p:ext uri="{BB962C8B-B14F-4D97-AF65-F5344CB8AC3E}">
        <p14:creationId xmlns:p14="http://schemas.microsoft.com/office/powerpoint/2010/main" val="32424640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CA990-0FC2-3FD9-7D57-B7CE932E8881}"/>
              </a:ext>
            </a:extLst>
          </p:cNvPr>
          <p:cNvSpPr>
            <a:spLocks noGrp="1"/>
          </p:cNvSpPr>
          <p:nvPr>
            <p:ph type="title"/>
          </p:nvPr>
        </p:nvSpPr>
        <p:spPr/>
        <p:txBody>
          <a:bodyPr/>
          <a:lstStyle/>
          <a:p>
            <a:r>
              <a:rPr lang="en-IN" dirty="0"/>
              <a:t>Method overriding:</a:t>
            </a:r>
          </a:p>
        </p:txBody>
      </p:sp>
      <p:sp>
        <p:nvSpPr>
          <p:cNvPr id="3" name="Content Placeholder 2">
            <a:extLst>
              <a:ext uri="{FF2B5EF4-FFF2-40B4-BE49-F238E27FC236}">
                <a16:creationId xmlns:a16="http://schemas.microsoft.com/office/drawing/2014/main" id="{88FC977C-0A0D-E63B-A3D8-DC1270D8DC26}"/>
              </a:ext>
            </a:extLst>
          </p:cNvPr>
          <p:cNvSpPr>
            <a:spLocks noGrp="1"/>
          </p:cNvSpPr>
          <p:nvPr>
            <p:ph idx="1"/>
          </p:nvPr>
        </p:nvSpPr>
        <p:spPr/>
        <p:txBody>
          <a:bodyPr/>
          <a:lstStyle/>
          <a:p>
            <a:pPr algn="l"/>
            <a:r>
              <a:rPr lang="en-US" b="0" i="0" dirty="0">
                <a:solidFill>
                  <a:srgbClr val="212529"/>
                </a:solidFill>
                <a:effectLst/>
                <a:latin typeface="system-ui"/>
              </a:rPr>
              <a:t>Method overriding is a process of overriding base class method by derived class method with more specific definition.</a:t>
            </a:r>
          </a:p>
          <a:p>
            <a:pPr algn="l"/>
            <a:r>
              <a:rPr lang="en-US" b="0" i="0" dirty="0">
                <a:solidFill>
                  <a:srgbClr val="212529"/>
                </a:solidFill>
                <a:effectLst/>
                <a:latin typeface="system-ui"/>
              </a:rPr>
              <a:t>Method overriding performs only if two classes have </a:t>
            </a:r>
            <a:r>
              <a:rPr lang="en-US" b="1" i="0" dirty="0">
                <a:solidFill>
                  <a:srgbClr val="212529"/>
                </a:solidFill>
                <a:effectLst/>
                <a:latin typeface="system-ui"/>
              </a:rPr>
              <a:t>is-a</a:t>
            </a:r>
            <a:r>
              <a:rPr lang="en-US" b="0" i="0" dirty="0">
                <a:solidFill>
                  <a:srgbClr val="212529"/>
                </a:solidFill>
                <a:effectLst/>
                <a:latin typeface="system-ui"/>
              </a:rPr>
              <a:t> relationship. It mean class must have inheritance. In other words, It is performed between two classes using inheritance relation.</a:t>
            </a:r>
          </a:p>
          <a:p>
            <a:pPr algn="l"/>
            <a:r>
              <a:rPr lang="en-US" b="0" i="0" dirty="0">
                <a:solidFill>
                  <a:srgbClr val="212529"/>
                </a:solidFill>
                <a:effectLst/>
                <a:latin typeface="system-ui"/>
              </a:rPr>
              <a:t>In overriding, method of both class </a:t>
            </a:r>
            <a:r>
              <a:rPr lang="en-US" b="1" i="0" dirty="0">
                <a:solidFill>
                  <a:srgbClr val="212529"/>
                </a:solidFill>
                <a:effectLst/>
                <a:latin typeface="system-ui"/>
              </a:rPr>
              <a:t>must</a:t>
            </a:r>
            <a:r>
              <a:rPr lang="en-US" b="0" i="0" dirty="0">
                <a:solidFill>
                  <a:srgbClr val="212529"/>
                </a:solidFill>
                <a:effectLst/>
                <a:latin typeface="system-ui"/>
              </a:rPr>
              <a:t> have </a:t>
            </a:r>
            <a:r>
              <a:rPr lang="en-US" b="1" i="0" dirty="0">
                <a:solidFill>
                  <a:srgbClr val="212529"/>
                </a:solidFill>
                <a:effectLst/>
                <a:latin typeface="system-ui"/>
              </a:rPr>
              <a:t>same name</a:t>
            </a:r>
            <a:r>
              <a:rPr lang="en-US" b="0" i="0" dirty="0">
                <a:solidFill>
                  <a:srgbClr val="212529"/>
                </a:solidFill>
                <a:effectLst/>
                <a:latin typeface="system-ui"/>
              </a:rPr>
              <a:t> and equal number of </a:t>
            </a:r>
            <a:r>
              <a:rPr lang="en-US" b="1" i="0" dirty="0">
                <a:solidFill>
                  <a:srgbClr val="212529"/>
                </a:solidFill>
                <a:effectLst/>
                <a:latin typeface="system-ui"/>
              </a:rPr>
              <a:t>parameters</a:t>
            </a:r>
            <a:r>
              <a:rPr lang="en-US" b="0" i="0" dirty="0">
                <a:solidFill>
                  <a:srgbClr val="212529"/>
                </a:solidFill>
                <a:effectLst/>
                <a:latin typeface="system-ui"/>
              </a:rPr>
              <a:t>.</a:t>
            </a:r>
          </a:p>
          <a:p>
            <a:pPr algn="l"/>
            <a:r>
              <a:rPr lang="en-US" b="0" i="0" dirty="0">
                <a:solidFill>
                  <a:srgbClr val="212529"/>
                </a:solidFill>
                <a:effectLst/>
                <a:latin typeface="system-ui"/>
              </a:rPr>
              <a:t>Method overriding is also referred to as </a:t>
            </a:r>
            <a:r>
              <a:rPr lang="en-US" b="1" i="0" dirty="0">
                <a:solidFill>
                  <a:srgbClr val="212529"/>
                </a:solidFill>
                <a:effectLst/>
                <a:latin typeface="system-ui"/>
              </a:rPr>
              <a:t>runtime polymorphism</a:t>
            </a:r>
            <a:r>
              <a:rPr lang="en-US" b="0" i="0" dirty="0">
                <a:solidFill>
                  <a:srgbClr val="212529"/>
                </a:solidFill>
                <a:effectLst/>
                <a:latin typeface="system-ui"/>
              </a:rPr>
              <a:t> because calling method is decided by JVM during runtime.</a:t>
            </a:r>
          </a:p>
          <a:p>
            <a:endParaRPr lang="en-IN" dirty="0"/>
          </a:p>
        </p:txBody>
      </p:sp>
    </p:spTree>
    <p:extLst>
      <p:ext uri="{BB962C8B-B14F-4D97-AF65-F5344CB8AC3E}">
        <p14:creationId xmlns:p14="http://schemas.microsoft.com/office/powerpoint/2010/main" val="41673706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CA990-0FC2-3FD9-7D57-B7CE932E8881}"/>
              </a:ext>
            </a:extLst>
          </p:cNvPr>
          <p:cNvSpPr>
            <a:spLocks noGrp="1"/>
          </p:cNvSpPr>
          <p:nvPr>
            <p:ph type="title"/>
          </p:nvPr>
        </p:nvSpPr>
        <p:spPr/>
        <p:txBody>
          <a:bodyPr/>
          <a:lstStyle/>
          <a:p>
            <a:r>
              <a:rPr lang="en-IN" dirty="0"/>
              <a:t>Method overriding:</a:t>
            </a:r>
          </a:p>
        </p:txBody>
      </p:sp>
      <p:sp>
        <p:nvSpPr>
          <p:cNvPr id="3" name="Content Placeholder 2">
            <a:extLst>
              <a:ext uri="{FF2B5EF4-FFF2-40B4-BE49-F238E27FC236}">
                <a16:creationId xmlns:a16="http://schemas.microsoft.com/office/drawing/2014/main" id="{88FC977C-0A0D-E63B-A3D8-DC1270D8DC26}"/>
              </a:ext>
            </a:extLst>
          </p:cNvPr>
          <p:cNvSpPr>
            <a:spLocks noGrp="1"/>
          </p:cNvSpPr>
          <p:nvPr>
            <p:ph idx="1"/>
          </p:nvPr>
        </p:nvSpPr>
        <p:spPr/>
        <p:txBody>
          <a:bodyPr/>
          <a:lstStyle/>
          <a:p>
            <a:pPr algn="l"/>
            <a:r>
              <a:rPr lang="en-US" b="0" i="0" dirty="0">
                <a:solidFill>
                  <a:srgbClr val="212529"/>
                </a:solidFill>
                <a:effectLst/>
                <a:latin typeface="system-ui"/>
              </a:rPr>
              <a:t>Rules for Method Overriding</a:t>
            </a:r>
          </a:p>
          <a:p>
            <a:pPr algn="l"/>
            <a:r>
              <a:rPr lang="en-US" b="0" i="0" dirty="0">
                <a:solidFill>
                  <a:srgbClr val="212529"/>
                </a:solidFill>
                <a:effectLst/>
                <a:latin typeface="system-ui"/>
              </a:rPr>
              <a:t>1. Method name must be same for both parent and child classes.</a:t>
            </a:r>
          </a:p>
          <a:p>
            <a:pPr algn="l"/>
            <a:r>
              <a:rPr lang="en-US" b="0" i="0" dirty="0">
                <a:solidFill>
                  <a:srgbClr val="212529"/>
                </a:solidFill>
                <a:effectLst/>
                <a:latin typeface="system-ui"/>
              </a:rPr>
              <a:t>2. Access modifier of child method must not restrictive than parent class method.</a:t>
            </a:r>
          </a:p>
          <a:p>
            <a:pPr algn="l"/>
            <a:r>
              <a:rPr lang="en-US" b="0" i="0" dirty="0">
                <a:solidFill>
                  <a:srgbClr val="212529"/>
                </a:solidFill>
                <a:effectLst/>
                <a:latin typeface="system-ui"/>
              </a:rPr>
              <a:t>3. Private, final and static methods cannot be overridden.</a:t>
            </a:r>
          </a:p>
          <a:p>
            <a:pPr algn="l"/>
            <a:r>
              <a:rPr lang="en-US" b="0" i="0" dirty="0">
                <a:solidFill>
                  <a:srgbClr val="212529"/>
                </a:solidFill>
                <a:effectLst/>
                <a:latin typeface="system-ui"/>
              </a:rPr>
              <a:t>4. There must be an IS-A relationship between classes (inheritance).</a:t>
            </a:r>
          </a:p>
          <a:p>
            <a:pPr algn="l"/>
            <a:endParaRPr lang="en-US" dirty="0">
              <a:solidFill>
                <a:srgbClr val="212529"/>
              </a:solidFill>
              <a:latin typeface="system-ui"/>
            </a:endParaRPr>
          </a:p>
          <a:p>
            <a:pPr algn="l"/>
            <a:r>
              <a:rPr lang="en-US" b="0" i="0" dirty="0">
                <a:solidFill>
                  <a:srgbClr val="212529"/>
                </a:solidFill>
                <a:effectLst/>
                <a:latin typeface="system-ui"/>
              </a:rPr>
              <a:t>Note </a:t>
            </a:r>
            <a:r>
              <a:rPr lang="en-US" b="0" i="0" dirty="0">
                <a:solidFill>
                  <a:srgbClr val="232629"/>
                </a:solidFill>
                <a:effectLst/>
                <a:latin typeface="-apple-system"/>
              </a:rPr>
              <a:t>If the return type is void or primitive data type of parent class </a:t>
            </a:r>
            <a:r>
              <a:rPr lang="en-US" b="0" i="0">
                <a:solidFill>
                  <a:srgbClr val="232629"/>
                </a:solidFill>
                <a:effectLst/>
                <a:latin typeface="-apple-system"/>
              </a:rPr>
              <a:t>method </a:t>
            </a:r>
            <a:r>
              <a:rPr lang="en-US">
                <a:solidFill>
                  <a:srgbClr val="232629"/>
                </a:solidFill>
                <a:latin typeface="-apple-system"/>
              </a:rPr>
              <a:t>than </a:t>
            </a:r>
            <a:r>
              <a:rPr lang="en-US" b="0" i="0">
                <a:solidFill>
                  <a:srgbClr val="232629"/>
                </a:solidFill>
                <a:effectLst/>
                <a:latin typeface="-apple-system"/>
              </a:rPr>
              <a:t>overriding </a:t>
            </a:r>
            <a:r>
              <a:rPr lang="en-US" b="0" i="0" dirty="0">
                <a:solidFill>
                  <a:srgbClr val="232629"/>
                </a:solidFill>
                <a:effectLst/>
                <a:latin typeface="-apple-system"/>
              </a:rPr>
              <a:t>method should be the same. e.g. if the return type is int, float, string then it should be same</a:t>
            </a:r>
            <a:endParaRPr lang="en-US" b="0" i="0" dirty="0">
              <a:solidFill>
                <a:srgbClr val="212529"/>
              </a:solidFill>
              <a:effectLst/>
              <a:latin typeface="system-ui"/>
            </a:endParaRPr>
          </a:p>
          <a:p>
            <a:pPr marL="0" indent="0">
              <a:buNone/>
            </a:pPr>
            <a:endParaRPr lang="en-IN" dirty="0"/>
          </a:p>
        </p:txBody>
      </p:sp>
    </p:spTree>
    <p:extLst>
      <p:ext uri="{BB962C8B-B14F-4D97-AF65-F5344CB8AC3E}">
        <p14:creationId xmlns:p14="http://schemas.microsoft.com/office/powerpoint/2010/main" val="12968084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91612-A00C-78CA-75C0-B391A08C5970}"/>
              </a:ext>
            </a:extLst>
          </p:cNvPr>
          <p:cNvSpPr>
            <a:spLocks noGrp="1"/>
          </p:cNvSpPr>
          <p:nvPr>
            <p:ph type="title"/>
          </p:nvPr>
        </p:nvSpPr>
        <p:spPr/>
        <p:txBody>
          <a:bodyPr/>
          <a:lstStyle/>
          <a:p>
            <a:r>
              <a:rPr lang="en-IN" dirty="0"/>
              <a:t>Dynamic method dispatch:</a:t>
            </a:r>
          </a:p>
        </p:txBody>
      </p:sp>
      <p:sp>
        <p:nvSpPr>
          <p:cNvPr id="3" name="Content Placeholder 2">
            <a:extLst>
              <a:ext uri="{FF2B5EF4-FFF2-40B4-BE49-F238E27FC236}">
                <a16:creationId xmlns:a16="http://schemas.microsoft.com/office/drawing/2014/main" id="{2EF0B427-C2FD-BB21-700E-4A1BA3B1C6D1}"/>
              </a:ext>
            </a:extLst>
          </p:cNvPr>
          <p:cNvSpPr>
            <a:spLocks noGrp="1"/>
          </p:cNvSpPr>
          <p:nvPr>
            <p:ph idx="1"/>
          </p:nvPr>
        </p:nvSpPr>
        <p:spPr/>
        <p:txBody>
          <a:bodyPr/>
          <a:lstStyle/>
          <a:p>
            <a:r>
              <a:rPr lang="en-US" b="0" i="0" dirty="0">
                <a:solidFill>
                  <a:srgbClr val="212529"/>
                </a:solidFill>
                <a:effectLst/>
                <a:latin typeface="system-ui"/>
              </a:rPr>
              <a:t>Dynamic method dispatch is a mechanism by which a call to an overridden method is resolved at runtime. This is how java implements runtime polymorphism. When an overridden method is called by a reference, java determines which version of that method to execute based on the type of object it refer to. In simple words the type of object which it referred determines which version of overridden method will be called.</a:t>
            </a:r>
          </a:p>
          <a:p>
            <a:r>
              <a:rPr lang="en-IN" dirty="0"/>
              <a:t>Types</a:t>
            </a:r>
          </a:p>
          <a:p>
            <a:pPr>
              <a:buAutoNum type="arabicPeriod"/>
            </a:pPr>
            <a:r>
              <a:rPr lang="en-IN"/>
              <a:t>Upcasting</a:t>
            </a:r>
          </a:p>
          <a:p>
            <a:pPr marL="0" indent="0">
              <a:buNone/>
            </a:pPr>
            <a:endParaRPr lang="en-IN" dirty="0"/>
          </a:p>
        </p:txBody>
      </p:sp>
    </p:spTree>
    <p:extLst>
      <p:ext uri="{BB962C8B-B14F-4D97-AF65-F5344CB8AC3E}">
        <p14:creationId xmlns:p14="http://schemas.microsoft.com/office/powerpoint/2010/main" val="10077897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3F0E8-4E1B-F0D9-F3DB-9A3CE881BC3C}"/>
              </a:ext>
            </a:extLst>
          </p:cNvPr>
          <p:cNvSpPr>
            <a:spLocks noGrp="1"/>
          </p:cNvSpPr>
          <p:nvPr>
            <p:ph type="title"/>
          </p:nvPr>
        </p:nvSpPr>
        <p:spPr/>
        <p:txBody>
          <a:bodyPr/>
          <a:lstStyle/>
          <a:p>
            <a:r>
              <a:rPr lang="en-IN" dirty="0"/>
              <a:t>Practice questions:</a:t>
            </a:r>
          </a:p>
        </p:txBody>
      </p:sp>
      <p:sp>
        <p:nvSpPr>
          <p:cNvPr id="3" name="Content Placeholder 2">
            <a:extLst>
              <a:ext uri="{FF2B5EF4-FFF2-40B4-BE49-F238E27FC236}">
                <a16:creationId xmlns:a16="http://schemas.microsoft.com/office/drawing/2014/main" id="{A8AB8A13-D299-99B9-BB7D-542BCAE94240}"/>
              </a:ext>
            </a:extLst>
          </p:cNvPr>
          <p:cNvSpPr>
            <a:spLocks noGrp="1"/>
          </p:cNvSpPr>
          <p:nvPr>
            <p:ph idx="1"/>
          </p:nvPr>
        </p:nvSpPr>
        <p:spPr/>
        <p:txBody>
          <a:bodyPr/>
          <a:lstStyle/>
          <a:p>
            <a:pPr algn="l">
              <a:buFont typeface="+mj-lt"/>
              <a:buAutoNum type="arabicPeriod"/>
            </a:pPr>
            <a:r>
              <a:rPr lang="en-US" b="0" i="0" dirty="0">
                <a:solidFill>
                  <a:srgbClr val="374151"/>
                </a:solidFill>
                <a:effectLst/>
                <a:latin typeface="Söhne"/>
              </a:rPr>
              <a:t>Write a Java program that demonstrates runtime polymorphism. Create a base class named "Vehicle" with a method named "drive", and then create two derived classes named "Car" and "Truck" that override the "drive" method to print "Driving a Car" and "Driving a Truck", respectively. Create an object of each class and call the "drive" method on each object.</a:t>
            </a:r>
          </a:p>
          <a:p>
            <a:pPr algn="l">
              <a:buFont typeface="+mj-lt"/>
              <a:buAutoNum type="arabicPeriod"/>
            </a:pPr>
            <a:r>
              <a:rPr lang="en-US" b="0" i="0" dirty="0">
                <a:solidFill>
                  <a:srgbClr val="374151"/>
                </a:solidFill>
                <a:effectLst/>
                <a:latin typeface="Söhne"/>
              </a:rPr>
              <a:t>Write a Java program that demonstrates compile-time polymorphism. Create a class named "Calculator" with four overloaded methods named "add" that takes two, three, four, or five integers as arguments and returns their sum. Create an object of the "Calculator" class and call each of the "add" methods with different numbers of arguments.</a:t>
            </a:r>
          </a:p>
          <a:p>
            <a:endParaRPr lang="en-IN" dirty="0"/>
          </a:p>
        </p:txBody>
      </p:sp>
    </p:spTree>
    <p:extLst>
      <p:ext uri="{BB962C8B-B14F-4D97-AF65-F5344CB8AC3E}">
        <p14:creationId xmlns:p14="http://schemas.microsoft.com/office/powerpoint/2010/main" val="26868382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981BB-8066-E247-A366-8EC024BD86E4}"/>
              </a:ext>
            </a:extLst>
          </p:cNvPr>
          <p:cNvSpPr>
            <a:spLocks noGrp="1"/>
          </p:cNvSpPr>
          <p:nvPr>
            <p:ph type="title"/>
          </p:nvPr>
        </p:nvSpPr>
        <p:spPr/>
        <p:txBody>
          <a:bodyPr/>
          <a:lstStyle/>
          <a:p>
            <a:r>
              <a:rPr lang="en-IN" dirty="0"/>
              <a:t>Practice questions</a:t>
            </a:r>
          </a:p>
        </p:txBody>
      </p:sp>
      <p:sp>
        <p:nvSpPr>
          <p:cNvPr id="3" name="Content Placeholder 2">
            <a:extLst>
              <a:ext uri="{FF2B5EF4-FFF2-40B4-BE49-F238E27FC236}">
                <a16:creationId xmlns:a16="http://schemas.microsoft.com/office/drawing/2014/main" id="{3216D453-D6E8-877B-FD53-26D653242C29}"/>
              </a:ext>
            </a:extLst>
          </p:cNvPr>
          <p:cNvSpPr>
            <a:spLocks noGrp="1"/>
          </p:cNvSpPr>
          <p:nvPr>
            <p:ph idx="1"/>
          </p:nvPr>
        </p:nvSpPr>
        <p:spPr/>
        <p:txBody>
          <a:bodyPr/>
          <a:lstStyle/>
          <a:p>
            <a:r>
              <a:rPr lang="en-IN" dirty="0">
                <a:hlinkClick r:id="rId2"/>
              </a:rPr>
              <a:t>https://www.hackerrank.com/challenges/java-method-overriding/problem?isFullScreen=true</a:t>
            </a:r>
            <a:endParaRPr lang="en-IN" dirty="0"/>
          </a:p>
          <a:p>
            <a:r>
              <a:rPr lang="en-IN" dirty="0">
                <a:hlinkClick r:id="rId3"/>
              </a:rPr>
              <a:t>https://www.hackerrank.com/challenges/java-inheritance-2/problem?isFullScreen=true</a:t>
            </a:r>
            <a:endParaRPr lang="en-IN" dirty="0"/>
          </a:p>
          <a:p>
            <a:r>
              <a:rPr lang="en-IN" dirty="0">
                <a:hlinkClick r:id="rId4"/>
              </a:rPr>
              <a:t>https://www.hackerrank.com/challenges/java-inheritance-1/problem?isFullScreen=true</a:t>
            </a:r>
            <a:endParaRPr lang="en-IN" dirty="0"/>
          </a:p>
          <a:p>
            <a:r>
              <a:rPr lang="en-IN" dirty="0">
                <a:hlinkClick r:id="rId5"/>
              </a:rPr>
              <a:t>https://www.hackerrank.com/challenges/java-method-overriding-2-super-keyword/problem?isFullScreen=true</a:t>
            </a:r>
            <a:endParaRPr lang="en-IN" dirty="0"/>
          </a:p>
          <a:p>
            <a:pPr marL="0" indent="0">
              <a:buNone/>
            </a:pPr>
            <a:endParaRPr lang="en-IN" dirty="0"/>
          </a:p>
        </p:txBody>
      </p:sp>
    </p:spTree>
    <p:extLst>
      <p:ext uri="{BB962C8B-B14F-4D97-AF65-F5344CB8AC3E}">
        <p14:creationId xmlns:p14="http://schemas.microsoft.com/office/powerpoint/2010/main" val="3844403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JAVA Program</a:t>
            </a:r>
            <a:endParaRPr lang="en-IN" dirty="0"/>
          </a:p>
        </p:txBody>
      </p:sp>
      <p:sp>
        <p:nvSpPr>
          <p:cNvPr id="3" name="Content Placeholder 2"/>
          <p:cNvSpPr>
            <a:spLocks noGrp="1"/>
          </p:cNvSpPr>
          <p:nvPr>
            <p:ph idx="1"/>
          </p:nvPr>
        </p:nvSpPr>
        <p:spPr/>
        <p:txBody>
          <a:bodyPr/>
          <a:lstStyle/>
          <a:p>
            <a:r>
              <a:rPr lang="en-IN" dirty="0"/>
              <a:t>save this file as Simple.java</a:t>
            </a:r>
          </a:p>
          <a:p>
            <a:endParaRPr lang="en-IN" dirty="0"/>
          </a:p>
        </p:txBody>
      </p:sp>
      <p:sp>
        <p:nvSpPr>
          <p:cNvPr id="4" name="Date Placeholder 3"/>
          <p:cNvSpPr>
            <a:spLocks noGrp="1"/>
          </p:cNvSpPr>
          <p:nvPr>
            <p:ph type="dt" sz="half" idx="10"/>
          </p:nvPr>
        </p:nvSpPr>
        <p:spPr/>
        <p:txBody>
          <a:bodyPr/>
          <a:lstStyle/>
          <a:p>
            <a:pPr>
              <a:defRPr/>
            </a:pPr>
            <a:fld id="{7087B163-5D1A-4803-B8F7-07EBBFA5220C}" type="datetime1">
              <a:rPr lang="en-IN" smtClean="0"/>
              <a:pPr>
                <a:defRPr/>
              </a:pPr>
              <a:t>21-04-2023</a:t>
            </a:fld>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51736780"/>
              </p:ext>
            </p:extLst>
          </p:nvPr>
        </p:nvGraphicFramePr>
        <p:xfrm>
          <a:off x="1621827" y="2661920"/>
          <a:ext cx="8572500" cy="731520"/>
        </p:xfrm>
        <a:graphic>
          <a:graphicData uri="http://schemas.openxmlformats.org/drawingml/2006/table">
            <a:tbl>
              <a:tblPr/>
              <a:tblGrid>
                <a:gridCol w="4286250">
                  <a:extLst>
                    <a:ext uri="{9D8B030D-6E8A-4147-A177-3AD203B41FA5}">
                      <a16:colId xmlns:a16="http://schemas.microsoft.com/office/drawing/2014/main" val="20000"/>
                    </a:ext>
                  </a:extLst>
                </a:gridCol>
                <a:gridCol w="4286250">
                  <a:extLst>
                    <a:ext uri="{9D8B030D-6E8A-4147-A177-3AD203B41FA5}">
                      <a16:colId xmlns:a16="http://schemas.microsoft.com/office/drawing/2014/main" val="20001"/>
                    </a:ext>
                  </a:extLst>
                </a:gridCol>
              </a:tblGrid>
              <a:tr h="0">
                <a:tc>
                  <a:txBody>
                    <a:bodyPr/>
                    <a:lstStyle/>
                    <a:p>
                      <a:r>
                        <a:rPr lang="en-IN" b="1" dirty="0">
                          <a:solidFill>
                            <a:srgbClr val="000000"/>
                          </a:solidFill>
                          <a:effectLst/>
                          <a:latin typeface="verdana"/>
                        </a:rPr>
                        <a:t>To compile:</a:t>
                      </a:r>
                      <a:endParaRPr lang="en-IN" dirty="0">
                        <a:solidFill>
                          <a:srgbClr val="000000"/>
                        </a:solidFill>
                        <a:effectLst/>
                        <a:latin typeface="verdana"/>
                      </a:endParaRPr>
                    </a:p>
                  </a:txBody>
                  <a:tcPr anchor="ctr">
                    <a:lnL>
                      <a:noFill/>
                    </a:lnL>
                    <a:lnR>
                      <a:noFill/>
                    </a:lnR>
                    <a:lnT>
                      <a:noFill/>
                    </a:lnT>
                    <a:lnB>
                      <a:noFill/>
                    </a:lnB>
                    <a:solidFill>
                      <a:srgbClr val="FFFFFF"/>
                    </a:solidFill>
                  </a:tcPr>
                </a:tc>
                <a:tc>
                  <a:txBody>
                    <a:bodyPr/>
                    <a:lstStyle/>
                    <a:p>
                      <a:r>
                        <a:rPr lang="en-IN" dirty="0" err="1">
                          <a:solidFill>
                            <a:srgbClr val="000000"/>
                          </a:solidFill>
                          <a:effectLst/>
                          <a:latin typeface="verdana"/>
                        </a:rPr>
                        <a:t>javac</a:t>
                      </a:r>
                      <a:r>
                        <a:rPr lang="en-IN" dirty="0">
                          <a:solidFill>
                            <a:srgbClr val="000000"/>
                          </a:solidFill>
                          <a:effectLst/>
                          <a:latin typeface="verdana"/>
                        </a:rPr>
                        <a:t> Simple.java</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r h="0">
                <a:tc>
                  <a:txBody>
                    <a:bodyPr/>
                    <a:lstStyle/>
                    <a:p>
                      <a:r>
                        <a:rPr lang="en-IN" b="1">
                          <a:solidFill>
                            <a:srgbClr val="000000"/>
                          </a:solidFill>
                          <a:effectLst/>
                          <a:latin typeface="verdana"/>
                        </a:rPr>
                        <a:t>To execute:</a:t>
                      </a:r>
                      <a:endParaRPr lang="en-IN">
                        <a:solidFill>
                          <a:srgbClr val="000000"/>
                        </a:solidFill>
                        <a:effectLst/>
                        <a:latin typeface="verdana"/>
                      </a:endParaRPr>
                    </a:p>
                  </a:txBody>
                  <a:tcPr anchor="ctr">
                    <a:lnL>
                      <a:noFill/>
                    </a:lnL>
                    <a:lnR>
                      <a:noFill/>
                    </a:lnR>
                    <a:lnT>
                      <a:noFill/>
                    </a:lnT>
                    <a:lnB>
                      <a:noFill/>
                    </a:lnB>
                    <a:solidFill>
                      <a:srgbClr val="FFFFFF"/>
                    </a:solidFill>
                  </a:tcPr>
                </a:tc>
                <a:tc>
                  <a:txBody>
                    <a:bodyPr/>
                    <a:lstStyle/>
                    <a:p>
                      <a:r>
                        <a:rPr lang="en-IN" dirty="0">
                          <a:solidFill>
                            <a:srgbClr val="000000"/>
                          </a:solidFill>
                          <a:effectLst/>
                          <a:latin typeface="verdana"/>
                        </a:rPr>
                        <a:t>java Simple</a:t>
                      </a:r>
                    </a:p>
                  </a:txBody>
                  <a:tcPr anchor="ctr">
                    <a:lnL>
                      <a:noFill/>
                    </a:lnL>
                    <a:lnR>
                      <a:noFill/>
                    </a:lnR>
                    <a:lnT>
                      <a:noFill/>
                    </a:lnT>
                    <a:lnB>
                      <a:noFill/>
                    </a:lnB>
                    <a:solidFill>
                      <a:srgbClr val="FFFFFF"/>
                    </a:solidFill>
                  </a:tcPr>
                </a:tc>
                <a:extLst>
                  <a:ext uri="{0D108BD9-81ED-4DB2-BD59-A6C34878D82A}">
                    <a16:rowId xmlns:a16="http://schemas.microsoft.com/office/drawing/2014/main" val="10001"/>
                  </a:ext>
                </a:extLst>
              </a:tr>
            </a:tbl>
          </a:graphicData>
        </a:graphic>
      </p:graphicFrame>
      <p:pic>
        <p:nvPicPr>
          <p:cNvPr id="4098" name="Picture 2" descr="Java How to Comp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778" y="3374458"/>
            <a:ext cx="6867294" cy="200916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71153" y="5383964"/>
            <a:ext cx="10554789" cy="923330"/>
          </a:xfrm>
          <a:prstGeom prst="rect">
            <a:avLst/>
          </a:prstGeom>
        </p:spPr>
        <p:txBody>
          <a:bodyPr wrap="square">
            <a:spAutoFit/>
          </a:bodyPr>
          <a:lstStyle/>
          <a:p>
            <a:r>
              <a:rPr lang="en-IN" b="1" dirty="0"/>
              <a:t>Compilation Flow:</a:t>
            </a:r>
            <a:endParaRPr lang="en-IN" dirty="0"/>
          </a:p>
          <a:p>
            <a:r>
              <a:rPr lang="en-IN" dirty="0"/>
              <a:t>When we compile Java program using </a:t>
            </a:r>
            <a:r>
              <a:rPr lang="en-IN" dirty="0" err="1"/>
              <a:t>javac</a:t>
            </a:r>
            <a:r>
              <a:rPr lang="en-IN" dirty="0"/>
              <a:t> tool, java compiler converts the source code into byte code.</a:t>
            </a:r>
          </a:p>
        </p:txBody>
      </p:sp>
    </p:spTree>
    <p:extLst>
      <p:ext uri="{BB962C8B-B14F-4D97-AF65-F5344CB8AC3E}">
        <p14:creationId xmlns:p14="http://schemas.microsoft.com/office/powerpoint/2010/main" val="2035910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1173</TotalTime>
  <Words>7000</Words>
  <Application>Microsoft Office PowerPoint</Application>
  <PresentationFormat>Widescreen</PresentationFormat>
  <Paragraphs>542</Paragraphs>
  <Slides>86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86</vt:i4>
      </vt:variant>
    </vt:vector>
  </HeadingPairs>
  <TitlesOfParts>
    <vt:vector size="100" baseType="lpstr">
      <vt:lpstr>-apple-system</vt:lpstr>
      <vt:lpstr>Arial</vt:lpstr>
      <vt:lpstr>Arial Black</vt:lpstr>
      <vt:lpstr>Courier New</vt:lpstr>
      <vt:lpstr>inter-regular</vt:lpstr>
      <vt:lpstr>Söhne</vt:lpstr>
      <vt:lpstr>system-ui</vt:lpstr>
      <vt:lpstr>Times New Roman</vt:lpstr>
      <vt:lpstr>Times New Roman</vt:lpstr>
      <vt:lpstr>Trebuchet MS</vt:lpstr>
      <vt:lpstr>verdana</vt:lpstr>
      <vt:lpstr>Wingdings</vt:lpstr>
      <vt:lpstr>Wingdings 3</vt:lpstr>
      <vt:lpstr>Facet</vt:lpstr>
      <vt:lpstr>CORE JAVA</vt:lpstr>
      <vt:lpstr>OBJECT –ORIENTED PROGRAMMING</vt:lpstr>
      <vt:lpstr>What is a class</vt:lpstr>
      <vt:lpstr>Data abstraction and Encapsulation</vt:lpstr>
      <vt:lpstr>Inheritance</vt:lpstr>
      <vt:lpstr>Polymorphism</vt:lpstr>
      <vt:lpstr>First code in JAVA</vt:lpstr>
      <vt:lpstr>Breaking Down the code</vt:lpstr>
      <vt:lpstr>Simple JAVA Program</vt:lpstr>
      <vt:lpstr>What happens at run time</vt:lpstr>
      <vt:lpstr>Save a java source file by other name</vt:lpstr>
      <vt:lpstr>Memory management in java</vt:lpstr>
      <vt:lpstr>Core concepts: Variables and identifiers</vt:lpstr>
      <vt:lpstr>Types of variables:</vt:lpstr>
      <vt:lpstr>Types of variables:</vt:lpstr>
      <vt:lpstr>Standard output</vt:lpstr>
      <vt:lpstr>Standard input:</vt:lpstr>
      <vt:lpstr>Coding Exercise for the session</vt:lpstr>
      <vt:lpstr>Data types in JAVA</vt:lpstr>
      <vt:lpstr>Data Types in Java</vt:lpstr>
      <vt:lpstr>Type conversion (Widening)</vt:lpstr>
      <vt:lpstr>Type casting (Narrowing)</vt:lpstr>
      <vt:lpstr>Type Promotion </vt:lpstr>
      <vt:lpstr>Coding exercise:</vt:lpstr>
      <vt:lpstr>Operators in JAVA</vt:lpstr>
      <vt:lpstr>Arithmetic operators: </vt:lpstr>
      <vt:lpstr>Bitwise Operators</vt:lpstr>
      <vt:lpstr>Relational operators</vt:lpstr>
      <vt:lpstr>Boolean Logical operators</vt:lpstr>
      <vt:lpstr>Precedence of operators java</vt:lpstr>
      <vt:lpstr>Practice questions:</vt:lpstr>
      <vt:lpstr>Control Statements</vt:lpstr>
      <vt:lpstr>Decision Constructs</vt:lpstr>
      <vt:lpstr>Practice questions if else:</vt:lpstr>
      <vt:lpstr>Looping statements</vt:lpstr>
      <vt:lpstr>For loop variants:</vt:lpstr>
      <vt:lpstr>Looping statements</vt:lpstr>
      <vt:lpstr>Jump Statements:</vt:lpstr>
      <vt:lpstr>Coding Practice (loops):</vt:lpstr>
      <vt:lpstr>loop practice</vt:lpstr>
      <vt:lpstr>Arrays in JAVA</vt:lpstr>
      <vt:lpstr>1-D Array</vt:lpstr>
      <vt:lpstr>Multi dimensional Array</vt:lpstr>
      <vt:lpstr>Jagged array</vt:lpstr>
      <vt:lpstr>Practice questions:</vt:lpstr>
      <vt:lpstr>Arrays Class</vt:lpstr>
      <vt:lpstr>Why Array Class :/ </vt:lpstr>
      <vt:lpstr>Methods of Arrays:</vt:lpstr>
      <vt:lpstr>Practice Questions</vt:lpstr>
      <vt:lpstr>Practice problems:</vt:lpstr>
      <vt:lpstr>Classes and objects</vt:lpstr>
      <vt:lpstr>Object</vt:lpstr>
      <vt:lpstr>Memory allocation of objects and reference variables.</vt:lpstr>
      <vt:lpstr>Practice questions;</vt:lpstr>
      <vt:lpstr>Methods</vt:lpstr>
      <vt:lpstr>Methods</vt:lpstr>
      <vt:lpstr>Types Methods</vt:lpstr>
      <vt:lpstr>Pass by Reference and pass by value</vt:lpstr>
      <vt:lpstr>Example: </vt:lpstr>
      <vt:lpstr>Practice question:</vt:lpstr>
      <vt:lpstr>What is a constructor</vt:lpstr>
      <vt:lpstr>Rules</vt:lpstr>
      <vt:lpstr>Types of Constructor</vt:lpstr>
      <vt:lpstr>EXAMPLE FOR NON- PARAMETERIZED CONSTRUCTOR</vt:lpstr>
      <vt:lpstr>Parameterized Constructor</vt:lpstr>
      <vt:lpstr>Parameterized Constructor</vt:lpstr>
      <vt:lpstr>Difference between Constructors and methods </vt:lpstr>
      <vt:lpstr>Access Specifiers</vt:lpstr>
      <vt:lpstr>Example for private access specifiers</vt:lpstr>
      <vt:lpstr>Non Access modifiers</vt:lpstr>
      <vt:lpstr>This keyword</vt:lpstr>
      <vt:lpstr>Inheritance in Java</vt:lpstr>
      <vt:lpstr>Types of inheritance:</vt:lpstr>
      <vt:lpstr>Member Access and Inheritance</vt:lpstr>
      <vt:lpstr>Using super</vt:lpstr>
      <vt:lpstr>A Second Use for super</vt:lpstr>
      <vt:lpstr>Aggregation</vt:lpstr>
      <vt:lpstr>When to use Inheritance and when to use aggregation:</vt:lpstr>
      <vt:lpstr>Practice questions:</vt:lpstr>
      <vt:lpstr>Practice questions:</vt:lpstr>
      <vt:lpstr>Method overloading</vt:lpstr>
      <vt:lpstr>Method overriding:</vt:lpstr>
      <vt:lpstr>Method overriding:</vt:lpstr>
      <vt:lpstr>Dynamic method dispatch:</vt:lpstr>
      <vt:lpstr>Practice questions:</vt:lpstr>
      <vt:lpstr>Practice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pritpal kaur</dc:creator>
  <cp:lastModifiedBy>Akshat Chandel</cp:lastModifiedBy>
  <cp:revision>13</cp:revision>
  <dcterms:created xsi:type="dcterms:W3CDTF">2023-04-09T12:16:05Z</dcterms:created>
  <dcterms:modified xsi:type="dcterms:W3CDTF">2023-04-21T08:55:40Z</dcterms:modified>
</cp:coreProperties>
</file>