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7"/>
  </p:notesMasterIdLst>
  <p:sldIdLst>
    <p:sldId id="256" r:id="rId2"/>
    <p:sldId id="257" r:id="rId3"/>
    <p:sldId id="258" r:id="rId4"/>
    <p:sldId id="259" r:id="rId5"/>
    <p:sldId id="293" r:id="rId6"/>
    <p:sldId id="292" r:id="rId7"/>
    <p:sldId id="260" r:id="rId8"/>
    <p:sldId id="261" r:id="rId9"/>
    <p:sldId id="294" r:id="rId10"/>
    <p:sldId id="295" r:id="rId11"/>
    <p:sldId id="296" r:id="rId12"/>
    <p:sldId id="297" r:id="rId13"/>
    <p:sldId id="299" r:id="rId14"/>
    <p:sldId id="300" r:id="rId15"/>
    <p:sldId id="301" r:id="rId16"/>
    <p:sldId id="302" r:id="rId17"/>
    <p:sldId id="303" r:id="rId18"/>
    <p:sldId id="304" r:id="rId19"/>
    <p:sldId id="305" r:id="rId20"/>
    <p:sldId id="312" r:id="rId21"/>
    <p:sldId id="306" r:id="rId22"/>
    <p:sldId id="307" r:id="rId23"/>
    <p:sldId id="310" r:id="rId24"/>
    <p:sldId id="280" r:id="rId25"/>
    <p:sldId id="311" r:id="rId26"/>
  </p:sldIdLst>
  <p:sldSz cx="9144000" cy="5143500" type="screen16x9"/>
  <p:notesSz cx="6858000" cy="9144000"/>
  <p:embeddedFontLst>
    <p:embeddedFont>
      <p:font typeface="Advent Pro Medium" panose="020B0604020202020204" charset="0"/>
      <p:regular r:id="rId28"/>
      <p:bold r:id="rId29"/>
    </p:embeddedFont>
    <p:embeddedFont>
      <p:font typeface="Advent Pro SemiBold" panose="020B0604020202020204" charset="0"/>
      <p:regular r:id="rId30"/>
      <p:bold r:id="rId31"/>
    </p:embeddedFont>
    <p:embeddedFont>
      <p:font typeface="Calibri" panose="020F0502020204030204" pitchFamily="34" charset="0"/>
      <p:regular r:id="rId32"/>
      <p:bold r:id="rId33"/>
      <p:italic r:id="rId34"/>
      <p:boldItalic r:id="rId35"/>
    </p:embeddedFont>
    <p:embeddedFont>
      <p:font typeface="Calisto MT" panose="02040603050505030304" pitchFamily="18" charset="0"/>
      <p:regular r:id="rId36"/>
      <p:bold r:id="rId37"/>
      <p:italic r:id="rId38"/>
      <p:boldItalic r:id="rId39"/>
    </p:embeddedFont>
    <p:embeddedFont>
      <p:font typeface="Fira Sans Condensed Medium" panose="020B0603050000020004" pitchFamily="34" charset="0"/>
      <p:regular r:id="rId40"/>
      <p:bold r:id="rId41"/>
      <p:italic r:id="rId42"/>
      <p:boldItalic r:id="rId43"/>
    </p:embeddedFont>
    <p:embeddedFont>
      <p:font typeface="Fira Sans Extra Condensed Medium" panose="020B0604020202020204" charset="0"/>
      <p:regular r:id="rId44"/>
      <p:bold r:id="rId45"/>
      <p:italic r:id="rId46"/>
      <p:boldItalic r:id="rId47"/>
    </p:embeddedFont>
    <p:embeddedFont>
      <p:font typeface="Livvic Light" pitchFamily="2" charset="0"/>
      <p:regular r:id="rId48"/>
      <p:italic r:id="rId49"/>
    </p:embeddedFont>
    <p:embeddedFont>
      <p:font typeface="Maven Pro" panose="020B0604020202020204" charset="0"/>
      <p:regular r:id="rId50"/>
      <p:bold r:id="rId51"/>
    </p:embeddedFont>
    <p:embeddedFont>
      <p:font typeface="Maven Pro Regular" panose="020B0604020202020204" charset="0"/>
      <p:regular r:id="rId52"/>
      <p:bold r:id="rId53"/>
    </p:embeddedFont>
    <p:embeddedFont>
      <p:font typeface="Nunito Light" pitchFamily="2" charset="0"/>
      <p:regular r:id="rId54"/>
      <p:italic r:id="rId55"/>
    </p:embeddedFont>
    <p:embeddedFont>
      <p:font typeface="Share Tech" panose="020B0604020202020204" charset="0"/>
      <p:regular r:id="rId56"/>
    </p:embeddedFont>
    <p:embeddedFont>
      <p:font typeface="Wingdings 2" panose="05020102010507070707" pitchFamily="18" charset="2"/>
      <p:regular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2E754E-1928-4845-8BF7-BAFA77CC37FC}">
  <a:tblStyle styleId="{642E754E-1928-4845-8BF7-BAFA77CC37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font" Target="fonts/font23.fntdata"/><Relationship Id="rId55" Type="http://schemas.openxmlformats.org/officeDocument/2006/relationships/font" Target="fonts/font2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font" Target="fonts/font2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56"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2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 Id="rId57" Type="http://schemas.openxmlformats.org/officeDocument/2006/relationships/font" Target="fonts/font30.fntdata"/><Relationship Id="rId10" Type="http://schemas.openxmlformats.org/officeDocument/2006/relationships/slide" Target="slides/slide9.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font" Target="fonts/font2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6323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7698238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542014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65250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5994180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01682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8965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322410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6618469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4090685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Tree>
    <p:extLst>
      <p:ext uri="{BB962C8B-B14F-4D97-AF65-F5344CB8AC3E}">
        <p14:creationId xmlns:p14="http://schemas.microsoft.com/office/powerpoint/2010/main" val="50040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extLst>
      <p:ext uri="{BB962C8B-B14F-4D97-AF65-F5344CB8AC3E}">
        <p14:creationId xmlns:p14="http://schemas.microsoft.com/office/powerpoint/2010/main" val="14233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08480657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339862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3512264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2269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42656566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9187231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41491567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2805282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62059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6893672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9305152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10/8/2022</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1741567313"/>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608717" y="661679"/>
            <a:ext cx="6020700" cy="9947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dirty="0"/>
            </a:br>
            <a:br>
              <a:rPr lang="en" dirty="0"/>
            </a:br>
            <a:r>
              <a:rPr lang="en" dirty="0"/>
              <a:t>DATA </a:t>
            </a:r>
            <a:r>
              <a:rPr lang="en" dirty="0">
                <a:solidFill>
                  <a:schemeClr val="accent2"/>
                </a:solidFill>
              </a:rPr>
              <a:t>SCIENCE</a:t>
            </a:r>
            <a:r>
              <a:rPr lang="en" dirty="0"/>
              <a:t> PROJECT</a:t>
            </a:r>
            <a:endParaRPr dirty="0"/>
          </a:p>
        </p:txBody>
      </p:sp>
      <p:sp>
        <p:nvSpPr>
          <p:cNvPr id="434" name="Google Shape;434;p25"/>
          <p:cNvSpPr txBox="1">
            <a:spLocks noGrp="1"/>
          </p:cNvSpPr>
          <p:nvPr>
            <p:ph type="subTitle" idx="1"/>
          </p:nvPr>
        </p:nvSpPr>
        <p:spPr>
          <a:xfrm>
            <a:off x="1143000" y="2386186"/>
            <a:ext cx="631206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PFA-Housing PROJECT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6020700" cy="2052600"/>
          </a:xfrm>
        </p:spPr>
        <p:txBody>
          <a:bodyPr/>
          <a:lstStyle/>
          <a:p>
            <a:r>
              <a:rPr lang="en-US" dirty="0"/>
              <a:t>Data Sources &amp; Formats</a:t>
            </a:r>
            <a:endParaRPr lang="en-IN" dirty="0"/>
          </a:p>
        </p:txBody>
      </p:sp>
      <p:sp>
        <p:nvSpPr>
          <p:cNvPr id="3" name="Subtitle 2"/>
          <p:cNvSpPr>
            <a:spLocks noGrp="1"/>
          </p:cNvSpPr>
          <p:nvPr>
            <p:ph type="subTitle" idx="1"/>
          </p:nvPr>
        </p:nvSpPr>
        <p:spPr>
          <a:xfrm>
            <a:off x="609600" y="2800350"/>
            <a:ext cx="7772400" cy="2209800"/>
          </a:xfrm>
        </p:spPr>
        <p:txBody>
          <a:bodyPr/>
          <a:lstStyle/>
          <a:p>
            <a:pPr lvl="1"/>
            <a:r>
              <a:rPr lang="en-IN" sz="1600" dirty="0"/>
              <a:t>The Dataset is in a .csv (comma separated value). </a:t>
            </a:r>
          </a:p>
          <a:p>
            <a:pPr lvl="1"/>
            <a:endParaRPr lang="en-IN" sz="1600" dirty="0"/>
          </a:p>
          <a:p>
            <a:pPr lvl="1"/>
            <a:r>
              <a:rPr lang="en-IN" sz="1600" dirty="0"/>
              <a:t>The general information about the dataset is given in a documentation format.</a:t>
            </a:r>
          </a:p>
          <a:p>
            <a:pPr lvl="1"/>
            <a:endParaRPr lang="en-IN" sz="1600" dirty="0"/>
          </a:p>
          <a:p>
            <a:pPr lvl="1"/>
            <a:r>
              <a:rPr lang="en-IN" sz="1600" dirty="0"/>
              <a:t>Information about the dependent and independent variables are given in an Excel Format.</a:t>
            </a:r>
          </a:p>
          <a:p>
            <a:endParaRPr lang="en-IN" dirty="0"/>
          </a:p>
        </p:txBody>
      </p:sp>
    </p:spTree>
    <p:extLst>
      <p:ext uri="{BB962C8B-B14F-4D97-AF65-F5344CB8AC3E}">
        <p14:creationId xmlns:p14="http://schemas.microsoft.com/office/powerpoint/2010/main" val="256748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5982150" cy="918538"/>
          </a:xfrm>
        </p:spPr>
        <p:txBody>
          <a:bodyPr/>
          <a:lstStyle/>
          <a:p>
            <a:r>
              <a:rPr lang="en-US" dirty="0"/>
              <a:t>Data Pre-processing</a:t>
            </a:r>
            <a:endParaRPr lang="en-IN" dirty="0"/>
          </a:p>
        </p:txBody>
      </p:sp>
      <p:sp>
        <p:nvSpPr>
          <p:cNvPr id="3" name="Subtitle 2"/>
          <p:cNvSpPr>
            <a:spLocks noGrp="1"/>
          </p:cNvSpPr>
          <p:nvPr>
            <p:ph type="subTitle" idx="1"/>
          </p:nvPr>
        </p:nvSpPr>
        <p:spPr>
          <a:xfrm>
            <a:off x="685800" y="1733550"/>
            <a:ext cx="7696200" cy="2971800"/>
          </a:xfrm>
        </p:spPr>
        <p:txBody>
          <a:bodyPr/>
          <a:lstStyle/>
          <a:p>
            <a:r>
              <a:rPr lang="en-IN" sz="1400" dirty="0"/>
              <a:t>Data pre-processing is a data mining technique that involves transforming raw data into an understandable format. Real-world data is often incomplete, inconsistent, lacking in certain behaviours or trends, and is likely to contain many errors.</a:t>
            </a:r>
          </a:p>
          <a:p>
            <a:r>
              <a:rPr lang="en-IN" sz="1400" dirty="0"/>
              <a:t>Data pre-processing is a proven method of resolving such issues. Data pre-processing prepares raw data for further processing.</a:t>
            </a:r>
            <a:br>
              <a:rPr lang="en-IN" sz="1400" dirty="0"/>
            </a:br>
            <a:br>
              <a:rPr lang="en-IN" sz="1400" dirty="0"/>
            </a:br>
            <a:r>
              <a:rPr lang="en-IN" sz="1400" dirty="0"/>
              <a:t>Data pre-processing is used in database-driven applications such as customer relationship management and rule-based applications (like neural networks).</a:t>
            </a:r>
          </a:p>
          <a:p>
            <a:r>
              <a:rPr lang="en-IN" sz="1400" dirty="0"/>
              <a:t>In Machine Learning (ML) processes, data pre-processing is critical to encode the dataset in a form that could be interpreted and parsed by the algorithm.</a:t>
            </a:r>
          </a:p>
          <a:p>
            <a:endParaRPr lang="en-IN" dirty="0"/>
          </a:p>
        </p:txBody>
      </p:sp>
    </p:spTree>
    <p:extLst>
      <p:ext uri="{BB962C8B-B14F-4D97-AF65-F5344CB8AC3E}">
        <p14:creationId xmlns:p14="http://schemas.microsoft.com/office/powerpoint/2010/main" val="83040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61950"/>
            <a:ext cx="7620000" cy="3886200"/>
          </a:xfrm>
        </p:spPr>
        <p:txBody>
          <a:bodyPr>
            <a:normAutofit lnSpcReduction="10000"/>
          </a:bodyPr>
          <a:lstStyle/>
          <a:p>
            <a:r>
              <a:rPr lang="en-IN" sz="2000" dirty="0"/>
              <a:t>So now we have established what is Data pre-processing, I will let know all the steps I took to clean the Data before proceeding:</a:t>
            </a:r>
          </a:p>
          <a:p>
            <a:endParaRPr lang="en-IN" sz="1600" dirty="0"/>
          </a:p>
          <a:p>
            <a:pPr lvl="1"/>
            <a:r>
              <a:rPr lang="en-IN" sz="1600" dirty="0"/>
              <a:t> </a:t>
            </a:r>
            <a:r>
              <a:rPr lang="en-IN" sz="1400" dirty="0"/>
              <a:t>- Firstly I checked for Null Values, there were so we will treat them later.</a:t>
            </a:r>
          </a:p>
          <a:p>
            <a:pPr lvl="1"/>
            <a:endParaRPr lang="en-IN" sz="1400" dirty="0"/>
          </a:p>
          <a:p>
            <a:pPr lvl="1"/>
            <a:r>
              <a:rPr lang="en-IN" sz="1400" dirty="0"/>
              <a:t> - Secondly I checked for any Nan values in the dataset which I found, so I filled all the Nan values with zero rather than removing it.</a:t>
            </a:r>
          </a:p>
          <a:p>
            <a:pPr lvl="1"/>
            <a:endParaRPr lang="en-IN" sz="1400" dirty="0"/>
          </a:p>
          <a:p>
            <a:pPr marL="596900" lvl="1" indent="0"/>
            <a:r>
              <a:rPr lang="en-IN" sz="1400" dirty="0"/>
              <a:t>- Thirdly I found outliers and skewness in the Dataset which I dealt with by using median of the columns and replacing it with respective medians.</a:t>
            </a:r>
          </a:p>
          <a:p>
            <a:pPr lvl="1">
              <a:buFontTx/>
              <a:buChar char="-"/>
            </a:pPr>
            <a:endParaRPr lang="en-IN" sz="1400" dirty="0"/>
          </a:p>
          <a:p>
            <a:pPr lvl="1"/>
            <a:r>
              <a:rPr lang="en-IN" sz="1400" dirty="0"/>
              <a:t> - I also found some ‘-‘sign in the dataset. Which I removed with the help of replace statement.</a:t>
            </a:r>
          </a:p>
          <a:p>
            <a:endParaRPr lang="en-IN" dirty="0"/>
          </a:p>
        </p:txBody>
      </p:sp>
    </p:spTree>
    <p:extLst>
      <p:ext uri="{BB962C8B-B14F-4D97-AF65-F5344CB8AC3E}">
        <p14:creationId xmlns:p14="http://schemas.microsoft.com/office/powerpoint/2010/main" val="157046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7150"/>
            <a:ext cx="5982150" cy="766138"/>
          </a:xfrm>
        </p:spPr>
        <p:txBody>
          <a:bodyPr/>
          <a:lstStyle/>
          <a:p>
            <a:r>
              <a:rPr lang="en-US" dirty="0"/>
              <a:t>Assumptions</a:t>
            </a:r>
            <a:endParaRPr lang="en-IN" dirty="0"/>
          </a:p>
        </p:txBody>
      </p:sp>
      <p:sp>
        <p:nvSpPr>
          <p:cNvPr id="3" name="Subtitle 2"/>
          <p:cNvSpPr>
            <a:spLocks noGrp="1"/>
          </p:cNvSpPr>
          <p:nvPr>
            <p:ph type="subTitle" idx="1"/>
          </p:nvPr>
        </p:nvSpPr>
        <p:spPr>
          <a:xfrm>
            <a:off x="381000" y="819150"/>
            <a:ext cx="8458200" cy="3657600"/>
          </a:xfrm>
        </p:spPr>
        <p:txBody>
          <a:bodyPr/>
          <a:lstStyle/>
          <a:p>
            <a:r>
              <a:rPr lang="en-IN" sz="1400" dirty="0"/>
              <a:t>As from the Problem statement which states that we have to build a model which will predict average price. Since the target variable is continuous we can readily presume that it is a Regression Problem for which we will be using Regressor algorithms to build our model from the dataset given.</a:t>
            </a:r>
          </a:p>
          <a:p>
            <a:endParaRPr lang="en-IN" sz="1400" dirty="0"/>
          </a:p>
          <a:p>
            <a:r>
              <a:rPr lang="en-IN" sz="1400" dirty="0"/>
              <a:t>Secondly as we know Data is very expensive I tried those methods for Data cleaning which doesn’t require removal of bulk of Data.</a:t>
            </a:r>
          </a:p>
          <a:p>
            <a:endParaRPr lang="en-IN" sz="1400" dirty="0"/>
          </a:p>
          <a:p>
            <a:r>
              <a:rPr lang="en-IN" sz="1400" dirty="0"/>
              <a:t>Like for example I did not use IQR method for Outliers as it would have erased huge amounts of Data. Instead I used Median method for Outlier treatment.</a:t>
            </a:r>
          </a:p>
          <a:p>
            <a:endParaRPr lang="en-IN" sz="1400" dirty="0"/>
          </a:p>
          <a:p>
            <a:r>
              <a:rPr lang="en-IN" sz="1400" dirty="0"/>
              <a:t>        </a:t>
            </a:r>
          </a:p>
          <a:p>
            <a:r>
              <a:rPr lang="en-IN" sz="1400" dirty="0"/>
              <a:t>        Lastly I will be using RandomSearch CV for hyper parameter tuning as it uses least amount of memory and processing power to run the algorithms as compared to that of GridSearch CV.</a:t>
            </a:r>
          </a:p>
        </p:txBody>
      </p:sp>
    </p:spTree>
    <p:extLst>
      <p:ext uri="{BB962C8B-B14F-4D97-AF65-F5344CB8AC3E}">
        <p14:creationId xmlns:p14="http://schemas.microsoft.com/office/powerpoint/2010/main" val="186803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38150"/>
            <a:ext cx="5829750" cy="1147138"/>
          </a:xfrm>
        </p:spPr>
        <p:txBody>
          <a:bodyPr/>
          <a:lstStyle/>
          <a:p>
            <a:r>
              <a:rPr lang="en-US" sz="3200" dirty="0"/>
              <a:t>Identification of Possible Problem Solving approaches</a:t>
            </a:r>
            <a:endParaRPr lang="en-IN" sz="3200" dirty="0"/>
          </a:p>
        </p:txBody>
      </p:sp>
      <p:sp>
        <p:nvSpPr>
          <p:cNvPr id="3" name="Subtitle 2"/>
          <p:cNvSpPr>
            <a:spLocks noGrp="1"/>
          </p:cNvSpPr>
          <p:nvPr>
            <p:ph type="subTitle" idx="1"/>
          </p:nvPr>
        </p:nvSpPr>
        <p:spPr>
          <a:xfrm>
            <a:off x="990600" y="1733550"/>
            <a:ext cx="7391400" cy="3124200"/>
          </a:xfrm>
        </p:spPr>
        <p:txBody>
          <a:bodyPr/>
          <a:lstStyle/>
          <a:p>
            <a:pPr marL="342900" lvl="0">
              <a:lnSpc>
                <a:spcPct val="107000"/>
              </a:lnSpc>
              <a:buFont typeface="Symbol"/>
              <a:buChar char=""/>
            </a:pPr>
            <a:r>
              <a:rPr lang="en-IN" dirty="0">
                <a:latin typeface="Calibri"/>
                <a:ea typeface="Calibri"/>
                <a:cs typeface="Times New Roman"/>
              </a:rPr>
              <a:t>There are null values in the dataset. </a:t>
            </a:r>
          </a:p>
          <a:p>
            <a:pPr marL="342900" lvl="0">
              <a:lnSpc>
                <a:spcPct val="107000"/>
              </a:lnSpc>
              <a:buFont typeface="Symbol"/>
              <a:buChar char=""/>
            </a:pPr>
            <a:endParaRPr lang="en-IN" sz="1600" dirty="0">
              <a:latin typeface="Calibri"/>
              <a:ea typeface="Calibri"/>
              <a:cs typeface="Times New Roman"/>
            </a:endParaRPr>
          </a:p>
          <a:p>
            <a:pPr marL="342900" lvl="0">
              <a:lnSpc>
                <a:spcPct val="107000"/>
              </a:lnSpc>
              <a:buFont typeface="Symbol"/>
              <a:buChar char=""/>
            </a:pPr>
            <a:r>
              <a:rPr lang="en-IN" dirty="0">
                <a:latin typeface="Calibri"/>
                <a:ea typeface="Calibri"/>
                <a:cs typeface="Times New Roman"/>
              </a:rPr>
              <a:t>Dataset is skewed, we have to perform feature engineering.</a:t>
            </a:r>
          </a:p>
          <a:p>
            <a:pPr marL="0" lvl="0" indent="0">
              <a:lnSpc>
                <a:spcPct val="107000"/>
              </a:lnSpc>
            </a:pPr>
            <a:r>
              <a:rPr lang="en-IN" dirty="0">
                <a:latin typeface="Calibri"/>
                <a:ea typeface="Calibri"/>
                <a:cs typeface="Times New Roman"/>
              </a:rPr>
              <a:t> </a:t>
            </a:r>
            <a:endParaRPr lang="en-IN" sz="1600" dirty="0">
              <a:latin typeface="Calibri"/>
              <a:ea typeface="Calibri"/>
              <a:cs typeface="Times New Roman"/>
            </a:endParaRPr>
          </a:p>
          <a:p>
            <a:pPr marL="0" lvl="0" indent="0">
              <a:lnSpc>
                <a:spcPct val="107000"/>
              </a:lnSpc>
            </a:pPr>
            <a:endParaRPr lang="en-IN" sz="1600" dirty="0">
              <a:latin typeface="Calibri"/>
              <a:ea typeface="Calibri"/>
              <a:cs typeface="Times New Roman"/>
            </a:endParaRPr>
          </a:p>
          <a:p>
            <a:pPr marL="342900" lvl="0">
              <a:lnSpc>
                <a:spcPct val="107000"/>
              </a:lnSpc>
              <a:spcAft>
                <a:spcPts val="800"/>
              </a:spcAft>
              <a:buFont typeface="Symbol"/>
              <a:buChar char=""/>
            </a:pPr>
            <a:r>
              <a:rPr lang="en-IN" dirty="0">
                <a:latin typeface="Calibri"/>
                <a:ea typeface="Calibri"/>
                <a:cs typeface="Times New Roman"/>
              </a:rPr>
              <a:t>For some features, there may be values which might not be realistic. </a:t>
            </a:r>
            <a:endParaRPr lang="en-IN" sz="1600" dirty="0">
              <a:latin typeface="Calibri"/>
              <a:ea typeface="Calibri"/>
              <a:cs typeface="Times New Roman"/>
            </a:endParaRPr>
          </a:p>
          <a:p>
            <a:r>
              <a:rPr lang="en-IN" dirty="0">
                <a:latin typeface="Calibri"/>
                <a:ea typeface="Calibri"/>
                <a:cs typeface="Times New Roman"/>
              </a:rPr>
              <a:t>I also came across outliers in some features</a:t>
            </a:r>
            <a:endParaRPr lang="en-IN" dirty="0"/>
          </a:p>
        </p:txBody>
      </p:sp>
    </p:spTree>
    <p:extLst>
      <p:ext uri="{BB962C8B-B14F-4D97-AF65-F5344CB8AC3E}">
        <p14:creationId xmlns:p14="http://schemas.microsoft.com/office/powerpoint/2010/main" val="280784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2950"/>
            <a:ext cx="6058350" cy="842338"/>
          </a:xfrm>
        </p:spPr>
        <p:txBody>
          <a:bodyPr/>
          <a:lstStyle/>
          <a:p>
            <a:r>
              <a:rPr lang="en-US" dirty="0"/>
              <a:t>Visualization</a:t>
            </a:r>
            <a:endParaRPr lang="en-IN" dirty="0"/>
          </a:p>
        </p:txBody>
      </p:sp>
      <p:sp>
        <p:nvSpPr>
          <p:cNvPr id="3" name="Subtitle 2"/>
          <p:cNvSpPr>
            <a:spLocks noGrp="1"/>
          </p:cNvSpPr>
          <p:nvPr>
            <p:ph type="subTitle" idx="1"/>
          </p:nvPr>
        </p:nvSpPr>
        <p:spPr>
          <a:xfrm>
            <a:off x="1219200" y="1733550"/>
            <a:ext cx="7010400" cy="3048000"/>
          </a:xfrm>
        </p:spPr>
        <p:txBody>
          <a:bodyPr/>
          <a:lstStyle/>
          <a:p>
            <a:pPr marL="0">
              <a:lnSpc>
                <a:spcPct val="107000"/>
              </a:lnSpc>
              <a:spcAft>
                <a:spcPts val="800"/>
              </a:spcAft>
            </a:pPr>
            <a:r>
              <a:rPr lang="en-IN" dirty="0">
                <a:latin typeface="Calibri"/>
                <a:ea typeface="Calibri"/>
                <a:cs typeface="Times New Roman"/>
              </a:rPr>
              <a:t>We will be using Libraries such as Seaborn, matplotlib, plotly. At first we will be importing the libraries so that we can use visualizations for our Dataset.</a:t>
            </a:r>
          </a:p>
          <a:p>
            <a:pPr marL="0">
              <a:lnSpc>
                <a:spcPct val="107000"/>
              </a:lnSpc>
              <a:spcAft>
                <a:spcPts val="800"/>
              </a:spcAft>
            </a:pPr>
            <a:r>
              <a:rPr lang="en-US" sz="1600" dirty="0">
                <a:effectLst/>
                <a:latin typeface="Calibri"/>
                <a:ea typeface="Calibri"/>
                <a:cs typeface="Times New Roman"/>
              </a:rPr>
              <a:t>We will perform Univariate analysis, Bivariate Analysis and Multivariate Analysis to get insight of the </a:t>
            </a:r>
            <a:r>
              <a:rPr lang="en-US" sz="1600" dirty="0">
                <a:latin typeface="Calibri"/>
                <a:ea typeface="Calibri"/>
                <a:cs typeface="Times New Roman"/>
              </a:rPr>
              <a:t>PFA Housing</a:t>
            </a:r>
            <a:r>
              <a:rPr lang="en-US" sz="1600" dirty="0">
                <a:effectLst/>
                <a:latin typeface="Calibri"/>
                <a:ea typeface="Calibri"/>
                <a:cs typeface="Times New Roman"/>
              </a:rPr>
              <a:t> Project Dataset.</a:t>
            </a:r>
          </a:p>
          <a:p>
            <a:pPr marL="0">
              <a:lnSpc>
                <a:spcPct val="107000"/>
              </a:lnSpc>
              <a:spcAft>
                <a:spcPts val="800"/>
              </a:spcAft>
            </a:pPr>
            <a:r>
              <a:rPr lang="en-US" sz="1600" dirty="0">
                <a:latin typeface="Calibri"/>
                <a:ea typeface="Calibri"/>
                <a:cs typeface="Times New Roman"/>
              </a:rPr>
              <a:t>Outliers and skewness is also being detected by visualization with the help of boxplots.</a:t>
            </a:r>
            <a:r>
              <a:rPr lang="en-US" sz="1600" dirty="0">
                <a:effectLst/>
                <a:latin typeface="Calibri"/>
                <a:ea typeface="Calibri"/>
                <a:cs typeface="Times New Roman"/>
              </a:rPr>
              <a:t> </a:t>
            </a:r>
            <a:endParaRPr lang="en-IN" sz="1600" dirty="0">
              <a:effectLst/>
              <a:latin typeface="Calibri"/>
              <a:ea typeface="Calibri"/>
              <a:cs typeface="Times New Roman"/>
            </a:endParaRPr>
          </a:p>
        </p:txBody>
      </p:sp>
    </p:spTree>
    <p:extLst>
      <p:ext uri="{BB962C8B-B14F-4D97-AF65-F5344CB8AC3E}">
        <p14:creationId xmlns:p14="http://schemas.microsoft.com/office/powerpoint/2010/main" val="2253283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650" y="133350"/>
            <a:ext cx="6058350" cy="842338"/>
          </a:xfrm>
        </p:spPr>
        <p:txBody>
          <a:bodyPr/>
          <a:lstStyle/>
          <a:p>
            <a:r>
              <a:rPr lang="en-US" sz="4000" dirty="0"/>
              <a:t>EDA</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895350"/>
            <a:ext cx="6566237" cy="3441877"/>
          </a:xfrm>
          <a:prstGeom prst="rect">
            <a:avLst/>
          </a:prstGeom>
        </p:spPr>
      </p:pic>
    </p:spTree>
    <p:extLst>
      <p:ext uri="{BB962C8B-B14F-4D97-AF65-F5344CB8AC3E}">
        <p14:creationId xmlns:p14="http://schemas.microsoft.com/office/powerpoint/2010/main" val="397357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829750" cy="613738"/>
          </a:xfrm>
        </p:spPr>
        <p:txBody>
          <a:bodyPr/>
          <a:lstStyle/>
          <a:p>
            <a:r>
              <a:rPr lang="en-US" sz="2800" dirty="0"/>
              <a:t>Multivariate Analysis for Correlation</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514350"/>
            <a:ext cx="5953290" cy="4163181"/>
          </a:xfrm>
          <a:prstGeom prst="rect">
            <a:avLst/>
          </a:prstGeom>
        </p:spPr>
      </p:pic>
    </p:spTree>
    <p:extLst>
      <p:ext uri="{BB962C8B-B14F-4D97-AF65-F5344CB8AC3E}">
        <p14:creationId xmlns:p14="http://schemas.microsoft.com/office/powerpoint/2010/main" val="275335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7150"/>
            <a:ext cx="5982150" cy="918538"/>
          </a:xfrm>
        </p:spPr>
        <p:txBody>
          <a:bodyPr/>
          <a:lstStyle/>
          <a:p>
            <a:r>
              <a:rPr lang="en-US" dirty="0"/>
              <a:t>Model Building</a:t>
            </a:r>
            <a:endParaRPr lang="en-IN" dirty="0"/>
          </a:p>
        </p:txBody>
      </p:sp>
      <p:sp>
        <p:nvSpPr>
          <p:cNvPr id="3" name="Subtitle 2"/>
          <p:cNvSpPr>
            <a:spLocks noGrp="1"/>
          </p:cNvSpPr>
          <p:nvPr>
            <p:ph type="subTitle" idx="1"/>
          </p:nvPr>
        </p:nvSpPr>
        <p:spPr>
          <a:xfrm>
            <a:off x="914400" y="1047750"/>
            <a:ext cx="7772400" cy="685800"/>
          </a:xfrm>
        </p:spPr>
        <p:txBody>
          <a:bodyPr>
            <a:normAutofit fontScale="92500" lnSpcReduction="20000"/>
          </a:bodyPr>
          <a:lstStyle/>
          <a:p>
            <a:r>
              <a:rPr lang="en-IN" sz="1200" dirty="0"/>
              <a:t>So for the project PFA Housing I will be using these following algorithms which I choose by keeping in mind the time taken to iterate and what is better for this Dataset:</a:t>
            </a:r>
          </a:p>
          <a:p>
            <a:pPr lvl="1"/>
            <a:r>
              <a:rPr lang="en-IN" sz="1200" dirty="0"/>
              <a:t>So the first Model which I am going to use is Lasso Regression.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9" y="1962150"/>
            <a:ext cx="7810901" cy="2133600"/>
          </a:xfrm>
          <a:prstGeom prst="rect">
            <a:avLst/>
          </a:prstGeom>
        </p:spPr>
      </p:pic>
    </p:spTree>
    <p:extLst>
      <p:ext uri="{BB962C8B-B14F-4D97-AF65-F5344CB8AC3E}">
        <p14:creationId xmlns:p14="http://schemas.microsoft.com/office/powerpoint/2010/main" val="14730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5750"/>
            <a:ext cx="8153400" cy="762000"/>
          </a:xfrm>
        </p:spPr>
        <p:txBody>
          <a:bodyPr/>
          <a:lstStyle/>
          <a:p>
            <a:r>
              <a:rPr lang="en-IN" dirty="0"/>
              <a:t>Lasso Regression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19150"/>
            <a:ext cx="5759534" cy="3943508"/>
          </a:xfrm>
          <a:prstGeom prst="rect">
            <a:avLst/>
          </a:prstGeom>
        </p:spPr>
      </p:pic>
    </p:spTree>
    <p:extLst>
      <p:ext uri="{BB962C8B-B14F-4D97-AF65-F5344CB8AC3E}">
        <p14:creationId xmlns:p14="http://schemas.microsoft.com/office/powerpoint/2010/main" val="225632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a:t>Introduction.</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a:solidFill>
                  <a:schemeClr val="accent2"/>
                </a:solidFill>
                <a:uFill>
                  <a:noFill/>
                </a:uFill>
                <a:latin typeface="Maven Pro Regular"/>
                <a:ea typeface="Maven Pro Regular"/>
                <a:cs typeface="Maven Pro Regular"/>
                <a:sym typeface="Maven Pro Regular"/>
              </a:rPr>
              <a:t>Type of Problem</a:t>
            </a:r>
            <a:r>
              <a:rPr lang="en" dirty="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a:t>Analytical Problem Thinking.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Data Pre-Processing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Input-Output logic Relationships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Assumptions.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Model Development.</a:t>
            </a:r>
          </a:p>
          <a:p>
            <a:pPr marL="457200" lvl="0" indent="-304800" algn="l" rtl="0">
              <a:lnSpc>
                <a:spcPct val="100000"/>
              </a:lnSpc>
              <a:spcBef>
                <a:spcPts val="0"/>
              </a:spcBef>
              <a:spcAft>
                <a:spcPts val="0"/>
              </a:spcAft>
              <a:buClr>
                <a:schemeClr val="lt1"/>
              </a:buClr>
              <a:buSzPts val="1200"/>
              <a:buFont typeface="Maven Pro"/>
              <a:buAutoNum type="arabicPeriod"/>
            </a:pPr>
            <a:r>
              <a:rPr lang="en" dirty="0"/>
              <a:t>Visualizations.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Hyperparameter Tuning.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a:t>Interpretation of Results.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Conclusion.</a:t>
            </a:r>
          </a:p>
          <a:p>
            <a:pPr marL="457200" lvl="0" indent="-304800" algn="l" rtl="0">
              <a:lnSpc>
                <a:spcPct val="100000"/>
              </a:lnSpc>
              <a:spcBef>
                <a:spcPts val="0"/>
              </a:spcBef>
              <a:spcAft>
                <a:spcPts val="0"/>
              </a:spcAft>
              <a:buClr>
                <a:schemeClr val="lt1"/>
              </a:buClr>
              <a:buSzPts val="1200"/>
              <a:buFont typeface="Maven Pro"/>
              <a:buAutoNum type="arabicPeriod"/>
            </a:pPr>
            <a:r>
              <a:rPr lang="en" dirty="0"/>
              <a:t>Data Sources &amp; Data Formats.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Hardware &amp; Software Tools Required.</a:t>
            </a:r>
          </a:p>
          <a:p>
            <a:pPr marL="457200" lvl="0" indent="-304800" algn="l" rtl="0">
              <a:lnSpc>
                <a:spcPct val="100000"/>
              </a:lnSpc>
              <a:spcBef>
                <a:spcPts val="0"/>
              </a:spcBef>
              <a:spcAft>
                <a:spcPts val="0"/>
              </a:spcAft>
              <a:buClr>
                <a:schemeClr val="lt1"/>
              </a:buClr>
              <a:buSzPts val="1200"/>
              <a:buFont typeface="Maven Pro"/>
              <a:buAutoNum type="arabicPeriod"/>
            </a:pPr>
            <a:r>
              <a:rPr lang="en" dirty="0"/>
              <a:t>Bibliograpghy</a:t>
            </a:r>
          </a:p>
          <a:p>
            <a:pPr marL="457200" lvl="0" indent="-304800" algn="l" rtl="0">
              <a:lnSpc>
                <a:spcPct val="100000"/>
              </a:lnSpc>
              <a:spcBef>
                <a:spcPts val="0"/>
              </a:spcBef>
              <a:spcAft>
                <a:spcPts val="0"/>
              </a:spcAft>
              <a:buClr>
                <a:schemeClr val="lt1"/>
              </a:buClr>
              <a:buSzPts val="1200"/>
              <a:buFont typeface="Maven Pro"/>
              <a:buAutoNum type="arabicPeriod"/>
            </a:pPr>
            <a:r>
              <a:rPr lang="en" dirty="0"/>
              <a:t>Thank You</a:t>
            </a:r>
          </a:p>
          <a:p>
            <a:pPr marL="457200" lvl="0" indent="-304800" algn="l" rtl="0">
              <a:lnSpc>
                <a:spcPct val="100000"/>
              </a:lnSpc>
              <a:spcBef>
                <a:spcPts val="0"/>
              </a:spcBef>
              <a:spcAft>
                <a:spcPts val="0"/>
              </a:spcAft>
              <a:buClr>
                <a:schemeClr val="lt1"/>
              </a:buClr>
              <a:buSzPts val="1200"/>
              <a:buFont typeface="Maven Pro"/>
              <a:buAutoNum type="arabicPeriod"/>
            </a:pPr>
            <a:endParaRPr lang="en" dirty="0"/>
          </a:p>
          <a:p>
            <a:pPr marL="457200" lvl="0" indent="-304800" algn="l" rtl="0">
              <a:lnSpc>
                <a:spcPct val="100000"/>
              </a:lnSpc>
              <a:spcBef>
                <a:spcPts val="0"/>
              </a:spcBef>
              <a:spcAft>
                <a:spcPts val="0"/>
              </a:spcAft>
              <a:buClr>
                <a:schemeClr val="lt1"/>
              </a:buClr>
              <a:buSzPts val="1200"/>
              <a:buFont typeface="Maven Pro"/>
              <a:buAutoNum type="arabicPeriod"/>
            </a:pPr>
            <a:endParaRPr dirty="0"/>
          </a:p>
        </p:txBody>
      </p:sp>
      <p:sp>
        <p:nvSpPr>
          <p:cNvPr id="466" name="Google Shape;466;p26"/>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09550"/>
            <a:ext cx="5982150" cy="842338"/>
          </a:xfrm>
        </p:spPr>
        <p:txBody>
          <a:bodyPr/>
          <a:lstStyle/>
          <a:p>
            <a:r>
              <a:rPr lang="en-US" dirty="0"/>
              <a:t>GridSearch </a:t>
            </a:r>
            <a:r>
              <a:rPr lang="en-US" dirty="0" err="1"/>
              <a:t>Cv</a:t>
            </a:r>
            <a:r>
              <a:rPr lang="en-US" dirty="0"/>
              <a:t> Lasso</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27" y="1047750"/>
            <a:ext cx="7702946" cy="3619686"/>
          </a:xfrm>
          <a:prstGeom prst="rect">
            <a:avLst/>
          </a:prstGeom>
        </p:spPr>
      </p:pic>
    </p:spTree>
    <p:extLst>
      <p:ext uri="{BB962C8B-B14F-4D97-AF65-F5344CB8AC3E}">
        <p14:creationId xmlns:p14="http://schemas.microsoft.com/office/powerpoint/2010/main" val="328696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3650" y="209550"/>
            <a:ext cx="8153400" cy="792600"/>
          </a:xfrm>
        </p:spPr>
        <p:txBody>
          <a:bodyPr/>
          <a:lstStyle/>
          <a:p>
            <a:pPr marL="457200" lvl="1" indent="-342900"/>
            <a:r>
              <a:rPr lang="en-IN" sz="2000" dirty="0"/>
              <a:t>Second Model which I am going to use is Ridge.</a:t>
            </a: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77" y="1565223"/>
            <a:ext cx="7690245" cy="2013053"/>
          </a:xfrm>
          <a:prstGeom prst="rect">
            <a:avLst/>
          </a:prstGeom>
        </p:spPr>
      </p:pic>
    </p:spTree>
    <p:extLst>
      <p:ext uri="{BB962C8B-B14F-4D97-AF65-F5344CB8AC3E}">
        <p14:creationId xmlns:p14="http://schemas.microsoft.com/office/powerpoint/2010/main" val="2816452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9550"/>
            <a:ext cx="8458200" cy="792600"/>
          </a:xfrm>
        </p:spPr>
        <p:txBody>
          <a:bodyPr/>
          <a:lstStyle/>
          <a:p>
            <a:r>
              <a:rPr lang="en-IN" dirty="0"/>
              <a:t>Ridge Regression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5" y="844461"/>
            <a:ext cx="7766449" cy="3454578"/>
          </a:xfrm>
          <a:prstGeom prst="rect">
            <a:avLst/>
          </a:prstGeom>
        </p:spPr>
      </p:pic>
    </p:spTree>
    <p:extLst>
      <p:ext uri="{BB962C8B-B14F-4D97-AF65-F5344CB8AC3E}">
        <p14:creationId xmlns:p14="http://schemas.microsoft.com/office/powerpoint/2010/main" val="3014323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3350"/>
            <a:ext cx="5753550" cy="842338"/>
          </a:xfrm>
        </p:spPr>
        <p:txBody>
          <a:bodyPr/>
          <a:lstStyle/>
          <a:p>
            <a:r>
              <a:rPr lang="en-US" dirty="0"/>
              <a:t>Conclusion</a:t>
            </a:r>
            <a:endParaRPr lang="en-IN" dirty="0"/>
          </a:p>
        </p:txBody>
      </p:sp>
      <p:sp>
        <p:nvSpPr>
          <p:cNvPr id="3" name="Subtitle 2"/>
          <p:cNvSpPr>
            <a:spLocks noGrp="1"/>
          </p:cNvSpPr>
          <p:nvPr>
            <p:ph type="subTitle" idx="1"/>
          </p:nvPr>
        </p:nvSpPr>
        <p:spPr>
          <a:xfrm>
            <a:off x="838200" y="1047750"/>
            <a:ext cx="7924800" cy="3657600"/>
          </a:xfrm>
        </p:spPr>
        <p:txBody>
          <a:bodyPr>
            <a:normAutofit fontScale="92500"/>
          </a:bodyPr>
          <a:lstStyle/>
          <a:p>
            <a:r>
              <a:rPr lang="en-US" b="1" dirty="0"/>
              <a:t>After comparing both the model we can see that the below Features are best explaining the Dataset</a:t>
            </a:r>
          </a:p>
          <a:p>
            <a:r>
              <a:rPr lang="en-US" dirty="0"/>
              <a:t>From this project I draw these following conclusions:</a:t>
            </a:r>
          </a:p>
          <a:p>
            <a:endParaRPr lang="en-US" dirty="0"/>
          </a:p>
          <a:p>
            <a:pPr>
              <a:buFontTx/>
              <a:buChar char="-"/>
            </a:pPr>
            <a:r>
              <a:rPr lang="en-US" i="1" dirty="0"/>
              <a:t>MiscVal : $Value of miscellaneous feature </a:t>
            </a:r>
            <a:r>
              <a:rPr lang="en-US" dirty="0"/>
              <a:t>.</a:t>
            </a:r>
          </a:p>
          <a:p>
            <a:pPr>
              <a:buFontTx/>
              <a:buChar char="-"/>
            </a:pPr>
            <a:r>
              <a:rPr lang="en-IN" i="1" dirty="0"/>
              <a:t>BsmtHalfBath : Basement half bathrooms</a:t>
            </a:r>
            <a:r>
              <a:rPr lang="en-US" dirty="0"/>
              <a:t>.</a:t>
            </a:r>
          </a:p>
          <a:p>
            <a:pPr>
              <a:buFontTx/>
              <a:buChar char="-"/>
            </a:pPr>
            <a:r>
              <a:rPr lang="en-US" i="1" dirty="0"/>
              <a:t>LowQualFinSF : Low quality finished square feet (all floors).</a:t>
            </a:r>
          </a:p>
          <a:p>
            <a:pPr>
              <a:buFontTx/>
              <a:buChar char="-"/>
            </a:pPr>
            <a:r>
              <a:rPr lang="en-IN" i="1" dirty="0"/>
              <a:t>BsmtFullBath : Basement full bathrooms.</a:t>
            </a:r>
          </a:p>
          <a:p>
            <a:pPr>
              <a:buFontTx/>
              <a:buChar char="-"/>
            </a:pPr>
            <a:r>
              <a:rPr lang="en-US" i="1" dirty="0"/>
              <a:t>HalfBath : Half baths above grade.</a:t>
            </a:r>
          </a:p>
          <a:p>
            <a:pPr marL="114300" indent="0"/>
            <a:endParaRPr lang="en-IN" dirty="0"/>
          </a:p>
          <a:p>
            <a:r>
              <a:rPr lang="en-IN" b="1" dirty="0"/>
              <a:t>Best alpha value for Lasso : {'alpha': 0.001}</a:t>
            </a:r>
          </a:p>
          <a:p>
            <a:r>
              <a:rPr lang="en-IN" b="1" dirty="0"/>
              <a:t>Best alpha value for Ridge : {'alpha': 0.9}</a:t>
            </a:r>
          </a:p>
          <a:p>
            <a:pPr marL="114300" indent="0"/>
            <a:endParaRPr lang="en-US" i="1" dirty="0"/>
          </a:p>
        </p:txBody>
      </p:sp>
    </p:spTree>
    <p:extLst>
      <p:ext uri="{BB962C8B-B14F-4D97-AF65-F5344CB8AC3E}">
        <p14:creationId xmlns:p14="http://schemas.microsoft.com/office/powerpoint/2010/main" val="862552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09600" y="590550"/>
            <a:ext cx="3908700" cy="37869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800" dirty="0">
                <a:solidFill>
                  <a:schemeClr val="lt1"/>
                </a:solidFill>
                <a:latin typeface="Share Tech"/>
                <a:ea typeface="Share Tech"/>
                <a:cs typeface="Share Tech"/>
                <a:sym typeface="Share Tech"/>
              </a:rPr>
              <a:t>Hardware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dirty="0"/>
              <a:t>Hp Pavilion Laptop with 8GB of RAM.</a:t>
            </a:r>
            <a:endParaRPr lang="en-IN" sz="1050" dirty="0"/>
          </a:p>
          <a:p>
            <a:pPr lvl="1"/>
            <a:r>
              <a:rPr lang="en-IN" dirty="0"/>
              <a:t>Inbuilt GPU NVidia GEFORCE.</a:t>
            </a:r>
            <a:endParaRPr lang="en-IN" sz="1050" dirty="0"/>
          </a:p>
          <a:p>
            <a:pPr lvl="1"/>
            <a:r>
              <a:rPr lang="en-IN" dirty="0"/>
              <a:t>Intel Core I3 7</a:t>
            </a:r>
            <a:r>
              <a:rPr lang="en-IN" baseline="30000" dirty="0"/>
              <a:t>th</a:t>
            </a:r>
            <a:r>
              <a:rPr lang="en-IN" dirty="0"/>
              <a:t> Generation</a:t>
            </a:r>
            <a:endParaRPr lang="en-IN" sz="1050" dirty="0"/>
          </a:p>
          <a:p>
            <a:pPr lvl="1"/>
            <a:r>
              <a:rPr lang="en-IN" dirty="0"/>
              <a:t>256 GB SSD &amp; 1TB HDD.</a:t>
            </a:r>
            <a:endParaRPr lang="en-IN" sz="1050" dirty="0"/>
          </a:p>
        </p:txBody>
      </p:sp>
      <p:sp>
        <p:nvSpPr>
          <p:cNvPr id="1587" name="Google Shape;1587;p49"/>
          <p:cNvSpPr txBox="1">
            <a:spLocks noGrp="1"/>
          </p:cNvSpPr>
          <p:nvPr>
            <p:ph type="ctrTitle"/>
          </p:nvPr>
        </p:nvSpPr>
        <p:spPr>
          <a:xfrm>
            <a:off x="3505200" y="57150"/>
            <a:ext cx="3508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588" name="Google Shape;1588;p49"/>
          <p:cNvSpPr txBox="1">
            <a:spLocks noGrp="1"/>
          </p:cNvSpPr>
          <p:nvPr>
            <p:ph type="body" idx="2"/>
          </p:nvPr>
        </p:nvSpPr>
        <p:spPr>
          <a:xfrm>
            <a:off x="4724400" y="742950"/>
            <a:ext cx="3832500" cy="41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Share Tech"/>
                <a:ea typeface="Share Tech"/>
                <a:cs typeface="Share Tech"/>
                <a:sym typeface="Share Tech"/>
              </a:rPr>
              <a:t>Software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sz="1200" dirty="0"/>
              <a:t>Anaconda for calling JN.</a:t>
            </a:r>
          </a:p>
          <a:p>
            <a:pPr lvl="1"/>
            <a:r>
              <a:rPr lang="en-IN" sz="1200" dirty="0"/>
              <a:t>Jupyter Notebook for Code handling and Visualization.</a:t>
            </a:r>
          </a:p>
          <a:p>
            <a:pPr lvl="1"/>
            <a:r>
              <a:rPr lang="en-IN" sz="1200" dirty="0"/>
              <a:t>Python Shell for installing some libraries.</a:t>
            </a:r>
          </a:p>
          <a:p>
            <a:pPr lvl="1"/>
            <a:r>
              <a:rPr lang="en-IN" sz="1200" dirty="0"/>
              <a:t>Excel for calling .CSV(comma separated values)</a:t>
            </a:r>
          </a:p>
          <a:p>
            <a:pPr lvl="1"/>
            <a:r>
              <a:rPr lang="en-IN" sz="1200" dirty="0"/>
              <a:t>Microsoft Word for documentation.</a:t>
            </a:r>
          </a:p>
          <a:p>
            <a:pPr lvl="1"/>
            <a:r>
              <a:rPr lang="en-IN" sz="1200" dirty="0"/>
              <a:t>Word to pdf Converter Online.(WBA)</a:t>
            </a:r>
            <a:endParaRPr lang="en-IN" dirty="0"/>
          </a:p>
          <a:p>
            <a:pPr lvl="1"/>
            <a:r>
              <a:rPr lang="en-IN" sz="1200" dirty="0"/>
              <a:t>Microsoft Power Point Presentation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6020700" cy="2052600"/>
          </a:xfrm>
        </p:spPr>
        <p:txBody>
          <a:bodyPr/>
          <a:lstStyle/>
          <a:p>
            <a:r>
              <a:rPr lang="en-US" dirty="0"/>
              <a:t>THANKS</a:t>
            </a:r>
            <a:endParaRPr lang="en-IN" dirty="0"/>
          </a:p>
        </p:txBody>
      </p:sp>
    </p:spTree>
    <p:extLst>
      <p:ext uri="{BB962C8B-B14F-4D97-AF65-F5344CB8AC3E}">
        <p14:creationId xmlns:p14="http://schemas.microsoft.com/office/powerpoint/2010/main" val="69922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27"/>
          <p:cNvSpPr txBox="1">
            <a:spLocks noGrp="1"/>
          </p:cNvSpPr>
          <p:nvPr>
            <p:ph type="subTitle" idx="1"/>
          </p:nvPr>
        </p:nvSpPr>
        <p:spPr>
          <a:xfrm>
            <a:off x="6666298" y="3829674"/>
            <a:ext cx="1791902" cy="72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Building &amp; HyperParameter Tuning</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5" name="Google Shape;475;p27"/>
          <p:cNvSpPr txBox="1">
            <a:spLocks noGrp="1"/>
          </p:cNvSpPr>
          <p:nvPr>
            <p:ph type="subTitle" idx="2"/>
          </p:nvPr>
        </p:nvSpPr>
        <p:spPr>
          <a:xfrm>
            <a:off x="1223300" y="3867150"/>
            <a:ext cx="1748500"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Regression</a:t>
            </a:r>
          </a:p>
          <a:p>
            <a:pPr marL="0" lvl="0" indent="0" algn="l" rtl="0">
              <a:spcBef>
                <a:spcPts val="0"/>
              </a:spcBef>
              <a:spcAft>
                <a:spcPts val="0"/>
              </a:spcAft>
              <a:buNone/>
            </a:pPr>
            <a:r>
              <a:rPr lang="en" dirty="0"/>
              <a:t>Problem</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7" name="Google Shape;477;p27"/>
          <p:cNvSpPr txBox="1">
            <a:spLocks noGrp="1"/>
          </p:cNvSpPr>
          <p:nvPr>
            <p:ph type="subTitle" idx="5"/>
          </p:nvPr>
        </p:nvSpPr>
        <p:spPr>
          <a:xfrm>
            <a:off x="3942826" y="3829680"/>
            <a:ext cx="1772173"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 &amp; Cleaning</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71" name="Google Shape;471;p27"/>
          <p:cNvSpPr txBox="1">
            <a:spLocks noGrp="1"/>
          </p:cNvSpPr>
          <p:nvPr>
            <p:ph type="ctrTitle" idx="8"/>
          </p:nvPr>
        </p:nvSpPr>
        <p:spPr>
          <a:xfrm>
            <a:off x="6651359" y="3333750"/>
            <a:ext cx="2236855" cy="4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BUILDING</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prstGeom prst="rect">
            <a:avLst/>
          </a:prstGeom>
        </p:spPr>
        <p:txBody>
          <a:bodyPr spcFirstLastPara="1" wrap="square" lIns="91425" tIns="91425" rIns="91425" bIns="91425" anchor="t" anchorCtr="0">
            <a:noAutofit/>
          </a:bodyPr>
          <a:lstStyle/>
          <a:p>
            <a:r>
              <a:rPr lang="en-IN" dirty="0"/>
              <a:t>"Flip Robo is an artificial intelligence company. We specialize in chatbots, web scrapping, and building algorithms that help you scale up your business."</a:t>
            </a:r>
            <a:br>
              <a:rPr lang="en-IN" dirty="0"/>
            </a:br>
            <a:endParaRPr dirty="0"/>
          </a:p>
        </p:txBody>
      </p:sp>
      <p:sp>
        <p:nvSpPr>
          <p:cNvPr id="507" name="Google Shape;507;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COMPANY</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737357" y="1591"/>
            <a:ext cx="1330444" cy="312434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5982150" cy="766138"/>
          </a:xfrm>
        </p:spPr>
        <p:txBody>
          <a:bodyPr/>
          <a:lstStyle/>
          <a:p>
            <a:r>
              <a:rPr lang="en-US" dirty="0"/>
              <a:t>Introduction</a:t>
            </a:r>
            <a:endParaRPr lang="en-IN" dirty="0"/>
          </a:p>
        </p:txBody>
      </p:sp>
      <p:sp>
        <p:nvSpPr>
          <p:cNvPr id="3" name="Subtitle 2"/>
          <p:cNvSpPr>
            <a:spLocks noGrp="1"/>
          </p:cNvSpPr>
          <p:nvPr>
            <p:ph type="subTitle" idx="1"/>
          </p:nvPr>
        </p:nvSpPr>
        <p:spPr>
          <a:xfrm>
            <a:off x="228600" y="1276350"/>
            <a:ext cx="8610600" cy="3352800"/>
          </a:xfrm>
        </p:spPr>
        <p:txBody>
          <a:bodyPr/>
          <a:lstStyle/>
          <a:p>
            <a:r>
              <a:rPr lang="en-US" sz="12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200" dirty="0" err="1"/>
              <a:t>modelling</a:t>
            </a:r>
            <a:r>
              <a:rPr lang="en-US" sz="1200" dirty="0"/>
              <a:t>, Market mix </a:t>
            </a:r>
            <a:r>
              <a:rPr lang="en-US" sz="1200" dirty="0" err="1"/>
              <a:t>modelling</a:t>
            </a:r>
            <a:r>
              <a:rPr lang="en-US" sz="1200"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p>
          <a:p>
            <a:endParaRPr lang="en-US" sz="1200" dirty="0"/>
          </a:p>
          <a:p>
            <a:r>
              <a:rPr lang="en-US" sz="1200" dirty="0"/>
              <a:t>Business Goal: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endParaRPr lang="en-US" sz="1200" dirty="0"/>
          </a:p>
        </p:txBody>
      </p:sp>
    </p:spTree>
    <p:extLst>
      <p:ext uri="{BB962C8B-B14F-4D97-AF65-F5344CB8AC3E}">
        <p14:creationId xmlns:p14="http://schemas.microsoft.com/office/powerpoint/2010/main" val="289903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971550"/>
            <a:ext cx="5905950" cy="842338"/>
          </a:xfrm>
        </p:spPr>
        <p:txBody>
          <a:bodyPr/>
          <a:lstStyle/>
          <a:p>
            <a:r>
              <a:rPr lang="en-US" dirty="0"/>
              <a:t>Problem Statement</a:t>
            </a:r>
            <a:endParaRPr lang="en-IN" dirty="0"/>
          </a:p>
        </p:txBody>
      </p:sp>
      <p:sp>
        <p:nvSpPr>
          <p:cNvPr id="3" name="Subtitle 2"/>
          <p:cNvSpPr>
            <a:spLocks noGrp="1"/>
          </p:cNvSpPr>
          <p:nvPr>
            <p:ph type="subTitle" idx="1"/>
          </p:nvPr>
        </p:nvSpPr>
        <p:spPr>
          <a:xfrm>
            <a:off x="1066800" y="2190750"/>
            <a:ext cx="7010400" cy="1748462"/>
          </a:xfrm>
        </p:spPr>
        <p:txBody>
          <a:bodyPr/>
          <a:lstStyle/>
          <a:p>
            <a:r>
              <a:rPr lang="en-US" dirty="0"/>
              <a:t>For this company wants to know:</a:t>
            </a:r>
          </a:p>
          <a:p>
            <a:r>
              <a:rPr lang="en-US" dirty="0"/>
              <a:t>• Which variables are important to predict the price of variable?</a:t>
            </a:r>
          </a:p>
          <a:p>
            <a:r>
              <a:rPr lang="en-US" dirty="0"/>
              <a:t>• How do these variables describe the price of the house?</a:t>
            </a:r>
          </a:p>
        </p:txBody>
      </p:sp>
    </p:spTree>
    <p:extLst>
      <p:ext uri="{BB962C8B-B14F-4D97-AF65-F5344CB8AC3E}">
        <p14:creationId xmlns:p14="http://schemas.microsoft.com/office/powerpoint/2010/main" val="342890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931234" y="1196026"/>
            <a:ext cx="30898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Classification</a:t>
            </a:r>
            <a:endParaRPr dirty="0"/>
          </a:p>
        </p:txBody>
      </p:sp>
      <p:sp>
        <p:nvSpPr>
          <p:cNvPr id="573" name="Google Shape;573;p29"/>
          <p:cNvSpPr txBox="1">
            <a:spLocks noGrp="1"/>
          </p:cNvSpPr>
          <p:nvPr>
            <p:ph type="subTitle" idx="1"/>
          </p:nvPr>
        </p:nvSpPr>
        <p:spPr>
          <a:xfrm>
            <a:off x="931246" y="1684092"/>
            <a:ext cx="2610995" cy="1210481"/>
          </a:xfrm>
          <a:prstGeom prst="rect">
            <a:avLst/>
          </a:prstGeom>
        </p:spPr>
        <p:txBody>
          <a:bodyPr spcFirstLastPara="1" wrap="square" lIns="91425" tIns="91425" rIns="91425" bIns="91425" anchor="t" anchorCtr="0">
            <a:noAutofit/>
          </a:bodyPr>
          <a:lstStyle/>
          <a:p>
            <a:pPr marL="0" lvl="0" indent="0"/>
            <a:r>
              <a:rPr lang="en" dirty="0"/>
              <a:t>When our target variable  </a:t>
            </a:r>
            <a:r>
              <a:rPr lang="en-US" dirty="0"/>
              <a:t>refers to a predictive modeling problem where a class label is predicted for a given example of input data.</a:t>
            </a:r>
            <a:r>
              <a:rPr lang="en" dirty="0"/>
              <a:t> </a:t>
            </a:r>
            <a:endParaRPr dirty="0"/>
          </a:p>
        </p:txBody>
      </p:sp>
      <p:sp>
        <p:nvSpPr>
          <p:cNvPr id="574" name="Google Shape;574;p29"/>
          <p:cNvSpPr txBox="1">
            <a:spLocks noGrp="1"/>
          </p:cNvSpPr>
          <p:nvPr>
            <p:ph type="ctrTitle" idx="2"/>
          </p:nvPr>
        </p:nvSpPr>
        <p:spPr>
          <a:xfrm>
            <a:off x="5787763" y="1196025"/>
            <a:ext cx="2399916"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Regression</a:t>
            </a:r>
            <a:endParaRPr dirty="0"/>
          </a:p>
        </p:txBody>
      </p:sp>
      <p:sp>
        <p:nvSpPr>
          <p:cNvPr id="575" name="Google Shape;575;p29"/>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When our target variable is continuous and it is not divided into any kind of class then it falls under the above mentioned.</a:t>
            </a:r>
            <a:endParaRPr dirty="0"/>
          </a:p>
        </p:txBody>
      </p:sp>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cxnSp>
        <p:nvCxnSpPr>
          <p:cNvPr id="592" name="Google Shape;592;p29"/>
          <p:cNvCxnSpPr>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3276600" y="3562350"/>
            <a:ext cx="4114800" cy="523220"/>
          </a:xfrm>
          <a:prstGeom prst="rect">
            <a:avLst/>
          </a:prstGeom>
          <a:noFill/>
        </p:spPr>
        <p:txBody>
          <a:bodyPr wrap="square" rtlCol="0">
            <a:spAutoFit/>
          </a:bodyPr>
          <a:lstStyle/>
          <a:p>
            <a:r>
              <a:rPr lang="en-US" dirty="0">
                <a:solidFill>
                  <a:schemeClr val="bg1"/>
                </a:solidFill>
              </a:rPr>
              <a:t>From the Dataset we can clearly understand that it is an Regression Problem. </a:t>
            </a:r>
            <a:endParaRPr lang="en-IN"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30"/>
          <p:cNvSpPr txBox="1">
            <a:spLocks noGrp="1"/>
          </p:cNvSpPr>
          <p:nvPr>
            <p:ph type="ctrTitle"/>
          </p:nvPr>
        </p:nvSpPr>
        <p:spPr>
          <a:xfrm>
            <a:off x="1219200" y="138865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IDENTIFY</a:t>
            </a:r>
            <a:endParaRPr dirty="0"/>
          </a:p>
        </p:txBody>
      </p:sp>
      <p:sp>
        <p:nvSpPr>
          <p:cNvPr id="605" name="Google Shape;605;p3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Identify the type of Probelm</a:t>
            </a:r>
            <a:endParaRPr dirty="0"/>
          </a:p>
        </p:txBody>
      </p:sp>
      <p:sp>
        <p:nvSpPr>
          <p:cNvPr id="601" name="Google Shape;601;p30"/>
          <p:cNvSpPr txBox="1">
            <a:spLocks noGrp="1"/>
          </p:cNvSpPr>
          <p:nvPr>
            <p:ph type="ctrTitle" idx="2"/>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CLEAN</a:t>
            </a:r>
            <a:endParaRPr dirty="0"/>
          </a:p>
        </p:txBody>
      </p:sp>
      <p:sp>
        <p:nvSpPr>
          <p:cNvPr id="606" name="Google Shape;606;p30"/>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Cleaning the Dataset.</a:t>
            </a:r>
            <a:endParaRPr dirty="0"/>
          </a:p>
        </p:txBody>
      </p:sp>
      <p:sp>
        <p:nvSpPr>
          <p:cNvPr id="602" name="Google Shape;602;p30"/>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VISUALIZE</a:t>
            </a:r>
            <a:endParaRPr dirty="0"/>
          </a:p>
        </p:txBody>
      </p:sp>
      <p:sp>
        <p:nvSpPr>
          <p:cNvPr id="607" name="Google Shape;607;p30"/>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Visualizing the relations between the independent variables.</a:t>
            </a:r>
            <a:endParaRPr dirty="0"/>
          </a:p>
        </p:txBody>
      </p:sp>
      <p:sp>
        <p:nvSpPr>
          <p:cNvPr id="608" name="Google Shape;608;p30"/>
          <p:cNvSpPr txBox="1">
            <a:spLocks noGrp="1"/>
          </p:cNvSpPr>
          <p:nvPr>
            <p:ph type="ctr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BUILD MODEL</a:t>
            </a:r>
            <a:endParaRPr dirty="0"/>
          </a:p>
        </p:txBody>
      </p:sp>
      <p:sp>
        <p:nvSpPr>
          <p:cNvPr id="603" name="Google Shape;603;p30"/>
          <p:cNvSpPr txBox="1">
            <a:spLocks noGrp="1"/>
          </p:cNvSpPr>
          <p:nvPr>
            <p:ph type="subTitle" idx="7"/>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Select Best features through F1 Score and build the model.</a:t>
            </a:r>
            <a:endParaRPr dirty="0"/>
          </a:p>
        </p:txBody>
      </p:sp>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590" y="1455694"/>
            <a:ext cx="2160609" cy="251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85750"/>
            <a:ext cx="5982150" cy="1909138"/>
          </a:xfrm>
        </p:spPr>
        <p:txBody>
          <a:bodyPr/>
          <a:lstStyle/>
          <a:p>
            <a:r>
              <a:rPr lang="en-IN" b="1" dirty="0"/>
              <a:t>Analytical Problem Framing</a:t>
            </a:r>
            <a:endParaRPr lang="en-IN" dirty="0"/>
          </a:p>
        </p:txBody>
      </p:sp>
      <p:sp>
        <p:nvSpPr>
          <p:cNvPr id="3" name="Subtitle 2"/>
          <p:cNvSpPr>
            <a:spLocks noGrp="1"/>
          </p:cNvSpPr>
          <p:nvPr>
            <p:ph type="subTitle" idx="1"/>
          </p:nvPr>
        </p:nvSpPr>
        <p:spPr>
          <a:xfrm>
            <a:off x="533400" y="2647950"/>
            <a:ext cx="8153400" cy="2057400"/>
          </a:xfrm>
        </p:spPr>
        <p:txBody>
          <a:bodyPr/>
          <a:lstStyle/>
          <a:p>
            <a:r>
              <a:rPr lang="en-IN" sz="1400" dirty="0"/>
              <a:t>As from the Problem statement we can understand that this Dataset needs Advanced Regression for Model Building.</a:t>
            </a:r>
          </a:p>
          <a:p>
            <a:endParaRPr lang="en-US" sz="1400" dirty="0"/>
          </a:p>
          <a:p>
            <a:r>
              <a:rPr lang="en-US" sz="1400" dirty="0"/>
              <a:t>We will be using some </a:t>
            </a:r>
            <a:r>
              <a:rPr lang="en-US" sz="1400" dirty="0" err="1"/>
              <a:t>regressor</a:t>
            </a:r>
            <a:r>
              <a:rPr lang="en-US" sz="1400" dirty="0"/>
              <a:t> algorithms to try and find the Best Model for our Dataset.</a:t>
            </a:r>
          </a:p>
          <a:p>
            <a:endParaRPr lang="en-US" sz="1400" dirty="0"/>
          </a:p>
          <a:p>
            <a:r>
              <a:rPr lang="en-US" sz="1400" dirty="0"/>
              <a:t>As from the Dataset we have seen that it is highly filled with impurities, for that we have to do feature engineering and extensive Data Cleaning.</a:t>
            </a:r>
            <a:endParaRPr lang="en-IN" sz="1400" dirty="0"/>
          </a:p>
        </p:txBody>
      </p:sp>
    </p:spTree>
    <p:extLst>
      <p:ext uri="{BB962C8B-B14F-4D97-AF65-F5344CB8AC3E}">
        <p14:creationId xmlns:p14="http://schemas.microsoft.com/office/powerpoint/2010/main" val="263255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241</TotalTime>
  <Words>1415</Words>
  <Application>Microsoft Office PowerPoint</Application>
  <PresentationFormat>On-screen Show (16:9)</PresentationFormat>
  <Paragraphs>139</Paragraphs>
  <Slides>25</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Calibri</vt:lpstr>
      <vt:lpstr>Nunito Light</vt:lpstr>
      <vt:lpstr>Symbol</vt:lpstr>
      <vt:lpstr>Wingdings 2</vt:lpstr>
      <vt:lpstr>Maven Pro Regular</vt:lpstr>
      <vt:lpstr>Share Tech</vt:lpstr>
      <vt:lpstr>Fira Sans Condensed Medium</vt:lpstr>
      <vt:lpstr>Advent Pro Medium</vt:lpstr>
      <vt:lpstr>Arial</vt:lpstr>
      <vt:lpstr>Maven Pro</vt:lpstr>
      <vt:lpstr>Advent Pro SemiBold</vt:lpstr>
      <vt:lpstr>Fira Sans Extra Condensed Medium</vt:lpstr>
      <vt:lpstr>Calisto MT</vt:lpstr>
      <vt:lpstr>Livvic Light</vt:lpstr>
      <vt:lpstr>Slate</vt:lpstr>
      <vt:lpstr>  DATA SCIENCE PROJECT</vt:lpstr>
      <vt:lpstr>CONTENTS </vt:lpstr>
      <vt:lpstr>PROBLEM &amp; SOLUTION</vt:lpstr>
      <vt:lpstr>OUR COMPANY</vt:lpstr>
      <vt:lpstr>Introduction</vt:lpstr>
      <vt:lpstr>Problem Statement</vt:lpstr>
      <vt:lpstr>Classification</vt:lpstr>
      <vt:lpstr>IDENTIFY</vt:lpstr>
      <vt:lpstr>Analytical Problem Framing</vt:lpstr>
      <vt:lpstr>Data Sources &amp; Formats</vt:lpstr>
      <vt:lpstr>Data Pre-processing</vt:lpstr>
      <vt:lpstr>PowerPoint Presentation</vt:lpstr>
      <vt:lpstr>Assumptions</vt:lpstr>
      <vt:lpstr>Identification of Possible Problem Solving approaches</vt:lpstr>
      <vt:lpstr>Visualization</vt:lpstr>
      <vt:lpstr>EDA</vt:lpstr>
      <vt:lpstr>Multivariate Analysis for Correlation</vt:lpstr>
      <vt:lpstr>Model Building</vt:lpstr>
      <vt:lpstr>PowerPoint Presentation</vt:lpstr>
      <vt:lpstr>GridSearch Cv Lasso</vt:lpstr>
      <vt:lpstr>PowerPoint Presentation</vt:lpstr>
      <vt:lpstr>PowerPoint Presentation</vt:lpstr>
      <vt:lpstr>Conclusion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UTSAB</dc:creator>
  <cp:lastModifiedBy>Brijesh chandel</cp:lastModifiedBy>
  <cp:revision>21</cp:revision>
  <dcterms:modified xsi:type="dcterms:W3CDTF">2022-10-08T10:15:39Z</dcterms:modified>
</cp:coreProperties>
</file>