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350" r:id="rId5"/>
    <p:sldId id="363" r:id="rId6"/>
    <p:sldId id="364" r:id="rId7"/>
    <p:sldId id="365" r:id="rId8"/>
    <p:sldId id="366" r:id="rId9"/>
    <p:sldId id="368" r:id="rId10"/>
    <p:sldId id="369" r:id="rId11"/>
    <p:sldId id="370" r:id="rId12"/>
    <p:sldId id="367" r:id="rId13"/>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5226" autoAdjust="0"/>
  </p:normalViewPr>
  <p:slideViewPr>
    <p:cSldViewPr snapToGrid="0">
      <p:cViewPr>
        <p:scale>
          <a:sx n="100" d="100"/>
          <a:sy n="100" d="100"/>
        </p:scale>
        <p:origin x="708" y="40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4023992" y="9721106"/>
            <a:ext cx="3078427" cy="513507"/>
          </a:xfrm>
          <a:prstGeom prst="rect">
            <a:avLst/>
          </a:prstGeom>
        </p:spPr>
        <p:txBody>
          <a:bodyPr vert="horz" lIns="96661" tIns="48331" rIns="96661" bIns="48331" rtlCol="0" anchor="b"/>
          <a:lstStyle>
            <a:lvl1pPr algn="r">
              <a:defRPr sz="13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6EE7A52F-9D89-7442-A8E9-48D1527B5F6B}" type="datetimeFigureOut">
              <a:rPr lang="en-US" smtClean="0"/>
              <a:t>12/22/2022</a:t>
            </a:fld>
            <a:endParaRPr lang="en-US" dirty="0"/>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ftr="0" dt="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3390/e23070874" TargetMode="External"/><Relationship Id="rId2" Type="http://schemas.openxmlformats.org/officeDocument/2006/relationships/hyperlink" Target="https://doi.org/10.1007/s44173-021-00001-9" TargetMode="External"/><Relationship Id="rId1" Type="http://schemas.openxmlformats.org/officeDocument/2006/relationships/slideLayout" Target="../slideLayouts/slideLayout12.xml"/><Relationship Id="rId5" Type="http://schemas.openxmlformats.org/officeDocument/2006/relationships/hyperlink" Target="https://ieeexplore.ieee.org/abstract/document/9064786/" TargetMode="External"/><Relationship Id="rId4" Type="http://schemas.openxmlformats.org/officeDocument/2006/relationships/hyperlink" Target="https://doi.org/10.1016/j.asej.2019.10.00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922776-2E98-6456-7007-076F0E38DFF0}"/>
              </a:ext>
            </a:extLst>
          </p:cNvPr>
          <p:cNvSpPr txBox="1"/>
          <p:nvPr/>
        </p:nvSpPr>
        <p:spPr>
          <a:xfrm>
            <a:off x="1482365" y="378729"/>
            <a:ext cx="3668474" cy="923330"/>
          </a:xfrm>
          <a:prstGeom prst="rect">
            <a:avLst/>
          </a:prstGeom>
          <a:noFill/>
        </p:spPr>
        <p:txBody>
          <a:bodyPr wrap="square" rtlCol="0">
            <a:spAutoFit/>
          </a:bodyPr>
          <a:lstStyle/>
          <a:p>
            <a:pPr algn="ctr"/>
            <a:r>
              <a:rPr lang="en-IN" b="1" dirty="0">
                <a:solidFill>
                  <a:schemeClr val="accent4"/>
                </a:solidFill>
                <a:latin typeface="Bookman Old Style" panose="02050604050505020204" pitchFamily="18" charset="0"/>
              </a:rPr>
              <a:t>Computer Science and Engineering Department</a:t>
            </a:r>
          </a:p>
          <a:p>
            <a:pPr algn="ctr"/>
            <a:r>
              <a:rPr lang="en-IN" b="1" dirty="0">
                <a:solidFill>
                  <a:schemeClr val="accent4"/>
                </a:solidFill>
                <a:latin typeface="Bookman Old Style" panose="02050604050505020204" pitchFamily="18" charset="0"/>
              </a:rPr>
              <a:t>Minor Project Synopsis 2022</a:t>
            </a:r>
          </a:p>
        </p:txBody>
      </p:sp>
      <p:pic>
        <p:nvPicPr>
          <p:cNvPr id="12" name="Picture 11">
            <a:extLst>
              <a:ext uri="{FF2B5EF4-FFF2-40B4-BE49-F238E27FC236}">
                <a16:creationId xmlns:a16="http://schemas.microsoft.com/office/drawing/2014/main" id="{1585ED6D-7350-481A-9D72-5FC8C2C9045B}"/>
              </a:ext>
            </a:extLst>
          </p:cNvPr>
          <p:cNvPicPr>
            <a:picLocks noChangeAspect="1"/>
          </p:cNvPicPr>
          <p:nvPr/>
        </p:nvPicPr>
        <p:blipFill>
          <a:blip r:embed="rId2"/>
          <a:stretch>
            <a:fillRect/>
          </a:stretch>
        </p:blipFill>
        <p:spPr>
          <a:xfrm>
            <a:off x="677333" y="272520"/>
            <a:ext cx="805032" cy="1135749"/>
          </a:xfrm>
          <a:prstGeom prst="rect">
            <a:avLst/>
          </a:prstGeom>
        </p:spPr>
      </p:pic>
      <p:sp>
        <p:nvSpPr>
          <p:cNvPr id="13" name="TextBox 12">
            <a:extLst>
              <a:ext uri="{FF2B5EF4-FFF2-40B4-BE49-F238E27FC236}">
                <a16:creationId xmlns:a16="http://schemas.microsoft.com/office/drawing/2014/main" id="{E86F4A97-4D98-6DA5-8BFE-AF1E1CD6D3D2}"/>
              </a:ext>
            </a:extLst>
          </p:cNvPr>
          <p:cNvSpPr txBox="1"/>
          <p:nvPr/>
        </p:nvSpPr>
        <p:spPr>
          <a:xfrm>
            <a:off x="1778000" y="1442535"/>
            <a:ext cx="4054443" cy="369332"/>
          </a:xfrm>
          <a:prstGeom prst="rect">
            <a:avLst/>
          </a:prstGeom>
          <a:noFill/>
        </p:spPr>
        <p:txBody>
          <a:bodyPr wrap="none" rtlCol="0">
            <a:spAutoFit/>
          </a:bodyPr>
          <a:lstStyle/>
          <a:p>
            <a:r>
              <a:rPr lang="en-IN" dirty="0">
                <a:solidFill>
                  <a:schemeClr val="bg1"/>
                </a:solidFill>
                <a:latin typeface="Arial Rounded MT Bold" panose="020F0704030504030204" pitchFamily="34" charset="0"/>
              </a:rPr>
              <a:t>Guide Name: </a:t>
            </a:r>
            <a:r>
              <a:rPr lang="en-IN" dirty="0">
                <a:solidFill>
                  <a:schemeClr val="tx2"/>
                </a:solidFill>
                <a:latin typeface="Arial Rounded MT Bold" panose="020F0704030504030204" pitchFamily="34" charset="0"/>
              </a:rPr>
              <a:t>Ms. SHALLU JUNEJA</a:t>
            </a:r>
          </a:p>
        </p:txBody>
      </p:sp>
      <p:sp>
        <p:nvSpPr>
          <p:cNvPr id="14" name="TextBox 13">
            <a:extLst>
              <a:ext uri="{FF2B5EF4-FFF2-40B4-BE49-F238E27FC236}">
                <a16:creationId xmlns:a16="http://schemas.microsoft.com/office/drawing/2014/main" id="{934D2240-9D1F-D127-2F6D-3179F713703E}"/>
              </a:ext>
            </a:extLst>
          </p:cNvPr>
          <p:cNvSpPr txBox="1"/>
          <p:nvPr/>
        </p:nvSpPr>
        <p:spPr>
          <a:xfrm>
            <a:off x="1778000" y="1952343"/>
            <a:ext cx="4271169" cy="369332"/>
          </a:xfrm>
          <a:prstGeom prst="rect">
            <a:avLst/>
          </a:prstGeom>
          <a:noFill/>
        </p:spPr>
        <p:txBody>
          <a:bodyPr wrap="none" rtlCol="0">
            <a:spAutoFit/>
          </a:bodyPr>
          <a:lstStyle/>
          <a:p>
            <a:r>
              <a:rPr lang="en-IN" dirty="0">
                <a:solidFill>
                  <a:schemeClr val="bg1"/>
                </a:solidFill>
                <a:latin typeface="Arial Rounded MT Bold" panose="020F0704030504030204" pitchFamily="34" charset="0"/>
              </a:rPr>
              <a:t>Co-Guide Name: </a:t>
            </a:r>
            <a:r>
              <a:rPr lang="en-IN" dirty="0" err="1">
                <a:solidFill>
                  <a:schemeClr val="tx2"/>
                </a:solidFill>
                <a:latin typeface="Arial Rounded MT Bold" panose="020F0704030504030204" pitchFamily="34" charset="0"/>
              </a:rPr>
              <a:t>Dr.</a:t>
            </a:r>
            <a:r>
              <a:rPr lang="en-IN" dirty="0">
                <a:solidFill>
                  <a:schemeClr val="tx2"/>
                </a:solidFill>
                <a:latin typeface="Arial Rounded MT Bold" panose="020F0704030504030204" pitchFamily="34" charset="0"/>
              </a:rPr>
              <a:t> DEEPAK GUPTA</a:t>
            </a:r>
          </a:p>
        </p:txBody>
      </p:sp>
      <p:sp>
        <p:nvSpPr>
          <p:cNvPr id="15" name="TextBox 14">
            <a:extLst>
              <a:ext uri="{FF2B5EF4-FFF2-40B4-BE49-F238E27FC236}">
                <a16:creationId xmlns:a16="http://schemas.microsoft.com/office/drawing/2014/main" id="{0F9E7DCD-014F-1278-A3A4-71CC24C79452}"/>
              </a:ext>
            </a:extLst>
          </p:cNvPr>
          <p:cNvSpPr txBox="1"/>
          <p:nvPr/>
        </p:nvSpPr>
        <p:spPr>
          <a:xfrm>
            <a:off x="6481654" y="87854"/>
            <a:ext cx="5710346" cy="369332"/>
          </a:xfrm>
          <a:prstGeom prst="rect">
            <a:avLst/>
          </a:prstGeom>
          <a:noFill/>
        </p:spPr>
        <p:txBody>
          <a:bodyPr wrap="none" rtlCol="0">
            <a:spAutoFit/>
          </a:bodyPr>
          <a:lstStyle/>
          <a:p>
            <a:r>
              <a:rPr lang="en-IN" dirty="0">
                <a:solidFill>
                  <a:schemeClr val="bg1"/>
                </a:solidFill>
                <a:latin typeface="Arial Rounded MT Bold" panose="020F0704030504030204" pitchFamily="34" charset="0"/>
              </a:rPr>
              <a:t>Basic Details of the Team and Problem Statement</a:t>
            </a:r>
          </a:p>
        </p:txBody>
      </p:sp>
      <p:sp>
        <p:nvSpPr>
          <p:cNvPr id="16" name="TextBox 15">
            <a:extLst>
              <a:ext uri="{FF2B5EF4-FFF2-40B4-BE49-F238E27FC236}">
                <a16:creationId xmlns:a16="http://schemas.microsoft.com/office/drawing/2014/main" id="{62D43E4E-0BBC-98BB-CCD6-0A0C3031668D}"/>
              </a:ext>
            </a:extLst>
          </p:cNvPr>
          <p:cNvSpPr txBox="1"/>
          <p:nvPr/>
        </p:nvSpPr>
        <p:spPr>
          <a:xfrm>
            <a:off x="6481654" y="655728"/>
            <a:ext cx="2731902" cy="338554"/>
          </a:xfrm>
          <a:prstGeom prst="rect">
            <a:avLst/>
          </a:prstGeom>
          <a:noFill/>
        </p:spPr>
        <p:txBody>
          <a:bodyPr wrap="none" rtlCol="0">
            <a:spAutoFit/>
          </a:bodyPr>
          <a:lstStyle/>
          <a:p>
            <a:r>
              <a:rPr lang="en-IN" sz="1600" dirty="0">
                <a:solidFill>
                  <a:schemeClr val="bg1"/>
                </a:solidFill>
                <a:latin typeface="Arial Rounded MT Bold" panose="020F0704030504030204" pitchFamily="34" charset="0"/>
              </a:rPr>
              <a:t>Project Team ID: </a:t>
            </a:r>
            <a:r>
              <a:rPr lang="en-IN" sz="1600" dirty="0">
                <a:solidFill>
                  <a:schemeClr val="tx2"/>
                </a:solidFill>
                <a:latin typeface="Arial Rounded MT Bold" panose="020F0704030504030204" pitchFamily="34" charset="0"/>
              </a:rPr>
              <a:t>CSE1-57</a:t>
            </a:r>
          </a:p>
        </p:txBody>
      </p:sp>
      <p:sp>
        <p:nvSpPr>
          <p:cNvPr id="17" name="TextBox 16">
            <a:extLst>
              <a:ext uri="{FF2B5EF4-FFF2-40B4-BE49-F238E27FC236}">
                <a16:creationId xmlns:a16="http://schemas.microsoft.com/office/drawing/2014/main" id="{AA9E78FE-EAD5-05E7-BACF-28AB1882735E}"/>
              </a:ext>
            </a:extLst>
          </p:cNvPr>
          <p:cNvSpPr txBox="1"/>
          <p:nvPr/>
        </p:nvSpPr>
        <p:spPr>
          <a:xfrm>
            <a:off x="6481654" y="989304"/>
            <a:ext cx="5422479" cy="584775"/>
          </a:xfrm>
          <a:prstGeom prst="rect">
            <a:avLst/>
          </a:prstGeom>
          <a:noFill/>
        </p:spPr>
        <p:txBody>
          <a:bodyPr wrap="square" rtlCol="0">
            <a:spAutoFit/>
          </a:bodyPr>
          <a:lstStyle/>
          <a:p>
            <a:r>
              <a:rPr lang="en-IN" sz="1600" dirty="0">
                <a:solidFill>
                  <a:schemeClr val="bg1"/>
                </a:solidFill>
                <a:latin typeface="Arial Rounded MT Bold" panose="020F0704030504030204" pitchFamily="34" charset="0"/>
              </a:rPr>
              <a:t>Problem Statement Title: </a:t>
            </a:r>
            <a:r>
              <a:rPr lang="en-IN" sz="1600" dirty="0">
                <a:solidFill>
                  <a:schemeClr val="tx2"/>
                </a:solidFill>
                <a:latin typeface="Arial Rounded MT Bold" panose="020F0704030504030204" pitchFamily="34" charset="0"/>
              </a:rPr>
              <a:t>ANALYZING AND RATING GREENNESS OF NATURE-INSPIRED ALGORITHMS</a:t>
            </a:r>
          </a:p>
        </p:txBody>
      </p:sp>
      <p:sp>
        <p:nvSpPr>
          <p:cNvPr id="18" name="TextBox 17">
            <a:extLst>
              <a:ext uri="{FF2B5EF4-FFF2-40B4-BE49-F238E27FC236}">
                <a16:creationId xmlns:a16="http://schemas.microsoft.com/office/drawing/2014/main" id="{87B809B4-2830-7A3D-501C-83311D4D74DF}"/>
              </a:ext>
            </a:extLst>
          </p:cNvPr>
          <p:cNvSpPr txBox="1"/>
          <p:nvPr/>
        </p:nvSpPr>
        <p:spPr>
          <a:xfrm>
            <a:off x="6481654" y="1778600"/>
            <a:ext cx="5422479" cy="584775"/>
          </a:xfrm>
          <a:prstGeom prst="rect">
            <a:avLst/>
          </a:prstGeom>
          <a:noFill/>
        </p:spPr>
        <p:txBody>
          <a:bodyPr wrap="square" rtlCol="0">
            <a:spAutoFit/>
          </a:bodyPr>
          <a:lstStyle/>
          <a:p>
            <a:r>
              <a:rPr lang="en-IN" sz="1600" dirty="0">
                <a:solidFill>
                  <a:schemeClr val="bg1"/>
                </a:solidFill>
                <a:latin typeface="Arial Rounded MT Bold" panose="020F0704030504030204" pitchFamily="34" charset="0"/>
              </a:rPr>
              <a:t>Theme of Project: </a:t>
            </a:r>
            <a:r>
              <a:rPr lang="en-IN" sz="1600" dirty="0">
                <a:solidFill>
                  <a:schemeClr val="tx2"/>
                </a:solidFill>
                <a:latin typeface="Arial Rounded MT Bold" panose="020F0704030504030204" pitchFamily="34" charset="0"/>
              </a:rPr>
              <a:t>Green Computing, Big Data, and Analysis</a:t>
            </a:r>
          </a:p>
        </p:txBody>
      </p:sp>
      <p:sp>
        <p:nvSpPr>
          <p:cNvPr id="19" name="TextBox 18">
            <a:extLst>
              <a:ext uri="{FF2B5EF4-FFF2-40B4-BE49-F238E27FC236}">
                <a16:creationId xmlns:a16="http://schemas.microsoft.com/office/drawing/2014/main" id="{1B9442D0-B277-FBAB-F541-F45831C5ADCC}"/>
              </a:ext>
            </a:extLst>
          </p:cNvPr>
          <p:cNvSpPr txBox="1"/>
          <p:nvPr/>
        </p:nvSpPr>
        <p:spPr>
          <a:xfrm>
            <a:off x="6481654" y="2363375"/>
            <a:ext cx="2644827" cy="338554"/>
          </a:xfrm>
          <a:prstGeom prst="rect">
            <a:avLst/>
          </a:prstGeom>
          <a:noFill/>
        </p:spPr>
        <p:txBody>
          <a:bodyPr wrap="none" rtlCol="0">
            <a:spAutoFit/>
          </a:bodyPr>
          <a:lstStyle/>
          <a:p>
            <a:r>
              <a:rPr lang="en-IN" sz="1600" dirty="0">
                <a:solidFill>
                  <a:schemeClr val="bg1"/>
                </a:solidFill>
                <a:latin typeface="Arial Rounded MT Bold" panose="020F0704030504030204" pitchFamily="34" charset="0"/>
              </a:rPr>
              <a:t>Team Name: </a:t>
            </a:r>
            <a:r>
              <a:rPr lang="en-IN" sz="1600" dirty="0" err="1">
                <a:solidFill>
                  <a:schemeClr val="tx2"/>
                </a:solidFill>
                <a:latin typeface="Arial Rounded MT Bold" panose="020F0704030504030204" pitchFamily="34" charset="0"/>
              </a:rPr>
              <a:t>ByteCoders</a:t>
            </a:r>
            <a:endParaRPr lang="en-IN" sz="1600" dirty="0">
              <a:solidFill>
                <a:schemeClr val="bg1"/>
              </a:solidFill>
              <a:latin typeface="Arial Rounded MT Bold" panose="020F0704030504030204" pitchFamily="34" charset="0"/>
            </a:endParaRPr>
          </a:p>
        </p:txBody>
      </p:sp>
      <p:sp>
        <p:nvSpPr>
          <p:cNvPr id="20" name="TextBox 19">
            <a:extLst>
              <a:ext uri="{FF2B5EF4-FFF2-40B4-BE49-F238E27FC236}">
                <a16:creationId xmlns:a16="http://schemas.microsoft.com/office/drawing/2014/main" id="{813F69E5-B477-1F57-EB81-C180762B536E}"/>
              </a:ext>
            </a:extLst>
          </p:cNvPr>
          <p:cNvSpPr txBox="1"/>
          <p:nvPr/>
        </p:nvSpPr>
        <p:spPr>
          <a:xfrm>
            <a:off x="6736423" y="3028051"/>
            <a:ext cx="3503075" cy="830997"/>
          </a:xfrm>
          <a:prstGeom prst="rect">
            <a:avLst/>
          </a:prstGeom>
          <a:noFill/>
        </p:spPr>
        <p:txBody>
          <a:bodyPr wrap="none" rtlCol="0">
            <a:spAutoFit/>
          </a:bodyPr>
          <a:lstStyle/>
          <a:p>
            <a:r>
              <a:rPr lang="en-IN" sz="1600" dirty="0">
                <a:solidFill>
                  <a:schemeClr val="bg1"/>
                </a:solidFill>
                <a:latin typeface="Arial Rounded MT Bold" panose="020F0704030504030204" pitchFamily="34" charset="0"/>
              </a:rPr>
              <a:t>Team Member 1: 	</a:t>
            </a:r>
            <a:r>
              <a:rPr lang="en-IN" sz="1600" dirty="0">
                <a:solidFill>
                  <a:schemeClr val="tx2"/>
                </a:solidFill>
                <a:latin typeface="Arial Rounded MT Bold" panose="020F0704030504030204" pitchFamily="34" charset="0"/>
              </a:rPr>
              <a:t>Kanaishk Garg</a:t>
            </a:r>
          </a:p>
          <a:p>
            <a:r>
              <a:rPr lang="en-IN" sz="1600" dirty="0">
                <a:solidFill>
                  <a:schemeClr val="tx2"/>
                </a:solidFill>
                <a:latin typeface="Arial Rounded MT Bold" panose="020F0704030504030204" pitchFamily="34" charset="0"/>
              </a:rPr>
              <a:t>		07714802719</a:t>
            </a:r>
          </a:p>
          <a:p>
            <a:r>
              <a:rPr lang="en-IN" sz="1600" dirty="0">
                <a:solidFill>
                  <a:schemeClr val="tx2"/>
                </a:solidFill>
                <a:latin typeface="Arial Rounded MT Bold" panose="020F0704030504030204" pitchFamily="34" charset="0"/>
              </a:rPr>
              <a:t>		7C4</a:t>
            </a:r>
          </a:p>
        </p:txBody>
      </p:sp>
      <p:sp>
        <p:nvSpPr>
          <p:cNvPr id="21" name="TextBox 20">
            <a:extLst>
              <a:ext uri="{FF2B5EF4-FFF2-40B4-BE49-F238E27FC236}">
                <a16:creationId xmlns:a16="http://schemas.microsoft.com/office/drawing/2014/main" id="{05D6E2A2-FA83-1631-FA35-D0605CCE36C6}"/>
              </a:ext>
            </a:extLst>
          </p:cNvPr>
          <p:cNvSpPr txBox="1"/>
          <p:nvPr/>
        </p:nvSpPr>
        <p:spPr>
          <a:xfrm>
            <a:off x="6721689" y="3859048"/>
            <a:ext cx="3546164" cy="830997"/>
          </a:xfrm>
          <a:prstGeom prst="rect">
            <a:avLst/>
          </a:prstGeom>
          <a:noFill/>
        </p:spPr>
        <p:txBody>
          <a:bodyPr wrap="none" rtlCol="0">
            <a:spAutoFit/>
          </a:bodyPr>
          <a:lstStyle/>
          <a:p>
            <a:r>
              <a:rPr lang="en-IN" sz="1600" dirty="0">
                <a:solidFill>
                  <a:schemeClr val="bg1"/>
                </a:solidFill>
                <a:latin typeface="Arial Rounded MT Bold" panose="020F0704030504030204" pitchFamily="34" charset="0"/>
              </a:rPr>
              <a:t>Team Member 2: 	</a:t>
            </a:r>
            <a:r>
              <a:rPr lang="en-IN" sz="1600" dirty="0" err="1">
                <a:solidFill>
                  <a:schemeClr val="tx2"/>
                </a:solidFill>
                <a:latin typeface="Arial Rounded MT Bold" panose="020F0704030504030204" pitchFamily="34" charset="0"/>
              </a:rPr>
              <a:t>Chander</a:t>
            </a:r>
            <a:r>
              <a:rPr lang="en-IN" sz="1600" dirty="0">
                <a:solidFill>
                  <a:schemeClr val="tx2"/>
                </a:solidFill>
                <a:latin typeface="Arial Rounded MT Bold" panose="020F0704030504030204" pitchFamily="34" charset="0"/>
              </a:rPr>
              <a:t> Jindal</a:t>
            </a:r>
          </a:p>
          <a:p>
            <a:r>
              <a:rPr lang="en-IN" sz="1600" dirty="0">
                <a:solidFill>
                  <a:schemeClr val="tx2"/>
                </a:solidFill>
                <a:latin typeface="Arial Rounded MT Bold" panose="020F0704030504030204" pitchFamily="34" charset="0"/>
              </a:rPr>
              <a:t>		06514802719</a:t>
            </a:r>
          </a:p>
          <a:p>
            <a:r>
              <a:rPr lang="en-IN" sz="1600" dirty="0">
                <a:solidFill>
                  <a:schemeClr val="tx2"/>
                </a:solidFill>
                <a:latin typeface="Arial Rounded MT Bold" panose="020F0704030504030204" pitchFamily="34" charset="0"/>
              </a:rPr>
              <a:t>		7C4</a:t>
            </a:r>
          </a:p>
        </p:txBody>
      </p:sp>
      <p:sp>
        <p:nvSpPr>
          <p:cNvPr id="22" name="TextBox 21">
            <a:extLst>
              <a:ext uri="{FF2B5EF4-FFF2-40B4-BE49-F238E27FC236}">
                <a16:creationId xmlns:a16="http://schemas.microsoft.com/office/drawing/2014/main" id="{92F1DBF8-81A3-83D6-98CD-6F66875BBC85}"/>
              </a:ext>
            </a:extLst>
          </p:cNvPr>
          <p:cNvSpPr txBox="1"/>
          <p:nvPr/>
        </p:nvSpPr>
        <p:spPr>
          <a:xfrm>
            <a:off x="6721689" y="4690045"/>
            <a:ext cx="3503075" cy="830997"/>
          </a:xfrm>
          <a:prstGeom prst="rect">
            <a:avLst/>
          </a:prstGeom>
          <a:noFill/>
        </p:spPr>
        <p:txBody>
          <a:bodyPr wrap="none" rtlCol="0">
            <a:spAutoFit/>
          </a:bodyPr>
          <a:lstStyle/>
          <a:p>
            <a:r>
              <a:rPr lang="en-IN" sz="1600" dirty="0">
                <a:solidFill>
                  <a:schemeClr val="bg1"/>
                </a:solidFill>
                <a:latin typeface="Arial Rounded MT Bold" panose="020F0704030504030204" pitchFamily="34" charset="0"/>
              </a:rPr>
              <a:t>Team Member 3: 	</a:t>
            </a:r>
            <a:r>
              <a:rPr lang="en-IN" sz="1600" dirty="0" err="1">
                <a:solidFill>
                  <a:schemeClr val="tx2"/>
                </a:solidFill>
                <a:latin typeface="Arial Rounded MT Bold" panose="020F0704030504030204" pitchFamily="34" charset="0"/>
              </a:rPr>
              <a:t>Shobhit</a:t>
            </a:r>
            <a:r>
              <a:rPr lang="en-IN" sz="1600" dirty="0">
                <a:solidFill>
                  <a:schemeClr val="tx2"/>
                </a:solidFill>
                <a:latin typeface="Arial Rounded MT Bold" panose="020F0704030504030204" pitchFamily="34" charset="0"/>
              </a:rPr>
              <a:t> Kumar</a:t>
            </a:r>
          </a:p>
          <a:p>
            <a:r>
              <a:rPr lang="en-IN" sz="1600" dirty="0">
                <a:solidFill>
                  <a:schemeClr val="tx2"/>
                </a:solidFill>
                <a:latin typeface="Arial Rounded MT Bold" panose="020F0704030504030204" pitchFamily="34" charset="0"/>
              </a:rPr>
              <a:t>		07614802719</a:t>
            </a:r>
          </a:p>
          <a:p>
            <a:r>
              <a:rPr lang="en-IN" sz="1600" dirty="0">
                <a:solidFill>
                  <a:schemeClr val="tx2"/>
                </a:solidFill>
                <a:latin typeface="Arial Rounded MT Bold" panose="020F0704030504030204" pitchFamily="34" charset="0"/>
              </a:rPr>
              <a:t>		7C4</a:t>
            </a:r>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7F8F3B0-F18D-D673-3B08-73D1000C86D0}"/>
              </a:ext>
            </a:extLst>
          </p:cNvPr>
          <p:cNvSpPr txBox="1"/>
          <p:nvPr/>
        </p:nvSpPr>
        <p:spPr>
          <a:xfrm>
            <a:off x="999065" y="1029481"/>
            <a:ext cx="2834430" cy="646331"/>
          </a:xfrm>
          <a:prstGeom prst="rect">
            <a:avLst/>
          </a:prstGeom>
          <a:noFill/>
        </p:spPr>
        <p:txBody>
          <a:bodyPr wrap="none" rtlCol="0">
            <a:spAutoFit/>
          </a:bodyPr>
          <a:lstStyle/>
          <a:p>
            <a:r>
              <a:rPr lang="en-IN" sz="3600" dirty="0">
                <a:solidFill>
                  <a:schemeClr val="bg1"/>
                </a:solidFill>
                <a:latin typeface="Arial Rounded MT Bold" panose="020F0704030504030204" pitchFamily="34" charset="0"/>
              </a:rPr>
              <a:t>Idea Details</a:t>
            </a:r>
          </a:p>
        </p:txBody>
      </p:sp>
      <p:sp>
        <p:nvSpPr>
          <p:cNvPr id="27" name="TextBox 26">
            <a:extLst>
              <a:ext uri="{FF2B5EF4-FFF2-40B4-BE49-F238E27FC236}">
                <a16:creationId xmlns:a16="http://schemas.microsoft.com/office/drawing/2014/main" id="{E6A172D1-22B4-24FB-C62F-5D8C795DAC49}"/>
              </a:ext>
            </a:extLst>
          </p:cNvPr>
          <p:cNvSpPr txBox="1"/>
          <p:nvPr/>
        </p:nvSpPr>
        <p:spPr>
          <a:xfrm>
            <a:off x="1094315" y="2322060"/>
            <a:ext cx="6573310"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IN" sz="1600" dirty="0">
                <a:solidFill>
                  <a:schemeClr val="tx2"/>
                </a:solidFill>
                <a:latin typeface="Times New Roman" panose="02020603050405020304" pitchFamily="18" charset="0"/>
                <a:cs typeface="Times New Roman" panose="02020603050405020304" pitchFamily="18" charset="0"/>
              </a:rPr>
              <a:t>Nature-inspired algorithms have become prevalent to address a variety of optimization problems in real-world applications because of their simplicity, flexibility, and effectiveness.</a:t>
            </a:r>
          </a:p>
          <a:p>
            <a:pPr marL="285750" indent="-285750">
              <a:buFont typeface="Arial" panose="020B0604020202020204" pitchFamily="34" charset="0"/>
              <a:buChar char="•"/>
            </a:pP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chemeClr val="tx2"/>
                </a:solidFill>
                <a:latin typeface="Times New Roman" panose="02020603050405020304" pitchFamily="18" charset="0"/>
                <a:cs typeface="Times New Roman" panose="02020603050405020304" pitchFamily="18" charset="0"/>
              </a:rPr>
              <a:t>This study intends to provide a critical analysis of energy consumption and their corresponding carbon footprint for some popular NIO algorithms like Bat Algorithm, Camel Algorithm, Particle Swarm Optimization etc.</a:t>
            </a:r>
          </a:p>
          <a:p>
            <a:pPr marL="285750" indent="-285750">
              <a:buFont typeface="Arial" panose="020B0604020202020204" pitchFamily="34" charset="0"/>
              <a:buChar char="•"/>
            </a:pP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chemeClr val="tx2"/>
                </a:solidFill>
                <a:latin typeface="Times New Roman" panose="02020603050405020304" pitchFamily="18" charset="0"/>
                <a:cs typeface="Times New Roman" panose="02020603050405020304" pitchFamily="18" charset="0"/>
              </a:rPr>
              <a:t>Microsoft Joulemeter will be employed for measuring the energy consumption during the runtime of each algorithm, while corresponding carbon footprint of each algorithm is calculated based on the Central Electricity Authority of India’s guide</a:t>
            </a:r>
          </a:p>
        </p:txBody>
      </p:sp>
      <p:sp>
        <p:nvSpPr>
          <p:cNvPr id="28" name="TextBox 27">
            <a:extLst>
              <a:ext uri="{FF2B5EF4-FFF2-40B4-BE49-F238E27FC236}">
                <a16:creationId xmlns:a16="http://schemas.microsoft.com/office/drawing/2014/main" id="{F4F6BD9C-5D15-D7CB-25A2-51C4ACA8ECCF}"/>
              </a:ext>
            </a:extLst>
          </p:cNvPr>
          <p:cNvSpPr txBox="1"/>
          <p:nvPr/>
        </p:nvSpPr>
        <p:spPr>
          <a:xfrm>
            <a:off x="8040160" y="2787416"/>
            <a:ext cx="3057525"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solidFill>
                  <a:schemeClr val="tx2"/>
                </a:solidFill>
                <a:latin typeface="Times New Roman" panose="02020603050405020304" pitchFamily="18" charset="0"/>
                <a:cs typeface="Times New Roman" panose="02020603050405020304" pitchFamily="18" charset="0"/>
              </a:rPr>
              <a:t>Tech Stack:</a:t>
            </a:r>
          </a:p>
          <a:p>
            <a:endParaRPr lang="en-IN"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Python</a:t>
            </a:r>
          </a:p>
          <a:p>
            <a:pPr marL="285750" indent="-285750">
              <a:buFont typeface="Arial" panose="020B0604020202020204" pitchFamily="34" charset="0"/>
              <a:buChar char="•"/>
            </a:pPr>
            <a:r>
              <a:rPr lang="en-IN" dirty="0" err="1">
                <a:solidFill>
                  <a:schemeClr val="tx2"/>
                </a:solidFill>
                <a:latin typeface="Times New Roman" panose="02020603050405020304" pitchFamily="18" charset="0"/>
                <a:cs typeface="Times New Roman" panose="02020603050405020304" pitchFamily="18" charset="0"/>
              </a:rPr>
              <a:t>Sklearn</a:t>
            </a:r>
            <a:endParaRPr lang="en-IN"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err="1">
                <a:solidFill>
                  <a:schemeClr val="tx2"/>
                </a:solidFill>
                <a:latin typeface="Times New Roman" panose="02020603050405020304" pitchFamily="18" charset="0"/>
                <a:cs typeface="Times New Roman" panose="02020603050405020304" pitchFamily="18" charset="0"/>
              </a:rPr>
              <a:t>NiaPy</a:t>
            </a:r>
            <a:endParaRPr lang="en-IN"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Pandas</a:t>
            </a:r>
          </a:p>
          <a:p>
            <a:pPr marL="285750" indent="-285750">
              <a:buFont typeface="Arial" panose="020B0604020202020204" pitchFamily="34" charset="0"/>
              <a:buChar char="•"/>
            </a:pPr>
            <a:r>
              <a:rPr lang="en-IN" dirty="0" err="1">
                <a:solidFill>
                  <a:schemeClr val="tx2"/>
                </a:solidFill>
                <a:latin typeface="Times New Roman" panose="02020603050405020304" pitchFamily="18" charset="0"/>
                <a:cs typeface="Times New Roman" panose="02020603050405020304" pitchFamily="18" charset="0"/>
              </a:rPr>
              <a:t>Jupyter</a:t>
            </a:r>
            <a:r>
              <a:rPr lang="en-IN" dirty="0">
                <a:solidFill>
                  <a:schemeClr val="tx2"/>
                </a:solidFill>
                <a:latin typeface="Times New Roman" panose="02020603050405020304" pitchFamily="18" charset="0"/>
                <a:cs typeface="Times New Roman" panose="02020603050405020304" pitchFamily="18" charset="0"/>
              </a:rPr>
              <a:t>-Notebook</a:t>
            </a:r>
          </a:p>
        </p:txBody>
      </p:sp>
      <p:sp>
        <p:nvSpPr>
          <p:cNvPr id="29" name="Slide Number Placeholder 28">
            <a:extLst>
              <a:ext uri="{FF2B5EF4-FFF2-40B4-BE49-F238E27FC236}">
                <a16:creationId xmlns:a16="http://schemas.microsoft.com/office/drawing/2014/main" id="{0FD6ACB9-F1C5-8133-1868-143FE2DABCC0}"/>
              </a:ext>
            </a:extLst>
          </p:cNvPr>
          <p:cNvSpPr>
            <a:spLocks noGrp="1"/>
          </p:cNvSpPr>
          <p:nvPr>
            <p:ph type="sldNum" sz="quarter" idx="16"/>
          </p:nvPr>
        </p:nvSpPr>
        <p:spPr/>
        <p:txBody>
          <a:bodyPr/>
          <a:lstStyle/>
          <a:p>
            <a:fld id="{294A09A9-5501-47C1-A89A-A340965A2BE2}" type="slidenum">
              <a:rPr lang="en-US" smtClean="0"/>
              <a:pPr/>
              <a:t>2</a:t>
            </a:fld>
            <a:endParaRPr lang="en-US" dirty="0">
              <a:latin typeface="+mn-lt"/>
            </a:endParaRPr>
          </a:p>
        </p:txBody>
      </p:sp>
    </p:spTree>
    <p:extLst>
      <p:ext uri="{BB962C8B-B14F-4D97-AF65-F5344CB8AC3E}">
        <p14:creationId xmlns:p14="http://schemas.microsoft.com/office/powerpoint/2010/main" val="49548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27">
            <a:extLst>
              <a:ext uri="{FF2B5EF4-FFF2-40B4-BE49-F238E27FC236}">
                <a16:creationId xmlns:a16="http://schemas.microsoft.com/office/drawing/2014/main" id="{9FD7D880-3731-7856-F876-6ACFA8A23091}"/>
              </a:ext>
            </a:extLst>
          </p:cNvPr>
          <p:cNvSpPr>
            <a:spLocks noGrp="1"/>
          </p:cNvSpPr>
          <p:nvPr>
            <p:ph type="sldNum" sz="quarter" idx="23"/>
          </p:nvPr>
        </p:nvSpPr>
        <p:spPr/>
        <p:txBody>
          <a:bodyPr/>
          <a:lstStyle/>
          <a:p>
            <a:fld id="{294A09A9-5501-47C1-A89A-A340965A2BE2}" type="slidenum">
              <a:rPr lang="en-US" smtClean="0"/>
              <a:pPr/>
              <a:t>3</a:t>
            </a:fld>
            <a:endParaRPr lang="en-US" dirty="0">
              <a:latin typeface="+mn-lt"/>
            </a:endParaRPr>
          </a:p>
        </p:txBody>
      </p:sp>
      <p:sp>
        <p:nvSpPr>
          <p:cNvPr id="29" name="TextBox 28">
            <a:extLst>
              <a:ext uri="{FF2B5EF4-FFF2-40B4-BE49-F238E27FC236}">
                <a16:creationId xmlns:a16="http://schemas.microsoft.com/office/drawing/2014/main" id="{FA840DFF-CBA6-22FD-A0C6-E5A7AA01D7EF}"/>
              </a:ext>
            </a:extLst>
          </p:cNvPr>
          <p:cNvSpPr txBox="1"/>
          <p:nvPr/>
        </p:nvSpPr>
        <p:spPr>
          <a:xfrm>
            <a:off x="999065" y="1029481"/>
            <a:ext cx="4455066" cy="646331"/>
          </a:xfrm>
          <a:prstGeom prst="rect">
            <a:avLst/>
          </a:prstGeom>
          <a:noFill/>
        </p:spPr>
        <p:txBody>
          <a:bodyPr wrap="none" rtlCol="0">
            <a:spAutoFit/>
          </a:bodyPr>
          <a:lstStyle/>
          <a:p>
            <a:r>
              <a:rPr lang="en-IN" sz="3600" dirty="0">
                <a:solidFill>
                  <a:schemeClr val="bg1"/>
                </a:solidFill>
                <a:latin typeface="Arial Rounded MT Bold" panose="020F0704030504030204" pitchFamily="34" charset="0"/>
              </a:rPr>
              <a:t>Expected Outcome</a:t>
            </a:r>
          </a:p>
        </p:txBody>
      </p:sp>
      <p:sp>
        <p:nvSpPr>
          <p:cNvPr id="30" name="TextBox 29">
            <a:extLst>
              <a:ext uri="{FF2B5EF4-FFF2-40B4-BE49-F238E27FC236}">
                <a16:creationId xmlns:a16="http://schemas.microsoft.com/office/drawing/2014/main" id="{FFC5FA1E-F1FA-EE7D-F5C1-BE82BDD8A6AC}"/>
              </a:ext>
            </a:extLst>
          </p:cNvPr>
          <p:cNvSpPr txBox="1"/>
          <p:nvPr/>
        </p:nvSpPr>
        <p:spPr>
          <a:xfrm>
            <a:off x="999065" y="2809167"/>
            <a:ext cx="434446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IN" sz="1600" dirty="0">
                <a:solidFill>
                  <a:schemeClr val="tx2"/>
                </a:solidFill>
                <a:latin typeface="Times New Roman" panose="02020603050405020304" pitchFamily="18" charset="0"/>
                <a:cs typeface="Times New Roman" panose="02020603050405020304" pitchFamily="18" charset="0"/>
              </a:rPr>
              <a:t>This study will help guide software engineers and practitioners in their selection of an energy-efficient NIO algorithm</a:t>
            </a:r>
          </a:p>
          <a:p>
            <a:pPr marL="285750" indent="-285750">
              <a:buFont typeface="Arial" panose="020B0604020202020204" pitchFamily="34" charset="0"/>
              <a:buChar char="•"/>
            </a:pP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chemeClr val="tx2"/>
                </a:solidFill>
                <a:latin typeface="Times New Roman" panose="02020603050405020304" pitchFamily="18" charset="0"/>
                <a:cs typeface="Times New Roman" panose="02020603050405020304" pitchFamily="18" charset="0"/>
              </a:rPr>
              <a:t>In future if developers want to switch to some other models they only need to compare energy efficiency of the new model with the most efficient one pointed out by this study thus saving time.</a:t>
            </a:r>
          </a:p>
        </p:txBody>
      </p:sp>
      <p:sp>
        <p:nvSpPr>
          <p:cNvPr id="32" name="TextBox 31">
            <a:extLst>
              <a:ext uri="{FF2B5EF4-FFF2-40B4-BE49-F238E27FC236}">
                <a16:creationId xmlns:a16="http://schemas.microsoft.com/office/drawing/2014/main" id="{86C39F16-B787-C3E9-E0F3-C9ECE5362A46}"/>
              </a:ext>
            </a:extLst>
          </p:cNvPr>
          <p:cNvSpPr txBox="1"/>
          <p:nvPr/>
        </p:nvSpPr>
        <p:spPr>
          <a:xfrm>
            <a:off x="999065" y="2248341"/>
            <a:ext cx="4893736"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solidFill>
                  <a:schemeClr val="tx2"/>
                </a:solidFill>
                <a:latin typeface="Times New Roman" panose="02020603050405020304" pitchFamily="18" charset="0"/>
                <a:cs typeface="Times New Roman" panose="02020603050405020304" pitchFamily="18" charset="0"/>
              </a:rPr>
              <a:t>Use Cases</a:t>
            </a:r>
          </a:p>
        </p:txBody>
      </p:sp>
      <p:sp>
        <p:nvSpPr>
          <p:cNvPr id="33" name="TextBox 32">
            <a:extLst>
              <a:ext uri="{FF2B5EF4-FFF2-40B4-BE49-F238E27FC236}">
                <a16:creationId xmlns:a16="http://schemas.microsoft.com/office/drawing/2014/main" id="{606D8F4E-85A6-CB8B-1BAC-BC12326F5EA3}"/>
              </a:ext>
            </a:extLst>
          </p:cNvPr>
          <p:cNvSpPr txBox="1"/>
          <p:nvPr/>
        </p:nvSpPr>
        <p:spPr>
          <a:xfrm>
            <a:off x="5994400" y="2809167"/>
            <a:ext cx="4893736"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IN" sz="1600" dirty="0" err="1">
                <a:solidFill>
                  <a:schemeClr val="tx2"/>
                </a:solidFill>
                <a:latin typeface="Times New Roman" panose="02020603050405020304" pitchFamily="18" charset="0"/>
                <a:cs typeface="Times New Roman" panose="02020603050405020304" pitchFamily="18" charset="0"/>
              </a:rPr>
              <a:t>Sklearn</a:t>
            </a:r>
            <a:r>
              <a:rPr lang="en-IN" sz="1600" dirty="0">
                <a:solidFill>
                  <a:schemeClr val="tx2"/>
                </a:solidFill>
                <a:latin typeface="Times New Roman" panose="02020603050405020304" pitchFamily="18" charset="0"/>
                <a:cs typeface="Times New Roman" panose="02020603050405020304" pitchFamily="18" charset="0"/>
              </a:rPr>
              <a:t> Nature Inspired Algorithm</a:t>
            </a:r>
          </a:p>
          <a:p>
            <a:pPr marL="285750" indent="-285750">
              <a:buFont typeface="Arial" panose="020B0604020202020204" pitchFamily="34" charset="0"/>
              <a:buChar char="•"/>
            </a:pP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err="1">
                <a:solidFill>
                  <a:schemeClr val="tx2"/>
                </a:solidFill>
                <a:latin typeface="Times New Roman" panose="02020603050405020304" pitchFamily="18" charset="0"/>
                <a:cs typeface="Times New Roman" panose="02020603050405020304" pitchFamily="18" charset="0"/>
              </a:rPr>
              <a:t>NiaPy</a:t>
            </a: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err="1">
                <a:solidFill>
                  <a:schemeClr val="tx2"/>
                </a:solidFill>
                <a:latin typeface="Times New Roman" panose="02020603050405020304" pitchFamily="18" charset="0"/>
                <a:cs typeface="Times New Roman" panose="02020603050405020304" pitchFamily="18" charset="0"/>
              </a:rPr>
              <a:t>Sklearn</a:t>
            </a:r>
            <a:r>
              <a:rPr lang="en-IN" sz="1600" dirty="0">
                <a:solidFill>
                  <a:schemeClr val="tx2"/>
                </a:solidFill>
                <a:latin typeface="Times New Roman" panose="02020603050405020304" pitchFamily="18" charset="0"/>
                <a:cs typeface="Times New Roman" panose="02020603050405020304" pitchFamily="18" charset="0"/>
              </a:rPr>
              <a:t> Random Forest Classifier</a:t>
            </a:r>
          </a:p>
          <a:p>
            <a:pPr marL="285750" indent="-285750">
              <a:buFont typeface="Arial" panose="020B0604020202020204" pitchFamily="34" charset="0"/>
              <a:buChar char="•"/>
            </a:pP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chemeClr val="tx2"/>
                </a:solidFill>
                <a:latin typeface="Times New Roman" panose="02020603050405020304" pitchFamily="18" charset="0"/>
                <a:cs typeface="Times New Roman" panose="02020603050405020304" pitchFamily="18" charset="0"/>
              </a:rPr>
              <a:t>Microsoft Joulemeter</a:t>
            </a:r>
          </a:p>
        </p:txBody>
      </p:sp>
      <p:sp>
        <p:nvSpPr>
          <p:cNvPr id="34" name="TextBox 33">
            <a:extLst>
              <a:ext uri="{FF2B5EF4-FFF2-40B4-BE49-F238E27FC236}">
                <a16:creationId xmlns:a16="http://schemas.microsoft.com/office/drawing/2014/main" id="{B6285331-7BA6-239A-BFB2-2CC0A8533F52}"/>
              </a:ext>
            </a:extLst>
          </p:cNvPr>
          <p:cNvSpPr txBox="1"/>
          <p:nvPr/>
        </p:nvSpPr>
        <p:spPr>
          <a:xfrm>
            <a:off x="5892801" y="2248341"/>
            <a:ext cx="5096935"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solidFill>
                  <a:schemeClr val="tx2"/>
                </a:solidFill>
                <a:latin typeface="Times New Roman" panose="02020603050405020304" pitchFamily="18" charset="0"/>
                <a:cs typeface="Times New Roman" panose="02020603050405020304" pitchFamily="18" charset="0"/>
              </a:rPr>
              <a:t>Dependencies / Show-stopper</a:t>
            </a:r>
          </a:p>
        </p:txBody>
      </p:sp>
    </p:spTree>
    <p:extLst>
      <p:ext uri="{BB962C8B-B14F-4D97-AF65-F5344CB8AC3E}">
        <p14:creationId xmlns:p14="http://schemas.microsoft.com/office/powerpoint/2010/main" val="643842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27">
            <a:extLst>
              <a:ext uri="{FF2B5EF4-FFF2-40B4-BE49-F238E27FC236}">
                <a16:creationId xmlns:a16="http://schemas.microsoft.com/office/drawing/2014/main" id="{24564235-81AE-180B-0CFF-5BE23B94E9BD}"/>
              </a:ext>
            </a:extLst>
          </p:cNvPr>
          <p:cNvSpPr>
            <a:spLocks noGrp="1"/>
          </p:cNvSpPr>
          <p:nvPr>
            <p:ph type="sldNum" sz="quarter" idx="23"/>
          </p:nvPr>
        </p:nvSpPr>
        <p:spPr/>
        <p:txBody>
          <a:bodyPr/>
          <a:lstStyle/>
          <a:p>
            <a:fld id="{294A09A9-5501-47C1-A89A-A340965A2BE2}" type="slidenum">
              <a:rPr lang="en-US" smtClean="0"/>
              <a:pPr/>
              <a:t>4</a:t>
            </a:fld>
            <a:endParaRPr lang="en-US" dirty="0">
              <a:latin typeface="+mn-lt"/>
            </a:endParaRPr>
          </a:p>
        </p:txBody>
      </p:sp>
      <p:sp>
        <p:nvSpPr>
          <p:cNvPr id="29" name="TextBox 28">
            <a:extLst>
              <a:ext uri="{FF2B5EF4-FFF2-40B4-BE49-F238E27FC236}">
                <a16:creationId xmlns:a16="http://schemas.microsoft.com/office/drawing/2014/main" id="{90EB4DC3-9F7B-8E2D-5E37-78EA490DA671}"/>
              </a:ext>
            </a:extLst>
          </p:cNvPr>
          <p:cNvSpPr txBox="1"/>
          <p:nvPr/>
        </p:nvSpPr>
        <p:spPr>
          <a:xfrm>
            <a:off x="999065" y="1029481"/>
            <a:ext cx="4041299" cy="646331"/>
          </a:xfrm>
          <a:prstGeom prst="rect">
            <a:avLst/>
          </a:prstGeom>
          <a:noFill/>
        </p:spPr>
        <p:txBody>
          <a:bodyPr wrap="none" rtlCol="0">
            <a:spAutoFit/>
          </a:bodyPr>
          <a:lstStyle/>
          <a:p>
            <a:r>
              <a:rPr lang="en-IN" sz="3600" dirty="0">
                <a:solidFill>
                  <a:schemeClr val="bg1"/>
                </a:solidFill>
                <a:latin typeface="Arial Rounded MT Bold" panose="020F0704030504030204" pitchFamily="34" charset="0"/>
              </a:rPr>
              <a:t>Approach Details</a:t>
            </a:r>
          </a:p>
        </p:txBody>
      </p:sp>
      <p:sp>
        <p:nvSpPr>
          <p:cNvPr id="32" name="TextBox 31">
            <a:extLst>
              <a:ext uri="{FF2B5EF4-FFF2-40B4-BE49-F238E27FC236}">
                <a16:creationId xmlns:a16="http://schemas.microsoft.com/office/drawing/2014/main" id="{5042673B-91F9-411A-4CA5-AC3A45AF626F}"/>
              </a:ext>
            </a:extLst>
          </p:cNvPr>
          <p:cNvSpPr txBox="1"/>
          <p:nvPr/>
        </p:nvSpPr>
        <p:spPr>
          <a:xfrm>
            <a:off x="971550" y="2218267"/>
            <a:ext cx="9820275" cy="313932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solidFill>
                  <a:schemeClr val="tx2"/>
                </a:solidFill>
                <a:latin typeface="Times New Roman" panose="02020603050405020304" pitchFamily="18" charset="0"/>
                <a:cs typeface="Times New Roman" panose="02020603050405020304" pitchFamily="18" charset="0"/>
              </a:rPr>
              <a:t>Nature-inspired algorithms are a set of novel problem-solving methodologies and approaches derived from natural processes. Some of the popular examples of nature-inspired optimization algorithms include: genetic algorithm, cuckoo search algorithm and so on. These algorithms are highly efficient in finding optimized solutions to multi-dimensional and multi-modal problems. But traditionally efficiency has only been measured in terms of runtime and not energy consumed during runtime.</a:t>
            </a:r>
          </a:p>
          <a:p>
            <a:endParaRPr lang="en-IN" dirty="0">
              <a:solidFill>
                <a:schemeClr val="tx2"/>
              </a:solidFill>
              <a:latin typeface="Times New Roman" panose="02020603050405020304" pitchFamily="18" charset="0"/>
              <a:cs typeface="Times New Roman" panose="02020603050405020304" pitchFamily="18" charset="0"/>
            </a:endParaRPr>
          </a:p>
          <a:p>
            <a:r>
              <a:rPr lang="en-US" dirty="0">
                <a:solidFill>
                  <a:schemeClr val="tx2"/>
                </a:solidFill>
                <a:latin typeface="Times New Roman" panose="02020603050405020304" pitchFamily="18" charset="0"/>
                <a:cs typeface="Times New Roman" panose="02020603050405020304" pitchFamily="18" charset="0"/>
              </a:rPr>
              <a:t>Due to the proliferation of mobile and IoT devices, software energy consumption should be taken into account during the design of applications for high-performance and mobile computing systems. Software applications could be made more energy-efficient and environment-friendly by means of their optimized algorithms and data structures. </a:t>
            </a:r>
            <a:r>
              <a:rPr lang="en-IN" dirty="0">
                <a:solidFill>
                  <a:schemeClr val="tx2"/>
                </a:solidFill>
                <a:latin typeface="Times New Roman" panose="02020603050405020304" pitchFamily="18" charset="0"/>
                <a:cs typeface="Times New Roman" panose="02020603050405020304" pitchFamily="18" charset="0"/>
              </a:rPr>
              <a:t>Now among these algorithm which will be most efficient energy wise for solving the given problem is a area of study which we intend to explore.</a:t>
            </a:r>
          </a:p>
        </p:txBody>
      </p:sp>
    </p:spTree>
    <p:extLst>
      <p:ext uri="{BB962C8B-B14F-4D97-AF65-F5344CB8AC3E}">
        <p14:creationId xmlns:p14="http://schemas.microsoft.com/office/powerpoint/2010/main" val="367119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043051-4F89-640D-24A5-96404A486F76}"/>
              </a:ext>
            </a:extLst>
          </p:cNvPr>
          <p:cNvSpPr>
            <a:spLocks noGrp="1"/>
          </p:cNvSpPr>
          <p:nvPr>
            <p:ph type="sldNum" sz="quarter" idx="23"/>
          </p:nvPr>
        </p:nvSpPr>
        <p:spPr/>
        <p:txBody>
          <a:bodyPr/>
          <a:lstStyle/>
          <a:p>
            <a:fld id="{294A09A9-5501-47C1-A89A-A340965A2BE2}" type="slidenum">
              <a:rPr lang="en-US" smtClean="0"/>
              <a:pPr/>
              <a:t>5</a:t>
            </a:fld>
            <a:endParaRPr lang="en-US" dirty="0">
              <a:latin typeface="+mn-lt"/>
            </a:endParaRPr>
          </a:p>
        </p:txBody>
      </p:sp>
      <p:sp>
        <p:nvSpPr>
          <p:cNvPr id="3" name="TextBox 2">
            <a:extLst>
              <a:ext uri="{FF2B5EF4-FFF2-40B4-BE49-F238E27FC236}">
                <a16:creationId xmlns:a16="http://schemas.microsoft.com/office/drawing/2014/main" id="{365ADB14-8FAD-4DC2-32B4-FA0315A66044}"/>
              </a:ext>
            </a:extLst>
          </p:cNvPr>
          <p:cNvSpPr txBox="1"/>
          <p:nvPr/>
        </p:nvSpPr>
        <p:spPr>
          <a:xfrm>
            <a:off x="999065" y="1029481"/>
            <a:ext cx="2568652" cy="646331"/>
          </a:xfrm>
          <a:prstGeom prst="rect">
            <a:avLst/>
          </a:prstGeom>
          <a:noFill/>
        </p:spPr>
        <p:txBody>
          <a:bodyPr wrap="none" rtlCol="0">
            <a:spAutoFit/>
          </a:bodyPr>
          <a:lstStyle/>
          <a:p>
            <a:r>
              <a:rPr lang="en-IN" sz="3600" dirty="0">
                <a:solidFill>
                  <a:schemeClr val="bg1"/>
                </a:solidFill>
                <a:latin typeface="Arial Rounded MT Bold" panose="020F0704030504030204" pitchFamily="34" charset="0"/>
              </a:rPr>
              <a:t>Objectives</a:t>
            </a:r>
          </a:p>
        </p:txBody>
      </p:sp>
      <p:sp>
        <p:nvSpPr>
          <p:cNvPr id="4" name="TextBox 3">
            <a:extLst>
              <a:ext uri="{FF2B5EF4-FFF2-40B4-BE49-F238E27FC236}">
                <a16:creationId xmlns:a16="http://schemas.microsoft.com/office/drawing/2014/main" id="{A1DC32E3-366F-06CD-D2BC-31E661CA4E46}"/>
              </a:ext>
            </a:extLst>
          </p:cNvPr>
          <p:cNvSpPr txBox="1"/>
          <p:nvPr/>
        </p:nvSpPr>
        <p:spPr>
          <a:xfrm>
            <a:off x="971550" y="2218267"/>
            <a:ext cx="9493250" cy="369331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Conduct a critical literature review on the environmental impact of ICT, green or energy-efficient software, the impact of hardware energy consumption by software, and the analysis of energy consumption in algorithms implementations as well as nature-inspired algorithms and energy efficiency.</a:t>
            </a:r>
          </a:p>
          <a:p>
            <a:pPr marL="285750" indent="-285750">
              <a:buFont typeface="Arial" panose="020B0604020202020204" pitchFamily="34" charset="0"/>
              <a:buChar char="•"/>
            </a:pPr>
            <a:endParaRPr lang="en-IN"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Implement the above-stated NIO Algorithms using Python programming language and the class NatureInspiredSearchCV provided by the </a:t>
            </a:r>
            <a:r>
              <a:rPr lang="en-US" dirty="0" err="1">
                <a:solidFill>
                  <a:schemeClr val="tx2"/>
                </a:solidFill>
                <a:latin typeface="Times New Roman" panose="02020603050405020304" pitchFamily="18" charset="0"/>
                <a:cs typeface="Times New Roman" panose="02020603050405020304" pitchFamily="18" charset="0"/>
              </a:rPr>
              <a:t>sklearn_nature_inspired_algorithms</a:t>
            </a:r>
            <a:r>
              <a:rPr lang="en-US" dirty="0">
                <a:solidFill>
                  <a:schemeClr val="tx2"/>
                </a:solidFill>
                <a:latin typeface="Times New Roman" panose="02020603050405020304" pitchFamily="18" charset="0"/>
                <a:cs typeface="Times New Roman" panose="02020603050405020304" pitchFamily="18" charset="0"/>
              </a:rPr>
              <a:t> library and </a:t>
            </a:r>
            <a:r>
              <a:rPr lang="en-US" dirty="0" err="1">
                <a:solidFill>
                  <a:schemeClr val="tx2"/>
                </a:solidFill>
                <a:latin typeface="Times New Roman" panose="02020603050405020304" pitchFamily="18" charset="0"/>
                <a:cs typeface="Times New Roman" panose="02020603050405020304" pitchFamily="18" charset="0"/>
              </a:rPr>
              <a:t>NiaPy</a:t>
            </a:r>
            <a:r>
              <a:rPr lang="en-US" dirty="0">
                <a:solidFill>
                  <a:schemeClr val="tx2"/>
                </a:solidFill>
                <a:latin typeface="Times New Roman" panose="02020603050405020304" pitchFamily="18" charset="0"/>
                <a:cs typeface="Times New Roman" panose="02020603050405020304" pitchFamily="18" charset="0"/>
              </a:rPr>
              <a:t> for nature inspired algorithms, a series of experiments to determine how much energy each method consumes is carried out by Bayesian Optimization.</a:t>
            </a:r>
          </a:p>
          <a:p>
            <a:pPr marL="285750" indent="-285750">
              <a:buFont typeface="Arial" panose="020B0604020202020204" pitchFamily="34" charset="0"/>
              <a:buChar char="•"/>
            </a:pPr>
            <a:endParaRPr lang="en-IN"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Estimate the equivalent carbon footprint of each algorithm based on the amount of energy consumed by each algorithm.</a:t>
            </a:r>
          </a:p>
          <a:p>
            <a:pPr marL="285750" indent="-285750">
              <a:buFont typeface="Arial" panose="020B0604020202020204" pitchFamily="34" charset="0"/>
              <a:buChar char="•"/>
            </a:pPr>
            <a:endParaRPr lang="en-IN"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87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45CEE93F-E7F7-0520-EB77-B6E8D0309B70}"/>
              </a:ext>
            </a:extLst>
          </p:cNvPr>
          <p:cNvSpPr>
            <a:spLocks noGrp="1"/>
          </p:cNvSpPr>
          <p:nvPr>
            <p:ph type="sldNum" sz="quarter" idx="23"/>
          </p:nvPr>
        </p:nvSpPr>
        <p:spPr/>
        <p:txBody>
          <a:bodyPr/>
          <a:lstStyle/>
          <a:p>
            <a:fld id="{294A09A9-5501-47C1-A89A-A340965A2BE2}" type="slidenum">
              <a:rPr lang="en-US" smtClean="0"/>
              <a:pPr/>
              <a:t>6</a:t>
            </a:fld>
            <a:endParaRPr lang="en-US" dirty="0">
              <a:latin typeface="+mn-lt"/>
            </a:endParaRPr>
          </a:p>
        </p:txBody>
      </p:sp>
      <p:graphicFrame>
        <p:nvGraphicFramePr>
          <p:cNvPr id="14" name="Table 13">
            <a:extLst>
              <a:ext uri="{FF2B5EF4-FFF2-40B4-BE49-F238E27FC236}">
                <a16:creationId xmlns:a16="http://schemas.microsoft.com/office/drawing/2014/main" id="{81213B20-9699-3A99-5766-BBA7ABFE02B9}"/>
              </a:ext>
            </a:extLst>
          </p:cNvPr>
          <p:cNvGraphicFramePr>
            <a:graphicFrameLocks noGrp="1"/>
          </p:cNvGraphicFramePr>
          <p:nvPr>
            <p:extLst>
              <p:ext uri="{D42A27DB-BD31-4B8C-83A1-F6EECF244321}">
                <p14:modId xmlns:p14="http://schemas.microsoft.com/office/powerpoint/2010/main" val="3734630634"/>
              </p:ext>
            </p:extLst>
          </p:nvPr>
        </p:nvGraphicFramePr>
        <p:xfrm>
          <a:off x="971550" y="2209799"/>
          <a:ext cx="9896475" cy="4010025"/>
        </p:xfrm>
        <a:graphic>
          <a:graphicData uri="http://schemas.openxmlformats.org/drawingml/2006/table">
            <a:tbl>
              <a:tblPr firstRow="1" firstCol="1" bandRow="1">
                <a:tableStyleId>{5C22544A-7EE6-4342-B048-85BDC9FD1C3A}</a:tableStyleId>
              </a:tblPr>
              <a:tblGrid>
                <a:gridCol w="2730726">
                  <a:extLst>
                    <a:ext uri="{9D8B030D-6E8A-4147-A177-3AD203B41FA5}">
                      <a16:colId xmlns:a16="http://schemas.microsoft.com/office/drawing/2014/main" val="3536946260"/>
                    </a:ext>
                  </a:extLst>
                </a:gridCol>
                <a:gridCol w="2119733">
                  <a:extLst>
                    <a:ext uri="{9D8B030D-6E8A-4147-A177-3AD203B41FA5}">
                      <a16:colId xmlns:a16="http://schemas.microsoft.com/office/drawing/2014/main" val="3582338871"/>
                    </a:ext>
                  </a:extLst>
                </a:gridCol>
                <a:gridCol w="1033521">
                  <a:extLst>
                    <a:ext uri="{9D8B030D-6E8A-4147-A177-3AD203B41FA5}">
                      <a16:colId xmlns:a16="http://schemas.microsoft.com/office/drawing/2014/main" val="867173610"/>
                    </a:ext>
                  </a:extLst>
                </a:gridCol>
                <a:gridCol w="1094317">
                  <a:extLst>
                    <a:ext uri="{9D8B030D-6E8A-4147-A177-3AD203B41FA5}">
                      <a16:colId xmlns:a16="http://schemas.microsoft.com/office/drawing/2014/main" val="487270006"/>
                    </a:ext>
                  </a:extLst>
                </a:gridCol>
                <a:gridCol w="1003124">
                  <a:extLst>
                    <a:ext uri="{9D8B030D-6E8A-4147-A177-3AD203B41FA5}">
                      <a16:colId xmlns:a16="http://schemas.microsoft.com/office/drawing/2014/main" val="3119828105"/>
                    </a:ext>
                  </a:extLst>
                </a:gridCol>
                <a:gridCol w="1915054">
                  <a:extLst>
                    <a:ext uri="{9D8B030D-6E8A-4147-A177-3AD203B41FA5}">
                      <a16:colId xmlns:a16="http://schemas.microsoft.com/office/drawing/2014/main" val="2191103727"/>
                    </a:ext>
                  </a:extLst>
                </a:gridCol>
              </a:tblGrid>
              <a:tr h="1197066">
                <a:tc>
                  <a:txBody>
                    <a:bodyPr/>
                    <a:lstStyle/>
                    <a:p>
                      <a:pPr algn="ctr">
                        <a:lnSpc>
                          <a:spcPct val="115000"/>
                        </a:lnSpc>
                        <a:spcBef>
                          <a:spcPts val="600"/>
                        </a:spcBef>
                        <a:spcAft>
                          <a:spcPts val="600"/>
                        </a:spcAft>
                      </a:pPr>
                      <a:r>
                        <a:rPr lang="en-US" sz="1200" dirty="0">
                          <a:solidFill>
                            <a:schemeClr val="accent5"/>
                          </a:solidFill>
                          <a:effectLst/>
                          <a:latin typeface="Merriweather" panose="00000500000000000000" pitchFamily="2" charset="0"/>
                        </a:rPr>
                        <a:t>Name of the Algorithm</a:t>
                      </a:r>
                      <a:endParaRPr lang="en-IN" sz="1200" dirty="0">
                        <a:solidFill>
                          <a:schemeClr val="accent5"/>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200" dirty="0">
                          <a:solidFill>
                            <a:schemeClr val="accent5"/>
                          </a:solidFill>
                          <a:effectLst/>
                          <a:latin typeface="Merriweather" panose="00000500000000000000" pitchFamily="2" charset="0"/>
                        </a:rPr>
                        <a:t>Keys</a:t>
                      </a:r>
                      <a:endParaRPr lang="en-IN" sz="1200" dirty="0">
                        <a:solidFill>
                          <a:schemeClr val="accent5"/>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200">
                          <a:solidFill>
                            <a:schemeClr val="accent5"/>
                          </a:solidFill>
                          <a:effectLst/>
                          <a:latin typeface="Merriweather" panose="00000500000000000000" pitchFamily="2" charset="0"/>
                        </a:rPr>
                        <a:t>Avg Accuracy</a:t>
                      </a:r>
                      <a:endParaRPr lang="en-IN" sz="1200">
                        <a:solidFill>
                          <a:schemeClr val="accent5"/>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200">
                          <a:solidFill>
                            <a:schemeClr val="accent5"/>
                          </a:solidFill>
                          <a:effectLst/>
                          <a:latin typeface="Merriweather" panose="00000500000000000000" pitchFamily="2" charset="0"/>
                        </a:rPr>
                        <a:t>Avg Time Taken (s)</a:t>
                      </a:r>
                      <a:endParaRPr lang="en-IN" sz="1200">
                        <a:solidFill>
                          <a:schemeClr val="accent5"/>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200">
                          <a:solidFill>
                            <a:schemeClr val="accent5"/>
                          </a:solidFill>
                          <a:effectLst/>
                          <a:latin typeface="Merriweather" panose="00000500000000000000" pitchFamily="2" charset="0"/>
                        </a:rPr>
                        <a:t>Avg Energy Used (J)</a:t>
                      </a:r>
                      <a:endParaRPr lang="en-IN" sz="1200">
                        <a:solidFill>
                          <a:schemeClr val="accent5"/>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200" dirty="0">
                          <a:solidFill>
                            <a:schemeClr val="accent5"/>
                          </a:solidFill>
                          <a:effectLst/>
                          <a:latin typeface="Merriweather" panose="00000500000000000000" pitchFamily="2" charset="0"/>
                        </a:rPr>
                        <a:t>Avg Equivalent CO2 Emission (mg)</a:t>
                      </a:r>
                      <a:endParaRPr lang="en-IN" sz="1200" dirty="0">
                        <a:solidFill>
                          <a:schemeClr val="accent5"/>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97471037"/>
                  </a:ext>
                </a:extLst>
              </a:tr>
              <a:tr h="405189">
                <a:tc>
                  <a:txBody>
                    <a:bodyPr/>
                    <a:lstStyle/>
                    <a:p>
                      <a:pPr algn="l">
                        <a:lnSpc>
                          <a:spcPct val="115000"/>
                        </a:lnSpc>
                        <a:spcBef>
                          <a:spcPts val="600"/>
                        </a:spcBef>
                        <a:spcAft>
                          <a:spcPts val="600"/>
                        </a:spcAft>
                      </a:pPr>
                      <a:r>
                        <a:rPr lang="en-US" sz="1100">
                          <a:solidFill>
                            <a:schemeClr val="bg1"/>
                          </a:solidFill>
                          <a:effectLst/>
                          <a:latin typeface="Merriweather" panose="00000500000000000000" pitchFamily="2" charset="0"/>
                        </a:rPr>
                        <a:t>Bat Algorithm</a:t>
                      </a:r>
                      <a:endParaRPr lang="en-IN" sz="1200">
                        <a:solidFill>
                          <a:schemeClr val="bg1"/>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BAT</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89.89</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108.9</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367.99</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dirty="0">
                          <a:effectLst/>
                          <a:latin typeface="Merriweather" panose="00000500000000000000" pitchFamily="2" charset="0"/>
                        </a:rPr>
                        <a:t>86.88653</a:t>
                      </a:r>
                      <a:endParaRPr lang="en-IN" sz="1200" dirty="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8127688"/>
                  </a:ext>
                </a:extLst>
              </a:tr>
              <a:tr h="405189">
                <a:tc>
                  <a:txBody>
                    <a:bodyPr/>
                    <a:lstStyle/>
                    <a:p>
                      <a:pPr algn="l">
                        <a:lnSpc>
                          <a:spcPct val="115000"/>
                        </a:lnSpc>
                        <a:spcBef>
                          <a:spcPts val="600"/>
                        </a:spcBef>
                        <a:spcAft>
                          <a:spcPts val="600"/>
                        </a:spcAft>
                      </a:pPr>
                      <a:r>
                        <a:rPr lang="en-US" sz="1100">
                          <a:solidFill>
                            <a:schemeClr val="bg1"/>
                          </a:solidFill>
                          <a:effectLst/>
                          <a:latin typeface="Merriweather" panose="00000500000000000000" pitchFamily="2" charset="0"/>
                        </a:rPr>
                        <a:t>Camel Algorithm</a:t>
                      </a:r>
                      <a:endParaRPr lang="en-IN" sz="1200">
                        <a:solidFill>
                          <a:schemeClr val="bg1"/>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CAM</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89.875</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139.8</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472.47</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dirty="0">
                          <a:effectLst/>
                          <a:latin typeface="Merriweather" panose="00000500000000000000" pitchFamily="2" charset="0"/>
                        </a:rPr>
                        <a:t>111.5554</a:t>
                      </a:r>
                      <a:endParaRPr lang="en-IN" sz="1200" dirty="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41693365"/>
                  </a:ext>
                </a:extLst>
              </a:tr>
              <a:tr h="405189">
                <a:tc>
                  <a:txBody>
                    <a:bodyPr/>
                    <a:lstStyle/>
                    <a:p>
                      <a:pPr algn="l">
                        <a:lnSpc>
                          <a:spcPct val="115000"/>
                        </a:lnSpc>
                        <a:spcBef>
                          <a:spcPts val="600"/>
                        </a:spcBef>
                        <a:spcAft>
                          <a:spcPts val="600"/>
                        </a:spcAft>
                      </a:pPr>
                      <a:r>
                        <a:rPr lang="en-US" sz="1100">
                          <a:solidFill>
                            <a:schemeClr val="bg1"/>
                          </a:solidFill>
                          <a:effectLst/>
                          <a:latin typeface="Merriweather" panose="00000500000000000000" pitchFamily="2" charset="0"/>
                        </a:rPr>
                        <a:t>Cuckoo Search Algorithm</a:t>
                      </a:r>
                      <a:endParaRPr lang="en-IN" sz="1200">
                        <a:solidFill>
                          <a:schemeClr val="bg1"/>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CUC</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89.915</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86.6</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290.46</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dirty="0">
                          <a:effectLst/>
                          <a:latin typeface="Merriweather" panose="00000500000000000000" pitchFamily="2" charset="0"/>
                        </a:rPr>
                        <a:t>68.58083</a:t>
                      </a:r>
                      <a:endParaRPr lang="en-IN" sz="1200" dirty="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8183630"/>
                  </a:ext>
                </a:extLst>
              </a:tr>
              <a:tr h="405189">
                <a:tc>
                  <a:txBody>
                    <a:bodyPr/>
                    <a:lstStyle/>
                    <a:p>
                      <a:pPr algn="l">
                        <a:lnSpc>
                          <a:spcPct val="115000"/>
                        </a:lnSpc>
                        <a:spcBef>
                          <a:spcPts val="600"/>
                        </a:spcBef>
                        <a:spcAft>
                          <a:spcPts val="600"/>
                        </a:spcAft>
                      </a:pPr>
                      <a:r>
                        <a:rPr lang="en-US" sz="1100">
                          <a:solidFill>
                            <a:schemeClr val="bg1"/>
                          </a:solidFill>
                          <a:effectLst/>
                          <a:latin typeface="Merriweather" panose="00000500000000000000" pitchFamily="2" charset="0"/>
                        </a:rPr>
                        <a:t>Firefly Algorithm</a:t>
                      </a:r>
                      <a:endParaRPr lang="en-IN" sz="1200">
                        <a:solidFill>
                          <a:schemeClr val="bg1"/>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FIR</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89.89</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106.3</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338.48</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dirty="0">
                          <a:effectLst/>
                          <a:latin typeface="Merriweather" panose="00000500000000000000" pitchFamily="2" charset="0"/>
                        </a:rPr>
                        <a:t>79.91889</a:t>
                      </a:r>
                      <a:endParaRPr lang="en-IN" sz="1200" dirty="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69455760"/>
                  </a:ext>
                </a:extLst>
              </a:tr>
              <a:tr h="405189">
                <a:tc>
                  <a:txBody>
                    <a:bodyPr/>
                    <a:lstStyle/>
                    <a:p>
                      <a:pPr algn="l">
                        <a:lnSpc>
                          <a:spcPct val="115000"/>
                        </a:lnSpc>
                        <a:spcBef>
                          <a:spcPts val="600"/>
                        </a:spcBef>
                        <a:spcAft>
                          <a:spcPts val="600"/>
                        </a:spcAft>
                      </a:pPr>
                      <a:r>
                        <a:rPr lang="en-US" sz="1100">
                          <a:solidFill>
                            <a:schemeClr val="bg1"/>
                          </a:solidFill>
                          <a:effectLst/>
                          <a:latin typeface="Merriweather" panose="00000500000000000000" pitchFamily="2" charset="0"/>
                        </a:rPr>
                        <a:t>Particle Swarm Algorithm</a:t>
                      </a:r>
                      <a:endParaRPr lang="en-IN" sz="1200">
                        <a:solidFill>
                          <a:schemeClr val="bg1"/>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PAR</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89.885</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62.7</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209.94</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dirty="0">
                          <a:effectLst/>
                          <a:latin typeface="Merriweather" panose="00000500000000000000" pitchFamily="2" charset="0"/>
                        </a:rPr>
                        <a:t>49.56917</a:t>
                      </a:r>
                      <a:endParaRPr lang="en-IN" sz="1200" dirty="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51419794"/>
                  </a:ext>
                </a:extLst>
              </a:tr>
              <a:tr h="787014">
                <a:tc>
                  <a:txBody>
                    <a:bodyPr/>
                    <a:lstStyle/>
                    <a:p>
                      <a:pPr algn="l">
                        <a:lnSpc>
                          <a:spcPct val="115000"/>
                        </a:lnSpc>
                        <a:spcBef>
                          <a:spcPts val="600"/>
                        </a:spcBef>
                        <a:spcAft>
                          <a:spcPts val="600"/>
                        </a:spcAft>
                      </a:pPr>
                      <a:r>
                        <a:rPr lang="en-US" sz="1100" dirty="0">
                          <a:solidFill>
                            <a:schemeClr val="bg1"/>
                          </a:solidFill>
                          <a:effectLst/>
                          <a:latin typeface="Merriweather" panose="00000500000000000000" pitchFamily="2" charset="0"/>
                        </a:rPr>
                        <a:t>Self-Adaptive Bat Algorithm</a:t>
                      </a:r>
                      <a:endParaRPr lang="en-IN" sz="1200" dirty="0">
                        <a:solidFill>
                          <a:schemeClr val="bg1"/>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dirty="0">
                          <a:effectLst/>
                          <a:latin typeface="Merriweather" panose="00000500000000000000" pitchFamily="2" charset="0"/>
                        </a:rPr>
                        <a:t>SEL</a:t>
                      </a:r>
                      <a:endParaRPr lang="en-IN" sz="1200" dirty="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89.87</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dirty="0">
                          <a:effectLst/>
                          <a:latin typeface="Merriweather" panose="00000500000000000000" pitchFamily="2" charset="0"/>
                        </a:rPr>
                        <a:t>112.6</a:t>
                      </a:r>
                      <a:endParaRPr lang="en-IN" sz="1200" dirty="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a:effectLst/>
                          <a:latin typeface="Merriweather" panose="00000500000000000000" pitchFamily="2" charset="0"/>
                        </a:rPr>
                        <a:t>381.87</a:t>
                      </a:r>
                      <a:endParaRPr lang="en-IN" sz="120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100" dirty="0">
                          <a:effectLst/>
                          <a:latin typeface="Merriweather" panose="00000500000000000000" pitchFamily="2" charset="0"/>
                        </a:rPr>
                        <a:t>90.16375</a:t>
                      </a:r>
                      <a:endParaRPr lang="en-IN" sz="1200" dirty="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13600779"/>
                  </a:ext>
                </a:extLst>
              </a:tr>
            </a:tbl>
          </a:graphicData>
        </a:graphic>
      </p:graphicFrame>
      <p:sp>
        <p:nvSpPr>
          <p:cNvPr id="15" name="TextBox 14">
            <a:extLst>
              <a:ext uri="{FF2B5EF4-FFF2-40B4-BE49-F238E27FC236}">
                <a16:creationId xmlns:a16="http://schemas.microsoft.com/office/drawing/2014/main" id="{3C54FAF1-E52E-D468-9934-1685BA4B60FE}"/>
              </a:ext>
            </a:extLst>
          </p:cNvPr>
          <p:cNvSpPr txBox="1"/>
          <p:nvPr/>
        </p:nvSpPr>
        <p:spPr>
          <a:xfrm>
            <a:off x="971550" y="1038225"/>
            <a:ext cx="1846724" cy="646331"/>
          </a:xfrm>
          <a:prstGeom prst="rect">
            <a:avLst/>
          </a:prstGeom>
          <a:noFill/>
        </p:spPr>
        <p:txBody>
          <a:bodyPr wrap="none" rtlCol="0">
            <a:spAutoFit/>
          </a:bodyPr>
          <a:lstStyle/>
          <a:p>
            <a:r>
              <a:rPr lang="en-US" sz="3600" dirty="0">
                <a:solidFill>
                  <a:schemeClr val="bg1"/>
                </a:solidFill>
                <a:latin typeface="Arial Rounded MT Bold" panose="020F0704030504030204" pitchFamily="34" charset="0"/>
              </a:rPr>
              <a:t>Results</a:t>
            </a:r>
            <a:endParaRPr lang="en-IN" sz="36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92317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37A02395-BC96-A0FD-55AD-61002BCC1E34}"/>
              </a:ext>
            </a:extLst>
          </p:cNvPr>
          <p:cNvSpPr>
            <a:spLocks noGrp="1"/>
          </p:cNvSpPr>
          <p:nvPr>
            <p:ph type="sldNum" sz="quarter" idx="23"/>
          </p:nvPr>
        </p:nvSpPr>
        <p:spPr/>
        <p:txBody>
          <a:bodyPr/>
          <a:lstStyle/>
          <a:p>
            <a:fld id="{294A09A9-5501-47C1-A89A-A340965A2BE2}" type="slidenum">
              <a:rPr lang="en-US" smtClean="0"/>
              <a:pPr/>
              <a:t>7</a:t>
            </a:fld>
            <a:endParaRPr lang="en-US" dirty="0">
              <a:latin typeface="+mn-lt"/>
            </a:endParaRPr>
          </a:p>
        </p:txBody>
      </p:sp>
      <p:pic>
        <p:nvPicPr>
          <p:cNvPr id="15" name="Picture 14">
            <a:extLst>
              <a:ext uri="{FF2B5EF4-FFF2-40B4-BE49-F238E27FC236}">
                <a16:creationId xmlns:a16="http://schemas.microsoft.com/office/drawing/2014/main" id="{AF07770D-F42A-E5C6-42BD-895A1026A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76" y="852154"/>
            <a:ext cx="5088065" cy="3820192"/>
          </a:xfrm>
          <a:prstGeom prst="rect">
            <a:avLst/>
          </a:prstGeom>
        </p:spPr>
      </p:pic>
      <p:pic>
        <p:nvPicPr>
          <p:cNvPr id="17" name="Picture 16">
            <a:extLst>
              <a:ext uri="{FF2B5EF4-FFF2-40B4-BE49-F238E27FC236}">
                <a16:creationId xmlns:a16="http://schemas.microsoft.com/office/drawing/2014/main" id="{EC10F8FE-E531-1D97-8E2D-935E0D70D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150" y="2763535"/>
            <a:ext cx="5084641" cy="3817621"/>
          </a:xfrm>
          <a:prstGeom prst="rect">
            <a:avLst/>
          </a:prstGeom>
        </p:spPr>
      </p:pic>
    </p:spTree>
    <p:extLst>
      <p:ext uri="{BB962C8B-B14F-4D97-AF65-F5344CB8AC3E}">
        <p14:creationId xmlns:p14="http://schemas.microsoft.com/office/powerpoint/2010/main" val="33842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46966DDE-3A72-D566-642A-D0BA3400B3EE}"/>
              </a:ext>
            </a:extLst>
          </p:cNvPr>
          <p:cNvSpPr>
            <a:spLocks noGrp="1"/>
          </p:cNvSpPr>
          <p:nvPr>
            <p:ph type="sldNum" sz="quarter" idx="23"/>
          </p:nvPr>
        </p:nvSpPr>
        <p:spPr/>
        <p:txBody>
          <a:bodyPr/>
          <a:lstStyle/>
          <a:p>
            <a:fld id="{294A09A9-5501-47C1-A89A-A340965A2BE2}" type="slidenum">
              <a:rPr lang="en-US" smtClean="0"/>
              <a:pPr/>
              <a:t>8</a:t>
            </a:fld>
            <a:endParaRPr lang="en-US" dirty="0">
              <a:latin typeface="+mn-lt"/>
            </a:endParaRPr>
          </a:p>
        </p:txBody>
      </p:sp>
      <p:pic>
        <p:nvPicPr>
          <p:cNvPr id="14" name="Picture 13">
            <a:extLst>
              <a:ext uri="{FF2B5EF4-FFF2-40B4-BE49-F238E27FC236}">
                <a16:creationId xmlns:a16="http://schemas.microsoft.com/office/drawing/2014/main" id="{6203BD2E-9E12-EFB9-BD52-DE803963B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4125" y="2635853"/>
            <a:ext cx="5088065" cy="3820192"/>
          </a:xfrm>
          <a:prstGeom prst="rect">
            <a:avLst/>
          </a:prstGeom>
        </p:spPr>
      </p:pic>
      <p:pic>
        <p:nvPicPr>
          <p:cNvPr id="15" name="Picture 14">
            <a:extLst>
              <a:ext uri="{FF2B5EF4-FFF2-40B4-BE49-F238E27FC236}">
                <a16:creationId xmlns:a16="http://schemas.microsoft.com/office/drawing/2014/main" id="{95669371-EEB8-77DF-344F-D0E170AA1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761" y="728662"/>
            <a:ext cx="5088065" cy="3820192"/>
          </a:xfrm>
          <a:prstGeom prst="rect">
            <a:avLst/>
          </a:prstGeom>
        </p:spPr>
      </p:pic>
    </p:spTree>
    <p:extLst>
      <p:ext uri="{BB962C8B-B14F-4D97-AF65-F5344CB8AC3E}">
        <p14:creationId xmlns:p14="http://schemas.microsoft.com/office/powerpoint/2010/main" val="1793516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2208B0-0C20-6F75-0C17-A8B8583B3895}"/>
              </a:ext>
            </a:extLst>
          </p:cNvPr>
          <p:cNvSpPr>
            <a:spLocks noGrp="1"/>
          </p:cNvSpPr>
          <p:nvPr>
            <p:ph type="sldNum" sz="quarter" idx="23"/>
          </p:nvPr>
        </p:nvSpPr>
        <p:spPr/>
        <p:txBody>
          <a:bodyPr/>
          <a:lstStyle/>
          <a:p>
            <a:fld id="{294A09A9-5501-47C1-A89A-A340965A2BE2}" type="slidenum">
              <a:rPr lang="en-US" smtClean="0"/>
              <a:pPr/>
              <a:t>9</a:t>
            </a:fld>
            <a:endParaRPr lang="en-US" dirty="0">
              <a:latin typeface="+mn-lt"/>
            </a:endParaRPr>
          </a:p>
        </p:txBody>
      </p:sp>
      <p:sp>
        <p:nvSpPr>
          <p:cNvPr id="3" name="TextBox 2">
            <a:extLst>
              <a:ext uri="{FF2B5EF4-FFF2-40B4-BE49-F238E27FC236}">
                <a16:creationId xmlns:a16="http://schemas.microsoft.com/office/drawing/2014/main" id="{52DDB6AB-F6A8-5EFE-7F82-57C8466F3EF7}"/>
              </a:ext>
            </a:extLst>
          </p:cNvPr>
          <p:cNvSpPr txBox="1"/>
          <p:nvPr/>
        </p:nvSpPr>
        <p:spPr>
          <a:xfrm>
            <a:off x="999065" y="1029481"/>
            <a:ext cx="2742867" cy="646331"/>
          </a:xfrm>
          <a:prstGeom prst="rect">
            <a:avLst/>
          </a:prstGeom>
          <a:noFill/>
        </p:spPr>
        <p:txBody>
          <a:bodyPr wrap="none" rtlCol="0">
            <a:spAutoFit/>
          </a:bodyPr>
          <a:lstStyle/>
          <a:p>
            <a:r>
              <a:rPr lang="en-IN" sz="3600" dirty="0">
                <a:solidFill>
                  <a:schemeClr val="bg1"/>
                </a:solidFill>
                <a:latin typeface="Arial Rounded MT Bold" panose="020F0704030504030204" pitchFamily="34" charset="0"/>
              </a:rPr>
              <a:t>References</a:t>
            </a:r>
          </a:p>
        </p:txBody>
      </p:sp>
      <p:sp>
        <p:nvSpPr>
          <p:cNvPr id="6" name="TextBox 5">
            <a:extLst>
              <a:ext uri="{FF2B5EF4-FFF2-40B4-BE49-F238E27FC236}">
                <a16:creationId xmlns:a16="http://schemas.microsoft.com/office/drawing/2014/main" id="{27363B8E-47F8-87AC-C234-9D88AFE32EF1}"/>
              </a:ext>
            </a:extLst>
          </p:cNvPr>
          <p:cNvSpPr txBox="1"/>
          <p:nvPr/>
        </p:nvSpPr>
        <p:spPr>
          <a:xfrm>
            <a:off x="999065" y="2352675"/>
            <a:ext cx="9802285" cy="3631763"/>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rPr>
              <a:t>[1] </a:t>
            </a:r>
            <a:r>
              <a:rPr lang="en-US" sz="1600" dirty="0">
                <a:solidFill>
                  <a:schemeClr val="bg1"/>
                </a:solidFill>
                <a:latin typeface="Times New Roman" panose="02020603050405020304" pitchFamily="18" charset="0"/>
                <a:cs typeface="Times New Roman" panose="02020603050405020304" pitchFamily="18" charset="0"/>
              </a:rPr>
              <a:t>Jamil, M., </a:t>
            </a:r>
            <a:r>
              <a:rPr lang="en-US" sz="1600" dirty="0" err="1">
                <a:solidFill>
                  <a:schemeClr val="bg1"/>
                </a:solidFill>
                <a:latin typeface="Times New Roman" panose="02020603050405020304" pitchFamily="18" charset="0"/>
                <a:cs typeface="Times New Roman" panose="02020603050405020304" pitchFamily="18" charset="0"/>
              </a:rPr>
              <a:t>Kor</a:t>
            </a:r>
            <a:r>
              <a:rPr lang="en-US" sz="1600" dirty="0">
                <a:solidFill>
                  <a:schemeClr val="bg1"/>
                </a:solidFill>
                <a:latin typeface="Times New Roman" panose="02020603050405020304" pitchFamily="18" charset="0"/>
                <a:cs typeface="Times New Roman" panose="02020603050405020304" pitchFamily="18" charset="0"/>
              </a:rPr>
              <a:t>, AL. Analyzing energy consumption of nature-inspired optimization algorithms. GRN TECH RES SUSTAIN 2, 1 (2022). </a:t>
            </a:r>
            <a:r>
              <a:rPr lang="en-US" sz="1600" dirty="0">
                <a:solidFill>
                  <a:schemeClr val="bg1"/>
                </a:solidFill>
                <a:latin typeface="Times New Roman" panose="02020603050405020304" pitchFamily="18" charset="0"/>
                <a:cs typeface="Times New Roman" panose="02020603050405020304" pitchFamily="18" charset="0"/>
                <a:hlinkClick r:id="rId2"/>
              </a:rPr>
              <a:t>https://doi.org/10.1007/s44173-021-00001-9</a:t>
            </a:r>
            <a:endParaRPr lang="en-US" sz="1600" dirty="0">
              <a:solidFill>
                <a:schemeClr val="bg1"/>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[2] Wang, Z.; Qin, C.; Wan, B.; Song, W.W. A Comparative Study of Common Nature-Inspired Algorithms for Continuous Function Optimization. Entropy 2021, 23, 874. </a:t>
            </a:r>
            <a:r>
              <a:rPr lang="en-US" sz="1600" dirty="0">
                <a:solidFill>
                  <a:schemeClr val="bg1"/>
                </a:solidFill>
                <a:latin typeface="Times New Roman" panose="02020603050405020304" pitchFamily="18" charset="0"/>
                <a:cs typeface="Times New Roman" panose="02020603050405020304" pitchFamily="18" charset="0"/>
                <a:hlinkClick r:id="rId3"/>
              </a:rPr>
              <a:t>https://doi.org/10.3390/e23070874</a:t>
            </a:r>
            <a:endParaRPr lang="en-US" sz="1600" dirty="0">
              <a:solidFill>
                <a:schemeClr val="bg1"/>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[3] A.M. </a:t>
            </a:r>
            <a:r>
              <a:rPr lang="en-US" sz="1600" dirty="0" err="1">
                <a:solidFill>
                  <a:schemeClr val="bg1"/>
                </a:solidFill>
                <a:latin typeface="Times New Roman" panose="02020603050405020304" pitchFamily="18" charset="0"/>
                <a:cs typeface="Times New Roman" panose="02020603050405020304" pitchFamily="18" charset="0"/>
              </a:rPr>
              <a:t>Hemeida</a:t>
            </a:r>
            <a:r>
              <a:rPr lang="en-US" sz="1600" dirty="0">
                <a:solidFill>
                  <a:schemeClr val="bg1"/>
                </a:solidFill>
                <a:latin typeface="Times New Roman" panose="02020603050405020304" pitchFamily="18" charset="0"/>
                <a:cs typeface="Times New Roman" panose="02020603050405020304" pitchFamily="18" charset="0"/>
              </a:rPr>
              <a:t>, Salem </a:t>
            </a:r>
            <a:r>
              <a:rPr lang="en-US" sz="1600" dirty="0" err="1">
                <a:solidFill>
                  <a:schemeClr val="bg1"/>
                </a:solidFill>
                <a:latin typeface="Times New Roman" panose="02020603050405020304" pitchFamily="18" charset="0"/>
                <a:cs typeface="Times New Roman" panose="02020603050405020304" pitchFamily="18" charset="0"/>
              </a:rPr>
              <a:t>Alkhalaf</a:t>
            </a:r>
            <a:r>
              <a:rPr lang="en-US" sz="1600" dirty="0">
                <a:solidFill>
                  <a:schemeClr val="bg1"/>
                </a:solidFill>
                <a:latin typeface="Times New Roman" panose="02020603050405020304" pitchFamily="18" charset="0"/>
                <a:cs typeface="Times New Roman" panose="02020603050405020304" pitchFamily="18" charset="0"/>
              </a:rPr>
              <a:t>, A. </a:t>
            </a:r>
            <a:r>
              <a:rPr lang="en-US" sz="1600" dirty="0" err="1">
                <a:solidFill>
                  <a:schemeClr val="bg1"/>
                </a:solidFill>
                <a:latin typeface="Times New Roman" panose="02020603050405020304" pitchFamily="18" charset="0"/>
                <a:cs typeface="Times New Roman" panose="02020603050405020304" pitchFamily="18" charset="0"/>
              </a:rPr>
              <a:t>Mady</a:t>
            </a:r>
            <a:r>
              <a:rPr lang="en-US" sz="1600" dirty="0">
                <a:solidFill>
                  <a:schemeClr val="bg1"/>
                </a:solidFill>
                <a:latin typeface="Times New Roman" panose="02020603050405020304" pitchFamily="18" charset="0"/>
                <a:cs typeface="Times New Roman" panose="02020603050405020304" pitchFamily="18" charset="0"/>
              </a:rPr>
              <a:t>, E.A. Mahmoud, M.E. Hussein, Ayman M. Baha </a:t>
            </a:r>
            <a:r>
              <a:rPr lang="en-US" sz="1600" dirty="0" err="1">
                <a:solidFill>
                  <a:schemeClr val="bg1"/>
                </a:solidFill>
                <a:latin typeface="Times New Roman" panose="02020603050405020304" pitchFamily="18" charset="0"/>
                <a:cs typeface="Times New Roman" panose="02020603050405020304" pitchFamily="18" charset="0"/>
              </a:rPr>
              <a:t>Eldin</a:t>
            </a:r>
            <a:r>
              <a:rPr lang="en-US" sz="1600" dirty="0">
                <a:solidFill>
                  <a:schemeClr val="bg1"/>
                </a:solidFill>
                <a:latin typeface="Times New Roman" panose="02020603050405020304" pitchFamily="18" charset="0"/>
                <a:cs typeface="Times New Roman" panose="02020603050405020304" pitchFamily="18" charset="0"/>
              </a:rPr>
              <a:t>,</a:t>
            </a:r>
          </a:p>
          <a:p>
            <a:r>
              <a:rPr lang="en-US" sz="1600" dirty="0">
                <a:solidFill>
                  <a:schemeClr val="bg1"/>
                </a:solidFill>
                <a:latin typeface="Times New Roman" panose="02020603050405020304" pitchFamily="18" charset="0"/>
                <a:cs typeface="Times New Roman" panose="02020603050405020304" pitchFamily="18" charset="0"/>
              </a:rPr>
              <a:t>Implementation of nature-inspired optimization algorithms in some data mining tasks,</a:t>
            </a:r>
          </a:p>
          <a:p>
            <a:r>
              <a:rPr lang="en-US" sz="1600" dirty="0">
                <a:solidFill>
                  <a:schemeClr val="bg1"/>
                </a:solidFill>
                <a:latin typeface="Times New Roman" panose="02020603050405020304" pitchFamily="18" charset="0"/>
                <a:cs typeface="Times New Roman" panose="02020603050405020304" pitchFamily="18" charset="0"/>
              </a:rPr>
              <a:t>Ain Shams Engineering Journal, Volume 11, Issue 2, 2020, Pages 309-318, ISSN 2090-4479,</a:t>
            </a:r>
          </a:p>
          <a:p>
            <a:r>
              <a:rPr lang="en-US" sz="1600" dirty="0">
                <a:solidFill>
                  <a:schemeClr val="bg1"/>
                </a:solidFill>
                <a:latin typeface="Times New Roman" panose="02020603050405020304" pitchFamily="18" charset="0"/>
                <a:cs typeface="Times New Roman" panose="02020603050405020304" pitchFamily="18" charset="0"/>
                <a:hlinkClick r:id="rId4"/>
              </a:rPr>
              <a:t>https://doi.org/10.1016/j.asej.2019.10.003</a:t>
            </a:r>
            <a:r>
              <a:rPr lang="en-US" sz="1600" dirty="0">
                <a:solidFill>
                  <a:schemeClr val="bg1"/>
                </a:solidFill>
                <a:latin typeface="Times New Roman" panose="02020603050405020304" pitchFamily="18" charset="0"/>
                <a:cs typeface="Times New Roman" panose="02020603050405020304" pitchFamily="18" charset="0"/>
              </a:rPr>
              <a:t>.</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[4] </a:t>
            </a:r>
            <a:r>
              <a:rPr lang="en-US" sz="1600" dirty="0">
                <a:solidFill>
                  <a:srgbClr val="222222"/>
                </a:solidFill>
                <a:effectLst/>
                <a:latin typeface="Times New Roman" panose="02020603050405020304" pitchFamily="18" charset="0"/>
                <a:ea typeface="Calibri" panose="020F0502020204030204" pitchFamily="34" charset="0"/>
              </a:rPr>
              <a:t>Li, H., Liu, X., Huang, Z., Zeng, C., Zou, P., Chu, Z. and Yi, J., 2020. Newly emerging nature-inspired optimization-algorithm review, unified framework, evaluation, and </a:t>
            </a:r>
            <a:r>
              <a:rPr lang="en-US" sz="1600" dirty="0" err="1">
                <a:solidFill>
                  <a:srgbClr val="222222"/>
                </a:solidFill>
                <a:effectLst/>
                <a:latin typeface="Times New Roman" panose="02020603050405020304" pitchFamily="18" charset="0"/>
                <a:ea typeface="Calibri" panose="020F0502020204030204" pitchFamily="34" charset="0"/>
              </a:rPr>
              <a:t>behavioural</a:t>
            </a:r>
            <a:r>
              <a:rPr lang="en-US" sz="1600" dirty="0">
                <a:solidFill>
                  <a:srgbClr val="222222"/>
                </a:solidFill>
                <a:effectLst/>
                <a:latin typeface="Times New Roman" panose="02020603050405020304" pitchFamily="18" charset="0"/>
                <a:ea typeface="Calibri" panose="020F0502020204030204" pitchFamily="34" charset="0"/>
              </a:rPr>
              <a:t> parameter optimization. </a:t>
            </a:r>
            <a:r>
              <a:rPr lang="en-US" sz="1600" i="1" dirty="0">
                <a:solidFill>
                  <a:srgbClr val="222222"/>
                </a:solidFill>
                <a:effectLst/>
                <a:latin typeface="Times New Roman" panose="02020603050405020304" pitchFamily="18" charset="0"/>
                <a:ea typeface="Calibri" panose="020F0502020204030204" pitchFamily="34" charset="0"/>
              </a:rPr>
              <a:t>IEEE Access</a:t>
            </a:r>
            <a:r>
              <a:rPr lang="en-US" sz="1600" dirty="0">
                <a:solidFill>
                  <a:srgbClr val="222222"/>
                </a:solidFill>
                <a:effectLst/>
                <a:latin typeface="Times New Roman" panose="02020603050405020304" pitchFamily="18" charset="0"/>
                <a:ea typeface="Calibri" panose="020F0502020204030204" pitchFamily="34" charset="0"/>
              </a:rPr>
              <a:t>, </a:t>
            </a:r>
            <a:r>
              <a:rPr lang="en-US" sz="1600" i="1" dirty="0">
                <a:solidFill>
                  <a:srgbClr val="222222"/>
                </a:solidFill>
                <a:effectLst/>
                <a:latin typeface="Times New Roman" panose="02020603050405020304" pitchFamily="18" charset="0"/>
                <a:ea typeface="Calibri" panose="020F0502020204030204" pitchFamily="34" charset="0"/>
              </a:rPr>
              <a:t>8</a:t>
            </a:r>
            <a:r>
              <a:rPr lang="en-US" sz="1600" dirty="0">
                <a:solidFill>
                  <a:srgbClr val="222222"/>
                </a:solidFill>
                <a:effectLst/>
                <a:latin typeface="Times New Roman" panose="02020603050405020304" pitchFamily="18" charset="0"/>
                <a:ea typeface="Calibri" panose="020F0502020204030204" pitchFamily="34" charset="0"/>
              </a:rPr>
              <a:t>, pp.72620-72649.</a:t>
            </a:r>
            <a:r>
              <a:rPr lang="en-US" sz="16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https://ieeexplore.ieee.org/abstract/document/9064786/</a:t>
            </a:r>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427754"/>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504</TotalTime>
  <Words>857</Words>
  <Application>Microsoft Office PowerPoint</Application>
  <PresentationFormat>Widescreen</PresentationFormat>
  <Paragraphs>116</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 Rounded MT Bold</vt:lpstr>
      <vt:lpstr>Bookman Old Style</vt:lpstr>
      <vt:lpstr>Calibri</vt:lpstr>
      <vt:lpstr>Franklin Gothic Book</vt:lpstr>
      <vt:lpstr>Franklin Gothic Demi</vt:lpstr>
      <vt:lpstr>Merriweather</vt:lpstr>
      <vt:lpstr>Times New Roman</vt:lpstr>
      <vt:lpstr>Wingdings</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Kanaishk Garg</dc:creator>
  <cp:lastModifiedBy>Kanaishk Garg</cp:lastModifiedBy>
  <cp:revision>10</cp:revision>
  <cp:lastPrinted>2022-09-30T13:44:07Z</cp:lastPrinted>
  <dcterms:created xsi:type="dcterms:W3CDTF">2022-09-30T05:31:12Z</dcterms:created>
  <dcterms:modified xsi:type="dcterms:W3CDTF">2022-12-22T02:32:31Z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