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350" r:id="rId5"/>
    <p:sldId id="363" r:id="rId6"/>
    <p:sldId id="364" r:id="rId7"/>
    <p:sldId id="365" r:id="rId8"/>
    <p:sldId id="366" r:id="rId9"/>
    <p:sldId id="367" r:id="rId1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26" autoAdjust="0"/>
  </p:normalViewPr>
  <p:slideViewPr>
    <p:cSldViewPr snapToGrid="0">
      <p:cViewPr>
        <p:scale>
          <a:sx n="100" d="100"/>
          <a:sy n="100" d="100"/>
        </p:scale>
        <p:origin x="708" y="4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6EE7A52F-9D89-7442-A8E9-48D1527B5F6B}" type="datetimeFigureOut">
              <a:rPr lang="en-US" smtClean="0"/>
              <a:t>9/30/2022</a:t>
            </a:fld>
            <a:endParaRPr lang="en-US" dirty="0"/>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3390/e23070874" TargetMode="External"/><Relationship Id="rId2" Type="http://schemas.openxmlformats.org/officeDocument/2006/relationships/hyperlink" Target="https://doi.org/10.1007/s44173-021-00001-9" TargetMode="External"/><Relationship Id="rId1" Type="http://schemas.openxmlformats.org/officeDocument/2006/relationships/slideLayout" Target="../slideLayouts/slideLayout12.xml"/><Relationship Id="rId5" Type="http://schemas.openxmlformats.org/officeDocument/2006/relationships/hyperlink" Target="https://doi.org/10.1109/GUCON.2018.8675022" TargetMode="External"/><Relationship Id="rId4" Type="http://schemas.openxmlformats.org/officeDocument/2006/relationships/hyperlink" Target="https://doi.org/10.1016/j.asej.2019.10.0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922776-2E98-6456-7007-076F0E38DFF0}"/>
              </a:ext>
            </a:extLst>
          </p:cNvPr>
          <p:cNvSpPr txBox="1"/>
          <p:nvPr/>
        </p:nvSpPr>
        <p:spPr>
          <a:xfrm>
            <a:off x="1482365" y="378729"/>
            <a:ext cx="3668474" cy="923330"/>
          </a:xfrm>
          <a:prstGeom prst="rect">
            <a:avLst/>
          </a:prstGeom>
          <a:noFill/>
        </p:spPr>
        <p:txBody>
          <a:bodyPr wrap="square" rtlCol="0">
            <a:spAutoFit/>
          </a:bodyPr>
          <a:lstStyle/>
          <a:p>
            <a:pPr algn="ctr"/>
            <a:r>
              <a:rPr lang="en-IN" b="1" dirty="0">
                <a:solidFill>
                  <a:schemeClr val="accent4"/>
                </a:solidFill>
                <a:latin typeface="Bookman Old Style" panose="02050604050505020204" pitchFamily="18" charset="0"/>
              </a:rPr>
              <a:t>Computer Science and Engineering Department</a:t>
            </a:r>
          </a:p>
          <a:p>
            <a:pPr algn="ctr"/>
            <a:r>
              <a:rPr lang="en-IN" b="1" dirty="0">
                <a:solidFill>
                  <a:schemeClr val="accent4"/>
                </a:solidFill>
                <a:latin typeface="Bookman Old Style" panose="02050604050505020204" pitchFamily="18" charset="0"/>
              </a:rPr>
              <a:t>Minor Project Synopsis 2022</a:t>
            </a:r>
          </a:p>
        </p:txBody>
      </p:sp>
      <p:pic>
        <p:nvPicPr>
          <p:cNvPr id="12" name="Picture 11">
            <a:extLst>
              <a:ext uri="{FF2B5EF4-FFF2-40B4-BE49-F238E27FC236}">
                <a16:creationId xmlns:a16="http://schemas.microsoft.com/office/drawing/2014/main" id="{1585ED6D-7350-481A-9D72-5FC8C2C9045B}"/>
              </a:ext>
            </a:extLst>
          </p:cNvPr>
          <p:cNvPicPr>
            <a:picLocks noChangeAspect="1"/>
          </p:cNvPicPr>
          <p:nvPr/>
        </p:nvPicPr>
        <p:blipFill>
          <a:blip r:embed="rId2"/>
          <a:stretch>
            <a:fillRect/>
          </a:stretch>
        </p:blipFill>
        <p:spPr>
          <a:xfrm>
            <a:off x="677333" y="272520"/>
            <a:ext cx="805032" cy="1135749"/>
          </a:xfrm>
          <a:prstGeom prst="rect">
            <a:avLst/>
          </a:prstGeom>
        </p:spPr>
      </p:pic>
      <p:sp>
        <p:nvSpPr>
          <p:cNvPr id="13" name="TextBox 12">
            <a:extLst>
              <a:ext uri="{FF2B5EF4-FFF2-40B4-BE49-F238E27FC236}">
                <a16:creationId xmlns:a16="http://schemas.microsoft.com/office/drawing/2014/main" id="{E86F4A97-4D98-6DA5-8BFE-AF1E1CD6D3D2}"/>
              </a:ext>
            </a:extLst>
          </p:cNvPr>
          <p:cNvSpPr txBox="1"/>
          <p:nvPr/>
        </p:nvSpPr>
        <p:spPr>
          <a:xfrm>
            <a:off x="1778000" y="1442535"/>
            <a:ext cx="3993786"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Guide Name: </a:t>
            </a:r>
            <a:r>
              <a:rPr lang="en-IN" dirty="0">
                <a:solidFill>
                  <a:schemeClr val="tx2"/>
                </a:solidFill>
                <a:latin typeface="Arial Rounded MT Bold" panose="020F0704030504030204" pitchFamily="34" charset="0"/>
              </a:rPr>
              <a:t>Ms SHALLU JUNEJA</a:t>
            </a:r>
          </a:p>
        </p:txBody>
      </p:sp>
      <p:sp>
        <p:nvSpPr>
          <p:cNvPr id="14" name="TextBox 13">
            <a:extLst>
              <a:ext uri="{FF2B5EF4-FFF2-40B4-BE49-F238E27FC236}">
                <a16:creationId xmlns:a16="http://schemas.microsoft.com/office/drawing/2014/main" id="{934D2240-9D1F-D127-2F6D-3179F713703E}"/>
              </a:ext>
            </a:extLst>
          </p:cNvPr>
          <p:cNvSpPr txBox="1"/>
          <p:nvPr/>
        </p:nvSpPr>
        <p:spPr>
          <a:xfrm>
            <a:off x="1778000" y="1952343"/>
            <a:ext cx="4271169"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Co-Guide Name: </a:t>
            </a:r>
            <a:r>
              <a:rPr lang="en-IN" dirty="0" err="1">
                <a:solidFill>
                  <a:schemeClr val="tx2"/>
                </a:solidFill>
                <a:latin typeface="Arial Rounded MT Bold" panose="020F0704030504030204" pitchFamily="34" charset="0"/>
              </a:rPr>
              <a:t>Dr.</a:t>
            </a:r>
            <a:r>
              <a:rPr lang="en-IN" dirty="0">
                <a:solidFill>
                  <a:schemeClr val="tx2"/>
                </a:solidFill>
                <a:latin typeface="Arial Rounded MT Bold" panose="020F0704030504030204" pitchFamily="34" charset="0"/>
              </a:rPr>
              <a:t> DEEPAK GUPTA</a:t>
            </a:r>
          </a:p>
        </p:txBody>
      </p:sp>
      <p:sp>
        <p:nvSpPr>
          <p:cNvPr id="15" name="TextBox 14">
            <a:extLst>
              <a:ext uri="{FF2B5EF4-FFF2-40B4-BE49-F238E27FC236}">
                <a16:creationId xmlns:a16="http://schemas.microsoft.com/office/drawing/2014/main" id="{0F9E7DCD-014F-1278-A3A4-71CC24C79452}"/>
              </a:ext>
            </a:extLst>
          </p:cNvPr>
          <p:cNvSpPr txBox="1"/>
          <p:nvPr/>
        </p:nvSpPr>
        <p:spPr>
          <a:xfrm>
            <a:off x="6481654" y="87854"/>
            <a:ext cx="5710346" cy="369332"/>
          </a:xfrm>
          <a:prstGeom prst="rect">
            <a:avLst/>
          </a:prstGeom>
          <a:noFill/>
        </p:spPr>
        <p:txBody>
          <a:bodyPr wrap="none" rtlCol="0">
            <a:spAutoFit/>
          </a:bodyPr>
          <a:lstStyle/>
          <a:p>
            <a:r>
              <a:rPr lang="en-IN" dirty="0">
                <a:solidFill>
                  <a:schemeClr val="bg1"/>
                </a:solidFill>
                <a:latin typeface="Arial Rounded MT Bold" panose="020F0704030504030204" pitchFamily="34" charset="0"/>
              </a:rPr>
              <a:t>Basic Details of the Team and Problem Statement</a:t>
            </a:r>
          </a:p>
        </p:txBody>
      </p:sp>
      <p:sp>
        <p:nvSpPr>
          <p:cNvPr id="16" name="TextBox 15">
            <a:extLst>
              <a:ext uri="{FF2B5EF4-FFF2-40B4-BE49-F238E27FC236}">
                <a16:creationId xmlns:a16="http://schemas.microsoft.com/office/drawing/2014/main" id="{62D43E4E-0BBC-98BB-CCD6-0A0C3031668D}"/>
              </a:ext>
            </a:extLst>
          </p:cNvPr>
          <p:cNvSpPr txBox="1"/>
          <p:nvPr/>
        </p:nvSpPr>
        <p:spPr>
          <a:xfrm>
            <a:off x="6481654" y="655728"/>
            <a:ext cx="2731902" cy="338554"/>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Project Team ID: </a:t>
            </a:r>
            <a:r>
              <a:rPr lang="en-IN" sz="1600" dirty="0">
                <a:solidFill>
                  <a:schemeClr val="tx2"/>
                </a:solidFill>
                <a:latin typeface="Arial Rounded MT Bold" panose="020F0704030504030204" pitchFamily="34" charset="0"/>
              </a:rPr>
              <a:t>CSE1-57</a:t>
            </a:r>
          </a:p>
        </p:txBody>
      </p:sp>
      <p:sp>
        <p:nvSpPr>
          <p:cNvPr id="17" name="TextBox 16">
            <a:extLst>
              <a:ext uri="{FF2B5EF4-FFF2-40B4-BE49-F238E27FC236}">
                <a16:creationId xmlns:a16="http://schemas.microsoft.com/office/drawing/2014/main" id="{AA9E78FE-EAD5-05E7-BACF-28AB1882735E}"/>
              </a:ext>
            </a:extLst>
          </p:cNvPr>
          <p:cNvSpPr txBox="1"/>
          <p:nvPr/>
        </p:nvSpPr>
        <p:spPr>
          <a:xfrm>
            <a:off x="6481654" y="989304"/>
            <a:ext cx="5422479" cy="584775"/>
          </a:xfrm>
          <a:prstGeom prst="rect">
            <a:avLst/>
          </a:prstGeom>
          <a:noFill/>
        </p:spPr>
        <p:txBody>
          <a:bodyPr wrap="square" rtlCol="0">
            <a:spAutoFit/>
          </a:bodyPr>
          <a:lstStyle/>
          <a:p>
            <a:r>
              <a:rPr lang="en-IN" sz="1600" dirty="0">
                <a:solidFill>
                  <a:schemeClr val="bg1"/>
                </a:solidFill>
                <a:latin typeface="Arial Rounded MT Bold" panose="020F0704030504030204" pitchFamily="34" charset="0"/>
              </a:rPr>
              <a:t>Problem Statement Title: </a:t>
            </a:r>
            <a:r>
              <a:rPr lang="en-IN" sz="1600" dirty="0">
                <a:solidFill>
                  <a:schemeClr val="tx2"/>
                </a:solidFill>
                <a:latin typeface="Arial Rounded MT Bold" panose="020F0704030504030204" pitchFamily="34" charset="0"/>
              </a:rPr>
              <a:t>ANALYZING AND RATING GREENNESS OF NATURE-INSPIRED ALGORITHMS</a:t>
            </a:r>
          </a:p>
        </p:txBody>
      </p:sp>
      <p:sp>
        <p:nvSpPr>
          <p:cNvPr id="18" name="TextBox 17">
            <a:extLst>
              <a:ext uri="{FF2B5EF4-FFF2-40B4-BE49-F238E27FC236}">
                <a16:creationId xmlns:a16="http://schemas.microsoft.com/office/drawing/2014/main" id="{87B809B4-2830-7A3D-501C-83311D4D74DF}"/>
              </a:ext>
            </a:extLst>
          </p:cNvPr>
          <p:cNvSpPr txBox="1"/>
          <p:nvPr/>
        </p:nvSpPr>
        <p:spPr>
          <a:xfrm>
            <a:off x="6481654" y="1778600"/>
            <a:ext cx="5422479" cy="584775"/>
          </a:xfrm>
          <a:prstGeom prst="rect">
            <a:avLst/>
          </a:prstGeom>
          <a:noFill/>
        </p:spPr>
        <p:txBody>
          <a:bodyPr wrap="square" rtlCol="0">
            <a:spAutoFit/>
          </a:bodyPr>
          <a:lstStyle/>
          <a:p>
            <a:r>
              <a:rPr lang="en-IN" sz="1600" dirty="0">
                <a:solidFill>
                  <a:schemeClr val="bg1"/>
                </a:solidFill>
                <a:latin typeface="Arial Rounded MT Bold" panose="020F0704030504030204" pitchFamily="34" charset="0"/>
              </a:rPr>
              <a:t>Theme of Project: </a:t>
            </a:r>
            <a:r>
              <a:rPr lang="en-IN" sz="1600" dirty="0">
                <a:solidFill>
                  <a:schemeClr val="tx2"/>
                </a:solidFill>
                <a:latin typeface="Arial Rounded MT Bold" panose="020F0704030504030204" pitchFamily="34" charset="0"/>
              </a:rPr>
              <a:t>Green Computing, Big Data, and Analysis</a:t>
            </a:r>
          </a:p>
        </p:txBody>
      </p:sp>
      <p:sp>
        <p:nvSpPr>
          <p:cNvPr id="19" name="TextBox 18">
            <a:extLst>
              <a:ext uri="{FF2B5EF4-FFF2-40B4-BE49-F238E27FC236}">
                <a16:creationId xmlns:a16="http://schemas.microsoft.com/office/drawing/2014/main" id="{1B9442D0-B277-FBAB-F541-F45831C5ADCC}"/>
              </a:ext>
            </a:extLst>
          </p:cNvPr>
          <p:cNvSpPr txBox="1"/>
          <p:nvPr/>
        </p:nvSpPr>
        <p:spPr>
          <a:xfrm>
            <a:off x="6481654" y="2363375"/>
            <a:ext cx="2644827" cy="338554"/>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Name: </a:t>
            </a:r>
            <a:r>
              <a:rPr lang="en-IN" sz="1600" dirty="0" err="1">
                <a:solidFill>
                  <a:schemeClr val="tx2"/>
                </a:solidFill>
                <a:latin typeface="Arial Rounded MT Bold" panose="020F0704030504030204" pitchFamily="34" charset="0"/>
              </a:rPr>
              <a:t>ByteCoders</a:t>
            </a:r>
            <a:endParaRPr lang="en-IN" sz="1600" dirty="0">
              <a:solidFill>
                <a:schemeClr val="bg1"/>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813F69E5-B477-1F57-EB81-C180762B536E}"/>
              </a:ext>
            </a:extLst>
          </p:cNvPr>
          <p:cNvSpPr txBox="1"/>
          <p:nvPr/>
        </p:nvSpPr>
        <p:spPr>
          <a:xfrm>
            <a:off x="6736423" y="3028051"/>
            <a:ext cx="3503075"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1: 	</a:t>
            </a:r>
            <a:r>
              <a:rPr lang="en-IN" sz="1600" dirty="0">
                <a:solidFill>
                  <a:schemeClr val="tx2"/>
                </a:solidFill>
                <a:latin typeface="Arial Rounded MT Bold" panose="020F0704030504030204" pitchFamily="34" charset="0"/>
              </a:rPr>
              <a:t>Kanaishk Garg</a:t>
            </a:r>
          </a:p>
          <a:p>
            <a:r>
              <a:rPr lang="en-IN" sz="1600" dirty="0">
                <a:solidFill>
                  <a:schemeClr val="tx2"/>
                </a:solidFill>
                <a:latin typeface="Arial Rounded MT Bold" panose="020F0704030504030204" pitchFamily="34" charset="0"/>
              </a:rPr>
              <a:t>		07714802719</a:t>
            </a:r>
          </a:p>
          <a:p>
            <a:r>
              <a:rPr lang="en-IN" sz="1600" dirty="0">
                <a:solidFill>
                  <a:schemeClr val="tx2"/>
                </a:solidFill>
                <a:latin typeface="Arial Rounded MT Bold" panose="020F0704030504030204" pitchFamily="34" charset="0"/>
              </a:rPr>
              <a:t>		7C4</a:t>
            </a:r>
          </a:p>
        </p:txBody>
      </p:sp>
      <p:sp>
        <p:nvSpPr>
          <p:cNvPr id="21" name="TextBox 20">
            <a:extLst>
              <a:ext uri="{FF2B5EF4-FFF2-40B4-BE49-F238E27FC236}">
                <a16:creationId xmlns:a16="http://schemas.microsoft.com/office/drawing/2014/main" id="{05D6E2A2-FA83-1631-FA35-D0605CCE36C6}"/>
              </a:ext>
            </a:extLst>
          </p:cNvPr>
          <p:cNvSpPr txBox="1"/>
          <p:nvPr/>
        </p:nvSpPr>
        <p:spPr>
          <a:xfrm>
            <a:off x="6721689" y="3859048"/>
            <a:ext cx="3546164"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2: 	</a:t>
            </a:r>
            <a:r>
              <a:rPr lang="en-IN" sz="1600" dirty="0" err="1">
                <a:solidFill>
                  <a:schemeClr val="tx2"/>
                </a:solidFill>
                <a:latin typeface="Arial Rounded MT Bold" panose="020F0704030504030204" pitchFamily="34" charset="0"/>
              </a:rPr>
              <a:t>Chander</a:t>
            </a:r>
            <a:r>
              <a:rPr lang="en-IN" sz="1600" dirty="0">
                <a:solidFill>
                  <a:schemeClr val="tx2"/>
                </a:solidFill>
                <a:latin typeface="Arial Rounded MT Bold" panose="020F0704030504030204" pitchFamily="34" charset="0"/>
              </a:rPr>
              <a:t> Jindal</a:t>
            </a:r>
          </a:p>
          <a:p>
            <a:r>
              <a:rPr lang="en-IN" sz="1600" dirty="0">
                <a:solidFill>
                  <a:schemeClr val="tx2"/>
                </a:solidFill>
                <a:latin typeface="Arial Rounded MT Bold" panose="020F0704030504030204" pitchFamily="34" charset="0"/>
              </a:rPr>
              <a:t>		06514802719</a:t>
            </a:r>
          </a:p>
          <a:p>
            <a:r>
              <a:rPr lang="en-IN" sz="1600" dirty="0">
                <a:solidFill>
                  <a:schemeClr val="tx2"/>
                </a:solidFill>
                <a:latin typeface="Arial Rounded MT Bold" panose="020F0704030504030204" pitchFamily="34" charset="0"/>
              </a:rPr>
              <a:t>		7C4</a:t>
            </a:r>
          </a:p>
        </p:txBody>
      </p:sp>
      <p:sp>
        <p:nvSpPr>
          <p:cNvPr id="22" name="TextBox 21">
            <a:extLst>
              <a:ext uri="{FF2B5EF4-FFF2-40B4-BE49-F238E27FC236}">
                <a16:creationId xmlns:a16="http://schemas.microsoft.com/office/drawing/2014/main" id="{92F1DBF8-81A3-83D6-98CD-6F66875BBC85}"/>
              </a:ext>
            </a:extLst>
          </p:cNvPr>
          <p:cNvSpPr txBox="1"/>
          <p:nvPr/>
        </p:nvSpPr>
        <p:spPr>
          <a:xfrm>
            <a:off x="6721689" y="4690045"/>
            <a:ext cx="3503075" cy="830997"/>
          </a:xfrm>
          <a:prstGeom prst="rect">
            <a:avLst/>
          </a:prstGeom>
          <a:noFill/>
        </p:spPr>
        <p:txBody>
          <a:bodyPr wrap="none" rtlCol="0">
            <a:spAutoFit/>
          </a:bodyPr>
          <a:lstStyle/>
          <a:p>
            <a:r>
              <a:rPr lang="en-IN" sz="1600" dirty="0">
                <a:solidFill>
                  <a:schemeClr val="bg1"/>
                </a:solidFill>
                <a:latin typeface="Arial Rounded MT Bold" panose="020F0704030504030204" pitchFamily="34" charset="0"/>
              </a:rPr>
              <a:t>Team Member 3: 	</a:t>
            </a:r>
            <a:r>
              <a:rPr lang="en-IN" sz="1600" dirty="0" err="1">
                <a:solidFill>
                  <a:schemeClr val="tx2"/>
                </a:solidFill>
                <a:latin typeface="Arial Rounded MT Bold" panose="020F0704030504030204" pitchFamily="34" charset="0"/>
              </a:rPr>
              <a:t>Shobhit</a:t>
            </a:r>
            <a:r>
              <a:rPr lang="en-IN" sz="1600" dirty="0">
                <a:solidFill>
                  <a:schemeClr val="tx2"/>
                </a:solidFill>
                <a:latin typeface="Arial Rounded MT Bold" panose="020F0704030504030204" pitchFamily="34" charset="0"/>
              </a:rPr>
              <a:t> Kumar</a:t>
            </a:r>
          </a:p>
          <a:p>
            <a:r>
              <a:rPr lang="en-IN" sz="1600" dirty="0">
                <a:solidFill>
                  <a:schemeClr val="tx2"/>
                </a:solidFill>
                <a:latin typeface="Arial Rounded MT Bold" panose="020F0704030504030204" pitchFamily="34" charset="0"/>
              </a:rPr>
              <a:t>		07614802719</a:t>
            </a:r>
          </a:p>
          <a:p>
            <a:r>
              <a:rPr lang="en-IN" sz="1600" dirty="0">
                <a:solidFill>
                  <a:schemeClr val="tx2"/>
                </a:solidFill>
                <a:latin typeface="Arial Rounded MT Bold" panose="020F0704030504030204" pitchFamily="34" charset="0"/>
              </a:rPr>
              <a:t>		7C4</a:t>
            </a: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7F8F3B0-F18D-D673-3B08-73D1000C86D0}"/>
              </a:ext>
            </a:extLst>
          </p:cNvPr>
          <p:cNvSpPr txBox="1"/>
          <p:nvPr/>
        </p:nvSpPr>
        <p:spPr>
          <a:xfrm>
            <a:off x="999065" y="1029481"/>
            <a:ext cx="2834430"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Idea Details</a:t>
            </a:r>
          </a:p>
        </p:txBody>
      </p:sp>
      <p:sp>
        <p:nvSpPr>
          <p:cNvPr id="27" name="TextBox 26">
            <a:extLst>
              <a:ext uri="{FF2B5EF4-FFF2-40B4-BE49-F238E27FC236}">
                <a16:creationId xmlns:a16="http://schemas.microsoft.com/office/drawing/2014/main" id="{E6A172D1-22B4-24FB-C62F-5D8C795DAC49}"/>
              </a:ext>
            </a:extLst>
          </p:cNvPr>
          <p:cNvSpPr txBox="1"/>
          <p:nvPr/>
        </p:nvSpPr>
        <p:spPr>
          <a:xfrm>
            <a:off x="1094315" y="2322060"/>
            <a:ext cx="6573310"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Nature-inspired algorithms have become prevalent to address a variety of optimization problems in real-world applications because of their simplicity, flexibility, and effectiveness.</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This study intends to provide a critical analysis of energy consumption and their corresponding carbon footprint for some popular NIO algorithms like Bat Algorithm, Hybrid Bat Algorithm, Grey Wolf Optimizer etc.</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Microsoft Joulemeter will be employed for measuring the energy consumption during the runtime of each algorithm, while corresponding carbon footprint of each algorithm is calculated based on the UK DEFRA guide</a:t>
            </a:r>
          </a:p>
        </p:txBody>
      </p:sp>
      <p:sp>
        <p:nvSpPr>
          <p:cNvPr id="28" name="TextBox 27">
            <a:extLst>
              <a:ext uri="{FF2B5EF4-FFF2-40B4-BE49-F238E27FC236}">
                <a16:creationId xmlns:a16="http://schemas.microsoft.com/office/drawing/2014/main" id="{F4F6BD9C-5D15-D7CB-25A2-51C4ACA8ECCF}"/>
              </a:ext>
            </a:extLst>
          </p:cNvPr>
          <p:cNvSpPr txBox="1"/>
          <p:nvPr/>
        </p:nvSpPr>
        <p:spPr>
          <a:xfrm>
            <a:off x="8040160" y="2968391"/>
            <a:ext cx="305752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Tech Stack:</a:t>
            </a:r>
          </a:p>
          <a:p>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IN" dirty="0" err="1">
                <a:solidFill>
                  <a:schemeClr val="tx2"/>
                </a:solidFill>
                <a:latin typeface="Times New Roman" panose="02020603050405020304" pitchFamily="18" charset="0"/>
                <a:cs typeface="Times New Roman" panose="02020603050405020304" pitchFamily="18" charset="0"/>
              </a:rPr>
              <a:t>Sk</a:t>
            </a:r>
            <a:r>
              <a:rPr lang="en-IN" dirty="0">
                <a:solidFill>
                  <a:schemeClr val="tx2"/>
                </a:solidFill>
                <a:latin typeface="Times New Roman" panose="02020603050405020304" pitchFamily="18" charset="0"/>
                <a:cs typeface="Times New Roman" panose="02020603050405020304" pitchFamily="18" charset="0"/>
              </a:rPr>
              <a:t>-Learn</a:t>
            </a: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IN" dirty="0" err="1">
                <a:solidFill>
                  <a:schemeClr val="tx2"/>
                </a:solidFill>
                <a:latin typeface="Times New Roman" panose="02020603050405020304" pitchFamily="18" charset="0"/>
                <a:cs typeface="Times New Roman" panose="02020603050405020304" pitchFamily="18" charset="0"/>
              </a:rPr>
              <a:t>Jupyter</a:t>
            </a:r>
            <a:r>
              <a:rPr lang="en-IN" dirty="0">
                <a:solidFill>
                  <a:schemeClr val="tx2"/>
                </a:solidFill>
                <a:latin typeface="Times New Roman" panose="02020603050405020304" pitchFamily="18" charset="0"/>
                <a:cs typeface="Times New Roman" panose="02020603050405020304" pitchFamily="18" charset="0"/>
              </a:rPr>
              <a:t>-Notebook</a:t>
            </a:r>
          </a:p>
        </p:txBody>
      </p:sp>
      <p:sp>
        <p:nvSpPr>
          <p:cNvPr id="29" name="Slide Number Placeholder 28">
            <a:extLst>
              <a:ext uri="{FF2B5EF4-FFF2-40B4-BE49-F238E27FC236}">
                <a16:creationId xmlns:a16="http://schemas.microsoft.com/office/drawing/2014/main" id="{0FD6ACB9-F1C5-8133-1868-143FE2DABCC0}"/>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49548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9FD7D880-3731-7856-F876-6ACFA8A23091}"/>
              </a:ext>
            </a:extLst>
          </p:cNvPr>
          <p:cNvSpPr>
            <a:spLocks noGrp="1"/>
          </p:cNvSpPr>
          <p:nvPr>
            <p:ph type="sldNum" sz="quarter" idx="23"/>
          </p:nvPr>
        </p:nvSpPr>
        <p:spPr/>
        <p:txBody>
          <a:bodyPr/>
          <a:lstStyle/>
          <a:p>
            <a:fld id="{294A09A9-5501-47C1-A89A-A340965A2BE2}" type="slidenum">
              <a:rPr lang="en-US" smtClean="0"/>
              <a:pPr/>
              <a:t>3</a:t>
            </a:fld>
            <a:endParaRPr lang="en-US" dirty="0">
              <a:latin typeface="+mn-lt"/>
            </a:endParaRPr>
          </a:p>
        </p:txBody>
      </p:sp>
      <p:sp>
        <p:nvSpPr>
          <p:cNvPr id="29" name="TextBox 28">
            <a:extLst>
              <a:ext uri="{FF2B5EF4-FFF2-40B4-BE49-F238E27FC236}">
                <a16:creationId xmlns:a16="http://schemas.microsoft.com/office/drawing/2014/main" id="{FA840DFF-CBA6-22FD-A0C6-E5A7AA01D7EF}"/>
              </a:ext>
            </a:extLst>
          </p:cNvPr>
          <p:cNvSpPr txBox="1"/>
          <p:nvPr/>
        </p:nvSpPr>
        <p:spPr>
          <a:xfrm>
            <a:off x="999065" y="1029481"/>
            <a:ext cx="4455066"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Expected Outcome</a:t>
            </a:r>
          </a:p>
        </p:txBody>
      </p:sp>
      <p:sp>
        <p:nvSpPr>
          <p:cNvPr id="30" name="TextBox 29">
            <a:extLst>
              <a:ext uri="{FF2B5EF4-FFF2-40B4-BE49-F238E27FC236}">
                <a16:creationId xmlns:a16="http://schemas.microsoft.com/office/drawing/2014/main" id="{FFC5FA1E-F1FA-EE7D-F5C1-BE82BDD8A6AC}"/>
              </a:ext>
            </a:extLst>
          </p:cNvPr>
          <p:cNvSpPr txBox="1"/>
          <p:nvPr/>
        </p:nvSpPr>
        <p:spPr>
          <a:xfrm>
            <a:off x="999065" y="2809167"/>
            <a:ext cx="434446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This study will help guide software engineers and practitioners in their selection of an energy-efficient NIO algorithm</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In future if developers want to switch to some other models they only need to compare energy efficiency of the new model with the most efficient one pointed out by this study thus saving time.</a:t>
            </a:r>
          </a:p>
        </p:txBody>
      </p:sp>
      <p:sp>
        <p:nvSpPr>
          <p:cNvPr id="32" name="TextBox 31">
            <a:extLst>
              <a:ext uri="{FF2B5EF4-FFF2-40B4-BE49-F238E27FC236}">
                <a16:creationId xmlns:a16="http://schemas.microsoft.com/office/drawing/2014/main" id="{86C39F16-B787-C3E9-E0F3-C9ECE5362A46}"/>
              </a:ext>
            </a:extLst>
          </p:cNvPr>
          <p:cNvSpPr txBox="1"/>
          <p:nvPr/>
        </p:nvSpPr>
        <p:spPr>
          <a:xfrm>
            <a:off x="999065" y="2248341"/>
            <a:ext cx="48937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Use Cases</a:t>
            </a:r>
          </a:p>
        </p:txBody>
      </p:sp>
      <p:sp>
        <p:nvSpPr>
          <p:cNvPr id="33" name="TextBox 32">
            <a:extLst>
              <a:ext uri="{FF2B5EF4-FFF2-40B4-BE49-F238E27FC236}">
                <a16:creationId xmlns:a16="http://schemas.microsoft.com/office/drawing/2014/main" id="{606D8F4E-85A6-CB8B-1BAC-BC12326F5EA3}"/>
              </a:ext>
            </a:extLst>
          </p:cNvPr>
          <p:cNvSpPr txBox="1"/>
          <p:nvPr/>
        </p:nvSpPr>
        <p:spPr>
          <a:xfrm>
            <a:off x="5994400" y="2809167"/>
            <a:ext cx="4893736"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Sklearn</a:t>
            </a:r>
            <a:r>
              <a:rPr lang="en-IN" sz="1600" dirty="0">
                <a:solidFill>
                  <a:schemeClr val="tx2"/>
                </a:solidFill>
                <a:latin typeface="Times New Roman" panose="02020603050405020304" pitchFamily="18" charset="0"/>
                <a:cs typeface="Times New Roman" panose="02020603050405020304" pitchFamily="18" charset="0"/>
              </a:rPr>
              <a:t> Nature Inspired Algorithm</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NiaPy</a:t>
            </a: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solidFill>
                  <a:schemeClr val="tx2"/>
                </a:solidFill>
                <a:latin typeface="Times New Roman" panose="02020603050405020304" pitchFamily="18" charset="0"/>
                <a:cs typeface="Times New Roman" panose="02020603050405020304" pitchFamily="18" charset="0"/>
              </a:rPr>
              <a:t>Sklearn</a:t>
            </a:r>
            <a:r>
              <a:rPr lang="en-IN" sz="1600" dirty="0">
                <a:solidFill>
                  <a:schemeClr val="tx2"/>
                </a:solidFill>
                <a:latin typeface="Times New Roman" panose="02020603050405020304" pitchFamily="18" charset="0"/>
                <a:cs typeface="Times New Roman" panose="02020603050405020304" pitchFamily="18" charset="0"/>
              </a:rPr>
              <a:t> Random Forest Classifier</a:t>
            </a:r>
          </a:p>
          <a:p>
            <a:pPr marL="285750" indent="-285750">
              <a:buFont typeface="Arial" panose="020B0604020202020204" pitchFamily="34" charset="0"/>
              <a:buChar char="•"/>
            </a:pPr>
            <a:endParaRPr lang="en-IN"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solidFill>
                  <a:schemeClr val="tx2"/>
                </a:solidFill>
                <a:latin typeface="Times New Roman" panose="02020603050405020304" pitchFamily="18" charset="0"/>
                <a:cs typeface="Times New Roman" panose="02020603050405020304" pitchFamily="18" charset="0"/>
              </a:rPr>
              <a:t>Microsoft Joule Meter</a:t>
            </a:r>
          </a:p>
        </p:txBody>
      </p:sp>
      <p:sp>
        <p:nvSpPr>
          <p:cNvPr id="34" name="TextBox 33">
            <a:extLst>
              <a:ext uri="{FF2B5EF4-FFF2-40B4-BE49-F238E27FC236}">
                <a16:creationId xmlns:a16="http://schemas.microsoft.com/office/drawing/2014/main" id="{B6285331-7BA6-239A-BFB2-2CC0A8533F52}"/>
              </a:ext>
            </a:extLst>
          </p:cNvPr>
          <p:cNvSpPr txBox="1"/>
          <p:nvPr/>
        </p:nvSpPr>
        <p:spPr>
          <a:xfrm>
            <a:off x="5892801" y="2248341"/>
            <a:ext cx="509693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Dependencies / Show-stopper</a:t>
            </a:r>
          </a:p>
        </p:txBody>
      </p:sp>
    </p:spTree>
    <p:extLst>
      <p:ext uri="{BB962C8B-B14F-4D97-AF65-F5344CB8AC3E}">
        <p14:creationId xmlns:p14="http://schemas.microsoft.com/office/powerpoint/2010/main" val="64384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24564235-81AE-180B-0CFF-5BE23B94E9BD}"/>
              </a:ext>
            </a:extLst>
          </p:cNvPr>
          <p:cNvSpPr>
            <a:spLocks noGrp="1"/>
          </p:cNvSpPr>
          <p:nvPr>
            <p:ph type="sldNum" sz="quarter" idx="23"/>
          </p:nvPr>
        </p:nvSpPr>
        <p:spPr/>
        <p:txBody>
          <a:bodyPr/>
          <a:lstStyle/>
          <a:p>
            <a:fld id="{294A09A9-5501-47C1-A89A-A340965A2BE2}" type="slidenum">
              <a:rPr lang="en-US" smtClean="0"/>
              <a:pPr/>
              <a:t>4</a:t>
            </a:fld>
            <a:endParaRPr lang="en-US" dirty="0">
              <a:latin typeface="+mn-lt"/>
            </a:endParaRPr>
          </a:p>
        </p:txBody>
      </p:sp>
      <p:sp>
        <p:nvSpPr>
          <p:cNvPr id="29" name="TextBox 28">
            <a:extLst>
              <a:ext uri="{FF2B5EF4-FFF2-40B4-BE49-F238E27FC236}">
                <a16:creationId xmlns:a16="http://schemas.microsoft.com/office/drawing/2014/main" id="{90EB4DC3-9F7B-8E2D-5E37-78EA490DA671}"/>
              </a:ext>
            </a:extLst>
          </p:cNvPr>
          <p:cNvSpPr txBox="1"/>
          <p:nvPr/>
        </p:nvSpPr>
        <p:spPr>
          <a:xfrm>
            <a:off x="999065" y="1029481"/>
            <a:ext cx="4041299"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Approach Details</a:t>
            </a:r>
          </a:p>
        </p:txBody>
      </p:sp>
      <p:sp>
        <p:nvSpPr>
          <p:cNvPr id="32" name="TextBox 31">
            <a:extLst>
              <a:ext uri="{FF2B5EF4-FFF2-40B4-BE49-F238E27FC236}">
                <a16:creationId xmlns:a16="http://schemas.microsoft.com/office/drawing/2014/main" id="{5042673B-91F9-411A-4CA5-AC3A45AF626F}"/>
              </a:ext>
            </a:extLst>
          </p:cNvPr>
          <p:cNvSpPr txBox="1"/>
          <p:nvPr/>
        </p:nvSpPr>
        <p:spPr>
          <a:xfrm>
            <a:off x="971550" y="2218267"/>
            <a:ext cx="9820275" cy="313932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tx2"/>
                </a:solidFill>
                <a:latin typeface="Times New Roman" panose="02020603050405020304" pitchFamily="18" charset="0"/>
                <a:cs typeface="Times New Roman" panose="02020603050405020304" pitchFamily="18" charset="0"/>
              </a:rPr>
              <a:t>Nature-inspired algorithms are a set of novel problem-solving methodologies and approaches derived from natural processes. Some of the popular examples of nature-inspired optimization algorithms include: genetic algorithm, cuckoo search algorithm and so on. These algorithms are highly efficient in finding optimized solutions to multi-dimensional and multi-modal problems. But traditionally efficiency has only been measured in terms of runtime and not energy consumed during runtime.</a:t>
            </a:r>
          </a:p>
          <a:p>
            <a:endParaRPr lang="en-IN"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Due to the proliferation of mobile and IoT devices, software energy consumption should be taken into account during the design of applications for high-performance and mobile computing systems. Software applications could be made more energy-efficient and environment-friendly by means of their optimized algorithms and data structures. </a:t>
            </a:r>
            <a:r>
              <a:rPr lang="en-IN" dirty="0">
                <a:solidFill>
                  <a:schemeClr val="tx2"/>
                </a:solidFill>
                <a:latin typeface="Times New Roman" panose="02020603050405020304" pitchFamily="18" charset="0"/>
                <a:cs typeface="Times New Roman" panose="02020603050405020304" pitchFamily="18" charset="0"/>
              </a:rPr>
              <a:t>Now among these algorithm which will be most efficient energy wise for solving the given problem is a area of study which we intend to explore.</a:t>
            </a:r>
          </a:p>
        </p:txBody>
      </p:sp>
    </p:spTree>
    <p:extLst>
      <p:ext uri="{BB962C8B-B14F-4D97-AF65-F5344CB8AC3E}">
        <p14:creationId xmlns:p14="http://schemas.microsoft.com/office/powerpoint/2010/main" val="367119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043051-4F89-640D-24A5-96404A486F76}"/>
              </a:ext>
            </a:extLst>
          </p:cNvPr>
          <p:cNvSpPr>
            <a:spLocks noGrp="1"/>
          </p:cNvSpPr>
          <p:nvPr>
            <p:ph type="sldNum" sz="quarter" idx="23"/>
          </p:nvPr>
        </p:nvSpPr>
        <p:spPr/>
        <p:txBody>
          <a:bodyPr/>
          <a:lstStyle/>
          <a:p>
            <a:fld id="{294A09A9-5501-47C1-A89A-A340965A2BE2}" type="slidenum">
              <a:rPr lang="en-US" smtClean="0"/>
              <a:pPr/>
              <a:t>5</a:t>
            </a:fld>
            <a:endParaRPr lang="en-US" dirty="0">
              <a:latin typeface="+mn-lt"/>
            </a:endParaRPr>
          </a:p>
        </p:txBody>
      </p:sp>
      <p:sp>
        <p:nvSpPr>
          <p:cNvPr id="3" name="TextBox 2">
            <a:extLst>
              <a:ext uri="{FF2B5EF4-FFF2-40B4-BE49-F238E27FC236}">
                <a16:creationId xmlns:a16="http://schemas.microsoft.com/office/drawing/2014/main" id="{365ADB14-8FAD-4DC2-32B4-FA0315A66044}"/>
              </a:ext>
            </a:extLst>
          </p:cNvPr>
          <p:cNvSpPr txBox="1"/>
          <p:nvPr/>
        </p:nvSpPr>
        <p:spPr>
          <a:xfrm>
            <a:off x="999065" y="1029481"/>
            <a:ext cx="2568652"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Objectives</a:t>
            </a:r>
          </a:p>
        </p:txBody>
      </p:sp>
      <p:sp>
        <p:nvSpPr>
          <p:cNvPr id="4" name="TextBox 3">
            <a:extLst>
              <a:ext uri="{FF2B5EF4-FFF2-40B4-BE49-F238E27FC236}">
                <a16:creationId xmlns:a16="http://schemas.microsoft.com/office/drawing/2014/main" id="{A1DC32E3-366F-06CD-D2BC-31E661CA4E46}"/>
              </a:ext>
            </a:extLst>
          </p:cNvPr>
          <p:cNvSpPr txBox="1"/>
          <p:nvPr/>
        </p:nvSpPr>
        <p:spPr>
          <a:xfrm>
            <a:off x="971550" y="2218267"/>
            <a:ext cx="9493250" cy="369331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Conduct a critical literature review on the environmental impact of ICT, green or energy-efficient software, the impact of hardware energy consumption by software, and the analysis of energy consumption in algorithms implementations as well as nature-inspired algorithms and energy efficiency.</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Implement the NIO algorithms using Python and conduct a set of experiments for measuring the energy consumption of these algorithms by utilizing commonly used benchmark function.</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Estimate the equivalent carbon footprint of each algorithm based on the amount of energy consumed by each algorithm.</a:t>
            </a:r>
          </a:p>
          <a:p>
            <a:pPr marL="285750" indent="-285750">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Investigate whether the average energy consumption of these four algorithm is significantly different or not by performing a one-way ANOVA (Analysis of Variance) test.</a:t>
            </a:r>
          </a:p>
        </p:txBody>
      </p:sp>
    </p:spTree>
    <p:extLst>
      <p:ext uri="{BB962C8B-B14F-4D97-AF65-F5344CB8AC3E}">
        <p14:creationId xmlns:p14="http://schemas.microsoft.com/office/powerpoint/2010/main" val="197987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208B0-0C20-6F75-0C17-A8B8583B3895}"/>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3" name="TextBox 2">
            <a:extLst>
              <a:ext uri="{FF2B5EF4-FFF2-40B4-BE49-F238E27FC236}">
                <a16:creationId xmlns:a16="http://schemas.microsoft.com/office/drawing/2014/main" id="{52DDB6AB-F6A8-5EFE-7F82-57C8466F3EF7}"/>
              </a:ext>
            </a:extLst>
          </p:cNvPr>
          <p:cNvSpPr txBox="1"/>
          <p:nvPr/>
        </p:nvSpPr>
        <p:spPr>
          <a:xfrm>
            <a:off x="999065" y="1029481"/>
            <a:ext cx="2742867" cy="646331"/>
          </a:xfrm>
          <a:prstGeom prst="rect">
            <a:avLst/>
          </a:prstGeom>
          <a:noFill/>
        </p:spPr>
        <p:txBody>
          <a:bodyPr wrap="none" rtlCol="0">
            <a:spAutoFit/>
          </a:bodyPr>
          <a:lstStyle/>
          <a:p>
            <a:r>
              <a:rPr lang="en-IN" sz="3600" dirty="0">
                <a:solidFill>
                  <a:schemeClr val="bg1"/>
                </a:solidFill>
                <a:latin typeface="Arial Rounded MT Bold" panose="020F0704030504030204" pitchFamily="34" charset="0"/>
              </a:rPr>
              <a:t>References</a:t>
            </a:r>
          </a:p>
        </p:txBody>
      </p:sp>
      <p:sp>
        <p:nvSpPr>
          <p:cNvPr id="6" name="TextBox 5">
            <a:extLst>
              <a:ext uri="{FF2B5EF4-FFF2-40B4-BE49-F238E27FC236}">
                <a16:creationId xmlns:a16="http://schemas.microsoft.com/office/drawing/2014/main" id="{27363B8E-47F8-87AC-C234-9D88AFE32EF1}"/>
              </a:ext>
            </a:extLst>
          </p:cNvPr>
          <p:cNvSpPr txBox="1"/>
          <p:nvPr/>
        </p:nvSpPr>
        <p:spPr>
          <a:xfrm>
            <a:off x="999065" y="2352675"/>
            <a:ext cx="9802285" cy="3662541"/>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[1] </a:t>
            </a:r>
            <a:r>
              <a:rPr lang="en-US" sz="1600" dirty="0">
                <a:solidFill>
                  <a:schemeClr val="bg1"/>
                </a:solidFill>
                <a:latin typeface="Times New Roman" panose="02020603050405020304" pitchFamily="18" charset="0"/>
                <a:cs typeface="Times New Roman" panose="02020603050405020304" pitchFamily="18" charset="0"/>
              </a:rPr>
              <a:t>Jamil, M., </a:t>
            </a:r>
            <a:r>
              <a:rPr lang="en-US" sz="1600" dirty="0" err="1">
                <a:solidFill>
                  <a:schemeClr val="bg1"/>
                </a:solidFill>
                <a:latin typeface="Times New Roman" panose="02020603050405020304" pitchFamily="18" charset="0"/>
                <a:cs typeface="Times New Roman" panose="02020603050405020304" pitchFamily="18" charset="0"/>
              </a:rPr>
              <a:t>Kor</a:t>
            </a:r>
            <a:r>
              <a:rPr lang="en-US" sz="1600" dirty="0">
                <a:solidFill>
                  <a:schemeClr val="bg1"/>
                </a:solidFill>
                <a:latin typeface="Times New Roman" panose="02020603050405020304" pitchFamily="18" charset="0"/>
                <a:cs typeface="Times New Roman" panose="02020603050405020304" pitchFamily="18" charset="0"/>
              </a:rPr>
              <a:t>, AL. Analyzing energy consumption of nature-inspired optimization algorithms. GRN TECH RES SUSTAIN 2, 1 (2022). </a:t>
            </a:r>
            <a:r>
              <a:rPr lang="en-US" sz="1600" dirty="0">
                <a:solidFill>
                  <a:schemeClr val="bg1"/>
                </a:solidFill>
                <a:latin typeface="Times New Roman" panose="02020603050405020304" pitchFamily="18" charset="0"/>
                <a:cs typeface="Times New Roman" panose="02020603050405020304" pitchFamily="18" charset="0"/>
                <a:hlinkClick r:id="rId2"/>
              </a:rPr>
              <a:t>https://doi.org/10.1007/s44173-021-00001-9</a:t>
            </a:r>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[2] Wang, Z.; Qin, C.; Wan, B.; Song, W.W. A Comparative Study of Common Nature-Inspired Algorithms for Continuous Function Optimization. Entropy 2021, 23, 874. </a:t>
            </a:r>
            <a:r>
              <a:rPr lang="en-US" sz="1600" dirty="0">
                <a:solidFill>
                  <a:schemeClr val="bg1"/>
                </a:solidFill>
                <a:latin typeface="Times New Roman" panose="02020603050405020304" pitchFamily="18" charset="0"/>
                <a:cs typeface="Times New Roman" panose="02020603050405020304" pitchFamily="18" charset="0"/>
                <a:hlinkClick r:id="rId3"/>
              </a:rPr>
              <a:t>https://doi.org/10.3390/e23070874</a:t>
            </a:r>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[3] A.M. </a:t>
            </a:r>
            <a:r>
              <a:rPr lang="en-US" sz="1600" dirty="0" err="1">
                <a:solidFill>
                  <a:schemeClr val="bg1"/>
                </a:solidFill>
                <a:latin typeface="Times New Roman" panose="02020603050405020304" pitchFamily="18" charset="0"/>
                <a:cs typeface="Times New Roman" panose="02020603050405020304" pitchFamily="18" charset="0"/>
              </a:rPr>
              <a:t>Hemeida</a:t>
            </a:r>
            <a:r>
              <a:rPr lang="en-US" sz="1600" dirty="0">
                <a:solidFill>
                  <a:schemeClr val="bg1"/>
                </a:solidFill>
                <a:latin typeface="Times New Roman" panose="02020603050405020304" pitchFamily="18" charset="0"/>
                <a:cs typeface="Times New Roman" panose="02020603050405020304" pitchFamily="18" charset="0"/>
              </a:rPr>
              <a:t>, Salem </a:t>
            </a:r>
            <a:r>
              <a:rPr lang="en-US" sz="1600" dirty="0" err="1">
                <a:solidFill>
                  <a:schemeClr val="bg1"/>
                </a:solidFill>
                <a:latin typeface="Times New Roman" panose="02020603050405020304" pitchFamily="18" charset="0"/>
                <a:cs typeface="Times New Roman" panose="02020603050405020304" pitchFamily="18" charset="0"/>
              </a:rPr>
              <a:t>Alkhalaf</a:t>
            </a:r>
            <a:r>
              <a:rPr lang="en-US" sz="1600" dirty="0">
                <a:solidFill>
                  <a:schemeClr val="bg1"/>
                </a:solidFill>
                <a:latin typeface="Times New Roman" panose="02020603050405020304" pitchFamily="18" charset="0"/>
                <a:cs typeface="Times New Roman" panose="02020603050405020304" pitchFamily="18" charset="0"/>
              </a:rPr>
              <a:t>, A. </a:t>
            </a:r>
            <a:r>
              <a:rPr lang="en-US" sz="1600" dirty="0" err="1">
                <a:solidFill>
                  <a:schemeClr val="bg1"/>
                </a:solidFill>
                <a:latin typeface="Times New Roman" panose="02020603050405020304" pitchFamily="18" charset="0"/>
                <a:cs typeface="Times New Roman" panose="02020603050405020304" pitchFamily="18" charset="0"/>
              </a:rPr>
              <a:t>Mady</a:t>
            </a:r>
            <a:r>
              <a:rPr lang="en-US" sz="1600" dirty="0">
                <a:solidFill>
                  <a:schemeClr val="bg1"/>
                </a:solidFill>
                <a:latin typeface="Times New Roman" panose="02020603050405020304" pitchFamily="18" charset="0"/>
                <a:cs typeface="Times New Roman" panose="02020603050405020304" pitchFamily="18" charset="0"/>
              </a:rPr>
              <a:t>, E.A. Mahmoud, M.E. Hussein, Ayman M. Baha </a:t>
            </a:r>
            <a:r>
              <a:rPr lang="en-US" sz="1600" dirty="0" err="1">
                <a:solidFill>
                  <a:schemeClr val="bg1"/>
                </a:solidFill>
                <a:latin typeface="Times New Roman" panose="02020603050405020304" pitchFamily="18" charset="0"/>
                <a:cs typeface="Times New Roman" panose="02020603050405020304" pitchFamily="18" charset="0"/>
              </a:rPr>
              <a:t>Eldin</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Implementation of nature-inspired optimization algorithms in some data mining tasks,</a:t>
            </a:r>
          </a:p>
          <a:p>
            <a:r>
              <a:rPr lang="en-US" sz="1600" dirty="0">
                <a:solidFill>
                  <a:schemeClr val="bg1"/>
                </a:solidFill>
                <a:latin typeface="Times New Roman" panose="02020603050405020304" pitchFamily="18" charset="0"/>
                <a:cs typeface="Times New Roman" panose="02020603050405020304" pitchFamily="18" charset="0"/>
              </a:rPr>
              <a:t>Ain Shams Engineering Journal, Volume 11, Issue 2, 2020, Pages 309-318, ISSN 2090-4479,</a:t>
            </a:r>
          </a:p>
          <a:p>
            <a:r>
              <a:rPr lang="en-US" sz="1600" dirty="0">
                <a:solidFill>
                  <a:schemeClr val="bg1"/>
                </a:solidFill>
                <a:latin typeface="Times New Roman" panose="02020603050405020304" pitchFamily="18" charset="0"/>
                <a:cs typeface="Times New Roman" panose="02020603050405020304" pitchFamily="18" charset="0"/>
                <a:hlinkClick r:id="rId4"/>
              </a:rPr>
              <a:t>https://doi.org/10.1016/j.asej.2019.10.003</a:t>
            </a:r>
            <a:r>
              <a:rPr lang="en-US" sz="1600" dirty="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[4] C. Srivastava, S. Singh and A. P. Singh, "Estimation of Air Pollution in Delhi Using Machine Learning Techniques," 2018 International Conference on Computing, Power and Communication Technologies (GUCON), 2018, pp. 304-309, </a:t>
            </a:r>
            <a:r>
              <a:rPr lang="en-US" sz="1600" dirty="0">
                <a:solidFill>
                  <a:schemeClr val="bg1"/>
                </a:solidFill>
                <a:latin typeface="Times New Roman" panose="02020603050405020304" pitchFamily="18" charset="0"/>
                <a:cs typeface="Times New Roman" panose="02020603050405020304" pitchFamily="18" charset="0"/>
                <a:hlinkClick r:id="rId5"/>
              </a:rPr>
              <a:t>https://doi.org/10.1109/GUCON.2018.8675022</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42775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492</TotalTime>
  <Words>769</Words>
  <Application>Microsoft Office PowerPoint</Application>
  <PresentationFormat>Widescreen</PresentationFormat>
  <Paragraphs>71</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 Rounded MT Bold</vt:lpstr>
      <vt:lpstr>Bookman Old Style</vt:lpstr>
      <vt:lpstr>Calibri</vt:lpstr>
      <vt:lpstr>Franklin Gothic Book</vt:lpstr>
      <vt:lpstr>Franklin Gothic Demi</vt:lpstr>
      <vt:lpstr>Times New Roman</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Kanaishk Garg</dc:creator>
  <cp:lastModifiedBy>Kanaishk Garg</cp:lastModifiedBy>
  <cp:revision>8</cp:revision>
  <cp:lastPrinted>2022-09-30T13:44:07Z</cp:lastPrinted>
  <dcterms:created xsi:type="dcterms:W3CDTF">2022-09-30T05:31:12Z</dcterms:created>
  <dcterms:modified xsi:type="dcterms:W3CDTF">2022-09-30T13:44:09Z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