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8" r:id="rId22"/>
    <p:sldId id="279" r:id="rId23"/>
    <p:sldId id="277" r:id="rId24"/>
    <p:sldId id="280" r:id="rId25"/>
    <p:sldId id="281" r:id="rId26"/>
    <p:sldId id="282" r:id="rId27"/>
    <p:sldId id="283" r:id="rId28"/>
    <p:sldId id="274" r:id="rId29"/>
    <p:sldId id="284" r:id="rId30"/>
    <p:sldId id="285" r:id="rId31"/>
    <p:sldId id="286" r:id="rId32"/>
    <p:sldId id="287" r:id="rId33"/>
    <p:sldId id="290" r:id="rId34"/>
    <p:sldId id="291" r:id="rId35"/>
    <p:sldId id="292" r:id="rId36"/>
    <p:sldId id="293" r:id="rId37"/>
    <p:sldId id="288" r:id="rId38"/>
    <p:sldId id="289"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99"/>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1F0AA2-7791-4443-B88E-A60F287E4381}" type="datetimeFigureOut">
              <a:rPr lang="en-US" smtClean="0"/>
              <a:t>1/29/2025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5BB07A-0039-4D4A-B683-05A97260DDE1}" type="slidenum">
              <a:rPr lang="en-US" smtClean="0"/>
              <a:t>‹#›</a:t>
            </a:fld>
            <a:endParaRPr lang="en-US"/>
          </a:p>
        </p:txBody>
      </p:sp>
    </p:spTree>
    <p:extLst>
      <p:ext uri="{BB962C8B-B14F-4D97-AF65-F5344CB8AC3E}">
        <p14:creationId xmlns:p14="http://schemas.microsoft.com/office/powerpoint/2010/main" val="2551559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5BB07A-0039-4D4A-B683-05A97260DDE1}" type="slidenum">
              <a:rPr lang="en-US" smtClean="0"/>
              <a:t>1</a:t>
            </a:fld>
            <a:endParaRPr lang="en-US"/>
          </a:p>
        </p:txBody>
      </p:sp>
    </p:spTree>
    <p:extLst>
      <p:ext uri="{BB962C8B-B14F-4D97-AF65-F5344CB8AC3E}">
        <p14:creationId xmlns:p14="http://schemas.microsoft.com/office/powerpoint/2010/main" val="431864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1/29/2025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1/29/2025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1/29/2025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1/29/2025</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1/29/2025</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1/29/2025</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1/29/2025</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1/29/2025</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onlinelibrary.wiley.com/doi/epdf/10.1155/2022/6517716"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scholar.google.com/scholar_lookup?journal=Soft%20Comput.%20J.&amp;title=Improving%20the%20Performance%20of%20Machine%20Learning%20Algorithms%20for%20Heart%20Disease%20Diagnosis%20by%20Optimizing%20Data%20and%20Features&amp;author=H.%20Veisi&amp;author=H.R.%20Ghaedsharaf&amp;author=M.%20Ebrahimi&amp;volume=8&amp;publication_year=2021&amp;pages=70-85&am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file:///C:\Users\saich\OneDrive\Desktop\ML\ref%202.pdf" TargetMode="External"/><Relationship Id="rId2" Type="http://schemas.openxmlformats.org/officeDocument/2006/relationships/hyperlink" Target="file:///C:\Users\saich\OneDrive\Desktop\ML\ref%201.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apers.ssrn.com/sol3/papers.cfm?abstract_id=3884968" TargetMode="External"/><Relationship Id="rId2" Type="http://schemas.openxmlformats.org/officeDocument/2006/relationships/hyperlink" Target="https://ieeexplore.ieee.org/document/8474922" TargetMode="External"/><Relationship Id="rId1" Type="http://schemas.openxmlformats.org/officeDocument/2006/relationships/slideLayout" Target="../slideLayouts/slideLayout2.xml"/><Relationship Id="rId5" Type="http://schemas.openxmlformats.org/officeDocument/2006/relationships/hyperlink" Target="https://www.ijitee.org/portfolio-item/e2526039520/" TargetMode="External"/><Relationship Id="rId4" Type="http://schemas.openxmlformats.org/officeDocument/2006/relationships/hyperlink" Target="https://www.ijert.org/heart-attack-prediction-using-machine-learning-algorithm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5E1AC81-83F2-45A8-9054-15570F4E25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9" name="Freeform 5">
              <a:extLst>
                <a:ext uri="{FF2B5EF4-FFF2-40B4-BE49-F238E27FC236}">
                  <a16:creationId xmlns:a16="http://schemas.microsoft.com/office/drawing/2014/main" id="{B15AA7C5-9BFE-4B90-A119-467AFACE9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Freeform 6">
              <a:extLst>
                <a:ext uri="{FF2B5EF4-FFF2-40B4-BE49-F238E27FC236}">
                  <a16:creationId xmlns:a16="http://schemas.microsoft.com/office/drawing/2014/main" id="{944AB87D-35AF-4719-9940-5822E7702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 name="Freeform 7">
              <a:extLst>
                <a:ext uri="{FF2B5EF4-FFF2-40B4-BE49-F238E27FC236}">
                  <a16:creationId xmlns:a16="http://schemas.microsoft.com/office/drawing/2014/main" id="{E8B33BE3-7890-4628-9322-7EFBA3375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8">
              <a:extLst>
                <a:ext uri="{FF2B5EF4-FFF2-40B4-BE49-F238E27FC236}">
                  <a16:creationId xmlns:a16="http://schemas.microsoft.com/office/drawing/2014/main" id="{01AD3ECF-519E-45E2-99DA-F5C1B507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Freeform 9">
              <a:extLst>
                <a:ext uri="{FF2B5EF4-FFF2-40B4-BE49-F238E27FC236}">
                  <a16:creationId xmlns:a16="http://schemas.microsoft.com/office/drawing/2014/main" id="{C050E700-0FF1-4D25-B54C-84BA04FCD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Freeform 10">
              <a:extLst>
                <a:ext uri="{FF2B5EF4-FFF2-40B4-BE49-F238E27FC236}">
                  <a16:creationId xmlns:a16="http://schemas.microsoft.com/office/drawing/2014/main" id="{720D9C11-F5C9-41B0-B2F2-EE20BC3D0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Freeform 11">
              <a:extLst>
                <a:ext uri="{FF2B5EF4-FFF2-40B4-BE49-F238E27FC236}">
                  <a16:creationId xmlns:a16="http://schemas.microsoft.com/office/drawing/2014/main" id="{623A9DA0-857E-4CDE-80EA-F30F1CE55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Freeform 12">
              <a:extLst>
                <a:ext uri="{FF2B5EF4-FFF2-40B4-BE49-F238E27FC236}">
                  <a16:creationId xmlns:a16="http://schemas.microsoft.com/office/drawing/2014/main" id="{C48B8F4C-2C83-46F6-AFCD-58166AEB1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Freeform 13">
              <a:extLst>
                <a:ext uri="{FF2B5EF4-FFF2-40B4-BE49-F238E27FC236}">
                  <a16:creationId xmlns:a16="http://schemas.microsoft.com/office/drawing/2014/main" id="{234C3795-C44D-41A7-A8F6-891387A66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Freeform 14">
              <a:extLst>
                <a:ext uri="{FF2B5EF4-FFF2-40B4-BE49-F238E27FC236}">
                  <a16:creationId xmlns:a16="http://schemas.microsoft.com/office/drawing/2014/main" id="{91CC36F4-5DFA-4954-B354-97B180E98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Freeform 15">
              <a:extLst>
                <a:ext uri="{FF2B5EF4-FFF2-40B4-BE49-F238E27FC236}">
                  <a16:creationId xmlns:a16="http://schemas.microsoft.com/office/drawing/2014/main" id="{7087A08E-C024-457D-8F99-1F340CED6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Freeform 16">
              <a:extLst>
                <a:ext uri="{FF2B5EF4-FFF2-40B4-BE49-F238E27FC236}">
                  <a16:creationId xmlns:a16="http://schemas.microsoft.com/office/drawing/2014/main" id="{61CFBC61-7F57-45D7-860E-BF51B0EDA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17">
              <a:extLst>
                <a:ext uri="{FF2B5EF4-FFF2-40B4-BE49-F238E27FC236}">
                  <a16:creationId xmlns:a16="http://schemas.microsoft.com/office/drawing/2014/main" id="{2591C3DB-4880-431E-BC3D-37F1378A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Freeform 18">
              <a:extLst>
                <a:ext uri="{FF2B5EF4-FFF2-40B4-BE49-F238E27FC236}">
                  <a16:creationId xmlns:a16="http://schemas.microsoft.com/office/drawing/2014/main" id="{79557EFE-4199-4E24-8A13-1B9CC1715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Freeform 19">
              <a:extLst>
                <a:ext uri="{FF2B5EF4-FFF2-40B4-BE49-F238E27FC236}">
                  <a16:creationId xmlns:a16="http://schemas.microsoft.com/office/drawing/2014/main" id="{0B965615-6052-4907-A136-9CAD14604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 name="Freeform 20">
              <a:extLst>
                <a:ext uri="{FF2B5EF4-FFF2-40B4-BE49-F238E27FC236}">
                  <a16:creationId xmlns:a16="http://schemas.microsoft.com/office/drawing/2014/main" id="{F788FFC4-205D-47C1-91E7-DD1A52E0A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Freeform 21">
              <a:extLst>
                <a:ext uri="{FF2B5EF4-FFF2-40B4-BE49-F238E27FC236}">
                  <a16:creationId xmlns:a16="http://schemas.microsoft.com/office/drawing/2014/main" id="{462FADD6-C927-46ED-A6E6-273B35C2F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Freeform 22">
              <a:extLst>
                <a:ext uri="{FF2B5EF4-FFF2-40B4-BE49-F238E27FC236}">
                  <a16:creationId xmlns:a16="http://schemas.microsoft.com/office/drawing/2014/main" id="{AF64005E-134D-4444-9425-FB1C188985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23">
              <a:extLst>
                <a:ext uri="{FF2B5EF4-FFF2-40B4-BE49-F238E27FC236}">
                  <a16:creationId xmlns:a16="http://schemas.microsoft.com/office/drawing/2014/main" id="{E2565CA7-A8CB-463D-8D25-4F41235BC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24">
              <a:extLst>
                <a:ext uri="{FF2B5EF4-FFF2-40B4-BE49-F238E27FC236}">
                  <a16:creationId xmlns:a16="http://schemas.microsoft.com/office/drawing/2014/main" id="{41ABBFC0-4EEA-4634-A73B-945729D6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25">
              <a:extLst>
                <a:ext uri="{FF2B5EF4-FFF2-40B4-BE49-F238E27FC236}">
                  <a16:creationId xmlns:a16="http://schemas.microsoft.com/office/drawing/2014/main" id="{E422F11F-726A-4A93-9D1B-B1400B061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1" name="Group 30">
            <a:extLst>
              <a:ext uri="{FF2B5EF4-FFF2-40B4-BE49-F238E27FC236}">
                <a16:creationId xmlns:a16="http://schemas.microsoft.com/office/drawing/2014/main" id="{FBF129BC-EA9E-4D20-898B-399F7727DF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2" name="Rectangle 31">
              <a:extLst>
                <a:ext uri="{FF2B5EF4-FFF2-40B4-BE49-F238E27FC236}">
                  <a16:creationId xmlns:a16="http://schemas.microsoft.com/office/drawing/2014/main" id="{CFF42BAE-3249-46C8-9108-A83C87206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3" name="Isosceles Triangle 22">
              <a:extLst>
                <a:ext uri="{FF2B5EF4-FFF2-40B4-BE49-F238E27FC236}">
                  <a16:creationId xmlns:a16="http://schemas.microsoft.com/office/drawing/2014/main" id="{4DDE2BA8-4174-4A99-BB09-0BA28F26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4" name="Rectangle 33">
              <a:extLst>
                <a:ext uri="{FF2B5EF4-FFF2-40B4-BE49-F238E27FC236}">
                  <a16:creationId xmlns:a16="http://schemas.microsoft.com/office/drawing/2014/main" id="{4A893933-F7DD-4DA6-85C7-4CFF587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sp useBgFill="1">
        <p:nvSpPr>
          <p:cNvPr id="36" name="Rectangle 35">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74788" y="-15796"/>
            <a:ext cx="7911916"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 name="Freeform: Shape 39">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49750" y="-6726"/>
            <a:ext cx="5931659"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 name="Freeform: Shape 41">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33528" y="-3116"/>
            <a:ext cx="6766974"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 name="Freeform: Shape 43">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36" y="0"/>
            <a:ext cx="5238864"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C6E8AA-0740-034E-1957-9952CB447781}"/>
              </a:ext>
            </a:extLst>
          </p:cNvPr>
          <p:cNvSpPr>
            <a:spLocks noGrp="1"/>
          </p:cNvSpPr>
          <p:nvPr>
            <p:ph type="ctrTitle"/>
          </p:nvPr>
        </p:nvSpPr>
        <p:spPr>
          <a:xfrm>
            <a:off x="7874928" y="1124998"/>
            <a:ext cx="3456122" cy="4589717"/>
          </a:xfrm>
        </p:spPr>
        <p:txBody>
          <a:bodyPr vert="horz" lIns="228600" tIns="228600" rIns="228600" bIns="228600" rtlCol="0" anchor="ctr">
            <a:normAutofit/>
          </a:bodyPr>
          <a:lstStyle/>
          <a:p>
            <a:pPr algn="l">
              <a:lnSpc>
                <a:spcPct val="85000"/>
              </a:lnSpc>
            </a:pPr>
            <a:r>
              <a:rPr lang="en-US" sz="4800" dirty="0">
                <a:latin typeface="+mn-lt"/>
              </a:rPr>
              <a:t>Heart Disease Prediction System</a:t>
            </a:r>
          </a:p>
        </p:txBody>
      </p:sp>
      <p:sp>
        <p:nvSpPr>
          <p:cNvPr id="3" name="Subtitle 2">
            <a:extLst>
              <a:ext uri="{FF2B5EF4-FFF2-40B4-BE49-F238E27FC236}">
                <a16:creationId xmlns:a16="http://schemas.microsoft.com/office/drawing/2014/main" id="{E998B2F6-8927-CB67-3F6C-8D29EA195EA3}"/>
              </a:ext>
            </a:extLst>
          </p:cNvPr>
          <p:cNvSpPr>
            <a:spLocks noGrp="1"/>
          </p:cNvSpPr>
          <p:nvPr>
            <p:ph type="subTitle" idx="1"/>
          </p:nvPr>
        </p:nvSpPr>
        <p:spPr>
          <a:xfrm>
            <a:off x="798577" y="794042"/>
            <a:ext cx="5427137" cy="5248622"/>
          </a:xfrm>
        </p:spPr>
        <p:txBody>
          <a:bodyPr vert="horz" lIns="91440" tIns="45720" rIns="91440" bIns="45720" rtlCol="0" anchor="ctr">
            <a:normAutofit/>
          </a:bodyPr>
          <a:lstStyle/>
          <a:p>
            <a:pPr indent="-228600" algn="l">
              <a:lnSpc>
                <a:spcPct val="120000"/>
              </a:lnSpc>
              <a:buFont typeface="Wingdings" panose="05000000000000000000" pitchFamily="2" charset="2"/>
              <a:buChar char="§"/>
            </a:pPr>
            <a:r>
              <a:rPr lang="en-US" sz="1600" dirty="0">
                <a:solidFill>
                  <a:schemeClr val="tx1"/>
                </a:solidFill>
              </a:rPr>
              <a:t>Presented by: </a:t>
            </a:r>
          </a:p>
          <a:p>
            <a:pPr indent="-228600" algn="l">
              <a:lnSpc>
                <a:spcPct val="120000"/>
              </a:lnSpc>
              <a:buFont typeface="Wingdings" panose="05000000000000000000" pitchFamily="2" charset="2"/>
              <a:buChar char="§"/>
            </a:pPr>
            <a:r>
              <a:rPr lang="en-US" sz="1600" dirty="0">
                <a:solidFill>
                  <a:schemeClr val="tx1"/>
                </a:solidFill>
              </a:rPr>
              <a:t>SAI CHANDHAN GANJI</a:t>
            </a:r>
          </a:p>
        </p:txBody>
      </p:sp>
    </p:spTree>
    <p:extLst>
      <p:ext uri="{BB962C8B-B14F-4D97-AF65-F5344CB8AC3E}">
        <p14:creationId xmlns:p14="http://schemas.microsoft.com/office/powerpoint/2010/main" val="2584349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0D12EB5E-81FD-6E07-E3F6-E17BED417103}"/>
              </a:ext>
            </a:extLst>
          </p:cNvPr>
          <p:cNvSpPr>
            <a:spLocks noGrp="1"/>
          </p:cNvSpPr>
          <p:nvPr>
            <p:ph idx="1"/>
          </p:nvPr>
        </p:nvSpPr>
        <p:spPr>
          <a:xfrm>
            <a:off x="2788852" y="1234844"/>
            <a:ext cx="7983923" cy="4993678"/>
          </a:xfrm>
        </p:spPr>
        <p:txBody>
          <a:bodyPr anchor="t">
            <a:normAutofit/>
          </a:bodyPr>
          <a:lstStyle/>
          <a:p>
            <a:pPr marL="0" indent="0" algn="just">
              <a:lnSpc>
                <a:spcPct val="110000"/>
              </a:lnSpc>
              <a:spcAft>
                <a:spcPts val="120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Karthick K. et al. used SVM, Gaussian Naive Bayes (GNB), LR, LightGBM, XGBoost, and RF algorithms to build an ML model for heart disease risk prediction. In this study, the authors applied the Chi-square statistical test to select the best features from the Cleveland heart disease dataset. After feature selection, the RF classifier model obtained the highest classification accuracy rate of 88.5% </a:t>
            </a:r>
            <a:r>
              <a:rPr lang="en-US" sz="1500" b="1" u="sng" dirty="0">
                <a:effectLst/>
                <a:latin typeface="Times New Roman" panose="02020603050405020304" pitchFamily="18" charset="0"/>
                <a:ea typeface="Times New Roman" panose="02020603050405020304" pitchFamily="18" charset="0"/>
                <a:cs typeface="Times New Roman" panose="02020603050405020304" pitchFamily="18" charset="0"/>
                <a:hlinkClick r:id="rId2"/>
              </a:rPr>
              <a:t>[7].</a:t>
            </a:r>
            <a:endParaRPr lang="en-IN" sz="15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10000"/>
              </a:lnSpc>
              <a:spcAft>
                <a:spcPts val="120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Sairabi H.Mujawar et al, </a:t>
            </a:r>
            <a:r>
              <a:rPr lang="en-US" sz="1500" b="1"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[8] </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used k-means and naïve bayes to predict heart disease. This paper is to build the system using historical heart database that gives diagnosis. 13 attributes have considered for building the system. To extract knowledge from database, data mining techniques such as clustering, classification methods can be used. 13 attributes with total of 300 records were used from the Cleveland Heart Database. This model is to predict whether the patient have heart disease or not based on the values of 13 attributes.</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10000"/>
              </a:lnSpc>
              <a:spcAft>
                <a:spcPts val="120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Sharan Monica.L et al</a:t>
            </a:r>
            <a:r>
              <a:rPr lang="en-US" sz="1500" b="1"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[9] </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proposed an analysis of cardiovascular disease. This paper proposed data mining techniques to predict the disease. It is intended to provide the survey of current techniques to extract information from dataset and it will be useful for healthcare practitioners. The performance can be obtained based on the time taken to build the decision tree for the system. The primary objective is to predict the disease with less number of attributes.</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0000"/>
              </a:lnSpc>
            </a:pPr>
            <a:endParaRPr lang="en-US" sz="1100" dirty="0"/>
          </a:p>
        </p:txBody>
      </p:sp>
    </p:spTree>
    <p:extLst>
      <p:ext uri="{BB962C8B-B14F-4D97-AF65-F5344CB8AC3E}">
        <p14:creationId xmlns:p14="http://schemas.microsoft.com/office/powerpoint/2010/main" val="671438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BFA0590E-4A8F-B518-89A7-A692B72EFD67}"/>
              </a:ext>
            </a:extLst>
          </p:cNvPr>
          <p:cNvSpPr>
            <a:spLocks noGrp="1"/>
          </p:cNvSpPr>
          <p:nvPr>
            <p:ph idx="1"/>
          </p:nvPr>
        </p:nvSpPr>
        <p:spPr>
          <a:xfrm>
            <a:off x="2611053" y="827088"/>
            <a:ext cx="8225222" cy="5414686"/>
          </a:xfrm>
        </p:spPr>
        <p:txBody>
          <a:bodyPr anchor="t">
            <a:noAutofit/>
          </a:bodyPr>
          <a:lstStyle/>
          <a:p>
            <a:pPr marL="0" indent="0" algn="just">
              <a:lnSpc>
                <a:spcPct val="130000"/>
              </a:lnSpc>
              <a:spcAft>
                <a:spcPts val="1200"/>
              </a:spcAft>
              <a:buNone/>
            </a:pPr>
            <a:r>
              <a:rPr lang="en-US"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Reldean Williams et al. </a:t>
            </a:r>
            <a:r>
              <a:rPr lang="en-US" sz="1500" b="1"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[10] </a:t>
            </a:r>
            <a:r>
              <a:rPr lang="en-US"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used a set of eight machine learning methods, including Artificial Neural Networks, RF, LR, SVM , Decision Trees, XG Boost and Naive Bayes for heart problem prediction with elements like Systolic and diastolic pressure, cholesterol level and Chest tightness. UCI data repository is used. They found that out of the machine learning methods utilized, Random Forest demonstrated the highest accuracy for forecasting the incidence of the illness.</a:t>
            </a:r>
            <a:endParaRPr lang="en-IN"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30000"/>
              </a:lnSpc>
              <a:spcAft>
                <a:spcPts val="1200"/>
              </a:spcAft>
              <a:buNone/>
            </a:pPr>
            <a:r>
              <a:rPr lang="en-US"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Dubey A. K. et al. </a:t>
            </a:r>
            <a:r>
              <a:rPr lang="en-US" sz="1500" b="1"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[11] </a:t>
            </a:r>
            <a:r>
              <a:rPr lang="en-US"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examined the performance of ML models such as Logistic Regression (LR), Decision Tree (DT), Random Forest (RF), Support Vector Machine (SVM), SVM with grid search (SVMG), K-Nearest Neighbor (KNN) and Naïve Bayes (NB) for heart disease classification. Cleveland and Statlog datasets from the UCI Machine Learning repository were used for training and testing. The experimental results show that LR and SVM classifier models perform better on the Cleveland dataset with 89% accuracy, while LR performs better on the Statlog dataset with 93% accuracy.</a:t>
            </a:r>
            <a:endParaRPr lang="en-IN"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30000"/>
              </a:lnSpc>
              <a:spcAft>
                <a:spcPts val="1200"/>
              </a:spcAft>
              <a:buNone/>
            </a:pPr>
            <a:r>
              <a:rPr lang="en-US"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Veisi H. et al. developed various ML models such as DT, RF, SVM, XGBoost, and Multilayer Perceptron (MLP) using the Cleveland heart disease dataset to predict heart disease. Various preprocessing (outlier detection, normalization, etc.) and feature selection processes were applied to the dataset. Among the ML models evaluated, the highest accuracy of 94.6% was achieved using the MLP </a:t>
            </a:r>
            <a:r>
              <a:rPr lang="en-US" sz="15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5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12</a:t>
            </a:r>
            <a:r>
              <a:rPr lang="en-US" sz="15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500" b="1" dirty="0"/>
          </a:p>
        </p:txBody>
      </p:sp>
    </p:spTree>
    <p:extLst>
      <p:ext uri="{BB962C8B-B14F-4D97-AF65-F5344CB8AC3E}">
        <p14:creationId xmlns:p14="http://schemas.microsoft.com/office/powerpoint/2010/main" val="2836980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46" name="Rectangle 545">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7" name="Group 546">
            <a:extLst>
              <a:ext uri="{FF2B5EF4-FFF2-40B4-BE49-F238E27FC236}">
                <a16:creationId xmlns:a16="http://schemas.microsoft.com/office/drawing/2014/main" id="{4800B320-C486-4967-AFB8-58E3EBDA9E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0624" y="0"/>
            <a:ext cx="12584114" cy="6853238"/>
            <a:chOff x="-417513" y="0"/>
            <a:chExt cx="12584114" cy="6853238"/>
          </a:xfrm>
        </p:grpSpPr>
        <p:sp>
          <p:nvSpPr>
            <p:cNvPr id="451" name="Freeform 5">
              <a:extLst>
                <a:ext uri="{FF2B5EF4-FFF2-40B4-BE49-F238E27FC236}">
                  <a16:creationId xmlns:a16="http://schemas.microsoft.com/office/drawing/2014/main" id="{B6E6BEB2-753A-4253-9BE2-9E569A8A5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2" name="Freeform 6">
              <a:extLst>
                <a:ext uri="{FF2B5EF4-FFF2-40B4-BE49-F238E27FC236}">
                  <a16:creationId xmlns:a16="http://schemas.microsoft.com/office/drawing/2014/main" id="{196A6026-E2E2-4401-BB72-F8314907A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3" name="Freeform 7">
              <a:extLst>
                <a:ext uri="{FF2B5EF4-FFF2-40B4-BE49-F238E27FC236}">
                  <a16:creationId xmlns:a16="http://schemas.microsoft.com/office/drawing/2014/main" id="{C852B828-3E4B-4404-AEE7-815B0B6EE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4" name="Freeform 8">
              <a:extLst>
                <a:ext uri="{FF2B5EF4-FFF2-40B4-BE49-F238E27FC236}">
                  <a16:creationId xmlns:a16="http://schemas.microsoft.com/office/drawing/2014/main" id="{B2BAC571-023A-4027-9689-5A7375FE5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5" name="Freeform 9">
              <a:extLst>
                <a:ext uri="{FF2B5EF4-FFF2-40B4-BE49-F238E27FC236}">
                  <a16:creationId xmlns:a16="http://schemas.microsoft.com/office/drawing/2014/main" id="{6BB424FB-2158-48AB-9A28-A11889AA5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6" name="Freeform 10">
              <a:extLst>
                <a:ext uri="{FF2B5EF4-FFF2-40B4-BE49-F238E27FC236}">
                  <a16:creationId xmlns:a16="http://schemas.microsoft.com/office/drawing/2014/main" id="{BE5FA512-D3FE-4F91-AE23-51DAAAA74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7" name="Freeform 11">
              <a:extLst>
                <a:ext uri="{FF2B5EF4-FFF2-40B4-BE49-F238E27FC236}">
                  <a16:creationId xmlns:a16="http://schemas.microsoft.com/office/drawing/2014/main" id="{83CF3A0A-06AA-4987-8182-4F86E662E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8" name="Freeform 12">
              <a:extLst>
                <a:ext uri="{FF2B5EF4-FFF2-40B4-BE49-F238E27FC236}">
                  <a16:creationId xmlns:a16="http://schemas.microsoft.com/office/drawing/2014/main" id="{969C6F15-1F6D-46D5-8C47-3FBC312536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9" name="Freeform 13">
              <a:extLst>
                <a:ext uri="{FF2B5EF4-FFF2-40B4-BE49-F238E27FC236}">
                  <a16:creationId xmlns:a16="http://schemas.microsoft.com/office/drawing/2014/main" id="{01E2B94D-4E93-4C11-A1FC-B3A6E8CC5F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0" name="Freeform 14">
              <a:extLst>
                <a:ext uri="{FF2B5EF4-FFF2-40B4-BE49-F238E27FC236}">
                  <a16:creationId xmlns:a16="http://schemas.microsoft.com/office/drawing/2014/main" id="{F47C1110-8C08-4C26-BD0D-3083BFAC1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 name="Freeform 15">
              <a:extLst>
                <a:ext uri="{FF2B5EF4-FFF2-40B4-BE49-F238E27FC236}">
                  <a16:creationId xmlns:a16="http://schemas.microsoft.com/office/drawing/2014/main" id="{3085CEBC-D1F5-4F82-93C8-8ED38B7CBE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2" name="Freeform 16">
              <a:extLst>
                <a:ext uri="{FF2B5EF4-FFF2-40B4-BE49-F238E27FC236}">
                  <a16:creationId xmlns:a16="http://schemas.microsoft.com/office/drawing/2014/main" id="{3ED8F25D-E867-46B6-A62D-3B2114768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3" name="Freeform 17">
              <a:extLst>
                <a:ext uri="{FF2B5EF4-FFF2-40B4-BE49-F238E27FC236}">
                  <a16:creationId xmlns:a16="http://schemas.microsoft.com/office/drawing/2014/main" id="{6BB81545-0C01-4B56-BADD-6B7D5B72A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4" name="Freeform 18">
              <a:extLst>
                <a:ext uri="{FF2B5EF4-FFF2-40B4-BE49-F238E27FC236}">
                  <a16:creationId xmlns:a16="http://schemas.microsoft.com/office/drawing/2014/main" id="{A1574FCC-646A-4771-AB54-A44212F19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5" name="Freeform 19">
              <a:extLst>
                <a:ext uri="{FF2B5EF4-FFF2-40B4-BE49-F238E27FC236}">
                  <a16:creationId xmlns:a16="http://schemas.microsoft.com/office/drawing/2014/main" id="{A56CC2BC-E51D-4A79-AA80-770FAA784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6" name="Freeform 20">
              <a:extLst>
                <a:ext uri="{FF2B5EF4-FFF2-40B4-BE49-F238E27FC236}">
                  <a16:creationId xmlns:a16="http://schemas.microsoft.com/office/drawing/2014/main" id="{C95E0495-B7F8-44C5-AD1F-5F3C8633E3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7" name="Freeform 21">
              <a:extLst>
                <a:ext uri="{FF2B5EF4-FFF2-40B4-BE49-F238E27FC236}">
                  <a16:creationId xmlns:a16="http://schemas.microsoft.com/office/drawing/2014/main" id="{28C1E7AA-A198-498A-9426-7632D7AA3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8" name="Freeform 22">
              <a:extLst>
                <a:ext uri="{FF2B5EF4-FFF2-40B4-BE49-F238E27FC236}">
                  <a16:creationId xmlns:a16="http://schemas.microsoft.com/office/drawing/2014/main" id="{96410611-0DF8-42D3-91B1-B87AE692E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9" name="Freeform 23">
              <a:extLst>
                <a:ext uri="{FF2B5EF4-FFF2-40B4-BE49-F238E27FC236}">
                  <a16:creationId xmlns:a16="http://schemas.microsoft.com/office/drawing/2014/main" id="{EACF821F-24B2-49B5-8688-744B0EADF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0" name="Freeform 24">
              <a:extLst>
                <a:ext uri="{FF2B5EF4-FFF2-40B4-BE49-F238E27FC236}">
                  <a16:creationId xmlns:a16="http://schemas.microsoft.com/office/drawing/2014/main" id="{418BD791-FEEE-4A18-A5EF-F3815F184C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 name="Freeform 25">
              <a:extLst>
                <a:ext uri="{FF2B5EF4-FFF2-40B4-BE49-F238E27FC236}">
                  <a16:creationId xmlns:a16="http://schemas.microsoft.com/office/drawing/2014/main" id="{D5D16C8F-EA4F-447C-934A-06E7BFAE92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pic>
        <p:nvPicPr>
          <p:cNvPr id="2" name="Picture 1" descr="A table with a table of information&#10;&#10;Description automatically generated with medium confidence">
            <a:extLst>
              <a:ext uri="{FF2B5EF4-FFF2-40B4-BE49-F238E27FC236}">
                <a16:creationId xmlns:a16="http://schemas.microsoft.com/office/drawing/2014/main" id="{A2E14194-253E-4AF0-6596-F804E284604F}"/>
              </a:ext>
            </a:extLst>
          </p:cNvPr>
          <p:cNvPicPr>
            <a:picLocks noChangeAspect="1"/>
          </p:cNvPicPr>
          <p:nvPr/>
        </p:nvPicPr>
        <p:blipFill>
          <a:blip r:embed="rId2"/>
          <a:stretch>
            <a:fillRect/>
          </a:stretch>
        </p:blipFill>
        <p:spPr>
          <a:xfrm>
            <a:off x="2460550" y="643467"/>
            <a:ext cx="7270899" cy="5571066"/>
          </a:xfrm>
          <a:prstGeom prst="rect">
            <a:avLst/>
          </a:prstGeom>
        </p:spPr>
      </p:pic>
    </p:spTree>
    <p:extLst>
      <p:ext uri="{BB962C8B-B14F-4D97-AF65-F5344CB8AC3E}">
        <p14:creationId xmlns:p14="http://schemas.microsoft.com/office/powerpoint/2010/main" val="411738253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B984687B-789E-453B-921F-7804CCA6BA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71" name="Freeform 5">
              <a:extLst>
                <a:ext uri="{FF2B5EF4-FFF2-40B4-BE49-F238E27FC236}">
                  <a16:creationId xmlns:a16="http://schemas.microsoft.com/office/drawing/2014/main" id="{0495A546-1866-442A-8EF9-B683FCB39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72" name="Freeform 6">
              <a:extLst>
                <a:ext uri="{FF2B5EF4-FFF2-40B4-BE49-F238E27FC236}">
                  <a16:creationId xmlns:a16="http://schemas.microsoft.com/office/drawing/2014/main" id="{20FC9B1F-EB6E-40D2-8261-0142E7326F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3" name="Freeform 7">
              <a:extLst>
                <a:ext uri="{FF2B5EF4-FFF2-40B4-BE49-F238E27FC236}">
                  <a16:creationId xmlns:a16="http://schemas.microsoft.com/office/drawing/2014/main" id="{08DB0E74-FB47-4298-AF40-FAC8939F9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4" name="Freeform 8">
              <a:extLst>
                <a:ext uri="{FF2B5EF4-FFF2-40B4-BE49-F238E27FC236}">
                  <a16:creationId xmlns:a16="http://schemas.microsoft.com/office/drawing/2014/main" id="{08813488-5B66-4FB7-A177-9B9B4658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 name="Freeform 9">
              <a:extLst>
                <a:ext uri="{FF2B5EF4-FFF2-40B4-BE49-F238E27FC236}">
                  <a16:creationId xmlns:a16="http://schemas.microsoft.com/office/drawing/2014/main" id="{235E4BF3-25DA-41E9-B880-A0DC6C1EF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 name="Freeform 10">
              <a:extLst>
                <a:ext uri="{FF2B5EF4-FFF2-40B4-BE49-F238E27FC236}">
                  <a16:creationId xmlns:a16="http://schemas.microsoft.com/office/drawing/2014/main" id="{813C1F92-ED6B-4F19-9415-BFB5B5B5A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 name="Freeform 11">
              <a:extLst>
                <a:ext uri="{FF2B5EF4-FFF2-40B4-BE49-F238E27FC236}">
                  <a16:creationId xmlns:a16="http://schemas.microsoft.com/office/drawing/2014/main" id="{9E40EF46-D7B9-447E-ACB4-D78972199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 name="Freeform 12">
              <a:extLst>
                <a:ext uri="{FF2B5EF4-FFF2-40B4-BE49-F238E27FC236}">
                  <a16:creationId xmlns:a16="http://schemas.microsoft.com/office/drawing/2014/main" id="{123CAE24-12FF-43D7-A6C0-6AA792E3AB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9" name="Freeform 13">
              <a:extLst>
                <a:ext uri="{FF2B5EF4-FFF2-40B4-BE49-F238E27FC236}">
                  <a16:creationId xmlns:a16="http://schemas.microsoft.com/office/drawing/2014/main" id="{B372F5DB-BF3F-4325-85B0-CDCE7A6A68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 name="Freeform 14">
              <a:extLst>
                <a:ext uri="{FF2B5EF4-FFF2-40B4-BE49-F238E27FC236}">
                  <a16:creationId xmlns:a16="http://schemas.microsoft.com/office/drawing/2014/main" id="{B25A9653-2959-449B-BA93-64D5656B1A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1" name="Freeform 15">
              <a:extLst>
                <a:ext uri="{FF2B5EF4-FFF2-40B4-BE49-F238E27FC236}">
                  <a16:creationId xmlns:a16="http://schemas.microsoft.com/office/drawing/2014/main" id="{683D52E0-024E-49EA-B58E-AFCB54B930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 name="Freeform 16">
              <a:extLst>
                <a:ext uri="{FF2B5EF4-FFF2-40B4-BE49-F238E27FC236}">
                  <a16:creationId xmlns:a16="http://schemas.microsoft.com/office/drawing/2014/main" id="{B42DB067-C8BB-4763-B3AC-A1AFC1F94C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3" name="Freeform 17">
              <a:extLst>
                <a:ext uri="{FF2B5EF4-FFF2-40B4-BE49-F238E27FC236}">
                  <a16:creationId xmlns:a16="http://schemas.microsoft.com/office/drawing/2014/main" id="{4BFADE60-883C-490B-8717-29178631E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4" name="Freeform 18">
              <a:extLst>
                <a:ext uri="{FF2B5EF4-FFF2-40B4-BE49-F238E27FC236}">
                  <a16:creationId xmlns:a16="http://schemas.microsoft.com/office/drawing/2014/main" id="{276CDC4A-1010-43AB-BD13-E9BC487D6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5" name="Freeform 19">
              <a:extLst>
                <a:ext uri="{FF2B5EF4-FFF2-40B4-BE49-F238E27FC236}">
                  <a16:creationId xmlns:a16="http://schemas.microsoft.com/office/drawing/2014/main" id="{E6DA892F-7AE7-4A83-9BFB-D5FDBA16D9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 name="Freeform 20">
              <a:extLst>
                <a:ext uri="{FF2B5EF4-FFF2-40B4-BE49-F238E27FC236}">
                  <a16:creationId xmlns:a16="http://schemas.microsoft.com/office/drawing/2014/main" id="{2079130B-2394-449B-80DB-0B9946C7B6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7" name="Freeform 21">
              <a:extLst>
                <a:ext uri="{FF2B5EF4-FFF2-40B4-BE49-F238E27FC236}">
                  <a16:creationId xmlns:a16="http://schemas.microsoft.com/office/drawing/2014/main" id="{2F852A68-5FD2-4BD4-902A-37D580B79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8" name="Freeform 22">
              <a:extLst>
                <a:ext uri="{FF2B5EF4-FFF2-40B4-BE49-F238E27FC236}">
                  <a16:creationId xmlns:a16="http://schemas.microsoft.com/office/drawing/2014/main" id="{1CD48066-FF17-425E-9EEC-795CD0CA40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9" name="Freeform 23">
              <a:extLst>
                <a:ext uri="{FF2B5EF4-FFF2-40B4-BE49-F238E27FC236}">
                  <a16:creationId xmlns:a16="http://schemas.microsoft.com/office/drawing/2014/main" id="{374D862B-A8E1-4CB9-8529-077C6DBA5C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 name="Freeform 24">
              <a:extLst>
                <a:ext uri="{FF2B5EF4-FFF2-40B4-BE49-F238E27FC236}">
                  <a16:creationId xmlns:a16="http://schemas.microsoft.com/office/drawing/2014/main" id="{5A3B1A83-9C72-4407-A5BF-A9EAA5C4D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1" name="Freeform 25">
              <a:extLst>
                <a:ext uri="{FF2B5EF4-FFF2-40B4-BE49-F238E27FC236}">
                  <a16:creationId xmlns:a16="http://schemas.microsoft.com/office/drawing/2014/main" id="{C73AF399-B36E-419F-92C0-533EFBD9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 name="Title 1">
            <a:extLst>
              <a:ext uri="{FF2B5EF4-FFF2-40B4-BE49-F238E27FC236}">
                <a16:creationId xmlns:a16="http://schemas.microsoft.com/office/drawing/2014/main" id="{20E0887C-82B7-409C-4BD4-82B3C7CA9E74}"/>
              </a:ext>
            </a:extLst>
          </p:cNvPr>
          <p:cNvSpPr>
            <a:spLocks noGrp="1"/>
          </p:cNvSpPr>
          <p:nvPr>
            <p:ph type="title"/>
          </p:nvPr>
        </p:nvSpPr>
        <p:spPr>
          <a:xfrm>
            <a:off x="888631" y="1477651"/>
            <a:ext cx="4186952" cy="4575659"/>
          </a:xfrm>
        </p:spPr>
        <p:txBody>
          <a:bodyPr anchor="t">
            <a:normAutofit/>
          </a:bodyPr>
          <a:lstStyle/>
          <a:p>
            <a:pPr algn="l"/>
            <a:r>
              <a:rPr lang="en-US" sz="4200" dirty="0">
                <a:solidFill>
                  <a:schemeClr val="accent1"/>
                </a:solidFill>
                <a:latin typeface="+mn-lt"/>
              </a:rPr>
              <a:t>4.Preprocessing</a:t>
            </a:r>
          </a:p>
        </p:txBody>
      </p:sp>
      <p:sp>
        <p:nvSpPr>
          <p:cNvPr id="92" name="Isosceles Triangle 64">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7553" y="1375241"/>
            <a:ext cx="175681" cy="1665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600" dirty="0"/>
          </a:p>
        </p:txBody>
      </p:sp>
      <p:sp>
        <p:nvSpPr>
          <p:cNvPr id="3" name="Content Placeholder 2">
            <a:extLst>
              <a:ext uri="{FF2B5EF4-FFF2-40B4-BE49-F238E27FC236}">
                <a16:creationId xmlns:a16="http://schemas.microsoft.com/office/drawing/2014/main" id="{0E2FE83B-DD66-8034-50DE-58FC6AEFC22F}"/>
              </a:ext>
            </a:extLst>
          </p:cNvPr>
          <p:cNvSpPr>
            <a:spLocks noGrp="1"/>
          </p:cNvSpPr>
          <p:nvPr>
            <p:ph idx="1"/>
          </p:nvPr>
        </p:nvSpPr>
        <p:spPr>
          <a:xfrm>
            <a:off x="5239764" y="1477651"/>
            <a:ext cx="6160555" cy="4575660"/>
          </a:xfrm>
        </p:spPr>
        <p:txBody>
          <a:bodyPr anchor="t">
            <a:normAutofit/>
          </a:bodyPr>
          <a:lstStyle/>
          <a:p>
            <a:pPr marL="0" indent="0">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 Here,</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 performance analysis of different ML techniques based on selecting the meaningful features of the dataset in the hope of improving heart disease prediction accuracy. In this study, the performance of different ML models such as Logistic Regression, Support Vector Machine (SVM), Decision Tree, Random Forest, K- Nearest Neighbor (KNN)and feature selection for the prediction of heart disease was compared, aiming at obtaining the highest performance model. The dataset used in this study was obtained from the Kaggle Machine Learning repository.</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21202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1"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16684C3-C241-E575-BA93-DCD43247444B}"/>
              </a:ext>
            </a:extLst>
          </p:cNvPr>
          <p:cNvSpPr>
            <a:spLocks noGrp="1"/>
          </p:cNvSpPr>
          <p:nvPr>
            <p:ph type="title"/>
          </p:nvPr>
        </p:nvSpPr>
        <p:spPr>
          <a:xfrm>
            <a:off x="904877" y="795527"/>
            <a:ext cx="10488547" cy="1190912"/>
          </a:xfrm>
        </p:spPr>
        <p:txBody>
          <a:bodyPr>
            <a:normAutofit/>
          </a:bodyPr>
          <a:lstStyle/>
          <a:p>
            <a:r>
              <a:rPr lang="en-US" dirty="0">
                <a:solidFill>
                  <a:schemeClr val="tx2"/>
                </a:solidFill>
                <a:latin typeface="+mn-lt"/>
              </a:rPr>
              <a:t>4.1 Dataset Availability</a:t>
            </a:r>
          </a:p>
        </p:txBody>
      </p:sp>
      <p:sp>
        <p:nvSpPr>
          <p:cNvPr id="63" name="Rectangle 62">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showing a number of classes&#10;&#10;Description automatically generated">
            <a:extLst>
              <a:ext uri="{FF2B5EF4-FFF2-40B4-BE49-F238E27FC236}">
                <a16:creationId xmlns:a16="http://schemas.microsoft.com/office/drawing/2014/main" id="{4587AA34-FB67-15DB-A31E-D0BC59A105F8}"/>
              </a:ext>
            </a:extLst>
          </p:cNvPr>
          <p:cNvPicPr>
            <a:picLocks noChangeAspect="1"/>
          </p:cNvPicPr>
          <p:nvPr/>
        </p:nvPicPr>
        <p:blipFill>
          <a:blip r:embed="rId2"/>
          <a:srcRect t="1800" r="-1" b="1756"/>
          <a:stretch/>
        </p:blipFill>
        <p:spPr>
          <a:xfrm>
            <a:off x="1103257" y="2416047"/>
            <a:ext cx="4626864" cy="3346704"/>
          </a:xfrm>
          <a:prstGeom prst="rect">
            <a:avLst/>
          </a:prstGeom>
          <a:ln w="12700">
            <a:noFill/>
          </a:ln>
        </p:spPr>
      </p:pic>
      <p:sp>
        <p:nvSpPr>
          <p:cNvPr id="3" name="Content Placeholder 2">
            <a:extLst>
              <a:ext uri="{FF2B5EF4-FFF2-40B4-BE49-F238E27FC236}">
                <a16:creationId xmlns:a16="http://schemas.microsoft.com/office/drawing/2014/main" id="{A1A9434F-276D-C51A-0946-DE68E6572BDC}"/>
              </a:ext>
            </a:extLst>
          </p:cNvPr>
          <p:cNvSpPr>
            <a:spLocks noGrp="1"/>
          </p:cNvSpPr>
          <p:nvPr>
            <p:ph idx="1"/>
          </p:nvPr>
        </p:nvSpPr>
        <p:spPr>
          <a:xfrm>
            <a:off x="6380703" y="2228850"/>
            <a:ext cx="5028928" cy="3699669"/>
          </a:xfrm>
        </p:spPr>
        <p:txBody>
          <a:bodyPr>
            <a:normAutofit fontScale="62500" lnSpcReduction="20000"/>
          </a:bodyPr>
          <a:lstStyle/>
          <a:p>
            <a:pPr marL="0" indent="0" algn="just">
              <a:lnSpc>
                <a:spcPct val="110000"/>
              </a:lnSpc>
              <a:spcAft>
                <a:spcPts val="1200"/>
              </a:spcAft>
              <a:buNone/>
            </a:pP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ea typeface="Times New Roman" panose="02020603050405020304" pitchFamily="18" charset="0"/>
                <a:cs typeface="Times New Roman" panose="02020603050405020304" pitchFamily="18" charset="0"/>
              </a:rPr>
              <a:t>T</a:t>
            </a: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his specific dataset,  typically </a:t>
            </a:r>
            <a:r>
              <a:rPr lang="en-US" sz="2300" dirty="0">
                <a:latin typeface="Times New Roman" panose="02020603050405020304" pitchFamily="18" charset="0"/>
                <a:ea typeface="Times New Roman" panose="02020603050405020304" pitchFamily="18" charset="0"/>
                <a:cs typeface="Times New Roman" panose="02020603050405020304" pitchFamily="18" charset="0"/>
              </a:rPr>
              <a:t>contains</a:t>
            </a: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 14 key features for prediction, representing important health metrics like age, gender, blood pressure, cholesterol levels, blood sugar levels, and additional diagnostic measures. The target class is included as well, indicating whether or not heart disease is present in each patient. The target feature refers to the presence of heart disease in the subject. </a:t>
            </a:r>
            <a:endParaRPr lang="en-IN" sz="23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0000"/>
              </a:lnSpc>
              <a:spcAft>
                <a:spcPts val="1200"/>
              </a:spcAft>
            </a:pP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 0 = no disease </a:t>
            </a:r>
            <a:endParaRPr lang="en-IN" sz="23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0000"/>
              </a:lnSpc>
              <a:spcAft>
                <a:spcPts val="1200"/>
              </a:spcAft>
            </a:pP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 1 = disease</a:t>
            </a:r>
            <a:endParaRPr lang="en-IN" sz="23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10000"/>
              </a:lnSpc>
              <a:spcAft>
                <a:spcPts val="1200"/>
              </a:spcAft>
              <a:buNone/>
            </a:pP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    This simplification facilitates analysis by focusing only on the presence versus absence of heart disease. </a:t>
            </a:r>
            <a:r>
              <a:rPr lang="en-US" sz="2300" b="1" dirty="0">
                <a:effectLst/>
                <a:latin typeface="Times New Roman" panose="02020603050405020304" pitchFamily="18" charset="0"/>
                <a:ea typeface="Times New Roman" panose="02020603050405020304" pitchFamily="18" charset="0"/>
                <a:cs typeface="Times New Roman" panose="02020603050405020304" pitchFamily="18" charset="0"/>
              </a:rPr>
              <a:t>Table </a:t>
            </a: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below shows the features included in the heart disease dataset.</a:t>
            </a:r>
            <a:endParaRPr lang="en-IN" sz="23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10000"/>
              </a:lnSpc>
              <a:buNone/>
            </a:pPr>
            <a:endParaRPr lang="en-US" sz="1300" dirty="0"/>
          </a:p>
        </p:txBody>
      </p:sp>
    </p:spTree>
    <p:extLst>
      <p:ext uri="{BB962C8B-B14F-4D97-AF65-F5344CB8AC3E}">
        <p14:creationId xmlns:p14="http://schemas.microsoft.com/office/powerpoint/2010/main" val="2349176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5" name="Rectangle 264">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1" name="Group 310">
            <a:extLst>
              <a:ext uri="{FF2B5EF4-FFF2-40B4-BE49-F238E27FC236}">
                <a16:creationId xmlns:a16="http://schemas.microsoft.com/office/drawing/2014/main" id="{4800B320-C486-4967-AFB8-58E3EBDA9E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0624" y="0"/>
            <a:ext cx="12584114" cy="6853238"/>
            <a:chOff x="-417513" y="0"/>
            <a:chExt cx="12584114" cy="6853238"/>
          </a:xfrm>
        </p:grpSpPr>
        <p:sp>
          <p:nvSpPr>
            <p:cNvPr id="312" name="Freeform 5">
              <a:extLst>
                <a:ext uri="{FF2B5EF4-FFF2-40B4-BE49-F238E27FC236}">
                  <a16:creationId xmlns:a16="http://schemas.microsoft.com/office/drawing/2014/main" id="{B6E6BEB2-753A-4253-9BE2-9E569A8A5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3" name="Freeform 6">
              <a:extLst>
                <a:ext uri="{FF2B5EF4-FFF2-40B4-BE49-F238E27FC236}">
                  <a16:creationId xmlns:a16="http://schemas.microsoft.com/office/drawing/2014/main" id="{196A6026-E2E2-4401-BB72-F8314907A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4" name="Freeform 7">
              <a:extLst>
                <a:ext uri="{FF2B5EF4-FFF2-40B4-BE49-F238E27FC236}">
                  <a16:creationId xmlns:a16="http://schemas.microsoft.com/office/drawing/2014/main" id="{C852B828-3E4B-4404-AEE7-815B0B6EE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5" name="Freeform 8">
              <a:extLst>
                <a:ext uri="{FF2B5EF4-FFF2-40B4-BE49-F238E27FC236}">
                  <a16:creationId xmlns:a16="http://schemas.microsoft.com/office/drawing/2014/main" id="{B2BAC571-023A-4027-9689-5A7375FE5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6" name="Freeform 9">
              <a:extLst>
                <a:ext uri="{FF2B5EF4-FFF2-40B4-BE49-F238E27FC236}">
                  <a16:creationId xmlns:a16="http://schemas.microsoft.com/office/drawing/2014/main" id="{6BB424FB-2158-48AB-9A28-A11889AA5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7" name="Freeform 10">
              <a:extLst>
                <a:ext uri="{FF2B5EF4-FFF2-40B4-BE49-F238E27FC236}">
                  <a16:creationId xmlns:a16="http://schemas.microsoft.com/office/drawing/2014/main" id="{BE5FA512-D3FE-4F91-AE23-51DAAAA74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8" name="Freeform 11">
              <a:extLst>
                <a:ext uri="{FF2B5EF4-FFF2-40B4-BE49-F238E27FC236}">
                  <a16:creationId xmlns:a16="http://schemas.microsoft.com/office/drawing/2014/main" id="{83CF3A0A-06AA-4987-8182-4F86E662E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9" name="Freeform 12">
              <a:extLst>
                <a:ext uri="{FF2B5EF4-FFF2-40B4-BE49-F238E27FC236}">
                  <a16:creationId xmlns:a16="http://schemas.microsoft.com/office/drawing/2014/main" id="{969C6F15-1F6D-46D5-8C47-3FBC312536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0" name="Freeform 13">
              <a:extLst>
                <a:ext uri="{FF2B5EF4-FFF2-40B4-BE49-F238E27FC236}">
                  <a16:creationId xmlns:a16="http://schemas.microsoft.com/office/drawing/2014/main" id="{01E2B94D-4E93-4C11-A1FC-B3A6E8CC5F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1" name="Freeform 14">
              <a:extLst>
                <a:ext uri="{FF2B5EF4-FFF2-40B4-BE49-F238E27FC236}">
                  <a16:creationId xmlns:a16="http://schemas.microsoft.com/office/drawing/2014/main" id="{F47C1110-8C08-4C26-BD0D-3083BFAC1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2" name="Freeform 15">
              <a:extLst>
                <a:ext uri="{FF2B5EF4-FFF2-40B4-BE49-F238E27FC236}">
                  <a16:creationId xmlns:a16="http://schemas.microsoft.com/office/drawing/2014/main" id="{3085CEBC-D1F5-4F82-93C8-8ED38B7CBE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3" name="Freeform 16">
              <a:extLst>
                <a:ext uri="{FF2B5EF4-FFF2-40B4-BE49-F238E27FC236}">
                  <a16:creationId xmlns:a16="http://schemas.microsoft.com/office/drawing/2014/main" id="{3ED8F25D-E867-46B6-A62D-3B2114768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4" name="Freeform 17">
              <a:extLst>
                <a:ext uri="{FF2B5EF4-FFF2-40B4-BE49-F238E27FC236}">
                  <a16:creationId xmlns:a16="http://schemas.microsoft.com/office/drawing/2014/main" id="{6BB81545-0C01-4B56-BADD-6B7D5B72A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5" name="Freeform 18">
              <a:extLst>
                <a:ext uri="{FF2B5EF4-FFF2-40B4-BE49-F238E27FC236}">
                  <a16:creationId xmlns:a16="http://schemas.microsoft.com/office/drawing/2014/main" id="{A1574FCC-646A-4771-AB54-A44212F19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6" name="Freeform 19">
              <a:extLst>
                <a:ext uri="{FF2B5EF4-FFF2-40B4-BE49-F238E27FC236}">
                  <a16:creationId xmlns:a16="http://schemas.microsoft.com/office/drawing/2014/main" id="{A56CC2BC-E51D-4A79-AA80-770FAA784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7" name="Freeform 20">
              <a:extLst>
                <a:ext uri="{FF2B5EF4-FFF2-40B4-BE49-F238E27FC236}">
                  <a16:creationId xmlns:a16="http://schemas.microsoft.com/office/drawing/2014/main" id="{C95E0495-B7F8-44C5-AD1F-5F3C8633E3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8" name="Freeform 21">
              <a:extLst>
                <a:ext uri="{FF2B5EF4-FFF2-40B4-BE49-F238E27FC236}">
                  <a16:creationId xmlns:a16="http://schemas.microsoft.com/office/drawing/2014/main" id="{28C1E7AA-A198-498A-9426-7632D7AA3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9" name="Freeform 22">
              <a:extLst>
                <a:ext uri="{FF2B5EF4-FFF2-40B4-BE49-F238E27FC236}">
                  <a16:creationId xmlns:a16="http://schemas.microsoft.com/office/drawing/2014/main" id="{96410611-0DF8-42D3-91B1-B87AE692E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0" name="Freeform 23">
              <a:extLst>
                <a:ext uri="{FF2B5EF4-FFF2-40B4-BE49-F238E27FC236}">
                  <a16:creationId xmlns:a16="http://schemas.microsoft.com/office/drawing/2014/main" id="{EACF821F-24B2-49B5-8688-744B0EADF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 name="Freeform 24">
              <a:extLst>
                <a:ext uri="{FF2B5EF4-FFF2-40B4-BE49-F238E27FC236}">
                  <a16:creationId xmlns:a16="http://schemas.microsoft.com/office/drawing/2014/main" id="{418BD791-FEEE-4A18-A5EF-F3815F184C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8" name="Freeform 25">
              <a:extLst>
                <a:ext uri="{FF2B5EF4-FFF2-40B4-BE49-F238E27FC236}">
                  <a16:creationId xmlns:a16="http://schemas.microsoft.com/office/drawing/2014/main" id="{D5D16C8F-EA4F-447C-934A-06E7BFAE92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aphicFrame>
        <p:nvGraphicFramePr>
          <p:cNvPr id="4" name="Table 3">
            <a:extLst>
              <a:ext uri="{FF2B5EF4-FFF2-40B4-BE49-F238E27FC236}">
                <a16:creationId xmlns:a16="http://schemas.microsoft.com/office/drawing/2014/main" id="{6EFF66ED-AB55-5D60-326B-D93398FFA2F7}"/>
              </a:ext>
            </a:extLst>
          </p:cNvPr>
          <p:cNvGraphicFramePr>
            <a:graphicFrameLocks noGrp="1"/>
          </p:cNvGraphicFramePr>
          <p:nvPr>
            <p:extLst>
              <p:ext uri="{D42A27DB-BD31-4B8C-83A1-F6EECF244321}">
                <p14:modId xmlns:p14="http://schemas.microsoft.com/office/powerpoint/2010/main" val="1543781007"/>
              </p:ext>
            </p:extLst>
          </p:nvPr>
        </p:nvGraphicFramePr>
        <p:xfrm>
          <a:off x="906765" y="643467"/>
          <a:ext cx="10378472" cy="5571076"/>
        </p:xfrm>
        <a:graphic>
          <a:graphicData uri="http://schemas.openxmlformats.org/drawingml/2006/table">
            <a:tbl>
              <a:tblPr firstRow="1">
                <a:tableStyleId>{5C22544A-7EE6-4342-B048-85BDC9FD1C3A}</a:tableStyleId>
              </a:tblPr>
              <a:tblGrid>
                <a:gridCol w="590249">
                  <a:extLst>
                    <a:ext uri="{9D8B030D-6E8A-4147-A177-3AD203B41FA5}">
                      <a16:colId xmlns:a16="http://schemas.microsoft.com/office/drawing/2014/main" val="1120232199"/>
                    </a:ext>
                  </a:extLst>
                </a:gridCol>
                <a:gridCol w="768487">
                  <a:extLst>
                    <a:ext uri="{9D8B030D-6E8A-4147-A177-3AD203B41FA5}">
                      <a16:colId xmlns:a16="http://schemas.microsoft.com/office/drawing/2014/main" val="1861016263"/>
                    </a:ext>
                  </a:extLst>
                </a:gridCol>
                <a:gridCol w="3989737">
                  <a:extLst>
                    <a:ext uri="{9D8B030D-6E8A-4147-A177-3AD203B41FA5}">
                      <a16:colId xmlns:a16="http://schemas.microsoft.com/office/drawing/2014/main" val="2808247724"/>
                    </a:ext>
                  </a:extLst>
                </a:gridCol>
                <a:gridCol w="5029999">
                  <a:extLst>
                    <a:ext uri="{9D8B030D-6E8A-4147-A177-3AD203B41FA5}">
                      <a16:colId xmlns:a16="http://schemas.microsoft.com/office/drawing/2014/main" val="2693726573"/>
                    </a:ext>
                  </a:extLst>
                </a:gridCol>
              </a:tblGrid>
              <a:tr h="199570">
                <a:tc>
                  <a:txBody>
                    <a:bodyPr/>
                    <a:lstStyle/>
                    <a:p>
                      <a:pPr algn="just">
                        <a:lnSpc>
                          <a:spcPct val="130000"/>
                        </a:lnSpc>
                        <a:spcAft>
                          <a:spcPts val="1200"/>
                        </a:spcAft>
                      </a:pPr>
                      <a:r>
                        <a:rPr lang="en-US" sz="900">
                          <a:effectLst/>
                        </a:rPr>
                        <a:t>Order</a:t>
                      </a:r>
                      <a:endPar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nchor="ctr"/>
                </a:tc>
                <a:tc>
                  <a:txBody>
                    <a:bodyPr/>
                    <a:lstStyle/>
                    <a:p>
                      <a:pPr algn="just">
                        <a:lnSpc>
                          <a:spcPct val="130000"/>
                        </a:lnSpc>
                        <a:spcAft>
                          <a:spcPts val="1200"/>
                        </a:spcAft>
                      </a:pPr>
                      <a:r>
                        <a:rPr lang="en-US" sz="900">
                          <a:effectLst/>
                        </a:rPr>
                        <a:t>Features</a:t>
                      </a:r>
                      <a:endPar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nchor="ctr"/>
                </a:tc>
                <a:tc>
                  <a:txBody>
                    <a:bodyPr/>
                    <a:lstStyle/>
                    <a:p>
                      <a:pPr algn="just">
                        <a:lnSpc>
                          <a:spcPct val="130000"/>
                        </a:lnSpc>
                        <a:spcAft>
                          <a:spcPts val="1200"/>
                        </a:spcAft>
                      </a:pPr>
                      <a:r>
                        <a:rPr lang="en-US" sz="900">
                          <a:effectLst/>
                        </a:rPr>
                        <a:t>Description</a:t>
                      </a:r>
                      <a:endPar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nchor="ctr"/>
                </a:tc>
                <a:tc>
                  <a:txBody>
                    <a:bodyPr/>
                    <a:lstStyle/>
                    <a:p>
                      <a:pPr algn="just">
                        <a:lnSpc>
                          <a:spcPct val="130000"/>
                        </a:lnSpc>
                        <a:spcAft>
                          <a:spcPts val="1200"/>
                        </a:spcAft>
                      </a:pPr>
                      <a:r>
                        <a:rPr lang="en-US" sz="900">
                          <a:effectLst/>
                        </a:rPr>
                        <a:t>Feature Value Range</a:t>
                      </a:r>
                      <a:endPar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nchor="ctr"/>
                </a:tc>
                <a:extLst>
                  <a:ext uri="{0D108BD9-81ED-4DB2-BD59-A6C34878D82A}">
                    <a16:rowId xmlns:a16="http://schemas.microsoft.com/office/drawing/2014/main" val="709745494"/>
                  </a:ext>
                </a:extLst>
              </a:tr>
              <a:tr h="199570">
                <a:tc>
                  <a:txBody>
                    <a:bodyPr/>
                    <a:lstStyle/>
                    <a:p>
                      <a:pPr algn="just">
                        <a:lnSpc>
                          <a:spcPct val="130000"/>
                        </a:lnSpc>
                        <a:spcAft>
                          <a:spcPts val="1200"/>
                        </a:spcAft>
                      </a:pPr>
                      <a:r>
                        <a:rPr lang="en-US" sz="900">
                          <a:effectLst/>
                        </a:rPr>
                        <a:t>1</a:t>
                      </a:r>
                      <a:endPar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tc>
                  <a:txBody>
                    <a:bodyPr/>
                    <a:lstStyle/>
                    <a:p>
                      <a:pPr algn="just">
                        <a:lnSpc>
                          <a:spcPct val="130000"/>
                        </a:lnSpc>
                        <a:spcAft>
                          <a:spcPts val="1200"/>
                        </a:spcAft>
                      </a:pPr>
                      <a:r>
                        <a:rPr lang="en-US" sz="900">
                          <a:effectLst/>
                        </a:rPr>
                        <a:t>Age</a:t>
                      </a:r>
                      <a:endPar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tc>
                  <a:txBody>
                    <a:bodyPr/>
                    <a:lstStyle/>
                    <a:p>
                      <a:pPr algn="just"/>
                      <a:r>
                        <a:rPr lang="en-US" sz="900">
                          <a:effectLst/>
                        </a:rPr>
                        <a:t>Age in years</a:t>
                      </a:r>
                      <a:endPar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tc>
                  <a:txBody>
                    <a:bodyPr/>
                    <a:lstStyle/>
                    <a:p>
                      <a:pPr algn="just">
                        <a:lnSpc>
                          <a:spcPct val="130000"/>
                        </a:lnSpc>
                        <a:spcAft>
                          <a:spcPts val="1200"/>
                        </a:spcAft>
                      </a:pPr>
                      <a:r>
                        <a:rPr lang="en-US" sz="900">
                          <a:effectLst/>
                        </a:rPr>
                        <a:t>29 to 77</a:t>
                      </a:r>
                      <a:endPar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extLst>
                  <a:ext uri="{0D108BD9-81ED-4DB2-BD59-A6C34878D82A}">
                    <a16:rowId xmlns:a16="http://schemas.microsoft.com/office/drawing/2014/main" val="3041842293"/>
                  </a:ext>
                </a:extLst>
              </a:tr>
              <a:tr h="383679">
                <a:tc>
                  <a:txBody>
                    <a:bodyPr/>
                    <a:lstStyle/>
                    <a:p>
                      <a:pPr algn="just">
                        <a:lnSpc>
                          <a:spcPct val="130000"/>
                        </a:lnSpc>
                        <a:spcAft>
                          <a:spcPts val="1200"/>
                        </a:spcAft>
                      </a:pPr>
                      <a:r>
                        <a:rPr lang="en-US" sz="900">
                          <a:effectLst/>
                        </a:rPr>
                        <a:t>2</a:t>
                      </a:r>
                      <a:endPar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tc>
                  <a:txBody>
                    <a:bodyPr/>
                    <a:lstStyle/>
                    <a:p>
                      <a:pPr algn="just">
                        <a:lnSpc>
                          <a:spcPct val="130000"/>
                        </a:lnSpc>
                        <a:spcAft>
                          <a:spcPts val="1200"/>
                        </a:spcAft>
                      </a:pPr>
                      <a:r>
                        <a:rPr lang="en-US" sz="900">
                          <a:effectLst/>
                        </a:rPr>
                        <a:t>Sex</a:t>
                      </a:r>
                      <a:endPar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tc>
                  <a:txBody>
                    <a:bodyPr/>
                    <a:lstStyle/>
                    <a:p>
                      <a:pPr algn="just"/>
                      <a:r>
                        <a:rPr lang="en-US" sz="900">
                          <a:effectLst/>
                        </a:rPr>
                        <a:t>Gender</a:t>
                      </a:r>
                      <a:endPar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tc>
                  <a:txBody>
                    <a:bodyPr/>
                    <a:lstStyle/>
                    <a:p>
                      <a:pPr algn="l">
                        <a:lnSpc>
                          <a:spcPct val="130000"/>
                        </a:lnSpc>
                        <a:spcAft>
                          <a:spcPts val="1200"/>
                        </a:spcAft>
                      </a:pPr>
                      <a:r>
                        <a:rPr lang="en-US" sz="900">
                          <a:effectLst/>
                        </a:rPr>
                        <a:t>Value 1=male</a:t>
                      </a:r>
                      <a:br>
                        <a:rPr lang="en-US" sz="900">
                          <a:effectLst/>
                        </a:rPr>
                      </a:br>
                      <a:r>
                        <a:rPr lang="en-US" sz="900">
                          <a:effectLst/>
                        </a:rPr>
                        <a:t>Value 0 = female</a:t>
                      </a:r>
                      <a:endParaRPr lang="en-IN"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extLst>
                  <a:ext uri="{0D108BD9-81ED-4DB2-BD59-A6C34878D82A}">
                    <a16:rowId xmlns:a16="http://schemas.microsoft.com/office/drawing/2014/main" val="1637577790"/>
                  </a:ext>
                </a:extLst>
              </a:tr>
              <a:tr h="751897">
                <a:tc>
                  <a:txBody>
                    <a:bodyPr/>
                    <a:lstStyle/>
                    <a:p>
                      <a:pPr algn="just">
                        <a:lnSpc>
                          <a:spcPct val="130000"/>
                        </a:lnSpc>
                        <a:spcAft>
                          <a:spcPts val="1200"/>
                        </a:spcAft>
                      </a:pPr>
                      <a:r>
                        <a:rPr lang="en-US" sz="900">
                          <a:effectLst/>
                        </a:rPr>
                        <a:t>3</a:t>
                      </a:r>
                      <a:endPar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tc>
                  <a:txBody>
                    <a:bodyPr/>
                    <a:lstStyle/>
                    <a:p>
                      <a:pPr algn="just">
                        <a:lnSpc>
                          <a:spcPct val="130000"/>
                        </a:lnSpc>
                        <a:spcAft>
                          <a:spcPts val="1200"/>
                        </a:spcAft>
                      </a:pPr>
                      <a:r>
                        <a:rPr lang="en-US" sz="900">
                          <a:effectLst/>
                        </a:rPr>
                        <a:t>Cp</a:t>
                      </a:r>
                      <a:endPar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tc>
                  <a:txBody>
                    <a:bodyPr/>
                    <a:lstStyle/>
                    <a:p>
                      <a:pPr algn="just"/>
                      <a:r>
                        <a:rPr lang="en-US" sz="900">
                          <a:effectLst/>
                        </a:rPr>
                        <a:t>Chest pain type</a:t>
                      </a:r>
                      <a:endPar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tc>
                  <a:txBody>
                    <a:bodyPr/>
                    <a:lstStyle/>
                    <a:p>
                      <a:pPr algn="l">
                        <a:lnSpc>
                          <a:spcPct val="130000"/>
                        </a:lnSpc>
                        <a:spcAft>
                          <a:spcPts val="1200"/>
                        </a:spcAft>
                      </a:pPr>
                      <a:r>
                        <a:rPr lang="en-US" sz="900">
                          <a:effectLst/>
                        </a:rPr>
                        <a:t>Value 0: typical angina</a:t>
                      </a:r>
                      <a:br>
                        <a:rPr lang="en-US" sz="900">
                          <a:effectLst/>
                        </a:rPr>
                      </a:br>
                      <a:r>
                        <a:rPr lang="en-US" sz="900">
                          <a:effectLst/>
                        </a:rPr>
                        <a:t>Value 1: atypical angina</a:t>
                      </a:r>
                      <a:br>
                        <a:rPr lang="en-US" sz="900">
                          <a:effectLst/>
                        </a:rPr>
                      </a:br>
                      <a:r>
                        <a:rPr lang="en-US" sz="900">
                          <a:effectLst/>
                        </a:rPr>
                        <a:t>Value 2: non-anginal pain</a:t>
                      </a:r>
                      <a:br>
                        <a:rPr lang="en-US" sz="900">
                          <a:effectLst/>
                        </a:rPr>
                      </a:br>
                      <a:r>
                        <a:rPr lang="en-US" sz="900">
                          <a:effectLst/>
                        </a:rPr>
                        <a:t>Value 3: asymptomatic</a:t>
                      </a:r>
                      <a:endParaRPr lang="en-IN"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extLst>
                  <a:ext uri="{0D108BD9-81ED-4DB2-BD59-A6C34878D82A}">
                    <a16:rowId xmlns:a16="http://schemas.microsoft.com/office/drawing/2014/main" val="2727387336"/>
                  </a:ext>
                </a:extLst>
              </a:tr>
              <a:tr h="199570">
                <a:tc>
                  <a:txBody>
                    <a:bodyPr/>
                    <a:lstStyle/>
                    <a:p>
                      <a:pPr algn="just">
                        <a:lnSpc>
                          <a:spcPct val="130000"/>
                        </a:lnSpc>
                        <a:spcAft>
                          <a:spcPts val="1200"/>
                        </a:spcAft>
                      </a:pPr>
                      <a:r>
                        <a:rPr lang="en-US" sz="900">
                          <a:effectLst/>
                        </a:rPr>
                        <a:t>4</a:t>
                      </a:r>
                      <a:endPar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tc>
                  <a:txBody>
                    <a:bodyPr/>
                    <a:lstStyle/>
                    <a:p>
                      <a:pPr algn="just">
                        <a:lnSpc>
                          <a:spcPct val="130000"/>
                        </a:lnSpc>
                        <a:spcAft>
                          <a:spcPts val="1200"/>
                        </a:spcAft>
                      </a:pPr>
                      <a:r>
                        <a:rPr lang="en-US" sz="900">
                          <a:effectLst/>
                        </a:rPr>
                        <a:t>Trest Bps</a:t>
                      </a:r>
                      <a:endPar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tc>
                  <a:txBody>
                    <a:bodyPr/>
                    <a:lstStyle/>
                    <a:p>
                      <a:pPr algn="just"/>
                      <a:r>
                        <a:rPr lang="en-US" sz="900">
                          <a:effectLst/>
                        </a:rPr>
                        <a:t>Resting blood pressure (in mm Hg on admission to the hospital)</a:t>
                      </a:r>
                      <a:endPar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tc>
                  <a:txBody>
                    <a:bodyPr/>
                    <a:lstStyle/>
                    <a:p>
                      <a:pPr algn="just">
                        <a:lnSpc>
                          <a:spcPct val="130000"/>
                        </a:lnSpc>
                        <a:spcAft>
                          <a:spcPts val="1200"/>
                        </a:spcAft>
                      </a:pPr>
                      <a:r>
                        <a:rPr lang="en-US" sz="900">
                          <a:effectLst/>
                        </a:rPr>
                        <a:t>94 to 200</a:t>
                      </a:r>
                      <a:endPar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extLst>
                  <a:ext uri="{0D108BD9-81ED-4DB2-BD59-A6C34878D82A}">
                    <a16:rowId xmlns:a16="http://schemas.microsoft.com/office/drawing/2014/main" val="470227611"/>
                  </a:ext>
                </a:extLst>
              </a:tr>
              <a:tr h="199570">
                <a:tc>
                  <a:txBody>
                    <a:bodyPr/>
                    <a:lstStyle/>
                    <a:p>
                      <a:pPr algn="just">
                        <a:lnSpc>
                          <a:spcPct val="130000"/>
                        </a:lnSpc>
                        <a:spcAft>
                          <a:spcPts val="1200"/>
                        </a:spcAft>
                      </a:pPr>
                      <a:r>
                        <a:rPr lang="en-US" sz="900">
                          <a:effectLst/>
                        </a:rPr>
                        <a:t>5</a:t>
                      </a:r>
                      <a:endPar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tc>
                  <a:txBody>
                    <a:bodyPr/>
                    <a:lstStyle/>
                    <a:p>
                      <a:pPr algn="just">
                        <a:lnSpc>
                          <a:spcPct val="130000"/>
                        </a:lnSpc>
                        <a:spcAft>
                          <a:spcPts val="1200"/>
                        </a:spcAft>
                      </a:pPr>
                      <a:r>
                        <a:rPr lang="en-US" sz="900">
                          <a:effectLst/>
                        </a:rPr>
                        <a:t>Chol</a:t>
                      </a:r>
                      <a:endPar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tc>
                  <a:txBody>
                    <a:bodyPr/>
                    <a:lstStyle/>
                    <a:p>
                      <a:pPr algn="just"/>
                      <a:r>
                        <a:rPr lang="en-US" sz="900">
                          <a:effectLst/>
                        </a:rPr>
                        <a:t>Serum cholesterol in mg/dL</a:t>
                      </a:r>
                      <a:endPar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tc>
                  <a:txBody>
                    <a:bodyPr/>
                    <a:lstStyle/>
                    <a:p>
                      <a:pPr algn="just">
                        <a:lnSpc>
                          <a:spcPct val="130000"/>
                        </a:lnSpc>
                        <a:spcAft>
                          <a:spcPts val="1200"/>
                        </a:spcAft>
                      </a:pPr>
                      <a:r>
                        <a:rPr lang="en-US" sz="900">
                          <a:effectLst/>
                        </a:rPr>
                        <a:t>126 to 564</a:t>
                      </a:r>
                      <a:endParaRPr lang="en-IN"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extLst>
                  <a:ext uri="{0D108BD9-81ED-4DB2-BD59-A6C34878D82A}">
                    <a16:rowId xmlns:a16="http://schemas.microsoft.com/office/drawing/2014/main" val="1915912862"/>
                  </a:ext>
                </a:extLst>
              </a:tr>
              <a:tr h="383679">
                <a:tc>
                  <a:txBody>
                    <a:bodyPr/>
                    <a:lstStyle/>
                    <a:p>
                      <a:pPr algn="just">
                        <a:lnSpc>
                          <a:spcPct val="130000"/>
                        </a:lnSpc>
                        <a:spcAft>
                          <a:spcPts val="1200"/>
                        </a:spcAft>
                      </a:pPr>
                      <a:r>
                        <a:rPr lang="en-US" sz="900">
                          <a:effectLst/>
                        </a:rPr>
                        <a:t>6</a:t>
                      </a:r>
                      <a:endPar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tc>
                  <a:txBody>
                    <a:bodyPr/>
                    <a:lstStyle/>
                    <a:p>
                      <a:pPr algn="just">
                        <a:lnSpc>
                          <a:spcPct val="130000"/>
                        </a:lnSpc>
                        <a:spcAft>
                          <a:spcPts val="1200"/>
                        </a:spcAft>
                      </a:pPr>
                      <a:r>
                        <a:rPr lang="en-US" sz="900">
                          <a:effectLst/>
                        </a:rPr>
                        <a:t>Fbs</a:t>
                      </a:r>
                      <a:endPar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tc>
                  <a:txBody>
                    <a:bodyPr/>
                    <a:lstStyle/>
                    <a:p>
                      <a:pPr algn="just"/>
                      <a:r>
                        <a:rPr lang="en-US" sz="900">
                          <a:effectLst/>
                        </a:rPr>
                        <a:t>Fasting blood sugar &gt; 120 mg/dL</a:t>
                      </a:r>
                      <a:endPar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tc>
                  <a:txBody>
                    <a:bodyPr/>
                    <a:lstStyle/>
                    <a:p>
                      <a:pPr algn="l">
                        <a:lnSpc>
                          <a:spcPct val="130000"/>
                        </a:lnSpc>
                        <a:spcAft>
                          <a:spcPts val="1200"/>
                        </a:spcAft>
                      </a:pPr>
                      <a:r>
                        <a:rPr lang="en-US" sz="900">
                          <a:effectLst/>
                        </a:rPr>
                        <a:t>Value 1 = true</a:t>
                      </a:r>
                      <a:br>
                        <a:rPr lang="en-US" sz="900">
                          <a:effectLst/>
                        </a:rPr>
                      </a:br>
                      <a:r>
                        <a:rPr lang="en-US" sz="900">
                          <a:effectLst/>
                        </a:rPr>
                        <a:t>Value 0 = false</a:t>
                      </a:r>
                      <a:endParaRPr lang="en-IN"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extLst>
                  <a:ext uri="{0D108BD9-81ED-4DB2-BD59-A6C34878D82A}">
                    <a16:rowId xmlns:a16="http://schemas.microsoft.com/office/drawing/2014/main" val="3345900279"/>
                  </a:ext>
                </a:extLst>
              </a:tr>
              <a:tr h="751897">
                <a:tc>
                  <a:txBody>
                    <a:bodyPr/>
                    <a:lstStyle/>
                    <a:p>
                      <a:pPr algn="just">
                        <a:lnSpc>
                          <a:spcPct val="130000"/>
                        </a:lnSpc>
                        <a:spcAft>
                          <a:spcPts val="1200"/>
                        </a:spcAft>
                      </a:pPr>
                      <a:r>
                        <a:rPr lang="en-US" sz="900">
                          <a:effectLst/>
                        </a:rPr>
                        <a:t>7</a:t>
                      </a:r>
                      <a:endPar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tc>
                  <a:txBody>
                    <a:bodyPr/>
                    <a:lstStyle/>
                    <a:p>
                      <a:pPr algn="just">
                        <a:lnSpc>
                          <a:spcPct val="130000"/>
                        </a:lnSpc>
                        <a:spcAft>
                          <a:spcPts val="1200"/>
                        </a:spcAft>
                      </a:pPr>
                      <a:r>
                        <a:rPr lang="en-US" sz="900">
                          <a:effectLst/>
                        </a:rPr>
                        <a:t>Restecg</a:t>
                      </a:r>
                      <a:endPar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tc>
                  <a:txBody>
                    <a:bodyPr/>
                    <a:lstStyle/>
                    <a:p>
                      <a:pPr algn="just"/>
                      <a:r>
                        <a:rPr lang="en-US" sz="900" dirty="0">
                          <a:effectLst/>
                        </a:rPr>
                        <a:t>Resting electrocardiographic results</a:t>
                      </a:r>
                      <a:endParaRPr lang="en-IN"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tc>
                  <a:txBody>
                    <a:bodyPr/>
                    <a:lstStyle/>
                    <a:p>
                      <a:pPr algn="l">
                        <a:lnSpc>
                          <a:spcPct val="130000"/>
                        </a:lnSpc>
                        <a:spcAft>
                          <a:spcPts val="1200"/>
                        </a:spcAft>
                      </a:pPr>
                      <a:r>
                        <a:rPr lang="en-US" sz="900">
                          <a:effectLst/>
                        </a:rPr>
                        <a:t>Value 0: Normal</a:t>
                      </a:r>
                      <a:br>
                        <a:rPr lang="en-US" sz="900">
                          <a:effectLst/>
                        </a:rPr>
                      </a:br>
                      <a:r>
                        <a:rPr lang="en-US" sz="900">
                          <a:effectLst/>
                        </a:rPr>
                        <a:t>Value 1: having ST-T wave abnormality (T wave inversions and/or ST elevation or depression of &gt;0.05 mV)</a:t>
                      </a:r>
                      <a:br>
                        <a:rPr lang="en-US" sz="900">
                          <a:effectLst/>
                        </a:rPr>
                      </a:br>
                      <a:r>
                        <a:rPr lang="en-US" sz="900">
                          <a:effectLst/>
                        </a:rPr>
                        <a:t>Value 2: showing probable or definite left ventricular hypertrophy by Estes’ criteria</a:t>
                      </a:r>
                      <a:endParaRPr lang="en-IN"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extLst>
                  <a:ext uri="{0D108BD9-81ED-4DB2-BD59-A6C34878D82A}">
                    <a16:rowId xmlns:a16="http://schemas.microsoft.com/office/drawing/2014/main" val="1796872179"/>
                  </a:ext>
                </a:extLst>
              </a:tr>
              <a:tr h="199570">
                <a:tc>
                  <a:txBody>
                    <a:bodyPr/>
                    <a:lstStyle/>
                    <a:p>
                      <a:pPr algn="just">
                        <a:lnSpc>
                          <a:spcPct val="130000"/>
                        </a:lnSpc>
                        <a:spcAft>
                          <a:spcPts val="1200"/>
                        </a:spcAft>
                      </a:pPr>
                      <a:r>
                        <a:rPr lang="en-US" sz="900">
                          <a:effectLst/>
                        </a:rPr>
                        <a:t>8</a:t>
                      </a:r>
                      <a:endPar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tc>
                  <a:txBody>
                    <a:bodyPr/>
                    <a:lstStyle/>
                    <a:p>
                      <a:pPr algn="just">
                        <a:lnSpc>
                          <a:spcPct val="130000"/>
                        </a:lnSpc>
                        <a:spcAft>
                          <a:spcPts val="1200"/>
                        </a:spcAft>
                      </a:pPr>
                      <a:r>
                        <a:rPr lang="en-US" sz="900">
                          <a:effectLst/>
                        </a:rPr>
                        <a:t>Thalach</a:t>
                      </a:r>
                      <a:endPar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tc>
                  <a:txBody>
                    <a:bodyPr/>
                    <a:lstStyle/>
                    <a:p>
                      <a:pPr algn="just"/>
                      <a:r>
                        <a:rPr lang="en-US" sz="900">
                          <a:effectLst/>
                        </a:rPr>
                        <a:t>Maximum heart rate achieved</a:t>
                      </a:r>
                      <a:endPar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tc>
                  <a:txBody>
                    <a:bodyPr/>
                    <a:lstStyle/>
                    <a:p>
                      <a:pPr algn="just">
                        <a:lnSpc>
                          <a:spcPct val="130000"/>
                        </a:lnSpc>
                        <a:spcAft>
                          <a:spcPts val="1200"/>
                        </a:spcAft>
                      </a:pPr>
                      <a:r>
                        <a:rPr lang="en-US" sz="900">
                          <a:effectLst/>
                        </a:rPr>
                        <a:t>71 to 202</a:t>
                      </a:r>
                      <a:endPar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extLst>
                  <a:ext uri="{0D108BD9-81ED-4DB2-BD59-A6C34878D82A}">
                    <a16:rowId xmlns:a16="http://schemas.microsoft.com/office/drawing/2014/main" val="1610140364"/>
                  </a:ext>
                </a:extLst>
              </a:tr>
              <a:tr h="383679">
                <a:tc>
                  <a:txBody>
                    <a:bodyPr/>
                    <a:lstStyle/>
                    <a:p>
                      <a:pPr algn="just">
                        <a:lnSpc>
                          <a:spcPct val="130000"/>
                        </a:lnSpc>
                        <a:spcAft>
                          <a:spcPts val="1200"/>
                        </a:spcAft>
                      </a:pPr>
                      <a:r>
                        <a:rPr lang="en-US" sz="900">
                          <a:effectLst/>
                        </a:rPr>
                        <a:t>9</a:t>
                      </a:r>
                      <a:endPar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tc>
                  <a:txBody>
                    <a:bodyPr/>
                    <a:lstStyle/>
                    <a:p>
                      <a:pPr algn="just">
                        <a:lnSpc>
                          <a:spcPct val="130000"/>
                        </a:lnSpc>
                        <a:spcAft>
                          <a:spcPts val="1200"/>
                        </a:spcAft>
                      </a:pPr>
                      <a:r>
                        <a:rPr lang="en-US" sz="900">
                          <a:effectLst/>
                        </a:rPr>
                        <a:t>Exang</a:t>
                      </a:r>
                      <a:endPar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tc>
                  <a:txBody>
                    <a:bodyPr/>
                    <a:lstStyle/>
                    <a:p>
                      <a:pPr algn="just"/>
                      <a:r>
                        <a:rPr lang="en-US" sz="900">
                          <a:effectLst/>
                        </a:rPr>
                        <a:t>Exercise-induced angina</a:t>
                      </a:r>
                      <a:endPar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tc>
                  <a:txBody>
                    <a:bodyPr/>
                    <a:lstStyle/>
                    <a:p>
                      <a:pPr algn="l">
                        <a:lnSpc>
                          <a:spcPct val="130000"/>
                        </a:lnSpc>
                        <a:spcAft>
                          <a:spcPts val="1200"/>
                        </a:spcAft>
                      </a:pPr>
                      <a:r>
                        <a:rPr lang="en-US" sz="900">
                          <a:effectLst/>
                        </a:rPr>
                        <a:t>Value 1 = yes</a:t>
                      </a:r>
                      <a:br>
                        <a:rPr lang="en-US" sz="900">
                          <a:effectLst/>
                        </a:rPr>
                      </a:br>
                      <a:r>
                        <a:rPr lang="en-US" sz="900">
                          <a:effectLst/>
                        </a:rPr>
                        <a:t>Value 0 = no</a:t>
                      </a:r>
                      <a:endParaRPr lang="en-IN"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extLst>
                  <a:ext uri="{0D108BD9-81ED-4DB2-BD59-A6C34878D82A}">
                    <a16:rowId xmlns:a16="http://schemas.microsoft.com/office/drawing/2014/main" val="1941812648"/>
                  </a:ext>
                </a:extLst>
              </a:tr>
              <a:tr h="199570">
                <a:tc>
                  <a:txBody>
                    <a:bodyPr/>
                    <a:lstStyle/>
                    <a:p>
                      <a:pPr algn="just">
                        <a:lnSpc>
                          <a:spcPct val="130000"/>
                        </a:lnSpc>
                        <a:spcAft>
                          <a:spcPts val="1200"/>
                        </a:spcAft>
                      </a:pPr>
                      <a:r>
                        <a:rPr lang="en-US" sz="900">
                          <a:effectLst/>
                        </a:rPr>
                        <a:t>10</a:t>
                      </a:r>
                      <a:endPar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tc>
                  <a:txBody>
                    <a:bodyPr/>
                    <a:lstStyle/>
                    <a:p>
                      <a:pPr algn="just">
                        <a:lnSpc>
                          <a:spcPct val="130000"/>
                        </a:lnSpc>
                        <a:spcAft>
                          <a:spcPts val="1200"/>
                        </a:spcAft>
                      </a:pPr>
                      <a:r>
                        <a:rPr lang="en-US" sz="900">
                          <a:effectLst/>
                        </a:rPr>
                        <a:t>Oldpeak</a:t>
                      </a:r>
                      <a:endPar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tc>
                  <a:txBody>
                    <a:bodyPr/>
                    <a:lstStyle/>
                    <a:p>
                      <a:pPr algn="just"/>
                      <a:r>
                        <a:rPr lang="en-US" sz="900">
                          <a:effectLst/>
                        </a:rPr>
                        <a:t>Stress test depression induced by exercise relative to rest</a:t>
                      </a:r>
                      <a:endParaRPr lang="en-IN"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tc>
                  <a:txBody>
                    <a:bodyPr/>
                    <a:lstStyle/>
                    <a:p>
                      <a:pPr algn="just">
                        <a:lnSpc>
                          <a:spcPct val="130000"/>
                        </a:lnSpc>
                        <a:spcAft>
                          <a:spcPts val="1200"/>
                        </a:spcAft>
                      </a:pPr>
                      <a:r>
                        <a:rPr lang="en-US" sz="900">
                          <a:effectLst/>
                        </a:rPr>
                        <a:t>0 to 6.2</a:t>
                      </a:r>
                      <a:endPar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extLst>
                  <a:ext uri="{0D108BD9-81ED-4DB2-BD59-A6C34878D82A}">
                    <a16:rowId xmlns:a16="http://schemas.microsoft.com/office/drawing/2014/main" val="2967820307"/>
                  </a:ext>
                </a:extLst>
              </a:tr>
              <a:tr h="567788">
                <a:tc>
                  <a:txBody>
                    <a:bodyPr/>
                    <a:lstStyle/>
                    <a:p>
                      <a:pPr algn="just">
                        <a:lnSpc>
                          <a:spcPct val="130000"/>
                        </a:lnSpc>
                        <a:spcAft>
                          <a:spcPts val="1200"/>
                        </a:spcAft>
                      </a:pPr>
                      <a:r>
                        <a:rPr lang="en-US" sz="900">
                          <a:effectLst/>
                        </a:rPr>
                        <a:t>11</a:t>
                      </a:r>
                      <a:endPar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tc>
                  <a:txBody>
                    <a:bodyPr/>
                    <a:lstStyle/>
                    <a:p>
                      <a:pPr algn="just">
                        <a:lnSpc>
                          <a:spcPct val="130000"/>
                        </a:lnSpc>
                        <a:spcAft>
                          <a:spcPts val="1200"/>
                        </a:spcAft>
                      </a:pPr>
                      <a:r>
                        <a:rPr lang="en-US" sz="900">
                          <a:effectLst/>
                        </a:rPr>
                        <a:t>Slope</a:t>
                      </a:r>
                      <a:endPar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tc>
                  <a:txBody>
                    <a:bodyPr/>
                    <a:lstStyle/>
                    <a:p>
                      <a:pPr algn="just"/>
                      <a:r>
                        <a:rPr lang="en-US" sz="900">
                          <a:effectLst/>
                        </a:rPr>
                        <a:t>The slope of the peak exercise ST segment</a:t>
                      </a:r>
                      <a:endParaRPr lang="en-IN"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tc>
                  <a:txBody>
                    <a:bodyPr/>
                    <a:lstStyle/>
                    <a:p>
                      <a:pPr algn="l">
                        <a:lnSpc>
                          <a:spcPct val="130000"/>
                        </a:lnSpc>
                        <a:spcAft>
                          <a:spcPts val="1200"/>
                        </a:spcAft>
                      </a:pPr>
                      <a:r>
                        <a:rPr lang="en-US" sz="900">
                          <a:effectLst/>
                        </a:rPr>
                        <a:t>Value 0: upsloping</a:t>
                      </a:r>
                      <a:br>
                        <a:rPr lang="en-US" sz="900">
                          <a:effectLst/>
                        </a:rPr>
                      </a:br>
                      <a:r>
                        <a:rPr lang="en-US" sz="900">
                          <a:effectLst/>
                        </a:rPr>
                        <a:t>Value 1: flat</a:t>
                      </a:r>
                      <a:br>
                        <a:rPr lang="en-US" sz="900">
                          <a:effectLst/>
                        </a:rPr>
                      </a:br>
                      <a:r>
                        <a:rPr lang="en-US" sz="900">
                          <a:effectLst/>
                        </a:rPr>
                        <a:t>Value 2: down sloping</a:t>
                      </a:r>
                      <a:endParaRPr lang="en-IN"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extLst>
                  <a:ext uri="{0D108BD9-81ED-4DB2-BD59-A6C34878D82A}">
                    <a16:rowId xmlns:a16="http://schemas.microsoft.com/office/drawing/2014/main" val="960531041"/>
                  </a:ext>
                </a:extLst>
              </a:tr>
              <a:tr h="199570">
                <a:tc>
                  <a:txBody>
                    <a:bodyPr/>
                    <a:lstStyle/>
                    <a:p>
                      <a:pPr algn="just">
                        <a:lnSpc>
                          <a:spcPct val="130000"/>
                        </a:lnSpc>
                        <a:spcAft>
                          <a:spcPts val="1200"/>
                        </a:spcAft>
                      </a:pPr>
                      <a:r>
                        <a:rPr lang="en-US" sz="900">
                          <a:effectLst/>
                        </a:rPr>
                        <a:t>12</a:t>
                      </a:r>
                      <a:endPar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tc>
                  <a:txBody>
                    <a:bodyPr/>
                    <a:lstStyle/>
                    <a:p>
                      <a:pPr algn="just">
                        <a:lnSpc>
                          <a:spcPct val="130000"/>
                        </a:lnSpc>
                        <a:spcAft>
                          <a:spcPts val="1200"/>
                        </a:spcAft>
                      </a:pPr>
                      <a:r>
                        <a:rPr lang="en-US" sz="900">
                          <a:effectLst/>
                        </a:rPr>
                        <a:t>Ca</a:t>
                      </a:r>
                      <a:endPar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tc>
                  <a:txBody>
                    <a:bodyPr/>
                    <a:lstStyle/>
                    <a:p>
                      <a:pPr algn="just"/>
                      <a:r>
                        <a:rPr lang="en-US" sz="900">
                          <a:effectLst/>
                        </a:rPr>
                        <a:t>Number of major vessels</a:t>
                      </a:r>
                      <a:endParaRPr lang="en-IN"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tc>
                  <a:txBody>
                    <a:bodyPr/>
                    <a:lstStyle/>
                    <a:p>
                      <a:pPr algn="just">
                        <a:lnSpc>
                          <a:spcPct val="130000"/>
                        </a:lnSpc>
                        <a:spcAft>
                          <a:spcPts val="1200"/>
                        </a:spcAft>
                      </a:pPr>
                      <a:r>
                        <a:rPr lang="en-US" sz="900">
                          <a:effectLst/>
                        </a:rPr>
                        <a:t>Number of major vessels (0–3) colored by fluoroscopy</a:t>
                      </a:r>
                      <a:endPar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extLst>
                  <a:ext uri="{0D108BD9-81ED-4DB2-BD59-A6C34878D82A}">
                    <a16:rowId xmlns:a16="http://schemas.microsoft.com/office/drawing/2014/main" val="3114597319"/>
                  </a:ext>
                </a:extLst>
              </a:tr>
              <a:tr h="567788">
                <a:tc>
                  <a:txBody>
                    <a:bodyPr/>
                    <a:lstStyle/>
                    <a:p>
                      <a:pPr algn="just">
                        <a:lnSpc>
                          <a:spcPct val="130000"/>
                        </a:lnSpc>
                        <a:spcAft>
                          <a:spcPts val="1200"/>
                        </a:spcAft>
                      </a:pPr>
                      <a:r>
                        <a:rPr lang="en-US" sz="900">
                          <a:effectLst/>
                        </a:rPr>
                        <a:t>13</a:t>
                      </a:r>
                      <a:endPar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tc>
                  <a:txBody>
                    <a:bodyPr/>
                    <a:lstStyle/>
                    <a:p>
                      <a:pPr algn="just">
                        <a:lnSpc>
                          <a:spcPct val="130000"/>
                        </a:lnSpc>
                        <a:spcAft>
                          <a:spcPts val="1200"/>
                        </a:spcAft>
                      </a:pPr>
                      <a:r>
                        <a:rPr lang="en-US" sz="900">
                          <a:effectLst/>
                        </a:rPr>
                        <a:t>Thal</a:t>
                      </a:r>
                      <a:endPar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tc>
                  <a:txBody>
                    <a:bodyPr/>
                    <a:lstStyle/>
                    <a:p>
                      <a:pPr algn="just"/>
                      <a:r>
                        <a:rPr lang="en-US" sz="900">
                          <a:effectLst/>
                        </a:rPr>
                        <a:t>Thallium heart rate</a:t>
                      </a:r>
                      <a:endParaRPr lang="en-IN"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tc>
                  <a:txBody>
                    <a:bodyPr/>
                    <a:lstStyle/>
                    <a:p>
                      <a:pPr algn="l">
                        <a:lnSpc>
                          <a:spcPct val="130000"/>
                        </a:lnSpc>
                        <a:spcAft>
                          <a:spcPts val="1200"/>
                        </a:spcAft>
                      </a:pPr>
                      <a:r>
                        <a:rPr lang="en-US" sz="900">
                          <a:effectLst/>
                        </a:rPr>
                        <a:t>Value 0 = normal;</a:t>
                      </a:r>
                      <a:br>
                        <a:rPr lang="en-US" sz="900">
                          <a:effectLst/>
                        </a:rPr>
                      </a:br>
                      <a:r>
                        <a:rPr lang="en-US" sz="900">
                          <a:effectLst/>
                        </a:rPr>
                        <a:t>Value 1 = fixed defect;</a:t>
                      </a:r>
                      <a:br>
                        <a:rPr lang="en-US" sz="900">
                          <a:effectLst/>
                        </a:rPr>
                      </a:br>
                      <a:r>
                        <a:rPr lang="en-US" sz="900">
                          <a:effectLst/>
                        </a:rPr>
                        <a:t>Value 2 = reversible defect</a:t>
                      </a:r>
                      <a:endParaRPr lang="en-IN"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extLst>
                  <a:ext uri="{0D108BD9-81ED-4DB2-BD59-A6C34878D82A}">
                    <a16:rowId xmlns:a16="http://schemas.microsoft.com/office/drawing/2014/main" val="1037681995"/>
                  </a:ext>
                </a:extLst>
              </a:tr>
              <a:tr h="383679">
                <a:tc>
                  <a:txBody>
                    <a:bodyPr/>
                    <a:lstStyle/>
                    <a:p>
                      <a:pPr algn="just">
                        <a:lnSpc>
                          <a:spcPct val="130000"/>
                        </a:lnSpc>
                        <a:spcAft>
                          <a:spcPts val="1200"/>
                        </a:spcAft>
                      </a:pPr>
                      <a:r>
                        <a:rPr lang="en-US" sz="900">
                          <a:effectLst/>
                        </a:rPr>
                        <a:t>14</a:t>
                      </a:r>
                      <a:endPar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tc>
                  <a:txBody>
                    <a:bodyPr/>
                    <a:lstStyle/>
                    <a:p>
                      <a:pPr algn="just">
                        <a:lnSpc>
                          <a:spcPct val="130000"/>
                        </a:lnSpc>
                        <a:spcAft>
                          <a:spcPts val="1200"/>
                        </a:spcAft>
                      </a:pPr>
                      <a:r>
                        <a:rPr lang="en-US" sz="900">
                          <a:effectLst/>
                        </a:rPr>
                        <a:t>Target</a:t>
                      </a:r>
                      <a:endParaRPr lang="en-IN"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tc>
                  <a:txBody>
                    <a:bodyPr/>
                    <a:lstStyle/>
                    <a:p>
                      <a:pPr algn="just"/>
                      <a:r>
                        <a:rPr lang="en-US" sz="900">
                          <a:effectLst/>
                        </a:rPr>
                        <a:t>Diagnosis of heart disease</a:t>
                      </a:r>
                      <a:endPar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tc>
                  <a:txBody>
                    <a:bodyPr/>
                    <a:lstStyle/>
                    <a:p>
                      <a:pPr algn="l">
                        <a:lnSpc>
                          <a:spcPct val="130000"/>
                        </a:lnSpc>
                        <a:spcAft>
                          <a:spcPts val="1200"/>
                        </a:spcAft>
                      </a:pPr>
                      <a:r>
                        <a:rPr lang="en-US" sz="900">
                          <a:effectLst/>
                        </a:rPr>
                        <a:t>Value 0 = no disease</a:t>
                      </a:r>
                      <a:br>
                        <a:rPr lang="en-US" sz="900">
                          <a:effectLst/>
                        </a:rPr>
                      </a:br>
                      <a:r>
                        <a:rPr lang="en-US" sz="900">
                          <a:effectLst/>
                        </a:rPr>
                        <a:t>Value 1 = disease</a:t>
                      </a:r>
                      <a:endParaRPr lang="en-IN"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3091" marR="23091" marT="0" marB="0"/>
                </a:tc>
                <a:extLst>
                  <a:ext uri="{0D108BD9-81ED-4DB2-BD59-A6C34878D82A}">
                    <a16:rowId xmlns:a16="http://schemas.microsoft.com/office/drawing/2014/main" val="2636416698"/>
                  </a:ext>
                </a:extLst>
              </a:tr>
            </a:tbl>
          </a:graphicData>
        </a:graphic>
      </p:graphicFrame>
    </p:spTree>
    <p:extLst>
      <p:ext uri="{BB962C8B-B14F-4D97-AF65-F5344CB8AC3E}">
        <p14:creationId xmlns:p14="http://schemas.microsoft.com/office/powerpoint/2010/main" val="96763713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37" name="Group 136">
            <a:extLst>
              <a:ext uri="{FF2B5EF4-FFF2-40B4-BE49-F238E27FC236}">
                <a16:creationId xmlns:a16="http://schemas.microsoft.com/office/drawing/2014/main" id="{9CB4DA44-742C-414B-BA05-633FAAFEBF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8" name="Freeform 5">
              <a:extLst>
                <a:ext uri="{FF2B5EF4-FFF2-40B4-BE49-F238E27FC236}">
                  <a16:creationId xmlns:a16="http://schemas.microsoft.com/office/drawing/2014/main" id="{646F5217-C700-42DF-A991-60041BF85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9" name="Freeform 6">
              <a:extLst>
                <a:ext uri="{FF2B5EF4-FFF2-40B4-BE49-F238E27FC236}">
                  <a16:creationId xmlns:a16="http://schemas.microsoft.com/office/drawing/2014/main" id="{86B42890-A2EB-4CD5-B95E-28BB1B9DC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0" name="Freeform 7">
              <a:extLst>
                <a:ext uri="{FF2B5EF4-FFF2-40B4-BE49-F238E27FC236}">
                  <a16:creationId xmlns:a16="http://schemas.microsoft.com/office/drawing/2014/main" id="{3C4C7C00-4C35-4304-971D-F6545F151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1" name="Freeform 8">
              <a:extLst>
                <a:ext uri="{FF2B5EF4-FFF2-40B4-BE49-F238E27FC236}">
                  <a16:creationId xmlns:a16="http://schemas.microsoft.com/office/drawing/2014/main" id="{062703B6-D095-40E9-AED8-A3895537F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2" name="Freeform 9">
              <a:extLst>
                <a:ext uri="{FF2B5EF4-FFF2-40B4-BE49-F238E27FC236}">
                  <a16:creationId xmlns:a16="http://schemas.microsoft.com/office/drawing/2014/main" id="{055808A0-E0B8-4AC4-B721-4A61DF27E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 name="Freeform 10">
              <a:extLst>
                <a:ext uri="{FF2B5EF4-FFF2-40B4-BE49-F238E27FC236}">
                  <a16:creationId xmlns:a16="http://schemas.microsoft.com/office/drawing/2014/main" id="{A5C20225-C8C2-466D-BDA5-9CBA8CFE44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4" name="Freeform 11">
              <a:extLst>
                <a:ext uri="{FF2B5EF4-FFF2-40B4-BE49-F238E27FC236}">
                  <a16:creationId xmlns:a16="http://schemas.microsoft.com/office/drawing/2014/main" id="{4FE00035-FBE7-4831-851B-4FEC2CDC9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5" name="Freeform 12">
              <a:extLst>
                <a:ext uri="{FF2B5EF4-FFF2-40B4-BE49-F238E27FC236}">
                  <a16:creationId xmlns:a16="http://schemas.microsoft.com/office/drawing/2014/main" id="{F6E5955C-9D0F-4D45-941B-38C00DCB57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6" name="Freeform 13">
              <a:extLst>
                <a:ext uri="{FF2B5EF4-FFF2-40B4-BE49-F238E27FC236}">
                  <a16:creationId xmlns:a16="http://schemas.microsoft.com/office/drawing/2014/main" id="{28A4AF89-C648-4D4F-9728-5EE6996F8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7" name="Freeform 14">
              <a:extLst>
                <a:ext uri="{FF2B5EF4-FFF2-40B4-BE49-F238E27FC236}">
                  <a16:creationId xmlns:a16="http://schemas.microsoft.com/office/drawing/2014/main" id="{2AE30D5F-611C-4C24-B74D-EE52F199B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8" name="Freeform 15">
              <a:extLst>
                <a:ext uri="{FF2B5EF4-FFF2-40B4-BE49-F238E27FC236}">
                  <a16:creationId xmlns:a16="http://schemas.microsoft.com/office/drawing/2014/main" id="{B1313FCA-52AA-4767-BA27-EC3674A3C8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9" name="Freeform 16">
              <a:extLst>
                <a:ext uri="{FF2B5EF4-FFF2-40B4-BE49-F238E27FC236}">
                  <a16:creationId xmlns:a16="http://schemas.microsoft.com/office/drawing/2014/main" id="{07FB6C5A-EFC4-4A43-AB27-6244F7CA76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0" name="Freeform 17">
              <a:extLst>
                <a:ext uri="{FF2B5EF4-FFF2-40B4-BE49-F238E27FC236}">
                  <a16:creationId xmlns:a16="http://schemas.microsoft.com/office/drawing/2014/main" id="{3BF24447-F7CC-4598-8910-FAAC77867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1" name="Freeform 18">
              <a:extLst>
                <a:ext uri="{FF2B5EF4-FFF2-40B4-BE49-F238E27FC236}">
                  <a16:creationId xmlns:a16="http://schemas.microsoft.com/office/drawing/2014/main" id="{E8C0FE7B-3A46-4ED7-9C3D-C66FB4E638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2" name="Freeform 19">
              <a:extLst>
                <a:ext uri="{FF2B5EF4-FFF2-40B4-BE49-F238E27FC236}">
                  <a16:creationId xmlns:a16="http://schemas.microsoft.com/office/drawing/2014/main" id="{C93D827F-181D-4B32-A950-DC16B774DA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 name="Freeform 20">
              <a:extLst>
                <a:ext uri="{FF2B5EF4-FFF2-40B4-BE49-F238E27FC236}">
                  <a16:creationId xmlns:a16="http://schemas.microsoft.com/office/drawing/2014/main" id="{2CF17858-D8BB-42DA-ADAF-C5B7DDB117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4" name="Freeform 21">
              <a:extLst>
                <a:ext uri="{FF2B5EF4-FFF2-40B4-BE49-F238E27FC236}">
                  <a16:creationId xmlns:a16="http://schemas.microsoft.com/office/drawing/2014/main" id="{0DBFA4E1-6EAC-4206-819E-36015448E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5" name="Freeform 22">
              <a:extLst>
                <a:ext uri="{FF2B5EF4-FFF2-40B4-BE49-F238E27FC236}">
                  <a16:creationId xmlns:a16="http://schemas.microsoft.com/office/drawing/2014/main" id="{F25D0174-B30E-42BC-BD55-A943BDD62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6" name="Freeform 23">
              <a:extLst>
                <a:ext uri="{FF2B5EF4-FFF2-40B4-BE49-F238E27FC236}">
                  <a16:creationId xmlns:a16="http://schemas.microsoft.com/office/drawing/2014/main" id="{1E31CAD0-C3BC-4821-87CC-78C2AE7942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7" name="Freeform 24">
              <a:extLst>
                <a:ext uri="{FF2B5EF4-FFF2-40B4-BE49-F238E27FC236}">
                  <a16:creationId xmlns:a16="http://schemas.microsoft.com/office/drawing/2014/main" id="{5470702A-797A-4762-B2E7-330ECFCFE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8" name="Freeform 25">
              <a:extLst>
                <a:ext uri="{FF2B5EF4-FFF2-40B4-BE49-F238E27FC236}">
                  <a16:creationId xmlns:a16="http://schemas.microsoft.com/office/drawing/2014/main" id="{75857B84-7166-46C1-B6CC-5A981DEF90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60" name="Group 159">
            <a:extLst>
              <a:ext uri="{FF2B5EF4-FFF2-40B4-BE49-F238E27FC236}">
                <a16:creationId xmlns:a16="http://schemas.microsoft.com/office/drawing/2014/main" id="{6F4166B5-BEB6-4D93-91F2-61F18E18D6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161" name="Rectangle 160">
              <a:extLst>
                <a:ext uri="{FF2B5EF4-FFF2-40B4-BE49-F238E27FC236}">
                  <a16:creationId xmlns:a16="http://schemas.microsoft.com/office/drawing/2014/main" id="{49645B81-B570-40D4-A717-18FD21349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2" name="Isosceles Triangle 22">
              <a:extLst>
                <a:ext uri="{FF2B5EF4-FFF2-40B4-BE49-F238E27FC236}">
                  <a16:creationId xmlns:a16="http://schemas.microsoft.com/office/drawing/2014/main" id="{D8C83445-9D36-40AB-9B6C-13B432A61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3" name="Rectangle 162">
              <a:extLst>
                <a:ext uri="{FF2B5EF4-FFF2-40B4-BE49-F238E27FC236}">
                  <a16:creationId xmlns:a16="http://schemas.microsoft.com/office/drawing/2014/main" id="{37281DC3-F955-435C-A291-E5CDF00A6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sp>
        <p:nvSpPr>
          <p:cNvPr id="165" name="Rectangle 164">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7" name="Group 166">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68"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9"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0"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1"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2"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3"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6"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7"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8"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9"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0"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1"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2"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3"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6"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 name="Title 1">
            <a:extLst>
              <a:ext uri="{FF2B5EF4-FFF2-40B4-BE49-F238E27FC236}">
                <a16:creationId xmlns:a16="http://schemas.microsoft.com/office/drawing/2014/main" id="{71A2248C-C915-3DB7-5521-355A41B48CF1}"/>
              </a:ext>
            </a:extLst>
          </p:cNvPr>
          <p:cNvSpPr>
            <a:spLocks noGrp="1"/>
          </p:cNvSpPr>
          <p:nvPr>
            <p:ph type="title"/>
          </p:nvPr>
        </p:nvSpPr>
        <p:spPr>
          <a:xfrm>
            <a:off x="888630" y="4760132"/>
            <a:ext cx="4980883" cy="1777829"/>
          </a:xfrm>
        </p:spPr>
        <p:txBody>
          <a:bodyPr vert="horz" lIns="228600" tIns="228600" rIns="228600" bIns="228600" rtlCol="0" anchor="ctr">
            <a:normAutofit/>
          </a:bodyPr>
          <a:lstStyle/>
          <a:p>
            <a:pPr algn="r"/>
            <a:r>
              <a:rPr lang="en-US" sz="2500" dirty="0">
                <a:solidFill>
                  <a:schemeClr val="tx1"/>
                </a:solidFill>
                <a:latin typeface="+mn-lt"/>
              </a:rPr>
              <a:t>Fig.1 Dataset Features</a:t>
            </a:r>
          </a:p>
        </p:txBody>
      </p:sp>
      <p:sp>
        <p:nvSpPr>
          <p:cNvPr id="188" name="Freeform: Shape 187">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859670A3-666E-5230-3AE2-53B2CD45F867}"/>
              </a:ext>
            </a:extLst>
          </p:cNvPr>
          <p:cNvPicPr>
            <a:picLocks noGrp="1" noChangeAspect="1"/>
          </p:cNvPicPr>
          <p:nvPr>
            <p:ph sz="half" idx="2"/>
          </p:nvPr>
        </p:nvPicPr>
        <p:blipFill>
          <a:blip r:embed="rId2"/>
          <a:stretch>
            <a:fillRect/>
          </a:stretch>
        </p:blipFill>
        <p:spPr>
          <a:xfrm>
            <a:off x="2067591" y="658995"/>
            <a:ext cx="2448862" cy="3355848"/>
          </a:xfrm>
          <a:prstGeom prst="rect">
            <a:avLst/>
          </a:prstGeom>
        </p:spPr>
      </p:pic>
      <p:pic>
        <p:nvPicPr>
          <p:cNvPr id="6" name="Picture 5" descr="A screenshot of a phone&#10;&#10;Description automatically generated">
            <a:extLst>
              <a:ext uri="{FF2B5EF4-FFF2-40B4-BE49-F238E27FC236}">
                <a16:creationId xmlns:a16="http://schemas.microsoft.com/office/drawing/2014/main" id="{8DFFA0A9-CF2A-24FF-45DB-8A0A86891148}"/>
              </a:ext>
            </a:extLst>
          </p:cNvPr>
          <p:cNvPicPr>
            <a:picLocks noChangeAspect="1"/>
          </p:cNvPicPr>
          <p:nvPr/>
        </p:nvPicPr>
        <p:blipFill>
          <a:blip r:embed="rId3"/>
          <a:stretch>
            <a:fillRect/>
          </a:stretch>
        </p:blipFill>
        <p:spPr>
          <a:xfrm>
            <a:off x="7565846" y="658995"/>
            <a:ext cx="2682700" cy="3359108"/>
          </a:xfrm>
          <a:prstGeom prst="rect">
            <a:avLst/>
          </a:prstGeom>
        </p:spPr>
      </p:pic>
      <p:sp>
        <p:nvSpPr>
          <p:cNvPr id="3" name="Content Placeholder 2">
            <a:extLst>
              <a:ext uri="{FF2B5EF4-FFF2-40B4-BE49-F238E27FC236}">
                <a16:creationId xmlns:a16="http://schemas.microsoft.com/office/drawing/2014/main" id="{1E57884D-BA04-31CC-1094-BB50608A7179}"/>
              </a:ext>
            </a:extLst>
          </p:cNvPr>
          <p:cNvSpPr>
            <a:spLocks noGrp="1"/>
          </p:cNvSpPr>
          <p:nvPr>
            <p:ph sz="half" idx="1"/>
          </p:nvPr>
        </p:nvSpPr>
        <p:spPr>
          <a:xfrm>
            <a:off x="6324600" y="4767660"/>
            <a:ext cx="5075720" cy="1770300"/>
          </a:xfrm>
        </p:spPr>
        <p:txBody>
          <a:bodyPr vert="horz" lIns="91440" tIns="45720" rIns="91440" bIns="45720" rtlCol="0" anchor="ctr">
            <a:normAutofit/>
          </a:bodyPr>
          <a:lstStyle/>
          <a:p>
            <a:pPr>
              <a:lnSpc>
                <a:spcPct val="110000"/>
              </a:lnSpc>
            </a:pPr>
            <a:r>
              <a:rPr lang="en-US" sz="1100"/>
              <a:t>In this dataset, all samples are complete, with no missing or null values across any features as shown in </a:t>
            </a:r>
            <a:r>
              <a:rPr lang="en-US" sz="1100" b="1"/>
              <a:t>Fig.1</a:t>
            </a:r>
            <a:r>
              <a:rPr lang="en-US" sz="1100"/>
              <a:t>. The dataset contains a total of 1025 samples. Out of these, 499 samples are classified as belonging to the disease class (1), while 526 samples are classified as belonging to the no-disease class (0) </a:t>
            </a:r>
            <a:r>
              <a:rPr lang="en-US" sz="1100" b="1"/>
              <a:t> Fig.3</a:t>
            </a:r>
            <a:r>
              <a:rPr lang="en-US" sz="1100"/>
              <a:t>.</a:t>
            </a:r>
            <a:r>
              <a:rPr lang="en-US" sz="1100" b="1"/>
              <a:t> </a:t>
            </a:r>
            <a:r>
              <a:rPr lang="en-US" sz="1100"/>
              <a:t>After cleaning this dataset contains 14 columns and 1025 rows created by the code (data.info()), 5 row of the table is created using (data.head()) as shown in the </a:t>
            </a:r>
            <a:r>
              <a:rPr lang="en-US" sz="1100" b="1"/>
              <a:t>Fig.2</a:t>
            </a:r>
            <a:r>
              <a:rPr lang="en-US" sz="1100"/>
              <a:t>.</a:t>
            </a:r>
          </a:p>
          <a:p>
            <a:pPr>
              <a:lnSpc>
                <a:spcPct val="110000"/>
              </a:lnSpc>
            </a:pPr>
            <a:endParaRPr lang="en-US" sz="1100"/>
          </a:p>
        </p:txBody>
      </p:sp>
    </p:spTree>
    <p:extLst>
      <p:ext uri="{BB962C8B-B14F-4D97-AF65-F5344CB8AC3E}">
        <p14:creationId xmlns:p14="http://schemas.microsoft.com/office/powerpoint/2010/main" val="3594326525"/>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2" name="Group 161">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63"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5"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6"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7"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8"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9"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0"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1"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2"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3"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6"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7"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8"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9"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0"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1"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83" name="Group 182">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184" name="Rectangle 183">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5" name="Isosceles Triangle 184">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6" name="Rectangle 185">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sp>
        <p:nvSpPr>
          <p:cNvPr id="188" name="Rectangle 187">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0" name="Group 189">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91"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2"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3"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6"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7"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8"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9"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0"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1"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2"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3"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4"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6"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7"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8"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 name="Title 1">
            <a:extLst>
              <a:ext uri="{FF2B5EF4-FFF2-40B4-BE49-F238E27FC236}">
                <a16:creationId xmlns:a16="http://schemas.microsoft.com/office/drawing/2014/main" id="{EA370215-2DCA-272D-B5E3-5B894E2E40DD}"/>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latin typeface="+mn-lt"/>
              </a:rPr>
              <a:t>Fig.2 Correlation Matrix</a:t>
            </a:r>
          </a:p>
        </p:txBody>
      </p:sp>
      <p:sp>
        <p:nvSpPr>
          <p:cNvPr id="211" name="Freeform: Shape 210">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screenshot of a computer screen&#10;&#10;Description automatically generated">
            <a:extLst>
              <a:ext uri="{FF2B5EF4-FFF2-40B4-BE49-F238E27FC236}">
                <a16:creationId xmlns:a16="http://schemas.microsoft.com/office/drawing/2014/main" id="{38EBE5AF-C137-B6D9-13F1-571F78C54FB4}"/>
              </a:ext>
            </a:extLst>
          </p:cNvPr>
          <p:cNvPicPr>
            <a:picLocks noChangeAspect="1"/>
          </p:cNvPicPr>
          <p:nvPr/>
        </p:nvPicPr>
        <p:blipFill>
          <a:blip r:embed="rId2"/>
          <a:stretch>
            <a:fillRect/>
          </a:stretch>
        </p:blipFill>
        <p:spPr>
          <a:xfrm>
            <a:off x="1416197" y="626940"/>
            <a:ext cx="9368599" cy="3864547"/>
          </a:xfrm>
          <a:prstGeom prst="rect">
            <a:avLst/>
          </a:prstGeom>
        </p:spPr>
      </p:pic>
    </p:spTree>
    <p:extLst>
      <p:ext uri="{BB962C8B-B14F-4D97-AF65-F5344CB8AC3E}">
        <p14:creationId xmlns:p14="http://schemas.microsoft.com/office/powerpoint/2010/main" val="3445819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03ED0-B62F-FEDC-2694-35B8B4803559}"/>
              </a:ext>
            </a:extLst>
          </p:cNvPr>
          <p:cNvSpPr>
            <a:spLocks noGrp="1"/>
          </p:cNvSpPr>
          <p:nvPr>
            <p:ph type="title"/>
          </p:nvPr>
        </p:nvSpPr>
        <p:spPr/>
        <p:txBody>
          <a:bodyPr>
            <a:normAutofit/>
          </a:bodyPr>
          <a:lstStyle/>
          <a:p>
            <a:r>
              <a:rPr lang="en-US" sz="2500" dirty="0">
                <a:latin typeface="+mn-lt"/>
              </a:rPr>
              <a:t>Fig.3 Histogram of elements</a:t>
            </a:r>
          </a:p>
        </p:txBody>
      </p:sp>
      <p:pic>
        <p:nvPicPr>
          <p:cNvPr id="3" name="Picture 2">
            <a:extLst>
              <a:ext uri="{FF2B5EF4-FFF2-40B4-BE49-F238E27FC236}">
                <a16:creationId xmlns:a16="http://schemas.microsoft.com/office/drawing/2014/main" id="{80BADA4A-EAC8-B167-5129-420008DC6D54}"/>
              </a:ext>
            </a:extLst>
          </p:cNvPr>
          <p:cNvPicPr>
            <a:picLocks noChangeAspect="1"/>
          </p:cNvPicPr>
          <p:nvPr/>
        </p:nvPicPr>
        <p:blipFill>
          <a:blip r:embed="rId2"/>
          <a:stretch>
            <a:fillRect/>
          </a:stretch>
        </p:blipFill>
        <p:spPr>
          <a:xfrm>
            <a:off x="5471905" y="346116"/>
            <a:ext cx="2228850" cy="1580515"/>
          </a:xfrm>
          <a:prstGeom prst="rect">
            <a:avLst/>
          </a:prstGeom>
        </p:spPr>
      </p:pic>
      <p:pic>
        <p:nvPicPr>
          <p:cNvPr id="4" name="Picture 3">
            <a:extLst>
              <a:ext uri="{FF2B5EF4-FFF2-40B4-BE49-F238E27FC236}">
                <a16:creationId xmlns:a16="http://schemas.microsoft.com/office/drawing/2014/main" id="{1A47825D-48E8-CDE1-32D8-03919F93044E}"/>
              </a:ext>
            </a:extLst>
          </p:cNvPr>
          <p:cNvPicPr>
            <a:picLocks noChangeAspect="1"/>
          </p:cNvPicPr>
          <p:nvPr/>
        </p:nvPicPr>
        <p:blipFill>
          <a:blip r:embed="rId3"/>
          <a:stretch>
            <a:fillRect/>
          </a:stretch>
        </p:blipFill>
        <p:spPr>
          <a:xfrm>
            <a:off x="7550646" y="390566"/>
            <a:ext cx="2015490" cy="1512570"/>
          </a:xfrm>
          <a:prstGeom prst="rect">
            <a:avLst/>
          </a:prstGeom>
        </p:spPr>
      </p:pic>
      <p:pic>
        <p:nvPicPr>
          <p:cNvPr id="5" name="Picture 4">
            <a:extLst>
              <a:ext uri="{FF2B5EF4-FFF2-40B4-BE49-F238E27FC236}">
                <a16:creationId xmlns:a16="http://schemas.microsoft.com/office/drawing/2014/main" id="{B401C41E-F98B-A540-3ABB-708F00A66F69}"/>
              </a:ext>
            </a:extLst>
          </p:cNvPr>
          <p:cNvPicPr>
            <a:picLocks noChangeAspect="1"/>
          </p:cNvPicPr>
          <p:nvPr/>
        </p:nvPicPr>
        <p:blipFill>
          <a:blip r:embed="rId4"/>
          <a:stretch>
            <a:fillRect/>
          </a:stretch>
        </p:blipFill>
        <p:spPr>
          <a:xfrm>
            <a:off x="9727592" y="334480"/>
            <a:ext cx="2055109" cy="1597366"/>
          </a:xfrm>
          <a:prstGeom prst="rect">
            <a:avLst/>
          </a:prstGeom>
        </p:spPr>
      </p:pic>
      <p:pic>
        <p:nvPicPr>
          <p:cNvPr id="6" name="Picture 5">
            <a:extLst>
              <a:ext uri="{FF2B5EF4-FFF2-40B4-BE49-F238E27FC236}">
                <a16:creationId xmlns:a16="http://schemas.microsoft.com/office/drawing/2014/main" id="{B5D9A42D-1C1C-664E-A747-DF3C51CD62F5}"/>
              </a:ext>
            </a:extLst>
          </p:cNvPr>
          <p:cNvPicPr>
            <a:picLocks noChangeAspect="1"/>
          </p:cNvPicPr>
          <p:nvPr/>
        </p:nvPicPr>
        <p:blipFill>
          <a:blip r:embed="rId5"/>
          <a:stretch>
            <a:fillRect/>
          </a:stretch>
        </p:blipFill>
        <p:spPr>
          <a:xfrm>
            <a:off x="5350151" y="1916413"/>
            <a:ext cx="2298700" cy="1574800"/>
          </a:xfrm>
          <a:prstGeom prst="rect">
            <a:avLst/>
          </a:prstGeom>
        </p:spPr>
      </p:pic>
      <p:pic>
        <p:nvPicPr>
          <p:cNvPr id="7" name="Picture 6">
            <a:extLst>
              <a:ext uri="{FF2B5EF4-FFF2-40B4-BE49-F238E27FC236}">
                <a16:creationId xmlns:a16="http://schemas.microsoft.com/office/drawing/2014/main" id="{64232D04-EED8-EE4E-C086-CB9BAC0F665F}"/>
              </a:ext>
            </a:extLst>
          </p:cNvPr>
          <p:cNvPicPr>
            <a:picLocks noChangeAspect="1"/>
          </p:cNvPicPr>
          <p:nvPr/>
        </p:nvPicPr>
        <p:blipFill>
          <a:blip r:embed="rId6"/>
          <a:stretch>
            <a:fillRect/>
          </a:stretch>
        </p:blipFill>
        <p:spPr>
          <a:xfrm>
            <a:off x="7610444" y="1926631"/>
            <a:ext cx="2108200" cy="1574800"/>
          </a:xfrm>
          <a:prstGeom prst="rect">
            <a:avLst/>
          </a:prstGeom>
        </p:spPr>
      </p:pic>
      <p:pic>
        <p:nvPicPr>
          <p:cNvPr id="8" name="Picture 7">
            <a:extLst>
              <a:ext uri="{FF2B5EF4-FFF2-40B4-BE49-F238E27FC236}">
                <a16:creationId xmlns:a16="http://schemas.microsoft.com/office/drawing/2014/main" id="{EAC94F9E-ECD3-8109-139B-58B52A56B9DC}"/>
              </a:ext>
            </a:extLst>
          </p:cNvPr>
          <p:cNvPicPr>
            <a:picLocks noChangeAspect="1"/>
          </p:cNvPicPr>
          <p:nvPr/>
        </p:nvPicPr>
        <p:blipFill>
          <a:blip r:embed="rId7"/>
          <a:stretch>
            <a:fillRect/>
          </a:stretch>
        </p:blipFill>
        <p:spPr>
          <a:xfrm>
            <a:off x="9759811" y="1949538"/>
            <a:ext cx="2197100" cy="1447800"/>
          </a:xfrm>
          <a:prstGeom prst="rect">
            <a:avLst/>
          </a:prstGeom>
        </p:spPr>
      </p:pic>
      <p:pic>
        <p:nvPicPr>
          <p:cNvPr id="9" name="Picture 8">
            <a:extLst>
              <a:ext uri="{FF2B5EF4-FFF2-40B4-BE49-F238E27FC236}">
                <a16:creationId xmlns:a16="http://schemas.microsoft.com/office/drawing/2014/main" id="{52F04E71-C92C-1611-B2CF-0C8496EF012F}"/>
              </a:ext>
            </a:extLst>
          </p:cNvPr>
          <p:cNvPicPr>
            <a:picLocks noChangeAspect="1"/>
          </p:cNvPicPr>
          <p:nvPr/>
        </p:nvPicPr>
        <p:blipFill>
          <a:blip r:embed="rId8"/>
          <a:stretch>
            <a:fillRect/>
          </a:stretch>
        </p:blipFill>
        <p:spPr>
          <a:xfrm>
            <a:off x="5426198" y="3477091"/>
            <a:ext cx="2108200" cy="1663700"/>
          </a:xfrm>
          <a:prstGeom prst="rect">
            <a:avLst/>
          </a:prstGeom>
        </p:spPr>
      </p:pic>
      <p:pic>
        <p:nvPicPr>
          <p:cNvPr id="10" name="Picture 9">
            <a:extLst>
              <a:ext uri="{FF2B5EF4-FFF2-40B4-BE49-F238E27FC236}">
                <a16:creationId xmlns:a16="http://schemas.microsoft.com/office/drawing/2014/main" id="{B34424E4-D04C-CDCA-088A-C31F14B488E3}"/>
              </a:ext>
            </a:extLst>
          </p:cNvPr>
          <p:cNvPicPr>
            <a:picLocks noChangeAspect="1"/>
          </p:cNvPicPr>
          <p:nvPr/>
        </p:nvPicPr>
        <p:blipFill>
          <a:blip r:embed="rId9"/>
          <a:stretch>
            <a:fillRect/>
          </a:stretch>
        </p:blipFill>
        <p:spPr>
          <a:xfrm>
            <a:off x="7550646" y="3435732"/>
            <a:ext cx="2209165" cy="1714500"/>
          </a:xfrm>
          <a:prstGeom prst="rect">
            <a:avLst/>
          </a:prstGeom>
        </p:spPr>
      </p:pic>
      <p:pic>
        <p:nvPicPr>
          <p:cNvPr id="11" name="Picture 10">
            <a:extLst>
              <a:ext uri="{FF2B5EF4-FFF2-40B4-BE49-F238E27FC236}">
                <a16:creationId xmlns:a16="http://schemas.microsoft.com/office/drawing/2014/main" id="{E943D68D-B64C-C3BB-D0C7-A1ECAEDB6DC5}"/>
              </a:ext>
            </a:extLst>
          </p:cNvPr>
          <p:cNvPicPr>
            <a:picLocks noChangeAspect="1"/>
          </p:cNvPicPr>
          <p:nvPr/>
        </p:nvPicPr>
        <p:blipFill>
          <a:blip r:embed="rId10"/>
          <a:stretch>
            <a:fillRect/>
          </a:stretch>
        </p:blipFill>
        <p:spPr>
          <a:xfrm>
            <a:off x="9874967" y="3544365"/>
            <a:ext cx="2120265" cy="1569085"/>
          </a:xfrm>
          <a:prstGeom prst="rect">
            <a:avLst/>
          </a:prstGeom>
        </p:spPr>
      </p:pic>
      <p:pic>
        <p:nvPicPr>
          <p:cNvPr id="12" name="Picture 11">
            <a:extLst>
              <a:ext uri="{FF2B5EF4-FFF2-40B4-BE49-F238E27FC236}">
                <a16:creationId xmlns:a16="http://schemas.microsoft.com/office/drawing/2014/main" id="{4C9439CB-9265-7661-8A62-29A2A8C3650D}"/>
              </a:ext>
            </a:extLst>
          </p:cNvPr>
          <p:cNvPicPr>
            <a:picLocks noChangeAspect="1"/>
          </p:cNvPicPr>
          <p:nvPr/>
        </p:nvPicPr>
        <p:blipFill>
          <a:blip r:embed="rId11"/>
          <a:stretch>
            <a:fillRect/>
          </a:stretch>
        </p:blipFill>
        <p:spPr>
          <a:xfrm>
            <a:off x="816793" y="5233792"/>
            <a:ext cx="2234565" cy="1512570"/>
          </a:xfrm>
          <a:prstGeom prst="rect">
            <a:avLst/>
          </a:prstGeom>
        </p:spPr>
      </p:pic>
      <p:pic>
        <p:nvPicPr>
          <p:cNvPr id="13" name="Picture 12">
            <a:extLst>
              <a:ext uri="{FF2B5EF4-FFF2-40B4-BE49-F238E27FC236}">
                <a16:creationId xmlns:a16="http://schemas.microsoft.com/office/drawing/2014/main" id="{8D406A2E-D31E-7A36-75C8-E01E9D9C9074}"/>
              </a:ext>
            </a:extLst>
          </p:cNvPr>
          <p:cNvPicPr>
            <a:picLocks noChangeAspect="1"/>
          </p:cNvPicPr>
          <p:nvPr/>
        </p:nvPicPr>
        <p:blipFill>
          <a:blip r:embed="rId12"/>
          <a:stretch>
            <a:fillRect/>
          </a:stretch>
        </p:blipFill>
        <p:spPr>
          <a:xfrm>
            <a:off x="3087356" y="5183944"/>
            <a:ext cx="2280285" cy="1612265"/>
          </a:xfrm>
          <a:prstGeom prst="rect">
            <a:avLst/>
          </a:prstGeom>
        </p:spPr>
      </p:pic>
      <p:pic>
        <p:nvPicPr>
          <p:cNvPr id="14" name="Picture 13">
            <a:extLst>
              <a:ext uri="{FF2B5EF4-FFF2-40B4-BE49-F238E27FC236}">
                <a16:creationId xmlns:a16="http://schemas.microsoft.com/office/drawing/2014/main" id="{51C7A9EA-D27F-6A1D-B8A8-E85511F8C01E}"/>
              </a:ext>
            </a:extLst>
          </p:cNvPr>
          <p:cNvPicPr>
            <a:picLocks noChangeAspect="1"/>
          </p:cNvPicPr>
          <p:nvPr/>
        </p:nvPicPr>
        <p:blipFill>
          <a:blip r:embed="rId13"/>
          <a:stretch>
            <a:fillRect/>
          </a:stretch>
        </p:blipFill>
        <p:spPr>
          <a:xfrm>
            <a:off x="5350151" y="5150232"/>
            <a:ext cx="2065020" cy="1611630"/>
          </a:xfrm>
          <a:prstGeom prst="rect">
            <a:avLst/>
          </a:prstGeom>
        </p:spPr>
      </p:pic>
      <p:pic>
        <p:nvPicPr>
          <p:cNvPr id="15" name="Picture 14">
            <a:extLst>
              <a:ext uri="{FF2B5EF4-FFF2-40B4-BE49-F238E27FC236}">
                <a16:creationId xmlns:a16="http://schemas.microsoft.com/office/drawing/2014/main" id="{76DC8475-FEB9-2FD1-92FF-7668D857CC2E}"/>
              </a:ext>
            </a:extLst>
          </p:cNvPr>
          <p:cNvPicPr>
            <a:picLocks noChangeAspect="1"/>
          </p:cNvPicPr>
          <p:nvPr/>
        </p:nvPicPr>
        <p:blipFill>
          <a:blip r:embed="rId14"/>
          <a:stretch>
            <a:fillRect/>
          </a:stretch>
        </p:blipFill>
        <p:spPr>
          <a:xfrm>
            <a:off x="7405866" y="5291837"/>
            <a:ext cx="2160270" cy="1470025"/>
          </a:xfrm>
          <a:prstGeom prst="rect">
            <a:avLst/>
          </a:prstGeom>
        </p:spPr>
      </p:pic>
      <p:pic>
        <p:nvPicPr>
          <p:cNvPr id="16" name="Picture 15">
            <a:extLst>
              <a:ext uri="{FF2B5EF4-FFF2-40B4-BE49-F238E27FC236}">
                <a16:creationId xmlns:a16="http://schemas.microsoft.com/office/drawing/2014/main" id="{5B58A5BE-7092-DE54-6E46-502630915AEA}"/>
              </a:ext>
            </a:extLst>
          </p:cNvPr>
          <p:cNvPicPr>
            <a:picLocks noChangeAspect="1"/>
          </p:cNvPicPr>
          <p:nvPr/>
        </p:nvPicPr>
        <p:blipFill>
          <a:blip r:embed="rId15"/>
          <a:stretch>
            <a:fillRect/>
          </a:stretch>
        </p:blipFill>
        <p:spPr>
          <a:xfrm>
            <a:off x="9561830" y="5272954"/>
            <a:ext cx="2630170" cy="1484630"/>
          </a:xfrm>
          <a:prstGeom prst="rect">
            <a:avLst/>
          </a:prstGeom>
        </p:spPr>
      </p:pic>
    </p:spTree>
    <p:extLst>
      <p:ext uri="{BB962C8B-B14F-4D97-AF65-F5344CB8AC3E}">
        <p14:creationId xmlns:p14="http://schemas.microsoft.com/office/powerpoint/2010/main" val="1446937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15E1AC81-83F2-45A8-9054-15570F4E25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67" name="Freeform 5">
              <a:extLst>
                <a:ext uri="{FF2B5EF4-FFF2-40B4-BE49-F238E27FC236}">
                  <a16:creationId xmlns:a16="http://schemas.microsoft.com/office/drawing/2014/main" id="{B15AA7C5-9BFE-4B90-A119-467AFACE9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8" name="Freeform 6">
              <a:extLst>
                <a:ext uri="{FF2B5EF4-FFF2-40B4-BE49-F238E27FC236}">
                  <a16:creationId xmlns:a16="http://schemas.microsoft.com/office/drawing/2014/main" id="{944AB87D-35AF-4719-9940-5822E7702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 name="Freeform 7">
              <a:extLst>
                <a:ext uri="{FF2B5EF4-FFF2-40B4-BE49-F238E27FC236}">
                  <a16:creationId xmlns:a16="http://schemas.microsoft.com/office/drawing/2014/main" id="{E8B33BE3-7890-4628-9322-7EFBA3375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0" name="Freeform 8">
              <a:extLst>
                <a:ext uri="{FF2B5EF4-FFF2-40B4-BE49-F238E27FC236}">
                  <a16:creationId xmlns:a16="http://schemas.microsoft.com/office/drawing/2014/main" id="{01AD3ECF-519E-45E2-99DA-F5C1B507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 name="Freeform 9">
              <a:extLst>
                <a:ext uri="{FF2B5EF4-FFF2-40B4-BE49-F238E27FC236}">
                  <a16:creationId xmlns:a16="http://schemas.microsoft.com/office/drawing/2014/main" id="{C050E700-0FF1-4D25-B54C-84BA04FCD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2" name="Freeform 10">
              <a:extLst>
                <a:ext uri="{FF2B5EF4-FFF2-40B4-BE49-F238E27FC236}">
                  <a16:creationId xmlns:a16="http://schemas.microsoft.com/office/drawing/2014/main" id="{720D9C11-F5C9-41B0-B2F2-EE20BC3D0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3" name="Freeform 11">
              <a:extLst>
                <a:ext uri="{FF2B5EF4-FFF2-40B4-BE49-F238E27FC236}">
                  <a16:creationId xmlns:a16="http://schemas.microsoft.com/office/drawing/2014/main" id="{623A9DA0-857E-4CDE-80EA-F30F1CE55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4" name="Freeform 12">
              <a:extLst>
                <a:ext uri="{FF2B5EF4-FFF2-40B4-BE49-F238E27FC236}">
                  <a16:creationId xmlns:a16="http://schemas.microsoft.com/office/drawing/2014/main" id="{C48B8F4C-2C83-46F6-AFCD-58166AEB1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 name="Freeform 13">
              <a:extLst>
                <a:ext uri="{FF2B5EF4-FFF2-40B4-BE49-F238E27FC236}">
                  <a16:creationId xmlns:a16="http://schemas.microsoft.com/office/drawing/2014/main" id="{234C3795-C44D-41A7-A8F6-891387A66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 name="Freeform 14">
              <a:extLst>
                <a:ext uri="{FF2B5EF4-FFF2-40B4-BE49-F238E27FC236}">
                  <a16:creationId xmlns:a16="http://schemas.microsoft.com/office/drawing/2014/main" id="{91CC36F4-5DFA-4954-B354-97B180E98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 name="Freeform 15">
              <a:extLst>
                <a:ext uri="{FF2B5EF4-FFF2-40B4-BE49-F238E27FC236}">
                  <a16:creationId xmlns:a16="http://schemas.microsoft.com/office/drawing/2014/main" id="{7087A08E-C024-457D-8F99-1F340CED6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 name="Freeform 16">
              <a:extLst>
                <a:ext uri="{FF2B5EF4-FFF2-40B4-BE49-F238E27FC236}">
                  <a16:creationId xmlns:a16="http://schemas.microsoft.com/office/drawing/2014/main" id="{61CFBC61-7F57-45D7-860E-BF51B0EDA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9" name="Freeform 17">
              <a:extLst>
                <a:ext uri="{FF2B5EF4-FFF2-40B4-BE49-F238E27FC236}">
                  <a16:creationId xmlns:a16="http://schemas.microsoft.com/office/drawing/2014/main" id="{2591C3DB-4880-431E-BC3D-37F1378A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 name="Freeform 18">
              <a:extLst>
                <a:ext uri="{FF2B5EF4-FFF2-40B4-BE49-F238E27FC236}">
                  <a16:creationId xmlns:a16="http://schemas.microsoft.com/office/drawing/2014/main" id="{79557EFE-4199-4E24-8A13-1B9CC1715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1" name="Freeform 19">
              <a:extLst>
                <a:ext uri="{FF2B5EF4-FFF2-40B4-BE49-F238E27FC236}">
                  <a16:creationId xmlns:a16="http://schemas.microsoft.com/office/drawing/2014/main" id="{0B965615-6052-4907-A136-9CAD14604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 name="Freeform 20">
              <a:extLst>
                <a:ext uri="{FF2B5EF4-FFF2-40B4-BE49-F238E27FC236}">
                  <a16:creationId xmlns:a16="http://schemas.microsoft.com/office/drawing/2014/main" id="{F788FFC4-205D-47C1-91E7-DD1A52E0A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3" name="Freeform 21">
              <a:extLst>
                <a:ext uri="{FF2B5EF4-FFF2-40B4-BE49-F238E27FC236}">
                  <a16:creationId xmlns:a16="http://schemas.microsoft.com/office/drawing/2014/main" id="{462FADD6-C927-46ED-A6E6-273B35C2F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4" name="Freeform 22">
              <a:extLst>
                <a:ext uri="{FF2B5EF4-FFF2-40B4-BE49-F238E27FC236}">
                  <a16:creationId xmlns:a16="http://schemas.microsoft.com/office/drawing/2014/main" id="{AF64005E-134D-4444-9425-FB1C188985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5" name="Freeform 23">
              <a:extLst>
                <a:ext uri="{FF2B5EF4-FFF2-40B4-BE49-F238E27FC236}">
                  <a16:creationId xmlns:a16="http://schemas.microsoft.com/office/drawing/2014/main" id="{E2565CA7-A8CB-463D-8D25-4F41235BC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 name="Freeform 24">
              <a:extLst>
                <a:ext uri="{FF2B5EF4-FFF2-40B4-BE49-F238E27FC236}">
                  <a16:creationId xmlns:a16="http://schemas.microsoft.com/office/drawing/2014/main" id="{41ABBFC0-4EEA-4634-A73B-945729D6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7" name="Freeform 25">
              <a:extLst>
                <a:ext uri="{FF2B5EF4-FFF2-40B4-BE49-F238E27FC236}">
                  <a16:creationId xmlns:a16="http://schemas.microsoft.com/office/drawing/2014/main" id="{E422F11F-726A-4A93-9D1B-B1400B061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8" name="Group 87">
            <a:extLst>
              <a:ext uri="{FF2B5EF4-FFF2-40B4-BE49-F238E27FC236}">
                <a16:creationId xmlns:a16="http://schemas.microsoft.com/office/drawing/2014/main" id="{FBF129BC-EA9E-4D20-898B-399F7727DF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89" name="Rectangle 88">
              <a:extLst>
                <a:ext uri="{FF2B5EF4-FFF2-40B4-BE49-F238E27FC236}">
                  <a16:creationId xmlns:a16="http://schemas.microsoft.com/office/drawing/2014/main" id="{CFF42BAE-3249-46C8-9108-A83C87206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90" name="Isosceles Triangle 22">
              <a:extLst>
                <a:ext uri="{FF2B5EF4-FFF2-40B4-BE49-F238E27FC236}">
                  <a16:creationId xmlns:a16="http://schemas.microsoft.com/office/drawing/2014/main" id="{4DDE2BA8-4174-4A99-BB09-0BA28F26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1" name="Rectangle 90">
              <a:extLst>
                <a:ext uri="{FF2B5EF4-FFF2-40B4-BE49-F238E27FC236}">
                  <a16:creationId xmlns:a16="http://schemas.microsoft.com/office/drawing/2014/main" id="{4A893933-F7DD-4DA6-85C7-4CFF587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sp>
        <p:nvSpPr>
          <p:cNvPr id="92" name="Rectangle 91">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3" name="Group 92">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94"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5"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6"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7"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8"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0"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4"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5"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6"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7"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8"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9"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0"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1"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4"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useBgFill="1">
        <p:nvSpPr>
          <p:cNvPr id="115" name="Rectangle 114">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850FE2-174D-33EF-A6FA-E7AB085341C7}"/>
              </a:ext>
            </a:extLst>
          </p:cNvPr>
          <p:cNvSpPr>
            <a:spLocks noGrp="1"/>
          </p:cNvSpPr>
          <p:nvPr>
            <p:ph type="title"/>
          </p:nvPr>
        </p:nvSpPr>
        <p:spPr>
          <a:xfrm>
            <a:off x="2880485" y="841375"/>
            <a:ext cx="7492869" cy="1230570"/>
          </a:xfrm>
        </p:spPr>
        <p:txBody>
          <a:bodyPr vert="horz" lIns="228600" tIns="228600" rIns="228600" bIns="228600" rtlCol="0" anchor="t">
            <a:noAutofit/>
          </a:bodyPr>
          <a:lstStyle/>
          <a:p>
            <a:pPr algn="l"/>
            <a:r>
              <a:rPr lang="en-US" sz="3200" dirty="0">
                <a:solidFill>
                  <a:schemeClr val="tx1">
                    <a:lumMod val="85000"/>
                    <a:lumOff val="15000"/>
                  </a:schemeClr>
                </a:solidFill>
                <a:latin typeface="+mn-lt"/>
              </a:rPr>
              <a:t>4.2 FEATURE  SELECTION  &amp;  FEATURE EXTRACTION </a:t>
            </a:r>
          </a:p>
        </p:txBody>
      </p:sp>
      <p:sp>
        <p:nvSpPr>
          <p:cNvPr id="116" name="Isosceles Triangle 63">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TextBox 3">
            <a:extLst>
              <a:ext uri="{FF2B5EF4-FFF2-40B4-BE49-F238E27FC236}">
                <a16:creationId xmlns:a16="http://schemas.microsoft.com/office/drawing/2014/main" id="{412ACC48-5AAB-A3BC-69B0-A1CCAB9452CE}"/>
              </a:ext>
            </a:extLst>
          </p:cNvPr>
          <p:cNvSpPr txBox="1"/>
          <p:nvPr/>
        </p:nvSpPr>
        <p:spPr>
          <a:xfrm>
            <a:off x="2880487" y="2249046"/>
            <a:ext cx="6123783" cy="3802762"/>
          </a:xfrm>
          <a:prstGeom prst="rect">
            <a:avLst/>
          </a:prstGeom>
        </p:spPr>
        <p:txBody>
          <a:bodyPr vert="horz" lIns="91440" tIns="45720" rIns="91440" bIns="45720" rtlCol="0" anchor="t">
            <a:normAutofit/>
          </a:bodyPr>
          <a:lstStyle/>
          <a:p>
            <a:pPr algn="just" defTabSz="914400">
              <a:lnSpc>
                <a:spcPct val="110000"/>
              </a:lnSpc>
              <a:spcAft>
                <a:spcPts val="1200"/>
              </a:spcAft>
              <a:buClr>
                <a:schemeClr val="accent1"/>
              </a:buClr>
              <a:buSzPct val="110000"/>
            </a:pPr>
            <a:r>
              <a:rPr lang="en-US" sz="1550" dirty="0">
                <a:latin typeface="Times New Roman" panose="02020603050405020304" pitchFamily="18" charset="0"/>
                <a:cs typeface="Times New Roman" panose="02020603050405020304" pitchFamily="18" charset="0"/>
              </a:rPr>
              <a:t>     The performance of ML models depends on the quality of the features used as input. As the number of features in the datasets increases, the prediction performance of the model decreases, and the computational costs increase. By reducing the number of features, the model can obtain more accurate results and work faster and more efficiently. ML models are designed according to the data used in the learning process. Selecting the best features makes the features learned by the model more generalizable. Thus, it makes the model work better with new data. Some features in the datasets are not important to the result and increase the computational complexity of the model. Removing unnecessary features reduces noise and helps the model achieve better results. Also, feature selection is important for understanding the nature of the dataset.</a:t>
            </a:r>
          </a:p>
        </p:txBody>
      </p:sp>
    </p:spTree>
    <p:extLst>
      <p:ext uri="{BB962C8B-B14F-4D97-AF65-F5344CB8AC3E}">
        <p14:creationId xmlns:p14="http://schemas.microsoft.com/office/powerpoint/2010/main" val="2315893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24CC3B-6CFB-E085-4375-E9CF4E3B3EDE}"/>
              </a:ext>
            </a:extLst>
          </p:cNvPr>
          <p:cNvSpPr>
            <a:spLocks noGrp="1"/>
          </p:cNvSpPr>
          <p:nvPr>
            <p:ph type="title"/>
          </p:nvPr>
        </p:nvSpPr>
        <p:spPr>
          <a:xfrm>
            <a:off x="2880485" y="841375"/>
            <a:ext cx="6230857" cy="1230570"/>
          </a:xfrm>
        </p:spPr>
        <p:txBody>
          <a:bodyPr anchor="t">
            <a:normAutofit/>
          </a:bodyPr>
          <a:lstStyle/>
          <a:p>
            <a:pPr algn="l"/>
            <a:r>
              <a:rPr lang="en-US" sz="3600" dirty="0">
                <a:solidFill>
                  <a:schemeClr val="accent1"/>
                </a:solidFill>
                <a:latin typeface="+mn-lt"/>
              </a:rPr>
              <a:t>1.Abstract</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8255167E-359B-9E32-4FF4-A1B37D40D53E}"/>
              </a:ext>
            </a:extLst>
          </p:cNvPr>
          <p:cNvSpPr>
            <a:spLocks noGrp="1"/>
          </p:cNvSpPr>
          <p:nvPr>
            <p:ph idx="1"/>
          </p:nvPr>
        </p:nvSpPr>
        <p:spPr>
          <a:xfrm>
            <a:off x="3094799" y="1860661"/>
            <a:ext cx="6722302" cy="3800917"/>
          </a:xfrm>
        </p:spPr>
        <p:txBody>
          <a:bodyPr anchor="t">
            <a:normAutofit/>
          </a:bodyPr>
          <a:lstStyle/>
          <a:p>
            <a:pPr marL="0" indent="0" algn="just">
              <a:lnSpc>
                <a:spcPct val="110000"/>
              </a:lnSpc>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Heart is the next major organ comparing to brain which has more priority in Human Body. It pumps the blood and supplies to all organs of the whole body. Day by Day the cases of heart disease are increasing at a rapid rate &amp; its very important and concerning to predict any such diseases beforehand. According to World Health Organization (WHO), cardiovascular diseases (CVD)  are the major health concern worldwide and a leading cause of death. CVDs were responsible for 32% of all global deaths in 2019, as estimated by World Health Organization. Heart attacks and strokes were responsible for 85% of these deaths. Some of the machine learning are used to predict the heart disease, such as Logistic Regression, Support Vector Machine (SVM), Decision Tree, Random Forest, K- Nearest Neighbor(KNN) for Prediction. The given heart disease prediction system enhances medical care and reduces the cost. This project provides an insight of the existing algorithm, and it gives us significant knowledge that can help us predict the patients with heart disease.</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10000"/>
              </a:lnSpc>
              <a:buNone/>
            </a:pPr>
            <a:endParaRPr lang="en-US" sz="1400" dirty="0"/>
          </a:p>
        </p:txBody>
      </p:sp>
    </p:spTree>
    <p:extLst>
      <p:ext uri="{BB962C8B-B14F-4D97-AF65-F5344CB8AC3E}">
        <p14:creationId xmlns:p14="http://schemas.microsoft.com/office/powerpoint/2010/main" val="2635548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3" name="Group 62">
            <a:extLst>
              <a:ext uri="{FF2B5EF4-FFF2-40B4-BE49-F238E27FC236}">
                <a16:creationId xmlns:a16="http://schemas.microsoft.com/office/drawing/2014/main" id="{15E1AC81-83F2-45A8-9054-15570F4E25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65" name="Freeform 5">
              <a:extLst>
                <a:ext uri="{FF2B5EF4-FFF2-40B4-BE49-F238E27FC236}">
                  <a16:creationId xmlns:a16="http://schemas.microsoft.com/office/drawing/2014/main" id="{B15AA7C5-9BFE-4B90-A119-467AFACE9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6" name="Freeform 6">
              <a:extLst>
                <a:ext uri="{FF2B5EF4-FFF2-40B4-BE49-F238E27FC236}">
                  <a16:creationId xmlns:a16="http://schemas.microsoft.com/office/drawing/2014/main" id="{944AB87D-35AF-4719-9940-5822E7702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 name="Freeform 7">
              <a:extLst>
                <a:ext uri="{FF2B5EF4-FFF2-40B4-BE49-F238E27FC236}">
                  <a16:creationId xmlns:a16="http://schemas.microsoft.com/office/drawing/2014/main" id="{E8B33BE3-7890-4628-9322-7EFBA3375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8" name="Freeform 8">
              <a:extLst>
                <a:ext uri="{FF2B5EF4-FFF2-40B4-BE49-F238E27FC236}">
                  <a16:creationId xmlns:a16="http://schemas.microsoft.com/office/drawing/2014/main" id="{01AD3ECF-519E-45E2-99DA-F5C1B507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 name="Freeform 9">
              <a:extLst>
                <a:ext uri="{FF2B5EF4-FFF2-40B4-BE49-F238E27FC236}">
                  <a16:creationId xmlns:a16="http://schemas.microsoft.com/office/drawing/2014/main" id="{C050E700-0FF1-4D25-B54C-84BA04FCD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0" name="Freeform 10">
              <a:extLst>
                <a:ext uri="{FF2B5EF4-FFF2-40B4-BE49-F238E27FC236}">
                  <a16:creationId xmlns:a16="http://schemas.microsoft.com/office/drawing/2014/main" id="{720D9C11-F5C9-41B0-B2F2-EE20BC3D0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 name="Freeform 11">
              <a:extLst>
                <a:ext uri="{FF2B5EF4-FFF2-40B4-BE49-F238E27FC236}">
                  <a16:creationId xmlns:a16="http://schemas.microsoft.com/office/drawing/2014/main" id="{623A9DA0-857E-4CDE-80EA-F30F1CE55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2" name="Freeform 12">
              <a:extLst>
                <a:ext uri="{FF2B5EF4-FFF2-40B4-BE49-F238E27FC236}">
                  <a16:creationId xmlns:a16="http://schemas.microsoft.com/office/drawing/2014/main" id="{C48B8F4C-2C83-46F6-AFCD-58166AEB1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3" name="Freeform 13">
              <a:extLst>
                <a:ext uri="{FF2B5EF4-FFF2-40B4-BE49-F238E27FC236}">
                  <a16:creationId xmlns:a16="http://schemas.microsoft.com/office/drawing/2014/main" id="{234C3795-C44D-41A7-A8F6-891387A66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4" name="Freeform 14">
              <a:extLst>
                <a:ext uri="{FF2B5EF4-FFF2-40B4-BE49-F238E27FC236}">
                  <a16:creationId xmlns:a16="http://schemas.microsoft.com/office/drawing/2014/main" id="{91CC36F4-5DFA-4954-B354-97B180E98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 name="Freeform 15">
              <a:extLst>
                <a:ext uri="{FF2B5EF4-FFF2-40B4-BE49-F238E27FC236}">
                  <a16:creationId xmlns:a16="http://schemas.microsoft.com/office/drawing/2014/main" id="{7087A08E-C024-457D-8F99-1F340CED6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 name="Freeform 16">
              <a:extLst>
                <a:ext uri="{FF2B5EF4-FFF2-40B4-BE49-F238E27FC236}">
                  <a16:creationId xmlns:a16="http://schemas.microsoft.com/office/drawing/2014/main" id="{61CFBC61-7F57-45D7-860E-BF51B0EDA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 name="Freeform 17">
              <a:extLst>
                <a:ext uri="{FF2B5EF4-FFF2-40B4-BE49-F238E27FC236}">
                  <a16:creationId xmlns:a16="http://schemas.microsoft.com/office/drawing/2014/main" id="{2591C3DB-4880-431E-BC3D-37F1378A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 name="Freeform 18">
              <a:extLst>
                <a:ext uri="{FF2B5EF4-FFF2-40B4-BE49-F238E27FC236}">
                  <a16:creationId xmlns:a16="http://schemas.microsoft.com/office/drawing/2014/main" id="{79557EFE-4199-4E24-8A13-1B9CC1715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9" name="Freeform 19">
              <a:extLst>
                <a:ext uri="{FF2B5EF4-FFF2-40B4-BE49-F238E27FC236}">
                  <a16:creationId xmlns:a16="http://schemas.microsoft.com/office/drawing/2014/main" id="{0B965615-6052-4907-A136-9CAD14604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 name="Freeform 20">
              <a:extLst>
                <a:ext uri="{FF2B5EF4-FFF2-40B4-BE49-F238E27FC236}">
                  <a16:creationId xmlns:a16="http://schemas.microsoft.com/office/drawing/2014/main" id="{F788FFC4-205D-47C1-91E7-DD1A52E0A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1" name="Freeform 21">
              <a:extLst>
                <a:ext uri="{FF2B5EF4-FFF2-40B4-BE49-F238E27FC236}">
                  <a16:creationId xmlns:a16="http://schemas.microsoft.com/office/drawing/2014/main" id="{462FADD6-C927-46ED-A6E6-273B35C2F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 name="Freeform 22">
              <a:extLst>
                <a:ext uri="{FF2B5EF4-FFF2-40B4-BE49-F238E27FC236}">
                  <a16:creationId xmlns:a16="http://schemas.microsoft.com/office/drawing/2014/main" id="{AF64005E-134D-4444-9425-FB1C188985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3" name="Freeform 23">
              <a:extLst>
                <a:ext uri="{FF2B5EF4-FFF2-40B4-BE49-F238E27FC236}">
                  <a16:creationId xmlns:a16="http://schemas.microsoft.com/office/drawing/2014/main" id="{E2565CA7-A8CB-463D-8D25-4F41235BC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4" name="Freeform 24">
              <a:extLst>
                <a:ext uri="{FF2B5EF4-FFF2-40B4-BE49-F238E27FC236}">
                  <a16:creationId xmlns:a16="http://schemas.microsoft.com/office/drawing/2014/main" id="{41ABBFC0-4EEA-4634-A73B-945729D6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5" name="Freeform 25">
              <a:extLst>
                <a:ext uri="{FF2B5EF4-FFF2-40B4-BE49-F238E27FC236}">
                  <a16:creationId xmlns:a16="http://schemas.microsoft.com/office/drawing/2014/main" id="{E422F11F-726A-4A93-9D1B-B1400B061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6" name="Group 85">
            <a:extLst>
              <a:ext uri="{FF2B5EF4-FFF2-40B4-BE49-F238E27FC236}">
                <a16:creationId xmlns:a16="http://schemas.microsoft.com/office/drawing/2014/main" id="{FBF129BC-EA9E-4D20-898B-399F7727DF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87" name="Rectangle 86">
              <a:extLst>
                <a:ext uri="{FF2B5EF4-FFF2-40B4-BE49-F238E27FC236}">
                  <a16:creationId xmlns:a16="http://schemas.microsoft.com/office/drawing/2014/main" id="{CFF42BAE-3249-46C8-9108-A83C87206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88" name="Isosceles Triangle 22">
              <a:extLst>
                <a:ext uri="{FF2B5EF4-FFF2-40B4-BE49-F238E27FC236}">
                  <a16:creationId xmlns:a16="http://schemas.microsoft.com/office/drawing/2014/main" id="{4DDE2BA8-4174-4A99-BB09-0BA28F26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9" name="Rectangle 88">
              <a:extLst>
                <a:ext uri="{FF2B5EF4-FFF2-40B4-BE49-F238E27FC236}">
                  <a16:creationId xmlns:a16="http://schemas.microsoft.com/office/drawing/2014/main" id="{4A893933-F7DD-4DA6-85C7-4CFF587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sp>
        <p:nvSpPr>
          <p:cNvPr id="90" name="Rectangle 89">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1" name="Group 90">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92"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3"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5"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6"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7"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8"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0"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4"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5"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6"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7"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8"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9"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0"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1"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useBgFill="1">
        <p:nvSpPr>
          <p:cNvPr id="62" name="Rectangle 61">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6A10A9-773D-F6C6-6C67-7009BE752C10}"/>
              </a:ext>
            </a:extLst>
          </p:cNvPr>
          <p:cNvSpPr>
            <a:spLocks noGrp="1"/>
          </p:cNvSpPr>
          <p:nvPr>
            <p:ph type="title"/>
          </p:nvPr>
        </p:nvSpPr>
        <p:spPr>
          <a:xfrm>
            <a:off x="2865467" y="565150"/>
            <a:ext cx="7191167" cy="1164264"/>
          </a:xfrm>
        </p:spPr>
        <p:txBody>
          <a:bodyPr vert="horz" lIns="228600" tIns="228600" rIns="228600" bIns="228600" rtlCol="0" anchor="t">
            <a:normAutofit fontScale="90000"/>
          </a:bodyPr>
          <a:lstStyle/>
          <a:p>
            <a:pPr algn="l"/>
            <a:r>
              <a:rPr lang="en-US" sz="3200">
                <a:solidFill>
                  <a:schemeClr val="accent1"/>
                </a:solidFill>
                <a:latin typeface="+mn-lt"/>
              </a:rPr>
              <a:t>Feature Selection using Wrapper Method: Recursive Feature Elimination (RFE)</a:t>
            </a:r>
            <a:br>
              <a:rPr lang="en-US" sz="1700">
                <a:solidFill>
                  <a:schemeClr val="accent1"/>
                </a:solidFill>
              </a:rPr>
            </a:br>
            <a:endParaRPr lang="en-US" sz="1700" dirty="0">
              <a:solidFill>
                <a:schemeClr val="accent1"/>
              </a:solidFill>
            </a:endParaRPr>
          </a:p>
        </p:txBody>
      </p:sp>
      <p:sp>
        <p:nvSpPr>
          <p:cNvPr id="64" name="Isosceles Triangle 63">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TextBox 3">
            <a:extLst>
              <a:ext uri="{FF2B5EF4-FFF2-40B4-BE49-F238E27FC236}">
                <a16:creationId xmlns:a16="http://schemas.microsoft.com/office/drawing/2014/main" id="{0CEE6200-370E-B42A-EABC-C98F38ED303E}"/>
              </a:ext>
            </a:extLst>
          </p:cNvPr>
          <p:cNvSpPr txBox="1"/>
          <p:nvPr/>
        </p:nvSpPr>
        <p:spPr>
          <a:xfrm>
            <a:off x="2904931" y="1742083"/>
            <a:ext cx="8464840" cy="4435506"/>
          </a:xfrm>
          <a:prstGeom prst="rect">
            <a:avLst/>
          </a:prstGeom>
        </p:spPr>
        <p:txBody>
          <a:bodyPr vert="horz" lIns="91440" tIns="45720" rIns="91440" bIns="45720" rtlCol="0" anchor="t">
            <a:noAutofit/>
          </a:bodyPr>
          <a:lstStyle/>
          <a:p>
            <a:pPr algn="just" defTabSz="914400">
              <a:lnSpc>
                <a:spcPct val="110000"/>
              </a:lnSpc>
              <a:spcAft>
                <a:spcPts val="1200"/>
              </a:spcAft>
              <a:buClr>
                <a:schemeClr val="accent1"/>
              </a:buClr>
              <a:buSzPct val="110000"/>
            </a:pPr>
            <a:r>
              <a:rPr lang="en-US" sz="13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Feature selection is the process of choosing the most relevant features from the dataset, which reduces the dimensionality and potentially improves the performance of a model. It retains the original feature set but selects a subset based on certain criteria.</a:t>
            </a:r>
          </a:p>
          <a:p>
            <a:pPr marL="6350" indent="-6350">
              <a:spcAft>
                <a:spcPts val="1525"/>
              </a:spcAft>
            </a:pPr>
            <a:r>
              <a:rPr lang="en-IN" sz="1500" b="1" kern="100" dirty="0">
                <a:solidFill>
                  <a:srgbClr val="000000"/>
                </a:solidFill>
                <a:effectLst/>
                <a:latin typeface="Times New Roman" panose="02020603050405020304" pitchFamily="18" charset="0"/>
                <a:ea typeface="Times New Roman" panose="02020603050405020304" pitchFamily="18" charset="0"/>
              </a:rPr>
              <a:t>Wrapper Method: Recursive Feature Elimination (RFE) </a:t>
            </a:r>
          </a:p>
          <a:p>
            <a:pPr marL="6350" marR="494030" indent="-6350" algn="just">
              <a:spcAft>
                <a:spcPts val="1340"/>
              </a:spcAft>
            </a:pPr>
            <a:r>
              <a:rPr lang="en-IN" sz="1500" b="1" kern="100" dirty="0">
                <a:solidFill>
                  <a:srgbClr val="000000"/>
                </a:solidFill>
                <a:effectLst/>
                <a:latin typeface="Times New Roman" panose="02020603050405020304" pitchFamily="18" charset="0"/>
                <a:ea typeface="Times New Roman" panose="02020603050405020304" pitchFamily="18" charset="0"/>
              </a:rPr>
              <a:t>Recursive Feature Elimination (RFE)</a:t>
            </a:r>
            <a:r>
              <a:rPr lang="en-IN" sz="1500" kern="100" dirty="0">
                <a:solidFill>
                  <a:srgbClr val="000000"/>
                </a:solidFill>
                <a:effectLst/>
                <a:latin typeface="Times New Roman" panose="02020603050405020304" pitchFamily="18" charset="0"/>
                <a:ea typeface="Times New Roman" panose="02020603050405020304" pitchFamily="18" charset="0"/>
              </a:rPr>
              <a:t> is a popular </a:t>
            </a:r>
            <a:r>
              <a:rPr lang="en-IN" sz="1500" b="1" kern="100" dirty="0">
                <a:solidFill>
                  <a:srgbClr val="000000"/>
                </a:solidFill>
                <a:effectLst/>
                <a:latin typeface="Times New Roman" panose="02020603050405020304" pitchFamily="18" charset="0"/>
                <a:ea typeface="Times New Roman" panose="02020603050405020304" pitchFamily="18" charset="0"/>
              </a:rPr>
              <a:t>wrapper method</a:t>
            </a:r>
            <a:r>
              <a:rPr lang="en-IN" sz="1500" kern="100" dirty="0">
                <a:solidFill>
                  <a:srgbClr val="000000"/>
                </a:solidFill>
                <a:effectLst/>
                <a:latin typeface="Times New Roman" panose="02020603050405020304" pitchFamily="18" charset="0"/>
                <a:ea typeface="Times New Roman" panose="02020603050405020304" pitchFamily="18" charset="0"/>
              </a:rPr>
              <a:t> for feature selection in machine learning. RFE works by iteratively removing features from a model, allowing for the selection of the most important features for prediction. This method is particularly useful for improving model interpretability and reducing computational costs by eliminating irrelevant or redundant features.</a:t>
            </a:r>
          </a:p>
          <a:p>
            <a:pPr marL="6350" marR="494030" indent="-6350" algn="just">
              <a:lnSpc>
                <a:spcPct val="129000"/>
              </a:lnSpc>
              <a:spcAft>
                <a:spcPts val="1220"/>
              </a:spcAft>
            </a:pPr>
            <a:r>
              <a:rPr lang="en-IN" sz="1500" b="1" kern="100" dirty="0">
                <a:solidFill>
                  <a:srgbClr val="000000"/>
                </a:solidFill>
                <a:effectLst/>
                <a:latin typeface="Times New Roman" panose="02020603050405020304" pitchFamily="18" charset="0"/>
                <a:ea typeface="Times New Roman" panose="02020603050405020304" pitchFamily="18" charset="0"/>
              </a:rPr>
              <a:t>1.Calculate Feature Importance:</a:t>
            </a:r>
            <a:r>
              <a:rPr lang="en-IN" sz="1500" kern="100" dirty="0">
                <a:solidFill>
                  <a:srgbClr val="000000"/>
                </a:solidFill>
                <a:effectLst/>
                <a:latin typeface="Times New Roman" panose="02020603050405020304" pitchFamily="18" charset="0"/>
                <a:ea typeface="Times New Roman" panose="02020603050405020304" pitchFamily="18" charset="0"/>
              </a:rPr>
              <a:t> Training a model to get a measure of each feature’s importance:  </a:t>
            </a:r>
          </a:p>
          <a:p>
            <a:pPr marL="6350" marR="494030" indent="-6350" algn="just">
              <a:lnSpc>
                <a:spcPct val="129000"/>
              </a:lnSpc>
              <a:spcAft>
                <a:spcPts val="1220"/>
              </a:spcAft>
            </a:pPr>
            <a:r>
              <a:rPr lang="en-IN" sz="1500" kern="100" dirty="0">
                <a:solidFill>
                  <a:srgbClr val="000000"/>
                </a:solidFill>
                <a:effectLst/>
                <a:latin typeface="Times New Roman" panose="02020603050405020304" pitchFamily="18" charset="0"/>
                <a:ea typeface="Times New Roman" panose="02020603050405020304" pitchFamily="18" charset="0"/>
              </a:rPr>
              <a:t>                                </a:t>
            </a:r>
            <a:r>
              <a:rPr lang="en-IN" sz="1500" kern="100"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a:t>𝐼</a:t>
            </a:r>
            <a:r>
              <a:rPr lang="en-IN" sz="1500" kern="100" dirty="0">
                <a:solidFill>
                  <a:srgbClr val="000000"/>
                </a:solidFill>
                <a:effectLst/>
                <a:latin typeface="Times New Roman" panose="02020603050405020304" pitchFamily="18" charset="0"/>
                <a:ea typeface="Times New Roman" panose="02020603050405020304" pitchFamily="18" charset="0"/>
              </a:rPr>
              <a:t> ( </a:t>
            </a:r>
            <a:r>
              <a:rPr lang="en-IN" sz="1500" kern="100"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a:t>𝑓</a:t>
            </a:r>
            <a:r>
              <a:rPr lang="en-IN" sz="1500" kern="100" dirty="0">
                <a:solidFill>
                  <a:srgbClr val="000000"/>
                </a:solidFill>
                <a:effectLst/>
                <a:latin typeface="Times New Roman" panose="02020603050405020304" pitchFamily="18" charset="0"/>
                <a:ea typeface="Times New Roman" panose="02020603050405020304" pitchFamily="18" charset="0"/>
              </a:rPr>
              <a:t> </a:t>
            </a:r>
            <a:r>
              <a:rPr lang="en-IN" sz="1500" kern="100"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a:t>𝑖</a:t>
            </a:r>
            <a:r>
              <a:rPr lang="en-IN" sz="1500" kern="100" dirty="0">
                <a:solidFill>
                  <a:srgbClr val="000000"/>
                </a:solidFill>
                <a:effectLst/>
                <a:latin typeface="Times New Roman" panose="02020603050405020304" pitchFamily="18" charset="0"/>
                <a:ea typeface="Times New Roman" panose="02020603050405020304" pitchFamily="18" charset="0"/>
              </a:rPr>
              <a:t> ) = Importance of </a:t>
            </a:r>
            <a:r>
              <a:rPr lang="en-IN" sz="1500" kern="100"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a:t>𝑓𝑖 </a:t>
            </a:r>
            <a:endParaRPr lang="en-IN" sz="1500" kern="100" dirty="0">
              <a:solidFill>
                <a:srgbClr val="000000"/>
              </a:solidFill>
              <a:effectLst/>
              <a:latin typeface="Times New Roman" panose="02020603050405020304" pitchFamily="18" charset="0"/>
              <a:ea typeface="Times New Roman" panose="02020603050405020304" pitchFamily="18" charset="0"/>
            </a:endParaRPr>
          </a:p>
          <a:p>
            <a:pPr marL="6350" marR="494030" indent="-6350" algn="just">
              <a:lnSpc>
                <a:spcPct val="129000"/>
              </a:lnSpc>
              <a:spcAft>
                <a:spcPts val="1220"/>
              </a:spcAft>
            </a:pPr>
            <a:r>
              <a:rPr lang="en-IN" sz="1500" kern="100" dirty="0">
                <a:solidFill>
                  <a:srgbClr val="000000"/>
                </a:solidFill>
                <a:effectLst/>
                <a:latin typeface="Times New Roman" panose="02020603050405020304" pitchFamily="18" charset="0"/>
                <a:ea typeface="Times New Roman" panose="02020603050405020304" pitchFamily="18" charset="0"/>
              </a:rPr>
              <a:t>              </a:t>
            </a:r>
            <a:r>
              <a:rPr lang="en-IN" sz="1500" kern="100"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a:t>𝐼</a:t>
            </a:r>
            <a:r>
              <a:rPr lang="en-IN" sz="1500" kern="100" dirty="0">
                <a:solidFill>
                  <a:srgbClr val="000000"/>
                </a:solidFill>
                <a:effectLst/>
                <a:latin typeface="Times New Roman" panose="02020603050405020304" pitchFamily="18" charset="0"/>
                <a:ea typeface="Times New Roman" panose="02020603050405020304" pitchFamily="18" charset="0"/>
              </a:rPr>
              <a:t> ( </a:t>
            </a:r>
            <a:r>
              <a:rPr lang="en-IN" sz="1500" kern="100"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a:t>𝑓</a:t>
            </a:r>
            <a:r>
              <a:rPr lang="en-IN" sz="1500" kern="100" dirty="0">
                <a:solidFill>
                  <a:srgbClr val="000000"/>
                </a:solidFill>
                <a:effectLst/>
                <a:latin typeface="Times New Roman" panose="02020603050405020304" pitchFamily="18" charset="0"/>
                <a:ea typeface="Times New Roman" panose="02020603050405020304" pitchFamily="18" charset="0"/>
              </a:rPr>
              <a:t> </a:t>
            </a:r>
            <a:r>
              <a:rPr lang="en-IN" sz="1500" kern="100"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a:t>𝑖</a:t>
            </a:r>
            <a:r>
              <a:rPr lang="en-IN" sz="1500" kern="100" dirty="0">
                <a:solidFill>
                  <a:srgbClr val="000000"/>
                </a:solidFill>
                <a:effectLst/>
                <a:latin typeface="Times New Roman" panose="02020603050405020304" pitchFamily="18" charset="0"/>
                <a:ea typeface="Times New Roman" panose="02020603050405020304" pitchFamily="18" charset="0"/>
              </a:rPr>
              <a:t> ) represents how much feature </a:t>
            </a:r>
            <a:r>
              <a:rPr lang="en-IN" sz="1500" kern="100"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a:t>𝑓</a:t>
            </a:r>
            <a:r>
              <a:rPr lang="en-IN" sz="1500" kern="100" dirty="0">
                <a:solidFill>
                  <a:srgbClr val="000000"/>
                </a:solidFill>
                <a:effectLst/>
                <a:latin typeface="Times New Roman" panose="02020603050405020304" pitchFamily="18" charset="0"/>
                <a:ea typeface="Times New Roman" panose="02020603050405020304" pitchFamily="18" charset="0"/>
              </a:rPr>
              <a:t> </a:t>
            </a:r>
            <a:r>
              <a:rPr lang="en-IN" sz="1500" kern="100"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a:t>𝑖</a:t>
            </a:r>
            <a:r>
              <a:rPr lang="en-IN" sz="1500" kern="100" dirty="0">
                <a:solidFill>
                  <a:srgbClr val="000000"/>
                </a:solidFill>
                <a:effectLst/>
                <a:latin typeface="Times New Roman" panose="02020603050405020304" pitchFamily="18" charset="0"/>
                <a:ea typeface="Times New Roman" panose="02020603050405020304" pitchFamily="18" charset="0"/>
              </a:rPr>
              <a:t> f </a:t>
            </a:r>
            <a:r>
              <a:rPr lang="en-IN" sz="1500" kern="100" dirty="0" err="1">
                <a:solidFill>
                  <a:srgbClr val="000000"/>
                </a:solidFill>
                <a:effectLst/>
                <a:latin typeface="Times New Roman" panose="02020603050405020304" pitchFamily="18" charset="0"/>
                <a:ea typeface="Times New Roman" panose="02020603050405020304" pitchFamily="18" charset="0"/>
              </a:rPr>
              <a:t>i</a:t>
            </a:r>
            <a:r>
              <a:rPr lang="en-IN" sz="1500" kern="100" dirty="0">
                <a:solidFill>
                  <a:srgbClr val="000000"/>
                </a:solidFill>
                <a:effectLst/>
                <a:latin typeface="Times New Roman" panose="02020603050405020304" pitchFamily="18" charset="0"/>
                <a:ea typeface="Times New Roman" panose="02020603050405020304" pitchFamily="18" charset="0"/>
              </a:rPr>
              <a:t>  contributes to the model's predictions. </a:t>
            </a:r>
          </a:p>
          <a:p>
            <a:pPr marL="6350" marR="494030" indent="-6350" algn="just">
              <a:spcAft>
                <a:spcPts val="1340"/>
              </a:spcAft>
            </a:pPr>
            <a:r>
              <a:rPr lang="en-IN" sz="1500" kern="100" dirty="0">
                <a:solidFill>
                  <a:srgbClr val="000000"/>
                </a:solidFill>
                <a:effectLst/>
                <a:latin typeface="Times New Roman" panose="02020603050405020304" pitchFamily="18" charset="0"/>
                <a:ea typeface="Times New Roman" panose="02020603050405020304" pitchFamily="18" charset="0"/>
              </a:rPr>
              <a:t> </a:t>
            </a:r>
          </a:p>
          <a:p>
            <a:pPr algn="just" defTabSz="914400">
              <a:lnSpc>
                <a:spcPct val="110000"/>
              </a:lnSpc>
              <a:spcAft>
                <a:spcPts val="1200"/>
              </a:spcAft>
              <a:buClr>
                <a:schemeClr val="accent1"/>
              </a:buClr>
              <a:buSzPct val="110000"/>
            </a:pPr>
            <a:endParaRPr lang="en-US" sz="1500" dirty="0">
              <a:latin typeface="Times New Roman" panose="02020603050405020304" pitchFamily="18" charset="0"/>
              <a:cs typeface="Times New Roman" panose="02020603050405020304" pitchFamily="18" charset="0"/>
            </a:endParaRPr>
          </a:p>
          <a:p>
            <a:pPr algn="just" defTabSz="914400">
              <a:lnSpc>
                <a:spcPct val="110000"/>
              </a:lnSpc>
              <a:spcAft>
                <a:spcPts val="1200"/>
              </a:spcAft>
              <a:buClr>
                <a:schemeClr val="accent1"/>
              </a:buClr>
              <a:buSzPct val="110000"/>
            </a:pPr>
            <a:r>
              <a:rPr lang="en-US" sz="1500" b="1" dirty="0">
                <a:latin typeface="Times New Roman" panose="02020603050405020304" pitchFamily="18" charset="0"/>
                <a:cs typeface="Times New Roman" panose="02020603050405020304" pitchFamily="18" charset="0"/>
              </a:rPr>
              <a:t>     </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8258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5E1AC81-83F2-45A8-9054-15570F4E25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0" name="Freeform 5">
              <a:extLst>
                <a:ext uri="{FF2B5EF4-FFF2-40B4-BE49-F238E27FC236}">
                  <a16:creationId xmlns:a16="http://schemas.microsoft.com/office/drawing/2014/main" id="{B15AA7C5-9BFE-4B90-A119-467AFACE9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 name="Freeform 6">
              <a:extLst>
                <a:ext uri="{FF2B5EF4-FFF2-40B4-BE49-F238E27FC236}">
                  <a16:creationId xmlns:a16="http://schemas.microsoft.com/office/drawing/2014/main" id="{944AB87D-35AF-4719-9940-5822E7702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7">
              <a:extLst>
                <a:ext uri="{FF2B5EF4-FFF2-40B4-BE49-F238E27FC236}">
                  <a16:creationId xmlns:a16="http://schemas.microsoft.com/office/drawing/2014/main" id="{E8B33BE3-7890-4628-9322-7EFBA3375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Freeform 8">
              <a:extLst>
                <a:ext uri="{FF2B5EF4-FFF2-40B4-BE49-F238E27FC236}">
                  <a16:creationId xmlns:a16="http://schemas.microsoft.com/office/drawing/2014/main" id="{01AD3ECF-519E-45E2-99DA-F5C1B507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Freeform 9">
              <a:extLst>
                <a:ext uri="{FF2B5EF4-FFF2-40B4-BE49-F238E27FC236}">
                  <a16:creationId xmlns:a16="http://schemas.microsoft.com/office/drawing/2014/main" id="{C050E700-0FF1-4D25-B54C-84BA04FCD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Freeform 10">
              <a:extLst>
                <a:ext uri="{FF2B5EF4-FFF2-40B4-BE49-F238E27FC236}">
                  <a16:creationId xmlns:a16="http://schemas.microsoft.com/office/drawing/2014/main" id="{720D9C11-F5C9-41B0-B2F2-EE20BC3D0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Freeform 11">
              <a:extLst>
                <a:ext uri="{FF2B5EF4-FFF2-40B4-BE49-F238E27FC236}">
                  <a16:creationId xmlns:a16="http://schemas.microsoft.com/office/drawing/2014/main" id="{623A9DA0-857E-4CDE-80EA-F30F1CE55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Freeform 12">
              <a:extLst>
                <a:ext uri="{FF2B5EF4-FFF2-40B4-BE49-F238E27FC236}">
                  <a16:creationId xmlns:a16="http://schemas.microsoft.com/office/drawing/2014/main" id="{C48B8F4C-2C83-46F6-AFCD-58166AEB1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Freeform 13">
              <a:extLst>
                <a:ext uri="{FF2B5EF4-FFF2-40B4-BE49-F238E27FC236}">
                  <a16:creationId xmlns:a16="http://schemas.microsoft.com/office/drawing/2014/main" id="{234C3795-C44D-41A7-A8F6-891387A66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Freeform 14">
              <a:extLst>
                <a:ext uri="{FF2B5EF4-FFF2-40B4-BE49-F238E27FC236}">
                  <a16:creationId xmlns:a16="http://schemas.microsoft.com/office/drawing/2014/main" id="{91CC36F4-5DFA-4954-B354-97B180E98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Freeform 15">
              <a:extLst>
                <a:ext uri="{FF2B5EF4-FFF2-40B4-BE49-F238E27FC236}">
                  <a16:creationId xmlns:a16="http://schemas.microsoft.com/office/drawing/2014/main" id="{7087A08E-C024-457D-8F99-1F340CED6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16">
              <a:extLst>
                <a:ext uri="{FF2B5EF4-FFF2-40B4-BE49-F238E27FC236}">
                  <a16:creationId xmlns:a16="http://schemas.microsoft.com/office/drawing/2014/main" id="{61CFBC61-7F57-45D7-860E-BF51B0EDA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Freeform 17">
              <a:extLst>
                <a:ext uri="{FF2B5EF4-FFF2-40B4-BE49-F238E27FC236}">
                  <a16:creationId xmlns:a16="http://schemas.microsoft.com/office/drawing/2014/main" id="{2591C3DB-4880-431E-BC3D-37F1378A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Freeform 18">
              <a:extLst>
                <a:ext uri="{FF2B5EF4-FFF2-40B4-BE49-F238E27FC236}">
                  <a16:creationId xmlns:a16="http://schemas.microsoft.com/office/drawing/2014/main" id="{79557EFE-4199-4E24-8A13-1B9CC1715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 name="Freeform 19">
              <a:extLst>
                <a:ext uri="{FF2B5EF4-FFF2-40B4-BE49-F238E27FC236}">
                  <a16:creationId xmlns:a16="http://schemas.microsoft.com/office/drawing/2014/main" id="{0B965615-6052-4907-A136-9CAD14604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Freeform 20">
              <a:extLst>
                <a:ext uri="{FF2B5EF4-FFF2-40B4-BE49-F238E27FC236}">
                  <a16:creationId xmlns:a16="http://schemas.microsoft.com/office/drawing/2014/main" id="{F788FFC4-205D-47C1-91E7-DD1A52E0A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Freeform 21">
              <a:extLst>
                <a:ext uri="{FF2B5EF4-FFF2-40B4-BE49-F238E27FC236}">
                  <a16:creationId xmlns:a16="http://schemas.microsoft.com/office/drawing/2014/main" id="{462FADD6-C927-46ED-A6E6-273B35C2F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22">
              <a:extLst>
                <a:ext uri="{FF2B5EF4-FFF2-40B4-BE49-F238E27FC236}">
                  <a16:creationId xmlns:a16="http://schemas.microsoft.com/office/drawing/2014/main" id="{AF64005E-134D-4444-9425-FB1C188985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23">
              <a:extLst>
                <a:ext uri="{FF2B5EF4-FFF2-40B4-BE49-F238E27FC236}">
                  <a16:creationId xmlns:a16="http://schemas.microsoft.com/office/drawing/2014/main" id="{E2565CA7-A8CB-463D-8D25-4F41235BC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24">
              <a:extLst>
                <a:ext uri="{FF2B5EF4-FFF2-40B4-BE49-F238E27FC236}">
                  <a16:creationId xmlns:a16="http://schemas.microsoft.com/office/drawing/2014/main" id="{41ABBFC0-4EEA-4634-A73B-945729D6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25">
              <a:extLst>
                <a:ext uri="{FF2B5EF4-FFF2-40B4-BE49-F238E27FC236}">
                  <a16:creationId xmlns:a16="http://schemas.microsoft.com/office/drawing/2014/main" id="{E422F11F-726A-4A93-9D1B-B1400B061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2" name="Group 31">
            <a:extLst>
              <a:ext uri="{FF2B5EF4-FFF2-40B4-BE49-F238E27FC236}">
                <a16:creationId xmlns:a16="http://schemas.microsoft.com/office/drawing/2014/main" id="{FBF129BC-EA9E-4D20-898B-399F7727DF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3" name="Rectangle 32">
              <a:extLst>
                <a:ext uri="{FF2B5EF4-FFF2-40B4-BE49-F238E27FC236}">
                  <a16:creationId xmlns:a16="http://schemas.microsoft.com/office/drawing/2014/main" id="{CFF42BAE-3249-46C8-9108-A83C87206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4" name="Isosceles Triangle 22">
              <a:extLst>
                <a:ext uri="{FF2B5EF4-FFF2-40B4-BE49-F238E27FC236}">
                  <a16:creationId xmlns:a16="http://schemas.microsoft.com/office/drawing/2014/main" id="{4DDE2BA8-4174-4A99-BB09-0BA28F26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5" name="Rectangle 34">
              <a:extLst>
                <a:ext uri="{FF2B5EF4-FFF2-40B4-BE49-F238E27FC236}">
                  <a16:creationId xmlns:a16="http://schemas.microsoft.com/office/drawing/2014/main" id="{4A893933-F7DD-4DA6-85C7-4CFF587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sp>
        <p:nvSpPr>
          <p:cNvPr id="37" name="Rectangle 36">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0"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6"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useBgFill="1">
        <p:nvSpPr>
          <p:cNvPr id="62" name="Rectangle 61">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TextBox 3">
            <a:extLst>
              <a:ext uri="{FF2B5EF4-FFF2-40B4-BE49-F238E27FC236}">
                <a16:creationId xmlns:a16="http://schemas.microsoft.com/office/drawing/2014/main" id="{0846E8A8-8A8A-CEB6-53DD-2C6FA18B15C2}"/>
              </a:ext>
            </a:extLst>
          </p:cNvPr>
          <p:cNvSpPr txBox="1"/>
          <p:nvPr/>
        </p:nvSpPr>
        <p:spPr>
          <a:xfrm>
            <a:off x="2403091" y="702365"/>
            <a:ext cx="8769734" cy="5473148"/>
          </a:xfrm>
          <a:prstGeom prst="rect">
            <a:avLst/>
          </a:prstGeom>
        </p:spPr>
        <p:txBody>
          <a:bodyPr vert="horz" lIns="91440" tIns="45720" rIns="91440" bIns="45720" rtlCol="0" anchor="t">
            <a:normAutofit/>
          </a:bodyPr>
          <a:lstStyle/>
          <a:p>
            <a:pPr marL="114300" marR="494030" lvl="0" algn="just" defTabSz="914400" fontAlgn="base">
              <a:lnSpc>
                <a:spcPct val="110000"/>
              </a:lnSpc>
              <a:spcAft>
                <a:spcPts val="1365"/>
              </a:spcAft>
              <a:buClr>
                <a:schemeClr val="accent1"/>
              </a:buClr>
              <a:buSzPct val="110000"/>
            </a:pPr>
            <a:r>
              <a:rPr lang="en-US" sz="1500" b="1" u="none" strike="noStrike" dirty="0">
                <a:uFill>
                  <a:solidFill>
                    <a:srgbClr val="000000"/>
                  </a:solidFill>
                </a:uFill>
                <a:latin typeface="Times New Roman" panose="02020603050405020304" pitchFamily="18" charset="0"/>
                <a:cs typeface="Times New Roman" panose="02020603050405020304" pitchFamily="18" charset="0"/>
              </a:rPr>
              <a:t>2.Rank Features by Importance: </a:t>
            </a:r>
            <a:r>
              <a:rPr lang="en-US" sz="1500" u="none" strike="noStrike" dirty="0">
                <a:uFill>
                  <a:solidFill>
                    <a:srgbClr val="000000"/>
                  </a:solidFill>
                </a:uFill>
                <a:latin typeface="Times New Roman" panose="02020603050405020304" pitchFamily="18" charset="0"/>
                <a:cs typeface="Times New Roman" panose="02020603050405020304" pitchFamily="18" charset="0"/>
              </a:rPr>
              <a:t>Rank all features 𝑓 𝑖 by their importance scores 𝐼( 𝑓 𝑖 )                       </a:t>
            </a:r>
          </a:p>
          <a:p>
            <a:pPr marR="494030" algn="just" defTabSz="914400">
              <a:lnSpc>
                <a:spcPct val="110000"/>
              </a:lnSpc>
              <a:spcAft>
                <a:spcPts val="1220"/>
              </a:spcAft>
              <a:buClr>
                <a:schemeClr val="accent1"/>
              </a:buClr>
              <a:buSzPct val="110000"/>
            </a:pPr>
            <a:r>
              <a:rPr lang="en-US" sz="1500" dirty="0">
                <a:latin typeface="Times New Roman" panose="02020603050405020304" pitchFamily="18" charset="0"/>
                <a:cs typeface="Times New Roman" panose="02020603050405020304" pitchFamily="18" charset="0"/>
              </a:rPr>
              <a:t>        𝑅 = { 𝑓 1 , 𝑓 2 , … , 𝑓 𝑝 } where 𝐼 ( 𝑓 1 ) ≥ 𝐼 ( 𝑓 2 ) ≥ ⋯ ≥ 𝐼 ( 𝑓 𝑝 )  </a:t>
            </a:r>
          </a:p>
          <a:p>
            <a:pPr marR="494030" algn="just" defTabSz="914400">
              <a:lnSpc>
                <a:spcPct val="110000"/>
              </a:lnSpc>
              <a:spcAft>
                <a:spcPts val="1220"/>
              </a:spcAft>
              <a:buClr>
                <a:schemeClr val="accent1"/>
              </a:buClr>
              <a:buSzPct val="110000"/>
            </a:pPr>
            <a:r>
              <a:rPr lang="en-US" sz="1500" dirty="0">
                <a:latin typeface="Times New Roman" panose="02020603050405020304" pitchFamily="18" charset="0"/>
                <a:cs typeface="Times New Roman" panose="02020603050405020304" pitchFamily="18" charset="0"/>
              </a:rPr>
              <a:t>       𝑅  is a sorted list of features, starting with the most important.  </a:t>
            </a:r>
          </a:p>
          <a:p>
            <a:pPr marL="114300" marR="494030" lvl="0" algn="just" defTabSz="914400" fontAlgn="base">
              <a:lnSpc>
                <a:spcPct val="110000"/>
              </a:lnSpc>
              <a:spcAft>
                <a:spcPts val="1120"/>
              </a:spcAft>
              <a:buClr>
                <a:schemeClr val="accent1"/>
              </a:buClr>
              <a:buSzPct val="110000"/>
            </a:pPr>
            <a:r>
              <a:rPr lang="en-US" sz="1500" b="1" u="none" strike="noStrike" dirty="0">
                <a:uFill>
                  <a:solidFill>
                    <a:srgbClr val="000000"/>
                  </a:solidFill>
                </a:uFill>
                <a:latin typeface="Times New Roman" panose="02020603050405020304" pitchFamily="18" charset="0"/>
                <a:cs typeface="Times New Roman" panose="02020603050405020304" pitchFamily="18" charset="0"/>
              </a:rPr>
              <a:t>3.Remove the Least Important Feature:</a:t>
            </a:r>
            <a:r>
              <a:rPr lang="en-US" sz="1500" u="none" strike="noStrike" dirty="0">
                <a:uFill>
                  <a:solidFill>
                    <a:srgbClr val="000000"/>
                  </a:solidFill>
                </a:uFill>
                <a:latin typeface="Times New Roman" panose="02020603050405020304" pitchFamily="18" charset="0"/>
                <a:cs typeface="Times New Roman" panose="02020603050405020304" pitchFamily="18" charset="0"/>
              </a:rPr>
              <a:t> After each iteration, remove the feature with the lowest importance score. </a:t>
            </a:r>
          </a:p>
          <a:p>
            <a:pPr marL="114300" marR="494030" lvl="0" algn="just" defTabSz="914400" fontAlgn="base">
              <a:lnSpc>
                <a:spcPct val="110000"/>
              </a:lnSpc>
              <a:spcAft>
                <a:spcPts val="1120"/>
              </a:spcAft>
              <a:buClr>
                <a:schemeClr val="accent1"/>
              </a:buClr>
              <a:buSzPct val="110000"/>
            </a:pPr>
            <a:endParaRPr lang="en-US" sz="1500" dirty="0">
              <a:uFill>
                <a:solidFill>
                  <a:srgbClr val="000000"/>
                </a:solidFill>
              </a:uFill>
              <a:latin typeface="Times New Roman" panose="02020603050405020304" pitchFamily="18" charset="0"/>
              <a:cs typeface="Times New Roman" panose="02020603050405020304" pitchFamily="18" charset="0"/>
            </a:endParaRPr>
          </a:p>
          <a:p>
            <a:pPr marL="114300" marR="494030" lvl="0" algn="just" defTabSz="914400" fontAlgn="base">
              <a:lnSpc>
                <a:spcPct val="110000"/>
              </a:lnSpc>
              <a:spcAft>
                <a:spcPts val="1120"/>
              </a:spcAft>
              <a:buClr>
                <a:schemeClr val="accent1"/>
              </a:buClr>
              <a:buSzPct val="110000"/>
            </a:pPr>
            <a:endParaRPr lang="en-US" sz="1500" u="none" strike="noStrike" dirty="0">
              <a:uFill>
                <a:solidFill>
                  <a:srgbClr val="000000"/>
                </a:solidFill>
              </a:uFill>
              <a:latin typeface="Times New Roman" panose="02020603050405020304" pitchFamily="18" charset="0"/>
              <a:cs typeface="Times New Roman" panose="02020603050405020304" pitchFamily="18" charset="0"/>
            </a:endParaRPr>
          </a:p>
          <a:p>
            <a:pPr marL="114300" marR="494030" lvl="0" algn="just" defTabSz="914400" fontAlgn="base">
              <a:lnSpc>
                <a:spcPct val="110000"/>
              </a:lnSpc>
              <a:spcAft>
                <a:spcPts val="1120"/>
              </a:spcAft>
              <a:buClr>
                <a:schemeClr val="accent1"/>
              </a:buClr>
              <a:buSzPct val="110000"/>
            </a:pPr>
            <a:endParaRPr lang="en-US" sz="1500" u="none" strike="noStrike" dirty="0">
              <a:uFill>
                <a:solidFill>
                  <a:srgbClr val="000000"/>
                </a:solidFill>
              </a:uFill>
              <a:latin typeface="Times New Roman" panose="02020603050405020304" pitchFamily="18" charset="0"/>
              <a:cs typeface="Times New Roman" panose="02020603050405020304" pitchFamily="18" charset="0"/>
            </a:endParaRPr>
          </a:p>
          <a:p>
            <a:pPr marL="114300" marR="494030" algn="just" defTabSz="914400" fontAlgn="base">
              <a:lnSpc>
                <a:spcPct val="110000"/>
              </a:lnSpc>
              <a:spcAft>
                <a:spcPts val="1120"/>
              </a:spcAft>
              <a:buClr>
                <a:schemeClr val="accent1"/>
              </a:buClr>
              <a:buSzPct val="110000"/>
            </a:pPr>
            <a:endParaRPr lang="en-US" sz="1500" b="1" u="none" strike="noStrike" dirty="0">
              <a:uFill>
                <a:solidFill>
                  <a:srgbClr val="000000"/>
                </a:solidFill>
              </a:uFill>
              <a:latin typeface="Times New Roman" panose="02020603050405020304" pitchFamily="18" charset="0"/>
              <a:cs typeface="Times New Roman" panose="02020603050405020304" pitchFamily="18" charset="0"/>
            </a:endParaRPr>
          </a:p>
          <a:p>
            <a:pPr marL="114300" marR="494030" algn="just" defTabSz="914400" fontAlgn="base">
              <a:lnSpc>
                <a:spcPct val="110000"/>
              </a:lnSpc>
              <a:spcAft>
                <a:spcPts val="1120"/>
              </a:spcAft>
              <a:buClr>
                <a:schemeClr val="accent1"/>
              </a:buClr>
              <a:buSzPct val="110000"/>
            </a:pPr>
            <a:r>
              <a:rPr lang="en-US" sz="1500" b="1" u="none" strike="noStrike" dirty="0">
                <a:uFill>
                  <a:solidFill>
                    <a:srgbClr val="000000"/>
                  </a:solidFill>
                </a:uFill>
                <a:latin typeface="Times New Roman" panose="02020603050405020304" pitchFamily="18" charset="0"/>
                <a:cs typeface="Times New Roman" panose="02020603050405020304" pitchFamily="18" charset="0"/>
              </a:rPr>
              <a:t>4.Evaluate Model and Repeat:</a:t>
            </a:r>
            <a:r>
              <a:rPr lang="en-US" sz="1500" u="none" strike="noStrike" dirty="0">
                <a:uFill>
                  <a:solidFill>
                    <a:srgbClr val="000000"/>
                  </a:solidFill>
                </a:uFill>
                <a:latin typeface="Times New Roman" panose="02020603050405020304" pitchFamily="18" charset="0"/>
                <a:cs typeface="Times New Roman" panose="02020603050405020304" pitchFamily="18" charset="0"/>
              </a:rPr>
              <a:t> Retrain the model with the reduced feature set 𝐹 ( 𝑘 + 1 ) F (k+1) and check performance. Repeat steps 1–3 until reaching the desired number of features or until model performance no longer improves. </a:t>
            </a:r>
          </a:p>
          <a:p>
            <a:pPr marR="494030" lvl="0" algn="just" fontAlgn="base">
              <a:lnSpc>
                <a:spcPct val="129000"/>
              </a:lnSpc>
              <a:spcAft>
                <a:spcPts val="1220"/>
              </a:spcAft>
              <a:buClr>
                <a:srgbClr val="000000"/>
              </a:buClr>
              <a:buSzPts val="1300"/>
            </a:pPr>
            <a:r>
              <a:rPr lang="en-IN" sz="15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5.Stopping Criterion:</a:t>
            </a:r>
            <a:r>
              <a:rPr lang="en-IN" sz="15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The process stops based on a stopping criterion. </a:t>
            </a:r>
          </a:p>
          <a:p>
            <a:pPr marL="6350" marR="494030" indent="-6350" algn="just">
              <a:lnSpc>
                <a:spcPct val="129000"/>
              </a:lnSpc>
              <a:spcAft>
                <a:spcPts val="1220"/>
              </a:spcAft>
            </a:pPr>
            <a:r>
              <a:rPr lang="en-IN" sz="1500" kern="100" dirty="0">
                <a:solidFill>
                  <a:srgbClr val="000000"/>
                </a:solidFill>
                <a:effectLst/>
                <a:latin typeface="Times New Roman" panose="02020603050405020304" pitchFamily="18" charset="0"/>
                <a:ea typeface="Times New Roman" panose="02020603050405020304" pitchFamily="18" charset="0"/>
              </a:rPr>
              <a:t>                              </a:t>
            </a:r>
            <a:r>
              <a:rPr lang="en-IN" sz="1500" kern="100" dirty="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a:t>∣</a:t>
            </a:r>
            <a:r>
              <a:rPr lang="en-IN" sz="1500" kern="100" dirty="0">
                <a:solidFill>
                  <a:srgbClr val="000000"/>
                </a:solidFill>
                <a:effectLst/>
                <a:latin typeface="Times New Roman" panose="02020603050405020304" pitchFamily="18" charset="0"/>
                <a:ea typeface="Times New Roman" panose="02020603050405020304" pitchFamily="18" charset="0"/>
              </a:rPr>
              <a:t>F</a:t>
            </a:r>
            <a:r>
              <a:rPr lang="en-IN" sz="1500" kern="100" dirty="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a:t>∣</a:t>
            </a:r>
            <a:r>
              <a:rPr lang="en-IN" sz="1500" kern="100" dirty="0">
                <a:solidFill>
                  <a:srgbClr val="000000"/>
                </a:solidFill>
                <a:effectLst/>
                <a:latin typeface="Times New Roman" panose="02020603050405020304" pitchFamily="18" charset="0"/>
                <a:ea typeface="Times New Roman" panose="02020603050405020304" pitchFamily="18" charset="0"/>
              </a:rPr>
              <a:t>=optimal number of features  </a:t>
            </a:r>
          </a:p>
          <a:p>
            <a:pPr marL="342900" marR="494030" lvl="0" indent="-228600" defTabSz="914400" fontAlgn="base">
              <a:lnSpc>
                <a:spcPct val="110000"/>
              </a:lnSpc>
              <a:spcAft>
                <a:spcPts val="1120"/>
              </a:spcAft>
              <a:buClr>
                <a:schemeClr val="accent1"/>
              </a:buClr>
              <a:buSzPct val="110000"/>
              <a:buFont typeface="Wingdings" panose="05000000000000000000" pitchFamily="2" charset="2"/>
              <a:buChar char="§"/>
            </a:pPr>
            <a:endParaRPr lang="en-US" sz="1400" u="none" strike="noStrike" dirty="0">
              <a:uFill>
                <a:solidFill>
                  <a:srgbClr val="000000"/>
                </a:solidFill>
              </a:uFill>
            </a:endParaRPr>
          </a:p>
        </p:txBody>
      </p:sp>
      <p:pic>
        <p:nvPicPr>
          <p:cNvPr id="38" name="Picture 37">
            <a:extLst>
              <a:ext uri="{FF2B5EF4-FFF2-40B4-BE49-F238E27FC236}">
                <a16:creationId xmlns:a16="http://schemas.microsoft.com/office/drawing/2014/main" id="{8E10123F-0D8C-131B-5497-082937988FB1}"/>
              </a:ext>
            </a:extLst>
          </p:cNvPr>
          <p:cNvPicPr/>
          <p:nvPr/>
        </p:nvPicPr>
        <p:blipFill>
          <a:blip r:embed="rId2"/>
          <a:stretch>
            <a:fillRect/>
          </a:stretch>
        </p:blipFill>
        <p:spPr>
          <a:xfrm>
            <a:off x="3206751" y="2640019"/>
            <a:ext cx="6146800" cy="1068705"/>
          </a:xfrm>
          <a:prstGeom prst="rect">
            <a:avLst/>
          </a:prstGeom>
        </p:spPr>
      </p:pic>
    </p:spTree>
    <p:extLst>
      <p:ext uri="{BB962C8B-B14F-4D97-AF65-F5344CB8AC3E}">
        <p14:creationId xmlns:p14="http://schemas.microsoft.com/office/powerpoint/2010/main" val="2413082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5E1AC81-83F2-45A8-9054-15570F4E25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B15AA7C5-9BFE-4B90-A119-467AFACE9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Freeform 6">
              <a:extLst>
                <a:ext uri="{FF2B5EF4-FFF2-40B4-BE49-F238E27FC236}">
                  <a16:creationId xmlns:a16="http://schemas.microsoft.com/office/drawing/2014/main" id="{944AB87D-35AF-4719-9940-5822E7702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Freeform 7">
              <a:extLst>
                <a:ext uri="{FF2B5EF4-FFF2-40B4-BE49-F238E27FC236}">
                  <a16:creationId xmlns:a16="http://schemas.microsoft.com/office/drawing/2014/main" id="{E8B33BE3-7890-4628-9322-7EFBA3375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Freeform 8">
              <a:extLst>
                <a:ext uri="{FF2B5EF4-FFF2-40B4-BE49-F238E27FC236}">
                  <a16:creationId xmlns:a16="http://schemas.microsoft.com/office/drawing/2014/main" id="{01AD3ECF-519E-45E2-99DA-F5C1B507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Freeform 9">
              <a:extLst>
                <a:ext uri="{FF2B5EF4-FFF2-40B4-BE49-F238E27FC236}">
                  <a16:creationId xmlns:a16="http://schemas.microsoft.com/office/drawing/2014/main" id="{C050E700-0FF1-4D25-B54C-84BA04FCD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Freeform 10">
              <a:extLst>
                <a:ext uri="{FF2B5EF4-FFF2-40B4-BE49-F238E27FC236}">
                  <a16:creationId xmlns:a16="http://schemas.microsoft.com/office/drawing/2014/main" id="{720D9C11-F5C9-41B0-B2F2-EE20BC3D0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Freeform 11">
              <a:extLst>
                <a:ext uri="{FF2B5EF4-FFF2-40B4-BE49-F238E27FC236}">
                  <a16:creationId xmlns:a16="http://schemas.microsoft.com/office/drawing/2014/main" id="{623A9DA0-857E-4CDE-80EA-F30F1CE55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Freeform 12">
              <a:extLst>
                <a:ext uri="{FF2B5EF4-FFF2-40B4-BE49-F238E27FC236}">
                  <a16:creationId xmlns:a16="http://schemas.microsoft.com/office/drawing/2014/main" id="{C48B8F4C-2C83-46F6-AFCD-58166AEB1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Freeform 13">
              <a:extLst>
                <a:ext uri="{FF2B5EF4-FFF2-40B4-BE49-F238E27FC236}">
                  <a16:creationId xmlns:a16="http://schemas.microsoft.com/office/drawing/2014/main" id="{234C3795-C44D-41A7-A8F6-891387A66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14">
              <a:extLst>
                <a:ext uri="{FF2B5EF4-FFF2-40B4-BE49-F238E27FC236}">
                  <a16:creationId xmlns:a16="http://schemas.microsoft.com/office/drawing/2014/main" id="{91CC36F4-5DFA-4954-B354-97B180E98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Freeform 15">
              <a:extLst>
                <a:ext uri="{FF2B5EF4-FFF2-40B4-BE49-F238E27FC236}">
                  <a16:creationId xmlns:a16="http://schemas.microsoft.com/office/drawing/2014/main" id="{7087A08E-C024-457D-8F99-1F340CED6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Freeform 16">
              <a:extLst>
                <a:ext uri="{FF2B5EF4-FFF2-40B4-BE49-F238E27FC236}">
                  <a16:creationId xmlns:a16="http://schemas.microsoft.com/office/drawing/2014/main" id="{61CFBC61-7F57-45D7-860E-BF51B0EDA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 name="Freeform 17">
              <a:extLst>
                <a:ext uri="{FF2B5EF4-FFF2-40B4-BE49-F238E27FC236}">
                  <a16:creationId xmlns:a16="http://schemas.microsoft.com/office/drawing/2014/main" id="{2591C3DB-4880-431E-BC3D-37F1378A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Freeform 18">
              <a:extLst>
                <a:ext uri="{FF2B5EF4-FFF2-40B4-BE49-F238E27FC236}">
                  <a16:creationId xmlns:a16="http://schemas.microsoft.com/office/drawing/2014/main" id="{79557EFE-4199-4E24-8A13-1B9CC1715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Freeform 19">
              <a:extLst>
                <a:ext uri="{FF2B5EF4-FFF2-40B4-BE49-F238E27FC236}">
                  <a16:creationId xmlns:a16="http://schemas.microsoft.com/office/drawing/2014/main" id="{0B965615-6052-4907-A136-9CAD14604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20">
              <a:extLst>
                <a:ext uri="{FF2B5EF4-FFF2-40B4-BE49-F238E27FC236}">
                  <a16:creationId xmlns:a16="http://schemas.microsoft.com/office/drawing/2014/main" id="{F788FFC4-205D-47C1-91E7-DD1A52E0A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21">
              <a:extLst>
                <a:ext uri="{FF2B5EF4-FFF2-40B4-BE49-F238E27FC236}">
                  <a16:creationId xmlns:a16="http://schemas.microsoft.com/office/drawing/2014/main" id="{462FADD6-C927-46ED-A6E6-273B35C2F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22">
              <a:extLst>
                <a:ext uri="{FF2B5EF4-FFF2-40B4-BE49-F238E27FC236}">
                  <a16:creationId xmlns:a16="http://schemas.microsoft.com/office/drawing/2014/main" id="{AF64005E-134D-4444-9425-FB1C188985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23">
              <a:extLst>
                <a:ext uri="{FF2B5EF4-FFF2-40B4-BE49-F238E27FC236}">
                  <a16:creationId xmlns:a16="http://schemas.microsoft.com/office/drawing/2014/main" id="{E2565CA7-A8CB-463D-8D25-4F41235BC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Freeform 24">
              <a:extLst>
                <a:ext uri="{FF2B5EF4-FFF2-40B4-BE49-F238E27FC236}">
                  <a16:creationId xmlns:a16="http://schemas.microsoft.com/office/drawing/2014/main" id="{41ABBFC0-4EEA-4634-A73B-945729D6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 name="Freeform 25">
              <a:extLst>
                <a:ext uri="{FF2B5EF4-FFF2-40B4-BE49-F238E27FC236}">
                  <a16:creationId xmlns:a16="http://schemas.microsoft.com/office/drawing/2014/main" id="{E422F11F-726A-4A93-9D1B-B1400B061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4" name="Group 33">
            <a:extLst>
              <a:ext uri="{FF2B5EF4-FFF2-40B4-BE49-F238E27FC236}">
                <a16:creationId xmlns:a16="http://schemas.microsoft.com/office/drawing/2014/main" id="{FBF129BC-EA9E-4D20-898B-399F7727DF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5" name="Rectangle 34">
              <a:extLst>
                <a:ext uri="{FF2B5EF4-FFF2-40B4-BE49-F238E27FC236}">
                  <a16:creationId xmlns:a16="http://schemas.microsoft.com/office/drawing/2014/main" id="{CFF42BAE-3249-46C8-9108-A83C87206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6" name="Isosceles Triangle 22">
              <a:extLst>
                <a:ext uri="{FF2B5EF4-FFF2-40B4-BE49-F238E27FC236}">
                  <a16:creationId xmlns:a16="http://schemas.microsoft.com/office/drawing/2014/main" id="{4DDE2BA8-4174-4A99-BB09-0BA28F26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7" name="Rectangle 36">
              <a:extLst>
                <a:ext uri="{FF2B5EF4-FFF2-40B4-BE49-F238E27FC236}">
                  <a16:creationId xmlns:a16="http://schemas.microsoft.com/office/drawing/2014/main" id="{4A893933-F7DD-4DA6-85C7-4CFF587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sp>
        <p:nvSpPr>
          <p:cNvPr id="39" name="Rectangle 38">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2"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6"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useBgFill="1">
        <p:nvSpPr>
          <p:cNvPr id="64" name="Rectangle 63">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6" name="TextBox 5">
            <a:extLst>
              <a:ext uri="{FF2B5EF4-FFF2-40B4-BE49-F238E27FC236}">
                <a16:creationId xmlns:a16="http://schemas.microsoft.com/office/drawing/2014/main" id="{7A3012C1-EE5E-3642-0709-BC9D0753A844}"/>
              </a:ext>
            </a:extLst>
          </p:cNvPr>
          <p:cNvSpPr txBox="1"/>
          <p:nvPr/>
        </p:nvSpPr>
        <p:spPr>
          <a:xfrm>
            <a:off x="2495447" y="728870"/>
            <a:ext cx="8717066" cy="5321093"/>
          </a:xfrm>
          <a:prstGeom prst="rect">
            <a:avLst/>
          </a:prstGeom>
        </p:spPr>
        <p:txBody>
          <a:bodyPr vert="horz" lIns="91440" tIns="45720" rIns="91440" bIns="45720" rtlCol="0" anchor="t">
            <a:normAutofit fontScale="92500" lnSpcReduction="20000"/>
          </a:bodyPr>
          <a:lstStyle/>
          <a:p>
            <a:pPr algn="just" defTabSz="914400">
              <a:lnSpc>
                <a:spcPct val="110000"/>
              </a:lnSpc>
              <a:spcAft>
                <a:spcPts val="1715"/>
              </a:spcAft>
              <a:buClr>
                <a:schemeClr val="accent1"/>
              </a:buClr>
              <a:buSzPct val="110000"/>
            </a:pPr>
            <a:r>
              <a:rPr lang="en-US" sz="1600" b="1" dirty="0">
                <a:latin typeface="Times New Roman" panose="02020603050405020304" pitchFamily="18" charset="0"/>
                <a:cs typeface="Times New Roman" panose="02020603050405020304" pitchFamily="18" charset="0"/>
              </a:rPr>
              <a:t>Method Used: Recursive Feature Elimination (RFE) </a:t>
            </a:r>
          </a:p>
          <a:p>
            <a:pPr algn="just" defTabSz="914400">
              <a:lnSpc>
                <a:spcPct val="110000"/>
              </a:lnSpc>
              <a:spcAft>
                <a:spcPts val="1275"/>
              </a:spcAft>
              <a:buClr>
                <a:schemeClr val="accent1"/>
              </a:buClr>
              <a:buSzPct val="110000"/>
            </a:pPr>
            <a:r>
              <a:rPr lang="en-US" sz="1600" b="0" dirty="0">
                <a:latin typeface="Times New Roman" panose="02020603050405020304" pitchFamily="18" charset="0"/>
                <a:cs typeface="Times New Roman" panose="02020603050405020304" pitchFamily="18" charset="0"/>
              </a:rPr>
              <a:t>    1.  </a:t>
            </a:r>
            <a:r>
              <a:rPr lang="en-US" sz="1600" b="1" dirty="0">
                <a:latin typeface="Times New Roman" panose="02020603050405020304" pitchFamily="18" charset="0"/>
                <a:cs typeface="Times New Roman" panose="02020603050405020304" pitchFamily="18" charset="0"/>
              </a:rPr>
              <a:t>Logistic Regression with RFE</a:t>
            </a:r>
            <a:r>
              <a:rPr lang="en-US" sz="1600" b="0" dirty="0">
                <a:latin typeface="Times New Roman" panose="02020603050405020304" pitchFamily="18" charset="0"/>
                <a:cs typeface="Times New Roman" panose="02020603050405020304" pitchFamily="18" charset="0"/>
              </a:rPr>
              <a:t> </a:t>
            </a:r>
            <a:endParaRPr lang="en-US" sz="1600" b="1" dirty="0">
              <a:latin typeface="Times New Roman" panose="02020603050405020304" pitchFamily="18" charset="0"/>
              <a:cs typeface="Times New Roman" panose="02020603050405020304" pitchFamily="18" charset="0"/>
            </a:endParaRPr>
          </a:p>
          <a:p>
            <a:pPr marL="234950" marR="494030" algn="just" defTabSz="914400">
              <a:lnSpc>
                <a:spcPct val="110000"/>
              </a:lnSpc>
              <a:spcAft>
                <a:spcPts val="1415"/>
              </a:spcAft>
              <a:buClr>
                <a:schemeClr val="accent1"/>
              </a:buClr>
              <a:buSzPct val="110000"/>
            </a:pPr>
            <a:r>
              <a:rPr lang="en-US" sz="1600" dirty="0">
                <a:latin typeface="Times New Roman" panose="02020603050405020304" pitchFamily="18" charset="0"/>
                <a:cs typeface="Times New Roman" panose="02020603050405020304" pitchFamily="18" charset="0"/>
              </a:rPr>
              <a:t>      Selected features: ['sex', 'cp', '</a:t>
            </a:r>
            <a:r>
              <a:rPr lang="en-US" sz="1600" dirty="0" err="1">
                <a:latin typeface="Times New Roman" panose="02020603050405020304" pitchFamily="18" charset="0"/>
                <a:cs typeface="Times New Roman" panose="02020603050405020304" pitchFamily="18" charset="0"/>
              </a:rPr>
              <a:t>fbs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restecg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thalach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exang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oldpeak</a:t>
            </a:r>
            <a:r>
              <a:rPr lang="en-US" sz="1600" dirty="0">
                <a:latin typeface="Times New Roman" panose="02020603050405020304" pitchFamily="18" charset="0"/>
                <a:cs typeface="Times New Roman" panose="02020603050405020304" pitchFamily="18" charset="0"/>
              </a:rPr>
              <a:t>', 'slope', 'ca', '</a:t>
            </a:r>
            <a:r>
              <a:rPr lang="en-US" sz="1600" dirty="0" err="1">
                <a:latin typeface="Times New Roman" panose="02020603050405020304" pitchFamily="18" charset="0"/>
                <a:cs typeface="Times New Roman" panose="02020603050405020304" pitchFamily="18" charset="0"/>
              </a:rPr>
              <a:t>thal</a:t>
            </a:r>
            <a:r>
              <a:rPr lang="en-US" sz="1600" dirty="0">
                <a:latin typeface="Times New Roman" panose="02020603050405020304" pitchFamily="18" charset="0"/>
                <a:cs typeface="Times New Roman" panose="02020603050405020304" pitchFamily="18" charset="0"/>
              </a:rPr>
              <a:t>'] </a:t>
            </a:r>
          </a:p>
          <a:p>
            <a:pPr algn="just" defTabSz="914400">
              <a:lnSpc>
                <a:spcPct val="110000"/>
              </a:lnSpc>
              <a:spcAft>
                <a:spcPts val="1290"/>
              </a:spcAft>
              <a:buClr>
                <a:schemeClr val="accent1"/>
              </a:buClr>
              <a:buSzPct val="110000"/>
            </a:pPr>
            <a:r>
              <a:rPr lang="en-US" sz="1600" b="0" dirty="0">
                <a:latin typeface="Times New Roman" panose="02020603050405020304" pitchFamily="18" charset="0"/>
                <a:cs typeface="Times New Roman" panose="02020603050405020304" pitchFamily="18" charset="0"/>
              </a:rPr>
              <a:t>     2.  </a:t>
            </a:r>
            <a:r>
              <a:rPr lang="en-US" sz="1600" b="1" dirty="0">
                <a:latin typeface="Times New Roman" panose="02020603050405020304" pitchFamily="18" charset="0"/>
                <a:cs typeface="Times New Roman" panose="02020603050405020304" pitchFamily="18" charset="0"/>
              </a:rPr>
              <a:t>Support Vector Machine (SVM) with RFE</a:t>
            </a:r>
            <a:r>
              <a:rPr lang="en-US" sz="1600" b="0" dirty="0">
                <a:latin typeface="Times New Roman" panose="02020603050405020304" pitchFamily="18" charset="0"/>
                <a:cs typeface="Times New Roman" panose="02020603050405020304" pitchFamily="18" charset="0"/>
              </a:rPr>
              <a:t> </a:t>
            </a:r>
            <a:endParaRPr lang="en-US" sz="1600" b="1" dirty="0">
              <a:latin typeface="Times New Roman" panose="02020603050405020304" pitchFamily="18" charset="0"/>
              <a:cs typeface="Times New Roman" panose="02020603050405020304" pitchFamily="18" charset="0"/>
            </a:endParaRPr>
          </a:p>
          <a:p>
            <a:pPr marL="114300" marR="494030" lvl="0" algn="just" defTabSz="914400" fontAlgn="base">
              <a:lnSpc>
                <a:spcPct val="110000"/>
              </a:lnSpc>
              <a:spcAft>
                <a:spcPts val="20"/>
              </a:spcAft>
              <a:buClr>
                <a:schemeClr val="accent1"/>
              </a:buClr>
              <a:buSzPct val="110000"/>
            </a:pPr>
            <a:r>
              <a:rPr lang="en-US" sz="1600" u="none" strike="noStrike" dirty="0">
                <a:uFill>
                  <a:solidFill>
                    <a:srgbClr val="000000"/>
                  </a:solidFill>
                </a:uFill>
                <a:latin typeface="Times New Roman" panose="02020603050405020304" pitchFamily="18" charset="0"/>
                <a:cs typeface="Times New Roman" panose="02020603050405020304" pitchFamily="18" charset="0"/>
              </a:rPr>
              <a:t>         Selected features: ['sex', 'cp', '</a:t>
            </a:r>
            <a:r>
              <a:rPr lang="en-US" sz="1600" u="none" strike="noStrike" dirty="0" err="1">
                <a:uFill>
                  <a:solidFill>
                    <a:srgbClr val="000000"/>
                  </a:solidFill>
                </a:uFill>
                <a:latin typeface="Times New Roman" panose="02020603050405020304" pitchFamily="18" charset="0"/>
                <a:cs typeface="Times New Roman" panose="02020603050405020304" pitchFamily="18" charset="0"/>
              </a:rPr>
              <a:t>trestbps</a:t>
            </a:r>
            <a:r>
              <a:rPr lang="en-US" sz="1600" u="none" strike="noStrike" dirty="0">
                <a:uFill>
                  <a:solidFill>
                    <a:srgbClr val="000000"/>
                  </a:solidFill>
                </a:uFill>
                <a:latin typeface="Times New Roman" panose="02020603050405020304" pitchFamily="18" charset="0"/>
                <a:cs typeface="Times New Roman" panose="02020603050405020304" pitchFamily="18" charset="0"/>
              </a:rPr>
              <a:t>', '</a:t>
            </a:r>
            <a:r>
              <a:rPr lang="en-US" sz="1600" u="none" strike="noStrike" dirty="0" err="1">
                <a:uFill>
                  <a:solidFill>
                    <a:srgbClr val="000000"/>
                  </a:solidFill>
                </a:uFill>
                <a:latin typeface="Times New Roman" panose="02020603050405020304" pitchFamily="18" charset="0"/>
                <a:cs typeface="Times New Roman" panose="02020603050405020304" pitchFamily="18" charset="0"/>
              </a:rPr>
              <a:t>chol</a:t>
            </a:r>
            <a:r>
              <a:rPr lang="en-US" sz="1600" u="none" strike="noStrike" dirty="0">
                <a:uFill>
                  <a:solidFill>
                    <a:srgbClr val="000000"/>
                  </a:solidFill>
                </a:uFill>
                <a:latin typeface="Times New Roman" panose="02020603050405020304" pitchFamily="18" charset="0"/>
                <a:cs typeface="Times New Roman" panose="02020603050405020304" pitchFamily="18" charset="0"/>
              </a:rPr>
              <a:t>', '</a:t>
            </a:r>
            <a:r>
              <a:rPr lang="en-US" sz="1600" u="none" strike="noStrike" dirty="0" err="1">
                <a:uFill>
                  <a:solidFill>
                    <a:srgbClr val="000000"/>
                  </a:solidFill>
                </a:uFill>
                <a:latin typeface="Times New Roman" panose="02020603050405020304" pitchFamily="18" charset="0"/>
                <a:cs typeface="Times New Roman" panose="02020603050405020304" pitchFamily="18" charset="0"/>
              </a:rPr>
              <a:t>thalach</a:t>
            </a:r>
            <a:r>
              <a:rPr lang="en-US" sz="1600" u="none" strike="noStrike" dirty="0">
                <a:uFill>
                  <a:solidFill>
                    <a:srgbClr val="000000"/>
                  </a:solidFill>
                </a:uFill>
                <a:latin typeface="Times New Roman" panose="02020603050405020304" pitchFamily="18" charset="0"/>
                <a:cs typeface="Times New Roman" panose="02020603050405020304" pitchFamily="18" charset="0"/>
              </a:rPr>
              <a:t>', '</a:t>
            </a:r>
            <a:r>
              <a:rPr lang="en-US" sz="1600" u="none" strike="noStrike" dirty="0" err="1">
                <a:uFill>
                  <a:solidFill>
                    <a:srgbClr val="000000"/>
                  </a:solidFill>
                </a:uFill>
                <a:latin typeface="Times New Roman" panose="02020603050405020304" pitchFamily="18" charset="0"/>
                <a:cs typeface="Times New Roman" panose="02020603050405020304" pitchFamily="18" charset="0"/>
              </a:rPr>
              <a:t>exang</a:t>
            </a:r>
            <a:r>
              <a:rPr lang="en-US" sz="1600" u="none" strike="noStrike" dirty="0">
                <a:uFill>
                  <a:solidFill>
                    <a:srgbClr val="000000"/>
                  </a:solidFill>
                </a:uFill>
                <a:latin typeface="Times New Roman" panose="02020603050405020304" pitchFamily="18" charset="0"/>
                <a:cs typeface="Times New Roman" panose="02020603050405020304" pitchFamily="18" charset="0"/>
              </a:rPr>
              <a:t>', '</a:t>
            </a:r>
            <a:r>
              <a:rPr lang="en-US" sz="1600" u="none" strike="noStrike" dirty="0" err="1">
                <a:uFill>
                  <a:solidFill>
                    <a:srgbClr val="000000"/>
                  </a:solidFill>
                </a:uFill>
                <a:latin typeface="Times New Roman" panose="02020603050405020304" pitchFamily="18" charset="0"/>
                <a:cs typeface="Times New Roman" panose="02020603050405020304" pitchFamily="18" charset="0"/>
              </a:rPr>
              <a:t>oldpeak</a:t>
            </a:r>
            <a:r>
              <a:rPr lang="en-US" sz="1600" u="none" strike="noStrike" dirty="0">
                <a:uFill>
                  <a:solidFill>
                    <a:srgbClr val="000000"/>
                  </a:solidFill>
                </a:uFill>
                <a:latin typeface="Times New Roman" panose="02020603050405020304" pitchFamily="18" charset="0"/>
                <a:cs typeface="Times New Roman" panose="02020603050405020304" pitchFamily="18" charset="0"/>
              </a:rPr>
              <a:t>', 'slope', 'ca', '</a:t>
            </a:r>
            <a:r>
              <a:rPr lang="en-US" sz="1600" u="none" strike="noStrike" dirty="0" err="1">
                <a:uFill>
                  <a:solidFill>
                    <a:srgbClr val="000000"/>
                  </a:solidFill>
                </a:uFill>
                <a:latin typeface="Times New Roman" panose="02020603050405020304" pitchFamily="18" charset="0"/>
                <a:cs typeface="Times New Roman" panose="02020603050405020304" pitchFamily="18" charset="0"/>
              </a:rPr>
              <a:t>thal</a:t>
            </a:r>
            <a:r>
              <a:rPr lang="en-US" sz="1600" u="none" strike="noStrike" dirty="0">
                <a:uFill>
                  <a:solidFill>
                    <a:srgbClr val="000000"/>
                  </a:solidFill>
                </a:uFill>
                <a:latin typeface="Times New Roman" panose="02020603050405020304" pitchFamily="18" charset="0"/>
                <a:cs typeface="Times New Roman" panose="02020603050405020304" pitchFamily="18" charset="0"/>
              </a:rPr>
              <a:t>’] </a:t>
            </a:r>
          </a:p>
          <a:p>
            <a:pPr marL="114300" marR="494030" lvl="0" algn="just" defTabSz="914400" fontAlgn="base">
              <a:lnSpc>
                <a:spcPct val="110000"/>
              </a:lnSpc>
              <a:spcAft>
                <a:spcPts val="1405"/>
              </a:spcAft>
              <a:buClr>
                <a:schemeClr val="accent1"/>
              </a:buClr>
              <a:buSzPct val="110000"/>
            </a:pPr>
            <a:r>
              <a:rPr lang="en-US" sz="1600" dirty="0">
                <a:uFill>
                  <a:solidFill>
                    <a:srgbClr val="000000"/>
                  </a:solidFill>
                </a:uFill>
                <a:latin typeface="Times New Roman" panose="02020603050405020304" pitchFamily="18" charset="0"/>
                <a:cs typeface="Times New Roman" panose="02020603050405020304" pitchFamily="18" charset="0"/>
              </a:rPr>
              <a:t>        </a:t>
            </a:r>
            <a:r>
              <a:rPr lang="en-US" sz="1600" u="none" strike="noStrike" dirty="0">
                <a:uFill>
                  <a:solidFill>
                    <a:srgbClr val="000000"/>
                  </a:solidFill>
                </a:uFill>
                <a:latin typeface="Times New Roman" panose="02020603050405020304" pitchFamily="18" charset="0"/>
                <a:cs typeface="Times New Roman" panose="02020603050405020304" pitchFamily="18" charset="0"/>
              </a:rPr>
              <a:t> A linear kernel was used, and the data was standardized to improve model performance. </a:t>
            </a:r>
          </a:p>
          <a:p>
            <a:pPr marL="6350" algn="just" defTabSz="914400">
              <a:lnSpc>
                <a:spcPct val="110000"/>
              </a:lnSpc>
              <a:spcAft>
                <a:spcPts val="1280"/>
              </a:spcAft>
              <a:buClr>
                <a:schemeClr val="accent1"/>
              </a:buClr>
              <a:buSzPct val="110000"/>
            </a:pPr>
            <a:r>
              <a:rPr lang="en-US" sz="1600" b="0" dirty="0">
                <a:latin typeface="Times New Roman" panose="02020603050405020304" pitchFamily="18" charset="0"/>
                <a:cs typeface="Times New Roman" panose="02020603050405020304" pitchFamily="18" charset="0"/>
              </a:rPr>
              <a:t>    3.</a:t>
            </a:r>
            <a:r>
              <a:rPr lang="en-US" sz="1600" b="1" dirty="0">
                <a:latin typeface="Times New Roman" panose="02020603050405020304" pitchFamily="18" charset="0"/>
                <a:cs typeface="Times New Roman" panose="02020603050405020304" pitchFamily="18" charset="0"/>
              </a:rPr>
              <a:t>Random Forest Classifier with RFE</a:t>
            </a:r>
            <a:r>
              <a:rPr lang="en-US" sz="1600" b="0" dirty="0">
                <a:latin typeface="Times New Roman" panose="02020603050405020304" pitchFamily="18" charset="0"/>
                <a:cs typeface="Times New Roman" panose="02020603050405020304" pitchFamily="18" charset="0"/>
              </a:rPr>
              <a:t> </a:t>
            </a:r>
            <a:endParaRPr lang="en-US" sz="1600" b="1" dirty="0">
              <a:latin typeface="Times New Roman" panose="02020603050405020304" pitchFamily="18" charset="0"/>
              <a:cs typeface="Times New Roman" panose="02020603050405020304" pitchFamily="18" charset="0"/>
            </a:endParaRPr>
          </a:p>
          <a:p>
            <a:pPr marL="234950" marR="494030" algn="just" defTabSz="914400">
              <a:lnSpc>
                <a:spcPct val="110000"/>
              </a:lnSpc>
              <a:spcAft>
                <a:spcPts val="1405"/>
              </a:spcAft>
              <a:buClr>
                <a:schemeClr val="accent1"/>
              </a:buClr>
              <a:buSzPct val="110000"/>
            </a:pPr>
            <a:r>
              <a:rPr lang="en-US" sz="1600" dirty="0">
                <a:latin typeface="Times New Roman" panose="02020603050405020304" pitchFamily="18" charset="0"/>
                <a:cs typeface="Times New Roman" panose="02020603050405020304" pitchFamily="18" charset="0"/>
              </a:rPr>
              <a:t>       Selected features: ['age', 'cp', '</a:t>
            </a:r>
            <a:r>
              <a:rPr lang="en-US" sz="1600" dirty="0" err="1">
                <a:latin typeface="Times New Roman" panose="02020603050405020304" pitchFamily="18" charset="0"/>
                <a:cs typeface="Times New Roman" panose="02020603050405020304" pitchFamily="18" charset="0"/>
              </a:rPr>
              <a:t>trestbps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thalach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exang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oldpeak</a:t>
            </a:r>
            <a:r>
              <a:rPr lang="en-US" sz="1600" dirty="0">
                <a:latin typeface="Times New Roman" panose="02020603050405020304" pitchFamily="18" charset="0"/>
                <a:cs typeface="Times New Roman" panose="02020603050405020304" pitchFamily="18" charset="0"/>
              </a:rPr>
              <a:t>', 'slope', 'ca', '</a:t>
            </a:r>
            <a:r>
              <a:rPr lang="en-US" sz="1600" dirty="0" err="1">
                <a:latin typeface="Times New Roman" panose="02020603050405020304" pitchFamily="18" charset="0"/>
                <a:cs typeface="Times New Roman" panose="02020603050405020304" pitchFamily="18" charset="0"/>
              </a:rPr>
              <a:t>thal</a:t>
            </a:r>
            <a:r>
              <a:rPr lang="en-US" sz="1600" dirty="0">
                <a:latin typeface="Times New Roman" panose="02020603050405020304" pitchFamily="18" charset="0"/>
                <a:cs typeface="Times New Roman" panose="02020603050405020304" pitchFamily="18" charset="0"/>
              </a:rPr>
              <a:t>'] </a:t>
            </a:r>
          </a:p>
          <a:p>
            <a:pPr defTabSz="914400">
              <a:lnSpc>
                <a:spcPct val="110000"/>
              </a:lnSpc>
              <a:spcAft>
                <a:spcPts val="1280"/>
              </a:spcAft>
              <a:buClr>
                <a:schemeClr val="accent1"/>
              </a:buClr>
              <a:buSzPct val="110000"/>
            </a:pPr>
            <a:r>
              <a:rPr lang="en-US" sz="1600" b="0" dirty="0">
                <a:latin typeface="Times New Roman" panose="02020603050405020304" pitchFamily="18" charset="0"/>
                <a:cs typeface="Times New Roman" panose="02020603050405020304" pitchFamily="18" charset="0"/>
              </a:rPr>
              <a:t>    4. </a:t>
            </a:r>
            <a:r>
              <a:rPr lang="en-US" sz="1600" b="1" dirty="0">
                <a:latin typeface="Times New Roman" panose="02020603050405020304" pitchFamily="18" charset="0"/>
                <a:cs typeface="Times New Roman" panose="02020603050405020304" pitchFamily="18" charset="0"/>
              </a:rPr>
              <a:t>Decision Tree Classifier with RFE</a:t>
            </a:r>
            <a:r>
              <a:rPr lang="en-US" sz="1600" b="0" dirty="0">
                <a:latin typeface="Times New Roman" panose="02020603050405020304" pitchFamily="18" charset="0"/>
                <a:cs typeface="Times New Roman" panose="02020603050405020304" pitchFamily="18" charset="0"/>
              </a:rPr>
              <a:t> </a:t>
            </a:r>
            <a:endParaRPr lang="en-US" sz="1600" b="1" dirty="0">
              <a:latin typeface="Times New Roman" panose="02020603050405020304" pitchFamily="18" charset="0"/>
              <a:cs typeface="Times New Roman" panose="02020603050405020304" pitchFamily="18" charset="0"/>
            </a:endParaRPr>
          </a:p>
          <a:p>
            <a:pPr marL="234950" marR="494030" defTabSz="914400">
              <a:lnSpc>
                <a:spcPct val="110000"/>
              </a:lnSpc>
              <a:spcAft>
                <a:spcPts val="1405"/>
              </a:spcAft>
              <a:buClr>
                <a:schemeClr val="accent1"/>
              </a:buClr>
              <a:buSzPct val="110000"/>
            </a:pPr>
            <a:r>
              <a:rPr lang="en-US" sz="1600" dirty="0">
                <a:latin typeface="Times New Roman" panose="02020603050405020304" pitchFamily="18" charset="0"/>
                <a:cs typeface="Times New Roman" panose="02020603050405020304" pitchFamily="18" charset="0"/>
              </a:rPr>
              <a:t>       Selected features: ['age', 'sex', 'cp', '</a:t>
            </a:r>
            <a:r>
              <a:rPr lang="en-US" sz="1600" dirty="0" err="1">
                <a:latin typeface="Times New Roman" panose="02020603050405020304" pitchFamily="18" charset="0"/>
                <a:cs typeface="Times New Roman" panose="02020603050405020304" pitchFamily="18" charset="0"/>
              </a:rPr>
              <a:t>trestbps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thalach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oldpeak</a:t>
            </a:r>
            <a:r>
              <a:rPr lang="en-US" sz="1600" dirty="0">
                <a:latin typeface="Times New Roman" panose="02020603050405020304" pitchFamily="18" charset="0"/>
                <a:cs typeface="Times New Roman" panose="02020603050405020304" pitchFamily="18" charset="0"/>
              </a:rPr>
              <a:t>', 'slope', 'ca', '</a:t>
            </a:r>
            <a:r>
              <a:rPr lang="en-US" sz="1600" dirty="0" err="1">
                <a:latin typeface="Times New Roman" panose="02020603050405020304" pitchFamily="18" charset="0"/>
                <a:cs typeface="Times New Roman" panose="02020603050405020304" pitchFamily="18" charset="0"/>
              </a:rPr>
              <a:t>thal</a:t>
            </a:r>
            <a:r>
              <a:rPr lang="en-US" sz="1600" dirty="0">
                <a:latin typeface="Times New Roman" panose="02020603050405020304" pitchFamily="18" charset="0"/>
                <a:cs typeface="Times New Roman" panose="02020603050405020304" pitchFamily="18" charset="0"/>
              </a:rPr>
              <a:t>'] </a:t>
            </a:r>
          </a:p>
          <a:p>
            <a:pPr defTabSz="914400">
              <a:lnSpc>
                <a:spcPct val="110000"/>
              </a:lnSpc>
              <a:spcAft>
                <a:spcPts val="1275"/>
              </a:spcAft>
              <a:buClr>
                <a:schemeClr val="accent1"/>
              </a:buClr>
              <a:buSzPct val="110000"/>
            </a:pPr>
            <a:r>
              <a:rPr lang="en-US" sz="1600" b="0" dirty="0">
                <a:latin typeface="Times New Roman" panose="02020603050405020304" pitchFamily="18" charset="0"/>
                <a:cs typeface="Times New Roman" panose="02020603050405020304" pitchFamily="18" charset="0"/>
              </a:rPr>
              <a:t>    5. </a:t>
            </a:r>
            <a:r>
              <a:rPr lang="en-US" sz="1600" b="1" dirty="0">
                <a:latin typeface="Times New Roman" panose="02020603050405020304" pitchFamily="18" charset="0"/>
                <a:cs typeface="Times New Roman" panose="02020603050405020304" pitchFamily="18" charset="0"/>
              </a:rPr>
              <a:t>k-Nearest Neighbors (k-NN) with RFE</a:t>
            </a:r>
            <a:r>
              <a:rPr lang="en-US" sz="1600" b="0" dirty="0">
                <a:latin typeface="Times New Roman" panose="02020603050405020304" pitchFamily="18" charset="0"/>
                <a:cs typeface="Times New Roman" panose="02020603050405020304" pitchFamily="18" charset="0"/>
              </a:rPr>
              <a:t> </a:t>
            </a:r>
            <a:endParaRPr lang="en-US" sz="1600" b="1" dirty="0">
              <a:latin typeface="Times New Roman" panose="02020603050405020304" pitchFamily="18" charset="0"/>
              <a:cs typeface="Times New Roman" panose="02020603050405020304" pitchFamily="18" charset="0"/>
            </a:endParaRPr>
          </a:p>
          <a:p>
            <a:pPr marL="234950" marR="494030" defTabSz="914400">
              <a:lnSpc>
                <a:spcPct val="110000"/>
              </a:lnSpc>
              <a:spcAft>
                <a:spcPts val="1000"/>
              </a:spcAft>
              <a:buClr>
                <a:schemeClr val="accent1"/>
              </a:buClr>
              <a:buSzPct val="110000"/>
            </a:pPr>
            <a:r>
              <a:rPr lang="en-US" sz="1600" dirty="0">
                <a:latin typeface="Times New Roman" panose="02020603050405020304" pitchFamily="18" charset="0"/>
                <a:cs typeface="Times New Roman" panose="02020603050405020304" pitchFamily="18" charset="0"/>
              </a:rPr>
              <a:t>       Selected features: ['sex', '</a:t>
            </a:r>
            <a:r>
              <a:rPr lang="en-US" sz="1600" dirty="0" err="1">
                <a:latin typeface="Times New Roman" panose="02020603050405020304" pitchFamily="18" charset="0"/>
                <a:cs typeface="Times New Roman" panose="02020603050405020304" pitchFamily="18" charset="0"/>
              </a:rPr>
              <a:t>exang</a:t>
            </a:r>
            <a:r>
              <a:rPr lang="en-US" sz="1600" dirty="0">
                <a:latin typeface="Times New Roman" panose="02020603050405020304" pitchFamily="18" charset="0"/>
                <a:cs typeface="Times New Roman" panose="02020603050405020304" pitchFamily="18" charset="0"/>
              </a:rPr>
              <a:t>', 'slope'] </a:t>
            </a:r>
          </a:p>
          <a:p>
            <a:pPr marL="228600" marR="372745" defTabSz="914400">
              <a:lnSpc>
                <a:spcPct val="110000"/>
              </a:lnSpc>
              <a:spcAft>
                <a:spcPts val="1410"/>
              </a:spcAft>
              <a:buClr>
                <a:schemeClr val="accent1"/>
              </a:buClr>
              <a:buSzPct val="110000"/>
            </a:pPr>
            <a:r>
              <a:rPr lang="en-US" sz="1600" dirty="0">
                <a:latin typeface="Times New Roman" panose="02020603050405020304" pitchFamily="18" charset="0"/>
                <a:cs typeface="Times New Roman" panose="02020603050405020304" pitchFamily="18" charset="0"/>
              </a:rPr>
              <a:t>The K-NN model used three features, which aligns with its need for a limited number of highly informative features due to the distance-based nature of the algorithm. </a:t>
            </a:r>
          </a:p>
          <a:p>
            <a:pPr marL="6350" marR="499110" indent="-228600" defTabSz="914400">
              <a:lnSpc>
                <a:spcPct val="110000"/>
              </a:lnSpc>
              <a:spcAft>
                <a:spcPts val="1220"/>
              </a:spcAft>
              <a:buClr>
                <a:schemeClr val="accent1"/>
              </a:buClr>
              <a:buSzPct val="110000"/>
              <a:buFont typeface="Wingdings" panose="05000000000000000000" pitchFamily="2" charset="2"/>
              <a:buChar char="§"/>
            </a:pPr>
            <a:r>
              <a:rPr lang="en-US" sz="600" dirty="0"/>
              <a:t> </a:t>
            </a:r>
          </a:p>
        </p:txBody>
      </p:sp>
    </p:spTree>
    <p:extLst>
      <p:ext uri="{BB962C8B-B14F-4D97-AF65-F5344CB8AC3E}">
        <p14:creationId xmlns:p14="http://schemas.microsoft.com/office/powerpoint/2010/main" val="725254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9" name="Group 228">
            <a:extLst>
              <a:ext uri="{FF2B5EF4-FFF2-40B4-BE49-F238E27FC236}">
                <a16:creationId xmlns:a16="http://schemas.microsoft.com/office/drawing/2014/main" id="{15E1AC81-83F2-45A8-9054-15570F4E25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30" name="Freeform 5">
              <a:extLst>
                <a:ext uri="{FF2B5EF4-FFF2-40B4-BE49-F238E27FC236}">
                  <a16:creationId xmlns:a16="http://schemas.microsoft.com/office/drawing/2014/main" id="{B15AA7C5-9BFE-4B90-A119-467AFACE9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1" name="Freeform 6">
              <a:extLst>
                <a:ext uri="{FF2B5EF4-FFF2-40B4-BE49-F238E27FC236}">
                  <a16:creationId xmlns:a16="http://schemas.microsoft.com/office/drawing/2014/main" id="{944AB87D-35AF-4719-9940-5822E7702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2" name="Freeform 7">
              <a:extLst>
                <a:ext uri="{FF2B5EF4-FFF2-40B4-BE49-F238E27FC236}">
                  <a16:creationId xmlns:a16="http://schemas.microsoft.com/office/drawing/2014/main" id="{E8B33BE3-7890-4628-9322-7EFBA3375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3" name="Freeform 8">
              <a:extLst>
                <a:ext uri="{FF2B5EF4-FFF2-40B4-BE49-F238E27FC236}">
                  <a16:creationId xmlns:a16="http://schemas.microsoft.com/office/drawing/2014/main" id="{01AD3ECF-519E-45E2-99DA-F5C1B507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4" name="Freeform 9">
              <a:extLst>
                <a:ext uri="{FF2B5EF4-FFF2-40B4-BE49-F238E27FC236}">
                  <a16:creationId xmlns:a16="http://schemas.microsoft.com/office/drawing/2014/main" id="{C050E700-0FF1-4D25-B54C-84BA04FCD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 name="Freeform 10">
              <a:extLst>
                <a:ext uri="{FF2B5EF4-FFF2-40B4-BE49-F238E27FC236}">
                  <a16:creationId xmlns:a16="http://schemas.microsoft.com/office/drawing/2014/main" id="{720D9C11-F5C9-41B0-B2F2-EE20BC3D0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6" name="Freeform 11">
              <a:extLst>
                <a:ext uri="{FF2B5EF4-FFF2-40B4-BE49-F238E27FC236}">
                  <a16:creationId xmlns:a16="http://schemas.microsoft.com/office/drawing/2014/main" id="{623A9DA0-857E-4CDE-80EA-F30F1CE55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7" name="Freeform 12">
              <a:extLst>
                <a:ext uri="{FF2B5EF4-FFF2-40B4-BE49-F238E27FC236}">
                  <a16:creationId xmlns:a16="http://schemas.microsoft.com/office/drawing/2014/main" id="{C48B8F4C-2C83-46F6-AFCD-58166AEB1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8" name="Freeform 13">
              <a:extLst>
                <a:ext uri="{FF2B5EF4-FFF2-40B4-BE49-F238E27FC236}">
                  <a16:creationId xmlns:a16="http://schemas.microsoft.com/office/drawing/2014/main" id="{234C3795-C44D-41A7-A8F6-891387A66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9" name="Freeform 14">
              <a:extLst>
                <a:ext uri="{FF2B5EF4-FFF2-40B4-BE49-F238E27FC236}">
                  <a16:creationId xmlns:a16="http://schemas.microsoft.com/office/drawing/2014/main" id="{91CC36F4-5DFA-4954-B354-97B180E98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0" name="Freeform 15">
              <a:extLst>
                <a:ext uri="{FF2B5EF4-FFF2-40B4-BE49-F238E27FC236}">
                  <a16:creationId xmlns:a16="http://schemas.microsoft.com/office/drawing/2014/main" id="{7087A08E-C024-457D-8F99-1F340CED6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1" name="Freeform 16">
              <a:extLst>
                <a:ext uri="{FF2B5EF4-FFF2-40B4-BE49-F238E27FC236}">
                  <a16:creationId xmlns:a16="http://schemas.microsoft.com/office/drawing/2014/main" id="{61CFBC61-7F57-45D7-860E-BF51B0EDA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2" name="Freeform 17">
              <a:extLst>
                <a:ext uri="{FF2B5EF4-FFF2-40B4-BE49-F238E27FC236}">
                  <a16:creationId xmlns:a16="http://schemas.microsoft.com/office/drawing/2014/main" id="{2591C3DB-4880-431E-BC3D-37F1378A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3" name="Freeform 18">
              <a:extLst>
                <a:ext uri="{FF2B5EF4-FFF2-40B4-BE49-F238E27FC236}">
                  <a16:creationId xmlns:a16="http://schemas.microsoft.com/office/drawing/2014/main" id="{79557EFE-4199-4E24-8A13-1B9CC1715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4" name="Freeform 19">
              <a:extLst>
                <a:ext uri="{FF2B5EF4-FFF2-40B4-BE49-F238E27FC236}">
                  <a16:creationId xmlns:a16="http://schemas.microsoft.com/office/drawing/2014/main" id="{0B965615-6052-4907-A136-9CAD14604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 name="Freeform 20">
              <a:extLst>
                <a:ext uri="{FF2B5EF4-FFF2-40B4-BE49-F238E27FC236}">
                  <a16:creationId xmlns:a16="http://schemas.microsoft.com/office/drawing/2014/main" id="{F788FFC4-205D-47C1-91E7-DD1A52E0A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 name="Freeform 21">
              <a:extLst>
                <a:ext uri="{FF2B5EF4-FFF2-40B4-BE49-F238E27FC236}">
                  <a16:creationId xmlns:a16="http://schemas.microsoft.com/office/drawing/2014/main" id="{462FADD6-C927-46ED-A6E6-273B35C2F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7" name="Freeform 22">
              <a:extLst>
                <a:ext uri="{FF2B5EF4-FFF2-40B4-BE49-F238E27FC236}">
                  <a16:creationId xmlns:a16="http://schemas.microsoft.com/office/drawing/2014/main" id="{AF64005E-134D-4444-9425-FB1C188985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8" name="Freeform 23">
              <a:extLst>
                <a:ext uri="{FF2B5EF4-FFF2-40B4-BE49-F238E27FC236}">
                  <a16:creationId xmlns:a16="http://schemas.microsoft.com/office/drawing/2014/main" id="{E2565CA7-A8CB-463D-8D25-4F41235BC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9" name="Freeform 24">
              <a:extLst>
                <a:ext uri="{FF2B5EF4-FFF2-40B4-BE49-F238E27FC236}">
                  <a16:creationId xmlns:a16="http://schemas.microsoft.com/office/drawing/2014/main" id="{41ABBFC0-4EEA-4634-A73B-945729D6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0" name="Freeform 25">
              <a:extLst>
                <a:ext uri="{FF2B5EF4-FFF2-40B4-BE49-F238E27FC236}">
                  <a16:creationId xmlns:a16="http://schemas.microsoft.com/office/drawing/2014/main" id="{E422F11F-726A-4A93-9D1B-B1400B061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52" name="Group 251">
            <a:extLst>
              <a:ext uri="{FF2B5EF4-FFF2-40B4-BE49-F238E27FC236}">
                <a16:creationId xmlns:a16="http://schemas.microsoft.com/office/drawing/2014/main" id="{FBF129BC-EA9E-4D20-898B-399F7727DF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253" name="Rectangle 252">
              <a:extLst>
                <a:ext uri="{FF2B5EF4-FFF2-40B4-BE49-F238E27FC236}">
                  <a16:creationId xmlns:a16="http://schemas.microsoft.com/office/drawing/2014/main" id="{CFF42BAE-3249-46C8-9108-A83C87206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54" name="Isosceles Triangle 22">
              <a:extLst>
                <a:ext uri="{FF2B5EF4-FFF2-40B4-BE49-F238E27FC236}">
                  <a16:creationId xmlns:a16="http://schemas.microsoft.com/office/drawing/2014/main" id="{4DDE2BA8-4174-4A99-BB09-0BA28F26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5" name="Rectangle 254">
              <a:extLst>
                <a:ext uri="{FF2B5EF4-FFF2-40B4-BE49-F238E27FC236}">
                  <a16:creationId xmlns:a16="http://schemas.microsoft.com/office/drawing/2014/main" id="{4A893933-F7DD-4DA6-85C7-4CFF587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sp>
        <p:nvSpPr>
          <p:cNvPr id="257" name="Rectangle 256">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9" name="Group 258">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60"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1"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2"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3"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4"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5"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7"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8"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9"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0"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1"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2"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3"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4"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5"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8"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9"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0"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useBgFill="1">
        <p:nvSpPr>
          <p:cNvPr id="282" name="Rectangle 281">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A6C0D7-BCA6-6B83-B9D2-218658B1CCB8}"/>
              </a:ext>
            </a:extLst>
          </p:cNvPr>
          <p:cNvSpPr>
            <a:spLocks noGrp="1"/>
          </p:cNvSpPr>
          <p:nvPr>
            <p:ph type="title"/>
          </p:nvPr>
        </p:nvSpPr>
        <p:spPr>
          <a:xfrm>
            <a:off x="2880485" y="841375"/>
            <a:ext cx="7206198" cy="1164264"/>
          </a:xfrm>
        </p:spPr>
        <p:txBody>
          <a:bodyPr vert="horz" lIns="228600" tIns="228600" rIns="228600" bIns="228600" rtlCol="0" anchor="t">
            <a:noAutofit/>
          </a:bodyPr>
          <a:lstStyle/>
          <a:p>
            <a:pPr algn="l"/>
            <a:r>
              <a:rPr lang="en-US" sz="3000" dirty="0">
                <a:solidFill>
                  <a:schemeClr val="accent1"/>
                </a:solidFill>
                <a:latin typeface="+mn-lt"/>
              </a:rPr>
              <a:t>Feature Extraction using LDA:(Linearity Discriminant Analysis)</a:t>
            </a:r>
            <a:br>
              <a:rPr lang="en-US" sz="3000" dirty="0">
                <a:solidFill>
                  <a:schemeClr val="accent1"/>
                </a:solidFill>
              </a:rPr>
            </a:br>
            <a:endParaRPr lang="en-US" sz="3000" dirty="0">
              <a:solidFill>
                <a:schemeClr val="accent1"/>
              </a:solidFill>
            </a:endParaRPr>
          </a:p>
        </p:txBody>
      </p:sp>
      <p:sp>
        <p:nvSpPr>
          <p:cNvPr id="284" name="Isosceles Triangle 283">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1" name="TextBox 30">
            <a:extLst>
              <a:ext uri="{FF2B5EF4-FFF2-40B4-BE49-F238E27FC236}">
                <a16:creationId xmlns:a16="http://schemas.microsoft.com/office/drawing/2014/main" id="{700E1966-E120-CAF3-3A20-6CE5985BBF48}"/>
              </a:ext>
            </a:extLst>
          </p:cNvPr>
          <p:cNvSpPr txBox="1"/>
          <p:nvPr/>
        </p:nvSpPr>
        <p:spPr>
          <a:xfrm>
            <a:off x="2880487" y="2249046"/>
            <a:ext cx="7206198" cy="3767579"/>
          </a:xfrm>
          <a:prstGeom prst="rect">
            <a:avLst/>
          </a:prstGeom>
        </p:spPr>
        <p:txBody>
          <a:bodyPr vert="horz" lIns="91440" tIns="45720" rIns="91440" bIns="45720" rtlCol="0" anchor="t">
            <a:normAutofit/>
          </a:bodyPr>
          <a:lstStyle/>
          <a:p>
            <a:pPr algn="just" defTabSz="914400">
              <a:lnSpc>
                <a:spcPct val="110000"/>
              </a:lnSpc>
              <a:spcAft>
                <a:spcPts val="1200"/>
              </a:spcAft>
              <a:buClr>
                <a:schemeClr val="accent1"/>
              </a:buClr>
              <a:buSzPct val="110000"/>
            </a:pPr>
            <a:r>
              <a:rPr lang="en-US" sz="1500" dirty="0"/>
              <a:t> </a:t>
            </a:r>
            <a:r>
              <a:rPr lang="en-US" sz="1500" dirty="0">
                <a:latin typeface="Times New Roman" panose="02020603050405020304" pitchFamily="18" charset="0"/>
                <a:cs typeface="Times New Roman" panose="02020603050405020304" pitchFamily="18" charset="0"/>
              </a:rPr>
              <a:t>Linear Discriminant Analysis (LDA) is a supervised dimensionality reduction technique that seeks to project high-dimensional data onto a lower-dimensional space while preserving class separability. This method is particularly useful when the goal is to reduce the number of features while maintaining the most informative aspects of the data.</a:t>
            </a:r>
          </a:p>
          <a:p>
            <a:pPr algn="just" defTabSz="914400">
              <a:lnSpc>
                <a:spcPct val="110000"/>
              </a:lnSpc>
              <a:spcAft>
                <a:spcPts val="1200"/>
              </a:spcAft>
              <a:buClr>
                <a:schemeClr val="accent1"/>
              </a:buClr>
              <a:buSzPct val="110000"/>
            </a:pPr>
            <a:r>
              <a:rPr lang="en-US" sz="1500" dirty="0">
                <a:latin typeface="Times New Roman" panose="02020603050405020304" pitchFamily="18" charset="0"/>
                <a:cs typeface="Times New Roman" panose="02020603050405020304" pitchFamily="18" charset="0"/>
              </a:rPr>
              <a:t> In this analysis, we utilized the heart.csv dataset, which contains various features related to heart disease. The target variable indicates the presence or absence of heart disease.</a:t>
            </a:r>
          </a:p>
          <a:p>
            <a:pPr algn="just" defTabSz="914400">
              <a:lnSpc>
                <a:spcPct val="110000"/>
              </a:lnSpc>
              <a:spcAft>
                <a:spcPts val="1200"/>
              </a:spcAft>
              <a:buClr>
                <a:schemeClr val="accent1"/>
              </a:buClr>
              <a:buSzPct val="110000"/>
            </a:pPr>
            <a:r>
              <a:rPr lang="en-US" sz="1500" dirty="0">
                <a:latin typeface="Times New Roman" panose="02020603050405020304" pitchFamily="18" charset="0"/>
                <a:cs typeface="Times New Roman" panose="02020603050405020304" pitchFamily="18" charset="0"/>
              </a:rPr>
              <a:t>  The dataset and defined the features and target variable as follows:</a:t>
            </a:r>
          </a:p>
          <a:p>
            <a:pPr marL="342900" lvl="0" indent="-228600" algn="just" defTabSz="914400">
              <a:lnSpc>
                <a:spcPct val="110000"/>
              </a:lnSpc>
              <a:spcAft>
                <a:spcPts val="1200"/>
              </a:spcAft>
              <a:buClr>
                <a:schemeClr val="accent1"/>
              </a:buClr>
              <a:buSzPct val="110000"/>
              <a:buFont typeface="Wingdings" panose="05000000000000000000" pitchFamily="2" charset="2"/>
              <a:buChar char="§"/>
              <a:tabLst>
                <a:tab pos="457200" algn="l"/>
              </a:tabLst>
            </a:pPr>
            <a:r>
              <a:rPr lang="en-US" sz="1500" dirty="0">
                <a:latin typeface="Times New Roman" panose="02020603050405020304" pitchFamily="18" charset="0"/>
                <a:cs typeface="Times New Roman" panose="02020603050405020304" pitchFamily="18" charset="0"/>
              </a:rPr>
              <a:t>Features (X): All columns except the target variable.</a:t>
            </a:r>
          </a:p>
          <a:p>
            <a:pPr marL="342900" lvl="0" indent="-228600" algn="just" defTabSz="914400">
              <a:lnSpc>
                <a:spcPct val="110000"/>
              </a:lnSpc>
              <a:spcAft>
                <a:spcPts val="1200"/>
              </a:spcAft>
              <a:buClr>
                <a:schemeClr val="accent1"/>
              </a:buClr>
              <a:buSzPct val="110000"/>
              <a:buFont typeface="Wingdings" panose="05000000000000000000" pitchFamily="2" charset="2"/>
              <a:buChar char="§"/>
              <a:tabLst>
                <a:tab pos="457200" algn="l"/>
              </a:tabLst>
            </a:pPr>
            <a:r>
              <a:rPr lang="en-US" sz="1500" dirty="0">
                <a:latin typeface="Times New Roman" panose="02020603050405020304" pitchFamily="18" charset="0"/>
                <a:cs typeface="Times New Roman" panose="02020603050405020304" pitchFamily="18" charset="0"/>
              </a:rPr>
              <a:t>Target (y): The target variable indicating heart disease presence.</a:t>
            </a:r>
          </a:p>
          <a:p>
            <a:pPr algn="just" defTabSz="914400">
              <a:lnSpc>
                <a:spcPct val="110000"/>
              </a:lnSpc>
              <a:spcAft>
                <a:spcPts val="1200"/>
              </a:spcAft>
              <a:buClr>
                <a:schemeClr val="accent1"/>
              </a:buClr>
              <a:buSzPct val="110000"/>
            </a:pPr>
            <a:r>
              <a:rPr lang="en-US" sz="1500" dirty="0">
                <a:latin typeface="Times New Roman" panose="02020603050405020304" pitchFamily="18" charset="0"/>
                <a:cs typeface="Times New Roman" panose="02020603050405020304" pitchFamily="18" charset="0"/>
              </a:rPr>
              <a:t> The dataset was split into training (70%) and testing (30%) sets using the train_test_split function from Scikit-learn.</a:t>
            </a:r>
          </a:p>
        </p:txBody>
      </p:sp>
    </p:spTree>
    <p:extLst>
      <p:ext uri="{BB962C8B-B14F-4D97-AF65-F5344CB8AC3E}">
        <p14:creationId xmlns:p14="http://schemas.microsoft.com/office/powerpoint/2010/main" val="1888694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5E1AC81-83F2-45A8-9054-15570F4E25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0" name="Freeform 5">
              <a:extLst>
                <a:ext uri="{FF2B5EF4-FFF2-40B4-BE49-F238E27FC236}">
                  <a16:creationId xmlns:a16="http://schemas.microsoft.com/office/drawing/2014/main" id="{B15AA7C5-9BFE-4B90-A119-467AFACE9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 name="Freeform 6">
              <a:extLst>
                <a:ext uri="{FF2B5EF4-FFF2-40B4-BE49-F238E27FC236}">
                  <a16:creationId xmlns:a16="http://schemas.microsoft.com/office/drawing/2014/main" id="{944AB87D-35AF-4719-9940-5822E7702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7">
              <a:extLst>
                <a:ext uri="{FF2B5EF4-FFF2-40B4-BE49-F238E27FC236}">
                  <a16:creationId xmlns:a16="http://schemas.microsoft.com/office/drawing/2014/main" id="{E8B33BE3-7890-4628-9322-7EFBA3375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Freeform 8">
              <a:extLst>
                <a:ext uri="{FF2B5EF4-FFF2-40B4-BE49-F238E27FC236}">
                  <a16:creationId xmlns:a16="http://schemas.microsoft.com/office/drawing/2014/main" id="{01AD3ECF-519E-45E2-99DA-F5C1B507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Freeform 9">
              <a:extLst>
                <a:ext uri="{FF2B5EF4-FFF2-40B4-BE49-F238E27FC236}">
                  <a16:creationId xmlns:a16="http://schemas.microsoft.com/office/drawing/2014/main" id="{C050E700-0FF1-4D25-B54C-84BA04FCD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Freeform 10">
              <a:extLst>
                <a:ext uri="{FF2B5EF4-FFF2-40B4-BE49-F238E27FC236}">
                  <a16:creationId xmlns:a16="http://schemas.microsoft.com/office/drawing/2014/main" id="{720D9C11-F5C9-41B0-B2F2-EE20BC3D0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Freeform 11">
              <a:extLst>
                <a:ext uri="{FF2B5EF4-FFF2-40B4-BE49-F238E27FC236}">
                  <a16:creationId xmlns:a16="http://schemas.microsoft.com/office/drawing/2014/main" id="{623A9DA0-857E-4CDE-80EA-F30F1CE55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Freeform 12">
              <a:extLst>
                <a:ext uri="{FF2B5EF4-FFF2-40B4-BE49-F238E27FC236}">
                  <a16:creationId xmlns:a16="http://schemas.microsoft.com/office/drawing/2014/main" id="{C48B8F4C-2C83-46F6-AFCD-58166AEB1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Freeform 13">
              <a:extLst>
                <a:ext uri="{FF2B5EF4-FFF2-40B4-BE49-F238E27FC236}">
                  <a16:creationId xmlns:a16="http://schemas.microsoft.com/office/drawing/2014/main" id="{234C3795-C44D-41A7-A8F6-891387A66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Freeform 14">
              <a:extLst>
                <a:ext uri="{FF2B5EF4-FFF2-40B4-BE49-F238E27FC236}">
                  <a16:creationId xmlns:a16="http://schemas.microsoft.com/office/drawing/2014/main" id="{91CC36F4-5DFA-4954-B354-97B180E98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Freeform 15">
              <a:extLst>
                <a:ext uri="{FF2B5EF4-FFF2-40B4-BE49-F238E27FC236}">
                  <a16:creationId xmlns:a16="http://schemas.microsoft.com/office/drawing/2014/main" id="{7087A08E-C024-457D-8F99-1F340CED6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16">
              <a:extLst>
                <a:ext uri="{FF2B5EF4-FFF2-40B4-BE49-F238E27FC236}">
                  <a16:creationId xmlns:a16="http://schemas.microsoft.com/office/drawing/2014/main" id="{61CFBC61-7F57-45D7-860E-BF51B0EDA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Freeform 17">
              <a:extLst>
                <a:ext uri="{FF2B5EF4-FFF2-40B4-BE49-F238E27FC236}">
                  <a16:creationId xmlns:a16="http://schemas.microsoft.com/office/drawing/2014/main" id="{2591C3DB-4880-431E-BC3D-37F1378A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Freeform 18">
              <a:extLst>
                <a:ext uri="{FF2B5EF4-FFF2-40B4-BE49-F238E27FC236}">
                  <a16:creationId xmlns:a16="http://schemas.microsoft.com/office/drawing/2014/main" id="{79557EFE-4199-4E24-8A13-1B9CC1715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 name="Freeform 19">
              <a:extLst>
                <a:ext uri="{FF2B5EF4-FFF2-40B4-BE49-F238E27FC236}">
                  <a16:creationId xmlns:a16="http://schemas.microsoft.com/office/drawing/2014/main" id="{0B965615-6052-4907-A136-9CAD14604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Freeform 20">
              <a:extLst>
                <a:ext uri="{FF2B5EF4-FFF2-40B4-BE49-F238E27FC236}">
                  <a16:creationId xmlns:a16="http://schemas.microsoft.com/office/drawing/2014/main" id="{F788FFC4-205D-47C1-91E7-DD1A52E0A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Freeform 21">
              <a:extLst>
                <a:ext uri="{FF2B5EF4-FFF2-40B4-BE49-F238E27FC236}">
                  <a16:creationId xmlns:a16="http://schemas.microsoft.com/office/drawing/2014/main" id="{462FADD6-C927-46ED-A6E6-273B35C2F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22">
              <a:extLst>
                <a:ext uri="{FF2B5EF4-FFF2-40B4-BE49-F238E27FC236}">
                  <a16:creationId xmlns:a16="http://schemas.microsoft.com/office/drawing/2014/main" id="{AF64005E-134D-4444-9425-FB1C188985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23">
              <a:extLst>
                <a:ext uri="{FF2B5EF4-FFF2-40B4-BE49-F238E27FC236}">
                  <a16:creationId xmlns:a16="http://schemas.microsoft.com/office/drawing/2014/main" id="{E2565CA7-A8CB-463D-8D25-4F41235BC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24">
              <a:extLst>
                <a:ext uri="{FF2B5EF4-FFF2-40B4-BE49-F238E27FC236}">
                  <a16:creationId xmlns:a16="http://schemas.microsoft.com/office/drawing/2014/main" id="{41ABBFC0-4EEA-4634-A73B-945729D6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25">
              <a:extLst>
                <a:ext uri="{FF2B5EF4-FFF2-40B4-BE49-F238E27FC236}">
                  <a16:creationId xmlns:a16="http://schemas.microsoft.com/office/drawing/2014/main" id="{E422F11F-726A-4A93-9D1B-B1400B061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2" name="Group 31">
            <a:extLst>
              <a:ext uri="{FF2B5EF4-FFF2-40B4-BE49-F238E27FC236}">
                <a16:creationId xmlns:a16="http://schemas.microsoft.com/office/drawing/2014/main" id="{FBF129BC-EA9E-4D20-898B-399F7727DF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3" name="Rectangle 32">
              <a:extLst>
                <a:ext uri="{FF2B5EF4-FFF2-40B4-BE49-F238E27FC236}">
                  <a16:creationId xmlns:a16="http://schemas.microsoft.com/office/drawing/2014/main" id="{CFF42BAE-3249-46C8-9108-A83C87206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4" name="Isosceles Triangle 22">
              <a:extLst>
                <a:ext uri="{FF2B5EF4-FFF2-40B4-BE49-F238E27FC236}">
                  <a16:creationId xmlns:a16="http://schemas.microsoft.com/office/drawing/2014/main" id="{4DDE2BA8-4174-4A99-BB09-0BA28F26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5" name="Rectangle 34">
              <a:extLst>
                <a:ext uri="{FF2B5EF4-FFF2-40B4-BE49-F238E27FC236}">
                  <a16:creationId xmlns:a16="http://schemas.microsoft.com/office/drawing/2014/main" id="{4A893933-F7DD-4DA6-85C7-4CFF587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sp useBgFill="1">
        <p:nvSpPr>
          <p:cNvPr id="37" name="Rectangle 36">
            <a:extLst>
              <a:ext uri="{FF2B5EF4-FFF2-40B4-BE49-F238E27FC236}">
                <a16:creationId xmlns:a16="http://schemas.microsoft.com/office/drawing/2014/main" id="{EDB4298B-514D-4087-BFCF-5E0B7C9A9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04250D78-05C1-41CC-8744-FF36129625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0" name="Freeform 5">
              <a:extLst>
                <a:ext uri="{FF2B5EF4-FFF2-40B4-BE49-F238E27FC236}">
                  <a16:creationId xmlns:a16="http://schemas.microsoft.com/office/drawing/2014/main" id="{488B658F-163C-450C-B32C-2385E374B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41" name="Freeform 6">
              <a:extLst>
                <a:ext uri="{FF2B5EF4-FFF2-40B4-BE49-F238E27FC236}">
                  <a16:creationId xmlns:a16="http://schemas.microsoft.com/office/drawing/2014/main" id="{5AE85F6C-45F9-4F00-8AA8-52BD51059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 name="Freeform 7">
              <a:extLst>
                <a:ext uri="{FF2B5EF4-FFF2-40B4-BE49-F238E27FC236}">
                  <a16:creationId xmlns:a16="http://schemas.microsoft.com/office/drawing/2014/main" id="{4B0E90C3-F098-46CE-B1D9-44EDE9C6E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 name="Freeform 8">
              <a:extLst>
                <a:ext uri="{FF2B5EF4-FFF2-40B4-BE49-F238E27FC236}">
                  <a16:creationId xmlns:a16="http://schemas.microsoft.com/office/drawing/2014/main" id="{FFF59D4E-9109-4D0A-8064-9C534CCFB9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 name="Freeform 9">
              <a:extLst>
                <a:ext uri="{FF2B5EF4-FFF2-40B4-BE49-F238E27FC236}">
                  <a16:creationId xmlns:a16="http://schemas.microsoft.com/office/drawing/2014/main" id="{94B8AAA4-1840-48B9-A1E7-8CE75F873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 name="Freeform 10">
              <a:extLst>
                <a:ext uri="{FF2B5EF4-FFF2-40B4-BE49-F238E27FC236}">
                  <a16:creationId xmlns:a16="http://schemas.microsoft.com/office/drawing/2014/main" id="{5A87B14D-183F-429F-849A-A6DC957B0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 name="Freeform 11">
              <a:extLst>
                <a:ext uri="{FF2B5EF4-FFF2-40B4-BE49-F238E27FC236}">
                  <a16:creationId xmlns:a16="http://schemas.microsoft.com/office/drawing/2014/main" id="{1C261938-CF78-4843-9295-A20FD159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 name="Freeform 12">
              <a:extLst>
                <a:ext uri="{FF2B5EF4-FFF2-40B4-BE49-F238E27FC236}">
                  <a16:creationId xmlns:a16="http://schemas.microsoft.com/office/drawing/2014/main" id="{70557A9F-9800-4BDA-8EA5-312FBB05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 name="Freeform 13">
              <a:extLst>
                <a:ext uri="{FF2B5EF4-FFF2-40B4-BE49-F238E27FC236}">
                  <a16:creationId xmlns:a16="http://schemas.microsoft.com/office/drawing/2014/main" id="{55443555-50A7-490F-A7BD-C3761876BE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 name="Freeform 14">
              <a:extLst>
                <a:ext uri="{FF2B5EF4-FFF2-40B4-BE49-F238E27FC236}">
                  <a16:creationId xmlns:a16="http://schemas.microsoft.com/office/drawing/2014/main" id="{0E25D709-0236-44C4-9AD0-23C27FFB64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 name="Freeform 15">
              <a:extLst>
                <a:ext uri="{FF2B5EF4-FFF2-40B4-BE49-F238E27FC236}">
                  <a16:creationId xmlns:a16="http://schemas.microsoft.com/office/drawing/2014/main" id="{52D3488E-C376-4058-9B14-3E67ECCF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 name="Freeform 16">
              <a:extLst>
                <a:ext uri="{FF2B5EF4-FFF2-40B4-BE49-F238E27FC236}">
                  <a16:creationId xmlns:a16="http://schemas.microsoft.com/office/drawing/2014/main" id="{29C0577D-AE94-4E3E-AFE9-87D6F505C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 name="Freeform 17">
              <a:extLst>
                <a:ext uri="{FF2B5EF4-FFF2-40B4-BE49-F238E27FC236}">
                  <a16:creationId xmlns:a16="http://schemas.microsoft.com/office/drawing/2014/main" id="{628A3D14-A3AE-415B-81C0-10DABBD63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 name="Freeform 18">
              <a:extLst>
                <a:ext uri="{FF2B5EF4-FFF2-40B4-BE49-F238E27FC236}">
                  <a16:creationId xmlns:a16="http://schemas.microsoft.com/office/drawing/2014/main" id="{07722035-1059-41F4-801E-F6C3F4383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 name="Freeform 19">
              <a:extLst>
                <a:ext uri="{FF2B5EF4-FFF2-40B4-BE49-F238E27FC236}">
                  <a16:creationId xmlns:a16="http://schemas.microsoft.com/office/drawing/2014/main" id="{98275878-64ED-413C-B1B9-654EE17C5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 name="Freeform 20">
              <a:extLst>
                <a:ext uri="{FF2B5EF4-FFF2-40B4-BE49-F238E27FC236}">
                  <a16:creationId xmlns:a16="http://schemas.microsoft.com/office/drawing/2014/main" id="{6BE90BD7-1A14-43A3-8CD4-8D181EE63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6" name="Freeform 21">
              <a:extLst>
                <a:ext uri="{FF2B5EF4-FFF2-40B4-BE49-F238E27FC236}">
                  <a16:creationId xmlns:a16="http://schemas.microsoft.com/office/drawing/2014/main" id="{8609B6EC-0BA4-4C45-B9CA-311B34B83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 name="Freeform 22">
              <a:extLst>
                <a:ext uri="{FF2B5EF4-FFF2-40B4-BE49-F238E27FC236}">
                  <a16:creationId xmlns:a16="http://schemas.microsoft.com/office/drawing/2014/main" id="{BA3962A2-D76B-4346-9535-356648073A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 name="Freeform 23">
              <a:extLst>
                <a:ext uri="{FF2B5EF4-FFF2-40B4-BE49-F238E27FC236}">
                  <a16:creationId xmlns:a16="http://schemas.microsoft.com/office/drawing/2014/main" id="{28CBAD67-783A-4EFF-852A-40CD9D58C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 name="Freeform 24">
              <a:extLst>
                <a:ext uri="{FF2B5EF4-FFF2-40B4-BE49-F238E27FC236}">
                  <a16:creationId xmlns:a16="http://schemas.microsoft.com/office/drawing/2014/main" id="{780BC275-9329-40AA-849F-7B258245E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 name="Freeform 25">
              <a:extLst>
                <a:ext uri="{FF2B5EF4-FFF2-40B4-BE49-F238E27FC236}">
                  <a16:creationId xmlns:a16="http://schemas.microsoft.com/office/drawing/2014/main" id="{55DA4B63-E5E4-49C5-BC03-E5A312146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 name="TextBox 3">
            <a:extLst>
              <a:ext uri="{FF2B5EF4-FFF2-40B4-BE49-F238E27FC236}">
                <a16:creationId xmlns:a16="http://schemas.microsoft.com/office/drawing/2014/main" id="{0976AB31-CE96-F21A-2FAD-2DD9CF7250F2}"/>
              </a:ext>
            </a:extLst>
          </p:cNvPr>
          <p:cNvSpPr txBox="1"/>
          <p:nvPr/>
        </p:nvSpPr>
        <p:spPr>
          <a:xfrm>
            <a:off x="3289415" y="565150"/>
            <a:ext cx="7883410" cy="5676624"/>
          </a:xfrm>
          <a:prstGeom prst="rect">
            <a:avLst/>
          </a:prstGeom>
        </p:spPr>
        <p:txBody>
          <a:bodyPr vert="horz" lIns="91440" tIns="45720" rIns="91440" bIns="45720" rtlCol="0" anchor="ctr">
            <a:normAutofit/>
          </a:bodyPr>
          <a:lstStyle/>
          <a:p>
            <a:pPr marR="494030" defTabSz="914400">
              <a:lnSpc>
                <a:spcPct val="110000"/>
              </a:lnSpc>
              <a:spcAft>
                <a:spcPts val="1220"/>
              </a:spcAft>
              <a:buClr>
                <a:schemeClr val="accent1"/>
              </a:buClr>
              <a:buSzPct val="110000"/>
            </a:pPr>
            <a:r>
              <a:rPr lang="en-US" sz="1500" dirty="0">
                <a:latin typeface="Times New Roman" panose="02020603050405020304" pitchFamily="18" charset="0"/>
                <a:cs typeface="Times New Roman" panose="02020603050405020304" pitchFamily="18" charset="0"/>
              </a:rPr>
              <a:t> LDA was applied to the training data for feature extraction. The number of components was set to 1, as we aimed to project the data onto a single dimension. </a:t>
            </a:r>
          </a:p>
          <a:p>
            <a:pPr marR="494030" defTabSz="914400">
              <a:lnSpc>
                <a:spcPct val="110000"/>
              </a:lnSpc>
              <a:spcAft>
                <a:spcPts val="1220"/>
              </a:spcAft>
              <a:buClr>
                <a:schemeClr val="accent1"/>
              </a:buClr>
              <a:buSzPct val="110000"/>
            </a:pPr>
            <a:r>
              <a:rPr lang="en-US" sz="1500" dirty="0">
                <a:latin typeface="Times New Roman" panose="02020603050405020304" pitchFamily="18" charset="0"/>
                <a:cs typeface="Times New Roman" panose="02020603050405020304" pitchFamily="18" charset="0"/>
              </a:rPr>
              <a:t> The shapes of the original and LDA-transformed datasets were analyzed: </a:t>
            </a:r>
          </a:p>
          <a:p>
            <a:pPr marL="400050" marR="494030" lvl="0" indent="-285750" defTabSz="914400" fontAlgn="base">
              <a:lnSpc>
                <a:spcPct val="110000"/>
              </a:lnSpc>
              <a:spcAft>
                <a:spcPts val="1220"/>
              </a:spcAft>
              <a:buClr>
                <a:schemeClr val="accent1"/>
              </a:buClr>
              <a:buSzPct val="110000"/>
              <a:buFont typeface="Arial" panose="020B0604020202020204" pitchFamily="34" charset="0"/>
              <a:buChar char="•"/>
            </a:pPr>
            <a:r>
              <a:rPr lang="en-US" sz="1500" u="none" strike="noStrike" dirty="0">
                <a:uFill>
                  <a:solidFill>
                    <a:srgbClr val="000000"/>
                  </a:solidFill>
                </a:uFill>
                <a:latin typeface="Times New Roman" panose="02020603050405020304" pitchFamily="18" charset="0"/>
                <a:cs typeface="Times New Roman" panose="02020603050405020304" pitchFamily="18" charset="0"/>
              </a:rPr>
              <a:t>       Original Training Set Shape: (717,13)(717, 13)(717,13) </a:t>
            </a:r>
          </a:p>
          <a:p>
            <a:pPr marL="400050" marR="494030" lvl="0" indent="-285750" defTabSz="914400" fontAlgn="base">
              <a:lnSpc>
                <a:spcPct val="110000"/>
              </a:lnSpc>
              <a:spcAft>
                <a:spcPts val="1220"/>
              </a:spcAft>
              <a:buClr>
                <a:schemeClr val="accent1"/>
              </a:buClr>
              <a:buSzPct val="110000"/>
              <a:buFont typeface="Arial" panose="020B0604020202020204" pitchFamily="34" charset="0"/>
              <a:buChar char="•"/>
            </a:pPr>
            <a:r>
              <a:rPr lang="en-US" sz="1500" u="none" strike="noStrike" dirty="0">
                <a:uFill>
                  <a:solidFill>
                    <a:srgbClr val="000000"/>
                  </a:solidFill>
                </a:uFill>
                <a:latin typeface="Times New Roman" panose="02020603050405020304" pitchFamily="18" charset="0"/>
                <a:cs typeface="Times New Roman" panose="02020603050405020304" pitchFamily="18" charset="0"/>
              </a:rPr>
              <a:t>       LDA Transformed Training Set Shape: (717,1)(717, 1)(717,1) </a:t>
            </a:r>
          </a:p>
          <a:p>
            <a:pPr marL="400050" marR="494030" lvl="0" indent="-285750" defTabSz="914400" fontAlgn="base">
              <a:lnSpc>
                <a:spcPct val="110000"/>
              </a:lnSpc>
              <a:spcAft>
                <a:spcPts val="1220"/>
              </a:spcAft>
              <a:buClr>
                <a:schemeClr val="accent1"/>
              </a:buClr>
              <a:buSzPct val="110000"/>
              <a:buFont typeface="Arial" panose="020B0604020202020204" pitchFamily="34" charset="0"/>
              <a:buChar char="•"/>
            </a:pPr>
            <a:r>
              <a:rPr lang="en-US" sz="1500" u="none" strike="noStrike" dirty="0">
                <a:uFill>
                  <a:solidFill>
                    <a:srgbClr val="000000"/>
                  </a:solidFill>
                </a:uFill>
                <a:latin typeface="Times New Roman" panose="02020603050405020304" pitchFamily="18" charset="0"/>
                <a:cs typeface="Times New Roman" panose="02020603050405020304" pitchFamily="18" charset="0"/>
              </a:rPr>
              <a:t>       Original Testing Set Shape: (308,13)(308, 13)(308,13) </a:t>
            </a:r>
          </a:p>
          <a:p>
            <a:pPr marL="400050" marR="494030" lvl="0" indent="-285750" defTabSz="914400" fontAlgn="base">
              <a:lnSpc>
                <a:spcPct val="110000"/>
              </a:lnSpc>
              <a:spcAft>
                <a:spcPts val="1220"/>
              </a:spcAft>
              <a:buClr>
                <a:schemeClr val="accent1"/>
              </a:buClr>
              <a:buSzPct val="110000"/>
              <a:buFont typeface="Arial" panose="020B0604020202020204" pitchFamily="34" charset="0"/>
              <a:buChar char="•"/>
            </a:pPr>
            <a:r>
              <a:rPr lang="en-US" sz="1500" u="none" strike="noStrike" dirty="0">
                <a:uFill>
                  <a:solidFill>
                    <a:srgbClr val="000000"/>
                  </a:solidFill>
                </a:uFill>
                <a:latin typeface="Times New Roman" panose="02020603050405020304" pitchFamily="18" charset="0"/>
                <a:cs typeface="Times New Roman" panose="02020603050405020304" pitchFamily="18" charset="0"/>
              </a:rPr>
              <a:t>       LDA Transformed Testing Set Shape: (308,1)(308, 1)(308,1) </a:t>
            </a:r>
          </a:p>
          <a:p>
            <a:pPr marR="499110" defTabSz="914400">
              <a:lnSpc>
                <a:spcPct val="110000"/>
              </a:lnSpc>
              <a:spcAft>
                <a:spcPts val="1220"/>
              </a:spcAft>
              <a:buClr>
                <a:schemeClr val="accent1"/>
              </a:buClr>
              <a:buSzPct val="110000"/>
            </a:pPr>
            <a:r>
              <a:rPr lang="en-US" sz="1500" dirty="0">
                <a:latin typeface="Times New Roman" panose="02020603050405020304" pitchFamily="18" charset="0"/>
                <a:cs typeface="Times New Roman" panose="02020603050405020304" pitchFamily="18" charset="0"/>
              </a:rPr>
              <a:t> </a:t>
            </a:r>
          </a:p>
          <a:p>
            <a:pPr marR="372745" defTabSz="914400">
              <a:lnSpc>
                <a:spcPct val="110000"/>
              </a:lnSpc>
              <a:spcAft>
                <a:spcPts val="1125"/>
              </a:spcAft>
              <a:buClr>
                <a:schemeClr val="accent1"/>
              </a:buClr>
              <a:buSzPct val="110000"/>
            </a:pPr>
            <a:r>
              <a:rPr lang="en-US" sz="1500" dirty="0"/>
              <a:t>         </a:t>
            </a:r>
          </a:p>
        </p:txBody>
      </p:sp>
    </p:spTree>
    <p:extLst>
      <p:ext uri="{BB962C8B-B14F-4D97-AF65-F5344CB8AC3E}">
        <p14:creationId xmlns:p14="http://schemas.microsoft.com/office/powerpoint/2010/main" val="1054588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5E1AC81-83F2-45A8-9054-15570F4E25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4" name="Freeform 5">
              <a:extLst>
                <a:ext uri="{FF2B5EF4-FFF2-40B4-BE49-F238E27FC236}">
                  <a16:creationId xmlns:a16="http://schemas.microsoft.com/office/drawing/2014/main" id="{B15AA7C5-9BFE-4B90-A119-467AFACE9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Freeform 6">
              <a:extLst>
                <a:ext uri="{FF2B5EF4-FFF2-40B4-BE49-F238E27FC236}">
                  <a16:creationId xmlns:a16="http://schemas.microsoft.com/office/drawing/2014/main" id="{944AB87D-35AF-4719-9940-5822E7702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Freeform 7">
              <a:extLst>
                <a:ext uri="{FF2B5EF4-FFF2-40B4-BE49-F238E27FC236}">
                  <a16:creationId xmlns:a16="http://schemas.microsoft.com/office/drawing/2014/main" id="{E8B33BE3-7890-4628-9322-7EFBA3375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Freeform 8">
              <a:extLst>
                <a:ext uri="{FF2B5EF4-FFF2-40B4-BE49-F238E27FC236}">
                  <a16:creationId xmlns:a16="http://schemas.microsoft.com/office/drawing/2014/main" id="{01AD3ECF-519E-45E2-99DA-F5C1B507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Freeform 9">
              <a:extLst>
                <a:ext uri="{FF2B5EF4-FFF2-40B4-BE49-F238E27FC236}">
                  <a16:creationId xmlns:a16="http://schemas.microsoft.com/office/drawing/2014/main" id="{C050E700-0FF1-4D25-B54C-84BA04FCD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Freeform 10">
              <a:extLst>
                <a:ext uri="{FF2B5EF4-FFF2-40B4-BE49-F238E27FC236}">
                  <a16:creationId xmlns:a16="http://schemas.microsoft.com/office/drawing/2014/main" id="{720D9C11-F5C9-41B0-B2F2-EE20BC3D0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Freeform 11">
              <a:extLst>
                <a:ext uri="{FF2B5EF4-FFF2-40B4-BE49-F238E27FC236}">
                  <a16:creationId xmlns:a16="http://schemas.microsoft.com/office/drawing/2014/main" id="{623A9DA0-857E-4CDE-80EA-F30F1CE55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12">
              <a:extLst>
                <a:ext uri="{FF2B5EF4-FFF2-40B4-BE49-F238E27FC236}">
                  <a16:creationId xmlns:a16="http://schemas.microsoft.com/office/drawing/2014/main" id="{C48B8F4C-2C83-46F6-AFCD-58166AEB1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Freeform 13">
              <a:extLst>
                <a:ext uri="{FF2B5EF4-FFF2-40B4-BE49-F238E27FC236}">
                  <a16:creationId xmlns:a16="http://schemas.microsoft.com/office/drawing/2014/main" id="{234C3795-C44D-41A7-A8F6-891387A66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Freeform 14">
              <a:extLst>
                <a:ext uri="{FF2B5EF4-FFF2-40B4-BE49-F238E27FC236}">
                  <a16:creationId xmlns:a16="http://schemas.microsoft.com/office/drawing/2014/main" id="{91CC36F4-5DFA-4954-B354-97B180E98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 name="Freeform 15">
              <a:extLst>
                <a:ext uri="{FF2B5EF4-FFF2-40B4-BE49-F238E27FC236}">
                  <a16:creationId xmlns:a16="http://schemas.microsoft.com/office/drawing/2014/main" id="{7087A08E-C024-457D-8F99-1F340CED6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Freeform 16">
              <a:extLst>
                <a:ext uri="{FF2B5EF4-FFF2-40B4-BE49-F238E27FC236}">
                  <a16:creationId xmlns:a16="http://schemas.microsoft.com/office/drawing/2014/main" id="{61CFBC61-7F57-45D7-860E-BF51B0EDA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Freeform 17">
              <a:extLst>
                <a:ext uri="{FF2B5EF4-FFF2-40B4-BE49-F238E27FC236}">
                  <a16:creationId xmlns:a16="http://schemas.microsoft.com/office/drawing/2014/main" id="{2591C3DB-4880-431E-BC3D-37F1378A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18">
              <a:extLst>
                <a:ext uri="{FF2B5EF4-FFF2-40B4-BE49-F238E27FC236}">
                  <a16:creationId xmlns:a16="http://schemas.microsoft.com/office/drawing/2014/main" id="{79557EFE-4199-4E24-8A13-1B9CC1715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19">
              <a:extLst>
                <a:ext uri="{FF2B5EF4-FFF2-40B4-BE49-F238E27FC236}">
                  <a16:creationId xmlns:a16="http://schemas.microsoft.com/office/drawing/2014/main" id="{0B965615-6052-4907-A136-9CAD14604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20">
              <a:extLst>
                <a:ext uri="{FF2B5EF4-FFF2-40B4-BE49-F238E27FC236}">
                  <a16:creationId xmlns:a16="http://schemas.microsoft.com/office/drawing/2014/main" id="{F788FFC4-205D-47C1-91E7-DD1A52E0A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21">
              <a:extLst>
                <a:ext uri="{FF2B5EF4-FFF2-40B4-BE49-F238E27FC236}">
                  <a16:creationId xmlns:a16="http://schemas.microsoft.com/office/drawing/2014/main" id="{462FADD6-C927-46ED-A6E6-273B35C2F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Freeform 22">
              <a:extLst>
                <a:ext uri="{FF2B5EF4-FFF2-40B4-BE49-F238E27FC236}">
                  <a16:creationId xmlns:a16="http://schemas.microsoft.com/office/drawing/2014/main" id="{AF64005E-134D-4444-9425-FB1C188985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 name="Freeform 23">
              <a:extLst>
                <a:ext uri="{FF2B5EF4-FFF2-40B4-BE49-F238E27FC236}">
                  <a16:creationId xmlns:a16="http://schemas.microsoft.com/office/drawing/2014/main" id="{E2565CA7-A8CB-463D-8D25-4F41235BC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Freeform 24">
              <a:extLst>
                <a:ext uri="{FF2B5EF4-FFF2-40B4-BE49-F238E27FC236}">
                  <a16:creationId xmlns:a16="http://schemas.microsoft.com/office/drawing/2014/main" id="{41ABBFC0-4EEA-4634-A73B-945729D6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 name="Freeform 25">
              <a:extLst>
                <a:ext uri="{FF2B5EF4-FFF2-40B4-BE49-F238E27FC236}">
                  <a16:creationId xmlns:a16="http://schemas.microsoft.com/office/drawing/2014/main" id="{E422F11F-726A-4A93-9D1B-B1400B061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6" name="Group 35">
            <a:extLst>
              <a:ext uri="{FF2B5EF4-FFF2-40B4-BE49-F238E27FC236}">
                <a16:creationId xmlns:a16="http://schemas.microsoft.com/office/drawing/2014/main" id="{FBF129BC-EA9E-4D20-898B-399F7727DF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7" name="Rectangle 36">
              <a:extLst>
                <a:ext uri="{FF2B5EF4-FFF2-40B4-BE49-F238E27FC236}">
                  <a16:creationId xmlns:a16="http://schemas.microsoft.com/office/drawing/2014/main" id="{CFF42BAE-3249-46C8-9108-A83C87206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8" name="Isosceles Triangle 22">
              <a:extLst>
                <a:ext uri="{FF2B5EF4-FFF2-40B4-BE49-F238E27FC236}">
                  <a16:creationId xmlns:a16="http://schemas.microsoft.com/office/drawing/2014/main" id="{4DDE2BA8-4174-4A99-BB09-0BA28F26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9" name="Rectangle 38">
              <a:extLst>
                <a:ext uri="{FF2B5EF4-FFF2-40B4-BE49-F238E27FC236}">
                  <a16:creationId xmlns:a16="http://schemas.microsoft.com/office/drawing/2014/main" id="{4A893933-F7DD-4DA6-85C7-4CFF587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sp>
        <p:nvSpPr>
          <p:cNvPr id="41" name="Rectangle 40">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4"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6"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4"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useBgFill="1">
        <p:nvSpPr>
          <p:cNvPr id="66" name="Rectangle 65">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Isosceles Triangle 67">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8" name="TextBox 7">
            <a:extLst>
              <a:ext uri="{FF2B5EF4-FFF2-40B4-BE49-F238E27FC236}">
                <a16:creationId xmlns:a16="http://schemas.microsoft.com/office/drawing/2014/main" id="{76858B17-20B4-0610-7372-074583A51C80}"/>
              </a:ext>
            </a:extLst>
          </p:cNvPr>
          <p:cNvSpPr txBox="1"/>
          <p:nvPr/>
        </p:nvSpPr>
        <p:spPr>
          <a:xfrm>
            <a:off x="2403091" y="662609"/>
            <a:ext cx="8595110" cy="5645426"/>
          </a:xfrm>
          <a:prstGeom prst="rect">
            <a:avLst/>
          </a:prstGeom>
        </p:spPr>
        <p:txBody>
          <a:bodyPr vert="horz" lIns="91440" tIns="45720" rIns="91440" bIns="45720" rtlCol="0" anchor="t">
            <a:normAutofit/>
          </a:bodyPr>
          <a:lstStyle/>
          <a:p>
            <a:pPr marR="494030" defTabSz="914400">
              <a:lnSpc>
                <a:spcPct val="110000"/>
              </a:lnSpc>
              <a:spcAft>
                <a:spcPts val="1220"/>
              </a:spcAft>
              <a:buClr>
                <a:schemeClr val="accent1"/>
              </a:buClr>
              <a:buSzPct val="110000"/>
            </a:pPr>
            <a:r>
              <a:rPr lang="en-IN" sz="1500" kern="100" dirty="0">
                <a:solidFill>
                  <a:srgbClr val="000000"/>
                </a:solidFill>
                <a:effectLst/>
                <a:latin typeface="Times New Roman" panose="02020603050405020304" pitchFamily="18" charset="0"/>
                <a:ea typeface="Times New Roman" panose="02020603050405020304" pitchFamily="18" charset="0"/>
              </a:rPr>
              <a:t>LDA aims to maximize the ratio of between-class variance to within-class variance in any particular data set, thereby ensuring maximum separability. The key formula used in LDA is:  </a:t>
            </a:r>
          </a:p>
          <a:p>
            <a:pPr marR="494030" defTabSz="914400">
              <a:lnSpc>
                <a:spcPct val="110000"/>
              </a:lnSpc>
              <a:spcAft>
                <a:spcPts val="1220"/>
              </a:spcAft>
              <a:buClr>
                <a:schemeClr val="accent1"/>
              </a:buClr>
              <a:buSzPct val="110000"/>
            </a:pPr>
            <a:endParaRPr lang="en-IN" kern="100" dirty="0">
              <a:solidFill>
                <a:srgbClr val="000000"/>
              </a:solidFill>
              <a:latin typeface="Times New Roman" panose="02020603050405020304" pitchFamily="18" charset="0"/>
              <a:ea typeface="Times New Roman" panose="02020603050405020304" pitchFamily="18" charset="0"/>
            </a:endParaRPr>
          </a:p>
          <a:p>
            <a:pPr marR="494030" defTabSz="914400">
              <a:lnSpc>
                <a:spcPct val="110000"/>
              </a:lnSpc>
              <a:spcAft>
                <a:spcPts val="1220"/>
              </a:spcAft>
              <a:buClr>
                <a:schemeClr val="accent1"/>
              </a:buClr>
              <a:buSzPct val="110000"/>
            </a:pPr>
            <a:endParaRPr lang="en-IN" kern="100" dirty="0">
              <a:solidFill>
                <a:srgbClr val="000000"/>
              </a:solidFill>
              <a:effectLst/>
              <a:latin typeface="Times New Roman" panose="02020603050405020304" pitchFamily="18" charset="0"/>
              <a:ea typeface="Times New Roman" panose="02020603050405020304" pitchFamily="18" charset="0"/>
            </a:endParaRPr>
          </a:p>
          <a:p>
            <a:pPr marR="494030" defTabSz="914400">
              <a:lnSpc>
                <a:spcPct val="110000"/>
              </a:lnSpc>
              <a:spcAft>
                <a:spcPts val="1220"/>
              </a:spcAft>
              <a:buClr>
                <a:schemeClr val="accent1"/>
              </a:buClr>
              <a:buSzPct val="110000"/>
            </a:pPr>
            <a:endParaRPr lang="en-IN" kern="100" dirty="0">
              <a:solidFill>
                <a:srgbClr val="000000"/>
              </a:solidFill>
              <a:effectLst/>
              <a:latin typeface="Times New Roman" panose="02020603050405020304" pitchFamily="18" charset="0"/>
              <a:ea typeface="Times New Roman" panose="02020603050405020304" pitchFamily="18" charset="0"/>
            </a:endParaRPr>
          </a:p>
          <a:p>
            <a:pPr marL="6350" marR="494030" indent="-6350" algn="just">
              <a:lnSpc>
                <a:spcPct val="129000"/>
              </a:lnSpc>
              <a:spcAft>
                <a:spcPts val="1220"/>
              </a:spcAft>
            </a:pPr>
            <a:endParaRPr lang="en-IN" sz="1200" kern="100" dirty="0">
              <a:solidFill>
                <a:srgbClr val="000000"/>
              </a:solidFill>
              <a:effectLst/>
              <a:latin typeface="Times New Roman" panose="02020603050405020304" pitchFamily="18" charset="0"/>
              <a:ea typeface="Times New Roman" panose="02020603050405020304" pitchFamily="18" charset="0"/>
            </a:endParaRPr>
          </a:p>
          <a:p>
            <a:pPr marL="6350" marR="494030" indent="-6350" algn="just">
              <a:lnSpc>
                <a:spcPct val="129000"/>
              </a:lnSpc>
              <a:spcAft>
                <a:spcPts val="1220"/>
              </a:spcAft>
            </a:pPr>
            <a:endParaRPr lang="en-IN" sz="1200" kern="100" dirty="0">
              <a:solidFill>
                <a:srgbClr val="000000"/>
              </a:solidFill>
              <a:latin typeface="Times New Roman" panose="02020603050405020304" pitchFamily="18" charset="0"/>
              <a:ea typeface="Times New Roman" panose="02020603050405020304" pitchFamily="18" charset="0"/>
            </a:endParaRPr>
          </a:p>
          <a:p>
            <a:pPr marL="6350" marR="494030" indent="-6350" algn="just">
              <a:lnSpc>
                <a:spcPct val="129000"/>
              </a:lnSpc>
              <a:spcAft>
                <a:spcPts val="1220"/>
              </a:spcAft>
            </a:pPr>
            <a:r>
              <a:rPr lang="en-IN" sz="1500" kern="100" dirty="0">
                <a:solidFill>
                  <a:srgbClr val="000000"/>
                </a:solidFill>
                <a:effectLst/>
                <a:latin typeface="Times New Roman" panose="02020603050405020304" pitchFamily="18" charset="0"/>
                <a:ea typeface="Times New Roman" panose="02020603050405020304" pitchFamily="18" charset="0"/>
              </a:rPr>
              <a:t>The scatter matrices are calculated as follows: </a:t>
            </a:r>
          </a:p>
          <a:p>
            <a:pPr marL="342900" marR="494030" lvl="0" indent="-342900" algn="just" fontAlgn="base">
              <a:lnSpc>
                <a:spcPct val="107000"/>
              </a:lnSpc>
              <a:spcAft>
                <a:spcPts val="1525"/>
              </a:spcAft>
              <a:buClr>
                <a:srgbClr val="000000"/>
              </a:buClr>
              <a:buSzPts val="1000"/>
              <a:buFont typeface="Arial" panose="020B0604020202020204" pitchFamily="34" charset="0"/>
              <a:buChar char="•"/>
            </a:pPr>
            <a:r>
              <a:rPr lang="en-IN" sz="1300" b="1"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Within-Class Scatter Matrix: </a:t>
            </a:r>
            <a:endParaRPr lang="en-IN" sz="13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R="494030" defTabSz="914400">
              <a:lnSpc>
                <a:spcPct val="110000"/>
              </a:lnSpc>
              <a:spcAft>
                <a:spcPts val="1220"/>
              </a:spcAft>
              <a:buClr>
                <a:schemeClr val="accent1"/>
              </a:buClr>
              <a:buSzPct val="110000"/>
            </a:pPr>
            <a:endParaRPr lang="en-IN" kern="100" dirty="0">
              <a:solidFill>
                <a:srgbClr val="000000"/>
              </a:solidFill>
              <a:effectLst/>
              <a:latin typeface="Times New Roman" panose="02020603050405020304" pitchFamily="18" charset="0"/>
              <a:ea typeface="Times New Roman" panose="02020603050405020304" pitchFamily="18" charset="0"/>
            </a:endParaRPr>
          </a:p>
          <a:p>
            <a:pPr marL="6350" marR="494030" indent="-228600" defTabSz="914400">
              <a:lnSpc>
                <a:spcPct val="110000"/>
              </a:lnSpc>
              <a:spcAft>
                <a:spcPts val="1220"/>
              </a:spcAft>
              <a:buClr>
                <a:schemeClr val="accent1"/>
              </a:buClr>
              <a:buSzPct val="110000"/>
              <a:buFont typeface="Wingdings" panose="05000000000000000000" pitchFamily="2" charset="2"/>
              <a:buChar char="§"/>
            </a:pPr>
            <a:endParaRPr lang="en-US" sz="1100" dirty="0"/>
          </a:p>
        </p:txBody>
      </p:sp>
      <p:pic>
        <p:nvPicPr>
          <p:cNvPr id="10" name="Picture 9">
            <a:extLst>
              <a:ext uri="{FF2B5EF4-FFF2-40B4-BE49-F238E27FC236}">
                <a16:creationId xmlns:a16="http://schemas.microsoft.com/office/drawing/2014/main" id="{0C705FC0-8FBD-50E0-4F33-75EB95A03F42}"/>
              </a:ext>
            </a:extLst>
          </p:cNvPr>
          <p:cNvPicPr/>
          <p:nvPr/>
        </p:nvPicPr>
        <p:blipFill>
          <a:blip r:embed="rId2"/>
          <a:stretch>
            <a:fillRect/>
          </a:stretch>
        </p:blipFill>
        <p:spPr>
          <a:xfrm>
            <a:off x="3625652" y="1499540"/>
            <a:ext cx="3968375" cy="1777843"/>
          </a:xfrm>
          <a:prstGeom prst="rect">
            <a:avLst/>
          </a:prstGeom>
        </p:spPr>
      </p:pic>
      <p:pic>
        <p:nvPicPr>
          <p:cNvPr id="11" name="Picture 10">
            <a:extLst>
              <a:ext uri="{FF2B5EF4-FFF2-40B4-BE49-F238E27FC236}">
                <a16:creationId xmlns:a16="http://schemas.microsoft.com/office/drawing/2014/main" id="{DA2773C8-6B61-3670-853E-331C5DABADC7}"/>
              </a:ext>
            </a:extLst>
          </p:cNvPr>
          <p:cNvPicPr/>
          <p:nvPr/>
        </p:nvPicPr>
        <p:blipFill>
          <a:blip r:embed="rId3"/>
          <a:stretch>
            <a:fillRect/>
          </a:stretch>
        </p:blipFill>
        <p:spPr>
          <a:xfrm>
            <a:off x="3630328" y="4279106"/>
            <a:ext cx="5012022" cy="1916285"/>
          </a:xfrm>
          <a:prstGeom prst="rect">
            <a:avLst/>
          </a:prstGeom>
        </p:spPr>
      </p:pic>
    </p:spTree>
    <p:extLst>
      <p:ext uri="{BB962C8B-B14F-4D97-AF65-F5344CB8AC3E}">
        <p14:creationId xmlns:p14="http://schemas.microsoft.com/office/powerpoint/2010/main" val="150863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5E1AC81-83F2-45A8-9054-15570F4E25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0" name="Freeform 5">
              <a:extLst>
                <a:ext uri="{FF2B5EF4-FFF2-40B4-BE49-F238E27FC236}">
                  <a16:creationId xmlns:a16="http://schemas.microsoft.com/office/drawing/2014/main" id="{B15AA7C5-9BFE-4B90-A119-467AFACE9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 name="Freeform 6">
              <a:extLst>
                <a:ext uri="{FF2B5EF4-FFF2-40B4-BE49-F238E27FC236}">
                  <a16:creationId xmlns:a16="http://schemas.microsoft.com/office/drawing/2014/main" id="{944AB87D-35AF-4719-9940-5822E7702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7">
              <a:extLst>
                <a:ext uri="{FF2B5EF4-FFF2-40B4-BE49-F238E27FC236}">
                  <a16:creationId xmlns:a16="http://schemas.microsoft.com/office/drawing/2014/main" id="{E8B33BE3-7890-4628-9322-7EFBA3375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Freeform 8">
              <a:extLst>
                <a:ext uri="{FF2B5EF4-FFF2-40B4-BE49-F238E27FC236}">
                  <a16:creationId xmlns:a16="http://schemas.microsoft.com/office/drawing/2014/main" id="{01AD3ECF-519E-45E2-99DA-F5C1B507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Freeform 9">
              <a:extLst>
                <a:ext uri="{FF2B5EF4-FFF2-40B4-BE49-F238E27FC236}">
                  <a16:creationId xmlns:a16="http://schemas.microsoft.com/office/drawing/2014/main" id="{C050E700-0FF1-4D25-B54C-84BA04FCD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Freeform 10">
              <a:extLst>
                <a:ext uri="{FF2B5EF4-FFF2-40B4-BE49-F238E27FC236}">
                  <a16:creationId xmlns:a16="http://schemas.microsoft.com/office/drawing/2014/main" id="{720D9C11-F5C9-41B0-B2F2-EE20BC3D0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Freeform 11">
              <a:extLst>
                <a:ext uri="{FF2B5EF4-FFF2-40B4-BE49-F238E27FC236}">
                  <a16:creationId xmlns:a16="http://schemas.microsoft.com/office/drawing/2014/main" id="{623A9DA0-857E-4CDE-80EA-F30F1CE55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Freeform 12">
              <a:extLst>
                <a:ext uri="{FF2B5EF4-FFF2-40B4-BE49-F238E27FC236}">
                  <a16:creationId xmlns:a16="http://schemas.microsoft.com/office/drawing/2014/main" id="{C48B8F4C-2C83-46F6-AFCD-58166AEB1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Freeform 13">
              <a:extLst>
                <a:ext uri="{FF2B5EF4-FFF2-40B4-BE49-F238E27FC236}">
                  <a16:creationId xmlns:a16="http://schemas.microsoft.com/office/drawing/2014/main" id="{234C3795-C44D-41A7-A8F6-891387A66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Freeform 14">
              <a:extLst>
                <a:ext uri="{FF2B5EF4-FFF2-40B4-BE49-F238E27FC236}">
                  <a16:creationId xmlns:a16="http://schemas.microsoft.com/office/drawing/2014/main" id="{91CC36F4-5DFA-4954-B354-97B180E98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Freeform 15">
              <a:extLst>
                <a:ext uri="{FF2B5EF4-FFF2-40B4-BE49-F238E27FC236}">
                  <a16:creationId xmlns:a16="http://schemas.microsoft.com/office/drawing/2014/main" id="{7087A08E-C024-457D-8F99-1F340CED6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16">
              <a:extLst>
                <a:ext uri="{FF2B5EF4-FFF2-40B4-BE49-F238E27FC236}">
                  <a16:creationId xmlns:a16="http://schemas.microsoft.com/office/drawing/2014/main" id="{61CFBC61-7F57-45D7-860E-BF51B0EDA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Freeform 17">
              <a:extLst>
                <a:ext uri="{FF2B5EF4-FFF2-40B4-BE49-F238E27FC236}">
                  <a16:creationId xmlns:a16="http://schemas.microsoft.com/office/drawing/2014/main" id="{2591C3DB-4880-431E-BC3D-37F1378A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Freeform 18">
              <a:extLst>
                <a:ext uri="{FF2B5EF4-FFF2-40B4-BE49-F238E27FC236}">
                  <a16:creationId xmlns:a16="http://schemas.microsoft.com/office/drawing/2014/main" id="{79557EFE-4199-4E24-8A13-1B9CC1715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 name="Freeform 19">
              <a:extLst>
                <a:ext uri="{FF2B5EF4-FFF2-40B4-BE49-F238E27FC236}">
                  <a16:creationId xmlns:a16="http://schemas.microsoft.com/office/drawing/2014/main" id="{0B965615-6052-4907-A136-9CAD14604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Freeform 20">
              <a:extLst>
                <a:ext uri="{FF2B5EF4-FFF2-40B4-BE49-F238E27FC236}">
                  <a16:creationId xmlns:a16="http://schemas.microsoft.com/office/drawing/2014/main" id="{F788FFC4-205D-47C1-91E7-DD1A52E0A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Freeform 21">
              <a:extLst>
                <a:ext uri="{FF2B5EF4-FFF2-40B4-BE49-F238E27FC236}">
                  <a16:creationId xmlns:a16="http://schemas.microsoft.com/office/drawing/2014/main" id="{462FADD6-C927-46ED-A6E6-273B35C2F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22">
              <a:extLst>
                <a:ext uri="{FF2B5EF4-FFF2-40B4-BE49-F238E27FC236}">
                  <a16:creationId xmlns:a16="http://schemas.microsoft.com/office/drawing/2014/main" id="{AF64005E-134D-4444-9425-FB1C188985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23">
              <a:extLst>
                <a:ext uri="{FF2B5EF4-FFF2-40B4-BE49-F238E27FC236}">
                  <a16:creationId xmlns:a16="http://schemas.microsoft.com/office/drawing/2014/main" id="{E2565CA7-A8CB-463D-8D25-4F41235BC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24">
              <a:extLst>
                <a:ext uri="{FF2B5EF4-FFF2-40B4-BE49-F238E27FC236}">
                  <a16:creationId xmlns:a16="http://schemas.microsoft.com/office/drawing/2014/main" id="{41ABBFC0-4EEA-4634-A73B-945729D6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25">
              <a:extLst>
                <a:ext uri="{FF2B5EF4-FFF2-40B4-BE49-F238E27FC236}">
                  <a16:creationId xmlns:a16="http://schemas.microsoft.com/office/drawing/2014/main" id="{E422F11F-726A-4A93-9D1B-B1400B061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2" name="Group 31">
            <a:extLst>
              <a:ext uri="{FF2B5EF4-FFF2-40B4-BE49-F238E27FC236}">
                <a16:creationId xmlns:a16="http://schemas.microsoft.com/office/drawing/2014/main" id="{FBF129BC-EA9E-4D20-898B-399F7727DF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3" name="Rectangle 32">
              <a:extLst>
                <a:ext uri="{FF2B5EF4-FFF2-40B4-BE49-F238E27FC236}">
                  <a16:creationId xmlns:a16="http://schemas.microsoft.com/office/drawing/2014/main" id="{CFF42BAE-3249-46C8-9108-A83C87206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4" name="Isosceles Triangle 22">
              <a:extLst>
                <a:ext uri="{FF2B5EF4-FFF2-40B4-BE49-F238E27FC236}">
                  <a16:creationId xmlns:a16="http://schemas.microsoft.com/office/drawing/2014/main" id="{4DDE2BA8-4174-4A99-BB09-0BA28F26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5" name="Rectangle 34">
              <a:extLst>
                <a:ext uri="{FF2B5EF4-FFF2-40B4-BE49-F238E27FC236}">
                  <a16:creationId xmlns:a16="http://schemas.microsoft.com/office/drawing/2014/main" id="{4A893933-F7DD-4DA6-85C7-4CFF587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sp>
        <p:nvSpPr>
          <p:cNvPr id="37" name="Rectangle 36">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0"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6"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useBgFill="1">
        <p:nvSpPr>
          <p:cNvPr id="62" name="Rectangle 61">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TextBox 3">
            <a:extLst>
              <a:ext uri="{FF2B5EF4-FFF2-40B4-BE49-F238E27FC236}">
                <a16:creationId xmlns:a16="http://schemas.microsoft.com/office/drawing/2014/main" id="{6E4BC821-54B8-D01D-DACF-22FE2695FDB9}"/>
              </a:ext>
            </a:extLst>
          </p:cNvPr>
          <p:cNvSpPr txBox="1"/>
          <p:nvPr/>
        </p:nvSpPr>
        <p:spPr>
          <a:xfrm>
            <a:off x="2690641" y="934070"/>
            <a:ext cx="7605816" cy="4964907"/>
          </a:xfrm>
          <a:prstGeom prst="rect">
            <a:avLst/>
          </a:prstGeom>
        </p:spPr>
        <p:txBody>
          <a:bodyPr vert="horz" lIns="91440" tIns="45720" rIns="91440" bIns="45720" rtlCol="0" anchor="t">
            <a:normAutofit/>
          </a:bodyPr>
          <a:lstStyle/>
          <a:p>
            <a:pPr marL="285750" indent="-285750" defTabSz="914400">
              <a:lnSpc>
                <a:spcPct val="110000"/>
              </a:lnSpc>
              <a:spcAft>
                <a:spcPts val="1275"/>
              </a:spcAft>
              <a:buClr>
                <a:schemeClr val="accent1"/>
              </a:buClr>
              <a:buSzPct val="110000"/>
              <a:buFont typeface="Arial" panose="020B0604020202020204" pitchFamily="34" charset="0"/>
              <a:buChar char="•"/>
            </a:pPr>
            <a:r>
              <a:rPr lang="en-IN" sz="1350" b="1" kern="100" dirty="0">
                <a:solidFill>
                  <a:srgbClr val="00000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B</a:t>
            </a:r>
            <a:r>
              <a:rPr lang="en-IN" sz="1350" b="1"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etween-Class Scatter Matrix</a:t>
            </a:r>
            <a:r>
              <a:rPr lang="en-IN" sz="15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a:t>
            </a:r>
          </a:p>
          <a:p>
            <a:pPr marL="285750" indent="-285750" defTabSz="914400">
              <a:lnSpc>
                <a:spcPct val="110000"/>
              </a:lnSpc>
              <a:spcAft>
                <a:spcPts val="1275"/>
              </a:spcAft>
              <a:buClr>
                <a:schemeClr val="accent1"/>
              </a:buClr>
              <a:buSzPct val="110000"/>
              <a:buFont typeface="Arial" panose="020B0604020202020204" pitchFamily="34" charset="0"/>
              <a:buChar char="•"/>
            </a:pPr>
            <a:endParaRPr lang="en-IN" sz="1500" kern="100" dirty="0">
              <a:solidFill>
                <a:srgbClr val="00000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285750" indent="-285750" defTabSz="914400">
              <a:lnSpc>
                <a:spcPct val="110000"/>
              </a:lnSpc>
              <a:spcAft>
                <a:spcPts val="1275"/>
              </a:spcAft>
              <a:buClr>
                <a:schemeClr val="accent1"/>
              </a:buClr>
              <a:buSzPct val="110000"/>
              <a:buFont typeface="Arial" panose="020B0604020202020204" pitchFamily="34" charset="0"/>
              <a:buChar char="•"/>
            </a:pPr>
            <a:endParaRPr lang="en-IN" sz="15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285750" indent="-285750" defTabSz="914400">
              <a:lnSpc>
                <a:spcPct val="110000"/>
              </a:lnSpc>
              <a:spcAft>
                <a:spcPts val="1275"/>
              </a:spcAft>
              <a:buClr>
                <a:schemeClr val="accent1"/>
              </a:buClr>
              <a:buSzPct val="110000"/>
              <a:buFont typeface="Arial" panose="020B0604020202020204" pitchFamily="34" charset="0"/>
              <a:buChar char="•"/>
            </a:pPr>
            <a:endParaRPr lang="en-IN" sz="1500" kern="100" dirty="0">
              <a:solidFill>
                <a:srgbClr val="00000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285750" indent="-285750" defTabSz="914400">
              <a:lnSpc>
                <a:spcPct val="110000"/>
              </a:lnSpc>
              <a:spcAft>
                <a:spcPts val="1275"/>
              </a:spcAft>
              <a:buClr>
                <a:schemeClr val="accent1"/>
              </a:buClr>
              <a:buSzPct val="110000"/>
              <a:buFont typeface="Arial" panose="020B0604020202020204" pitchFamily="34" charset="0"/>
              <a:buChar char="•"/>
            </a:pPr>
            <a:endParaRPr lang="en-IN" sz="15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285750" indent="-285750" defTabSz="914400">
              <a:lnSpc>
                <a:spcPct val="110000"/>
              </a:lnSpc>
              <a:spcAft>
                <a:spcPts val="1275"/>
              </a:spcAft>
              <a:buClr>
                <a:schemeClr val="accent1"/>
              </a:buClr>
              <a:buSzPct val="110000"/>
              <a:buFont typeface="Arial" panose="020B0604020202020204" pitchFamily="34" charset="0"/>
              <a:buChar char="•"/>
            </a:pPr>
            <a:endParaRPr lang="en-IN" sz="1500" kern="100" dirty="0">
              <a:solidFill>
                <a:srgbClr val="00000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285750" indent="-285750" defTabSz="914400">
              <a:lnSpc>
                <a:spcPct val="110000"/>
              </a:lnSpc>
              <a:spcAft>
                <a:spcPts val="1275"/>
              </a:spcAft>
              <a:buClr>
                <a:schemeClr val="accent1"/>
              </a:buClr>
              <a:buSzPct val="110000"/>
              <a:buFont typeface="Arial" panose="020B0604020202020204" pitchFamily="34" charset="0"/>
              <a:buChar char="•"/>
            </a:pPr>
            <a:endParaRPr lang="en-IN" sz="15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defTabSz="914400">
              <a:lnSpc>
                <a:spcPct val="110000"/>
              </a:lnSpc>
              <a:spcAft>
                <a:spcPts val="1275"/>
              </a:spcAft>
              <a:buClr>
                <a:schemeClr val="accent1"/>
              </a:buClr>
              <a:buSzPct val="110000"/>
            </a:pPr>
            <a:r>
              <a:rPr lang="en-IN" sz="1500" kern="100" dirty="0">
                <a:solidFill>
                  <a:srgbClr val="000000"/>
                </a:solidFill>
                <a:effectLst/>
                <a:latin typeface="Times New Roman" panose="02020603050405020304" pitchFamily="18" charset="0"/>
                <a:ea typeface="Times New Roman" panose="02020603050405020304" pitchFamily="18" charset="0"/>
              </a:rPr>
              <a:t>LDA effectively reduces dimensionality while preserving class information, making it a valuable tool in preprocessing data for classification tasks. The transformation resulted in a single feature that captures the most significant variance related to the class labels. </a:t>
            </a:r>
          </a:p>
          <a:p>
            <a:pPr defTabSz="914400">
              <a:lnSpc>
                <a:spcPct val="110000"/>
              </a:lnSpc>
              <a:spcAft>
                <a:spcPts val="1275"/>
              </a:spcAft>
              <a:buClr>
                <a:schemeClr val="accent1"/>
              </a:buClr>
              <a:buSzPct val="110000"/>
            </a:pPr>
            <a:r>
              <a:rPr lang="en-IN" sz="15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t>
            </a:r>
          </a:p>
          <a:p>
            <a:pPr defTabSz="914400">
              <a:lnSpc>
                <a:spcPct val="110000"/>
              </a:lnSpc>
              <a:spcAft>
                <a:spcPts val="1275"/>
              </a:spcAft>
              <a:buClr>
                <a:schemeClr val="accent1"/>
              </a:buClr>
              <a:buSzPct val="110000"/>
            </a:pPr>
            <a:endParaRPr lang="en-US" sz="900" dirty="0"/>
          </a:p>
        </p:txBody>
      </p:sp>
      <p:pic>
        <p:nvPicPr>
          <p:cNvPr id="5" name="Picture 4">
            <a:extLst>
              <a:ext uri="{FF2B5EF4-FFF2-40B4-BE49-F238E27FC236}">
                <a16:creationId xmlns:a16="http://schemas.microsoft.com/office/drawing/2014/main" id="{1320DBC1-FDD4-B3A9-C76F-B28121FFDD93}"/>
              </a:ext>
            </a:extLst>
          </p:cNvPr>
          <p:cNvPicPr/>
          <p:nvPr/>
        </p:nvPicPr>
        <p:blipFill>
          <a:blip r:embed="rId2"/>
          <a:stretch>
            <a:fillRect/>
          </a:stretch>
        </p:blipFill>
        <p:spPr>
          <a:xfrm>
            <a:off x="3231766" y="1533979"/>
            <a:ext cx="5943600" cy="1741170"/>
          </a:xfrm>
          <a:prstGeom prst="rect">
            <a:avLst/>
          </a:prstGeom>
        </p:spPr>
      </p:pic>
    </p:spTree>
    <p:extLst>
      <p:ext uri="{BB962C8B-B14F-4D97-AF65-F5344CB8AC3E}">
        <p14:creationId xmlns:p14="http://schemas.microsoft.com/office/powerpoint/2010/main" val="2198205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5E1AC81-83F2-45A8-9054-15570F4E25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0" name="Freeform 5">
              <a:extLst>
                <a:ext uri="{FF2B5EF4-FFF2-40B4-BE49-F238E27FC236}">
                  <a16:creationId xmlns:a16="http://schemas.microsoft.com/office/drawing/2014/main" id="{B15AA7C5-9BFE-4B90-A119-467AFACE9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 name="Freeform 6">
              <a:extLst>
                <a:ext uri="{FF2B5EF4-FFF2-40B4-BE49-F238E27FC236}">
                  <a16:creationId xmlns:a16="http://schemas.microsoft.com/office/drawing/2014/main" id="{944AB87D-35AF-4719-9940-5822E7702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7">
              <a:extLst>
                <a:ext uri="{FF2B5EF4-FFF2-40B4-BE49-F238E27FC236}">
                  <a16:creationId xmlns:a16="http://schemas.microsoft.com/office/drawing/2014/main" id="{E8B33BE3-7890-4628-9322-7EFBA3375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Freeform 8">
              <a:extLst>
                <a:ext uri="{FF2B5EF4-FFF2-40B4-BE49-F238E27FC236}">
                  <a16:creationId xmlns:a16="http://schemas.microsoft.com/office/drawing/2014/main" id="{01AD3ECF-519E-45E2-99DA-F5C1B507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Freeform 9">
              <a:extLst>
                <a:ext uri="{FF2B5EF4-FFF2-40B4-BE49-F238E27FC236}">
                  <a16:creationId xmlns:a16="http://schemas.microsoft.com/office/drawing/2014/main" id="{C050E700-0FF1-4D25-B54C-84BA04FCD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Freeform 10">
              <a:extLst>
                <a:ext uri="{FF2B5EF4-FFF2-40B4-BE49-F238E27FC236}">
                  <a16:creationId xmlns:a16="http://schemas.microsoft.com/office/drawing/2014/main" id="{720D9C11-F5C9-41B0-B2F2-EE20BC3D0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Freeform 11">
              <a:extLst>
                <a:ext uri="{FF2B5EF4-FFF2-40B4-BE49-F238E27FC236}">
                  <a16:creationId xmlns:a16="http://schemas.microsoft.com/office/drawing/2014/main" id="{623A9DA0-857E-4CDE-80EA-F30F1CE55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Freeform 12">
              <a:extLst>
                <a:ext uri="{FF2B5EF4-FFF2-40B4-BE49-F238E27FC236}">
                  <a16:creationId xmlns:a16="http://schemas.microsoft.com/office/drawing/2014/main" id="{C48B8F4C-2C83-46F6-AFCD-58166AEB1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Freeform 13">
              <a:extLst>
                <a:ext uri="{FF2B5EF4-FFF2-40B4-BE49-F238E27FC236}">
                  <a16:creationId xmlns:a16="http://schemas.microsoft.com/office/drawing/2014/main" id="{234C3795-C44D-41A7-A8F6-891387A66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Freeform 14">
              <a:extLst>
                <a:ext uri="{FF2B5EF4-FFF2-40B4-BE49-F238E27FC236}">
                  <a16:creationId xmlns:a16="http://schemas.microsoft.com/office/drawing/2014/main" id="{91CC36F4-5DFA-4954-B354-97B180E98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Freeform 15">
              <a:extLst>
                <a:ext uri="{FF2B5EF4-FFF2-40B4-BE49-F238E27FC236}">
                  <a16:creationId xmlns:a16="http://schemas.microsoft.com/office/drawing/2014/main" id="{7087A08E-C024-457D-8F99-1F340CED6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16">
              <a:extLst>
                <a:ext uri="{FF2B5EF4-FFF2-40B4-BE49-F238E27FC236}">
                  <a16:creationId xmlns:a16="http://schemas.microsoft.com/office/drawing/2014/main" id="{61CFBC61-7F57-45D7-860E-BF51B0EDA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Freeform 17">
              <a:extLst>
                <a:ext uri="{FF2B5EF4-FFF2-40B4-BE49-F238E27FC236}">
                  <a16:creationId xmlns:a16="http://schemas.microsoft.com/office/drawing/2014/main" id="{2591C3DB-4880-431E-BC3D-37F1378A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Freeform 18">
              <a:extLst>
                <a:ext uri="{FF2B5EF4-FFF2-40B4-BE49-F238E27FC236}">
                  <a16:creationId xmlns:a16="http://schemas.microsoft.com/office/drawing/2014/main" id="{79557EFE-4199-4E24-8A13-1B9CC1715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 name="Freeform 19">
              <a:extLst>
                <a:ext uri="{FF2B5EF4-FFF2-40B4-BE49-F238E27FC236}">
                  <a16:creationId xmlns:a16="http://schemas.microsoft.com/office/drawing/2014/main" id="{0B965615-6052-4907-A136-9CAD14604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Freeform 20">
              <a:extLst>
                <a:ext uri="{FF2B5EF4-FFF2-40B4-BE49-F238E27FC236}">
                  <a16:creationId xmlns:a16="http://schemas.microsoft.com/office/drawing/2014/main" id="{F788FFC4-205D-47C1-91E7-DD1A52E0A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Freeform 21">
              <a:extLst>
                <a:ext uri="{FF2B5EF4-FFF2-40B4-BE49-F238E27FC236}">
                  <a16:creationId xmlns:a16="http://schemas.microsoft.com/office/drawing/2014/main" id="{462FADD6-C927-46ED-A6E6-273B35C2F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22">
              <a:extLst>
                <a:ext uri="{FF2B5EF4-FFF2-40B4-BE49-F238E27FC236}">
                  <a16:creationId xmlns:a16="http://schemas.microsoft.com/office/drawing/2014/main" id="{AF64005E-134D-4444-9425-FB1C188985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23">
              <a:extLst>
                <a:ext uri="{FF2B5EF4-FFF2-40B4-BE49-F238E27FC236}">
                  <a16:creationId xmlns:a16="http://schemas.microsoft.com/office/drawing/2014/main" id="{E2565CA7-A8CB-463D-8D25-4F41235BC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24">
              <a:extLst>
                <a:ext uri="{FF2B5EF4-FFF2-40B4-BE49-F238E27FC236}">
                  <a16:creationId xmlns:a16="http://schemas.microsoft.com/office/drawing/2014/main" id="{41ABBFC0-4EEA-4634-A73B-945729D6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25">
              <a:extLst>
                <a:ext uri="{FF2B5EF4-FFF2-40B4-BE49-F238E27FC236}">
                  <a16:creationId xmlns:a16="http://schemas.microsoft.com/office/drawing/2014/main" id="{E422F11F-726A-4A93-9D1B-B1400B061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2" name="Group 31">
            <a:extLst>
              <a:ext uri="{FF2B5EF4-FFF2-40B4-BE49-F238E27FC236}">
                <a16:creationId xmlns:a16="http://schemas.microsoft.com/office/drawing/2014/main" id="{FBF129BC-EA9E-4D20-898B-399F7727DF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3" name="Rectangle 32">
              <a:extLst>
                <a:ext uri="{FF2B5EF4-FFF2-40B4-BE49-F238E27FC236}">
                  <a16:creationId xmlns:a16="http://schemas.microsoft.com/office/drawing/2014/main" id="{CFF42BAE-3249-46C8-9108-A83C87206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4" name="Isosceles Triangle 22">
              <a:extLst>
                <a:ext uri="{FF2B5EF4-FFF2-40B4-BE49-F238E27FC236}">
                  <a16:creationId xmlns:a16="http://schemas.microsoft.com/office/drawing/2014/main" id="{4DDE2BA8-4174-4A99-BB09-0BA28F26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5" name="Rectangle 34">
              <a:extLst>
                <a:ext uri="{FF2B5EF4-FFF2-40B4-BE49-F238E27FC236}">
                  <a16:creationId xmlns:a16="http://schemas.microsoft.com/office/drawing/2014/main" id="{4A893933-F7DD-4DA6-85C7-4CFF587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sp>
        <p:nvSpPr>
          <p:cNvPr id="37" name="Rectangle 36">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0"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6"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useBgFill="1">
        <p:nvSpPr>
          <p:cNvPr id="62" name="Rectangle 61">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3A5A87-1AF1-9DC5-DB39-BC0748E98835}"/>
              </a:ext>
            </a:extLst>
          </p:cNvPr>
          <p:cNvSpPr>
            <a:spLocks noGrp="1"/>
          </p:cNvSpPr>
          <p:nvPr>
            <p:ph type="title"/>
          </p:nvPr>
        </p:nvSpPr>
        <p:spPr>
          <a:xfrm>
            <a:off x="2880485" y="841375"/>
            <a:ext cx="6230857" cy="1230570"/>
          </a:xfrm>
        </p:spPr>
        <p:txBody>
          <a:bodyPr vert="horz" lIns="228600" tIns="228600" rIns="228600" bIns="228600" rtlCol="0" anchor="t">
            <a:normAutofit fontScale="90000"/>
          </a:bodyPr>
          <a:lstStyle/>
          <a:p>
            <a:pPr algn="l"/>
            <a:r>
              <a:rPr lang="en-US" sz="4400" dirty="0">
                <a:solidFill>
                  <a:schemeClr val="accent1"/>
                </a:solidFill>
                <a:latin typeface="+mn-lt"/>
              </a:rPr>
              <a:t>4.3 CROSS VALIDATION </a:t>
            </a:r>
            <a:br>
              <a:rPr lang="en-US" sz="2800" dirty="0">
                <a:solidFill>
                  <a:schemeClr val="accent1"/>
                </a:solidFill>
              </a:rPr>
            </a:br>
            <a:endParaRPr lang="en-US" sz="2800" dirty="0">
              <a:solidFill>
                <a:schemeClr val="accent1"/>
              </a:solidFill>
            </a:endParaRPr>
          </a:p>
        </p:txBody>
      </p:sp>
      <p:sp>
        <p:nvSpPr>
          <p:cNvPr id="64" name="Isosceles Triangle 63">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TextBox 3">
            <a:extLst>
              <a:ext uri="{FF2B5EF4-FFF2-40B4-BE49-F238E27FC236}">
                <a16:creationId xmlns:a16="http://schemas.microsoft.com/office/drawing/2014/main" id="{21C41BF4-7ADE-94C7-84F7-8093EFCF7946}"/>
              </a:ext>
            </a:extLst>
          </p:cNvPr>
          <p:cNvSpPr txBox="1"/>
          <p:nvPr/>
        </p:nvSpPr>
        <p:spPr>
          <a:xfrm>
            <a:off x="2875722" y="1844675"/>
            <a:ext cx="7960553" cy="4171951"/>
          </a:xfrm>
          <a:prstGeom prst="rect">
            <a:avLst/>
          </a:prstGeom>
        </p:spPr>
        <p:txBody>
          <a:bodyPr vert="horz" lIns="91440" tIns="45720" rIns="91440" bIns="45720" rtlCol="0" anchor="t">
            <a:normAutofit/>
          </a:bodyPr>
          <a:lstStyle/>
          <a:p>
            <a:pPr marR="494030" defTabSz="914400">
              <a:lnSpc>
                <a:spcPct val="120000"/>
              </a:lnSpc>
              <a:spcAft>
                <a:spcPts val="1220"/>
              </a:spcAft>
              <a:buClr>
                <a:schemeClr val="accent1"/>
              </a:buClr>
              <a:buSzPct val="110000"/>
            </a:pPr>
            <a:r>
              <a:rPr lang="en-US" sz="1500" dirty="0">
                <a:latin typeface="Times New Roman" panose="02020603050405020304" pitchFamily="18" charset="0"/>
                <a:cs typeface="Times New Roman" panose="02020603050405020304" pitchFamily="18" charset="0"/>
              </a:rPr>
              <a:t>Cross-validation was utilized to evaluate the accuracy of each model across multiple folds, ensuring robustness and generalizability of the results: </a:t>
            </a:r>
          </a:p>
          <a:p>
            <a:pPr marL="114300" marR="945515" lvl="0" defTabSz="914400" fontAlgn="base">
              <a:lnSpc>
                <a:spcPct val="120000"/>
              </a:lnSpc>
              <a:spcAft>
                <a:spcPts val="10"/>
              </a:spcAft>
              <a:buClr>
                <a:schemeClr val="accent1"/>
              </a:buClr>
              <a:buSzPct val="110000"/>
            </a:pPr>
            <a:endParaRPr lang="en-US" sz="1500" u="none" strike="noStrike" dirty="0">
              <a:uFill>
                <a:solidFill>
                  <a:srgbClr val="000000"/>
                </a:solidFill>
              </a:u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5F7006C-E634-AC17-B4A4-A104CC471D74}"/>
              </a:ext>
            </a:extLst>
          </p:cNvPr>
          <p:cNvPicPr>
            <a:picLocks noChangeAspect="1"/>
          </p:cNvPicPr>
          <p:nvPr/>
        </p:nvPicPr>
        <p:blipFill>
          <a:blip r:embed="rId2"/>
          <a:stretch>
            <a:fillRect/>
          </a:stretch>
        </p:blipFill>
        <p:spPr>
          <a:xfrm>
            <a:off x="2875722" y="2708589"/>
            <a:ext cx="8072411" cy="2279241"/>
          </a:xfrm>
          <a:prstGeom prst="rect">
            <a:avLst/>
          </a:prstGeom>
        </p:spPr>
      </p:pic>
    </p:spTree>
    <p:extLst>
      <p:ext uri="{BB962C8B-B14F-4D97-AF65-F5344CB8AC3E}">
        <p14:creationId xmlns:p14="http://schemas.microsoft.com/office/powerpoint/2010/main" val="505605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E8DD8E1A-9945-4DBA-BC40-7A028BF32D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67" name="Freeform 5">
              <a:extLst>
                <a:ext uri="{FF2B5EF4-FFF2-40B4-BE49-F238E27FC236}">
                  <a16:creationId xmlns:a16="http://schemas.microsoft.com/office/drawing/2014/main" id="{FE1C52F1-9DDF-4839-9B8F-25F7F8D42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8" name="Freeform 6">
              <a:extLst>
                <a:ext uri="{FF2B5EF4-FFF2-40B4-BE49-F238E27FC236}">
                  <a16:creationId xmlns:a16="http://schemas.microsoft.com/office/drawing/2014/main" id="{DB25E450-AEBE-4B5B-9CD7-7DDA5128D0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 name="Freeform 7">
              <a:extLst>
                <a:ext uri="{FF2B5EF4-FFF2-40B4-BE49-F238E27FC236}">
                  <a16:creationId xmlns:a16="http://schemas.microsoft.com/office/drawing/2014/main" id="{D57AF4B2-B19E-4839-9D9C-06AD5370C3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0" name="Freeform 8">
              <a:extLst>
                <a:ext uri="{FF2B5EF4-FFF2-40B4-BE49-F238E27FC236}">
                  <a16:creationId xmlns:a16="http://schemas.microsoft.com/office/drawing/2014/main" id="{2949CEBF-F4A7-44B2-8A3B-22558718F7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 name="Freeform 9">
              <a:extLst>
                <a:ext uri="{FF2B5EF4-FFF2-40B4-BE49-F238E27FC236}">
                  <a16:creationId xmlns:a16="http://schemas.microsoft.com/office/drawing/2014/main" id="{28EAA589-93ED-485D-96BB-B9B21EC96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2" name="Freeform 10">
              <a:extLst>
                <a:ext uri="{FF2B5EF4-FFF2-40B4-BE49-F238E27FC236}">
                  <a16:creationId xmlns:a16="http://schemas.microsoft.com/office/drawing/2014/main" id="{4BB4F238-A1F2-45F6-9074-18C4A9F921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3" name="Freeform 11">
              <a:extLst>
                <a:ext uri="{FF2B5EF4-FFF2-40B4-BE49-F238E27FC236}">
                  <a16:creationId xmlns:a16="http://schemas.microsoft.com/office/drawing/2014/main" id="{1C658EE5-B46E-48ED-822D-1C3F08ECA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4" name="Freeform 12">
              <a:extLst>
                <a:ext uri="{FF2B5EF4-FFF2-40B4-BE49-F238E27FC236}">
                  <a16:creationId xmlns:a16="http://schemas.microsoft.com/office/drawing/2014/main" id="{82AA74BE-73A4-4ADC-B86C-833704C0C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 name="Freeform 13">
              <a:extLst>
                <a:ext uri="{FF2B5EF4-FFF2-40B4-BE49-F238E27FC236}">
                  <a16:creationId xmlns:a16="http://schemas.microsoft.com/office/drawing/2014/main" id="{2018BD4B-A593-4075-9FDB-4739C6D53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 name="Freeform 14">
              <a:extLst>
                <a:ext uri="{FF2B5EF4-FFF2-40B4-BE49-F238E27FC236}">
                  <a16:creationId xmlns:a16="http://schemas.microsoft.com/office/drawing/2014/main" id="{0D16E44B-CE60-491F-B907-D02B0B1EE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 name="Freeform 15">
              <a:extLst>
                <a:ext uri="{FF2B5EF4-FFF2-40B4-BE49-F238E27FC236}">
                  <a16:creationId xmlns:a16="http://schemas.microsoft.com/office/drawing/2014/main" id="{2DFA7256-7E90-44B6-8E90-2111C1A1F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 name="Freeform 16">
              <a:extLst>
                <a:ext uri="{FF2B5EF4-FFF2-40B4-BE49-F238E27FC236}">
                  <a16:creationId xmlns:a16="http://schemas.microsoft.com/office/drawing/2014/main" id="{CE31CD09-2348-4B3A-9C97-CEECA4ABC0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9" name="Freeform 17">
              <a:extLst>
                <a:ext uri="{FF2B5EF4-FFF2-40B4-BE49-F238E27FC236}">
                  <a16:creationId xmlns:a16="http://schemas.microsoft.com/office/drawing/2014/main" id="{4E5422EF-93F2-41A9-B30F-9EFE9241D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 name="Freeform 18">
              <a:extLst>
                <a:ext uri="{FF2B5EF4-FFF2-40B4-BE49-F238E27FC236}">
                  <a16:creationId xmlns:a16="http://schemas.microsoft.com/office/drawing/2014/main" id="{7920E29F-BB48-485F-95FF-5C372339C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1" name="Freeform 19">
              <a:extLst>
                <a:ext uri="{FF2B5EF4-FFF2-40B4-BE49-F238E27FC236}">
                  <a16:creationId xmlns:a16="http://schemas.microsoft.com/office/drawing/2014/main" id="{ACFDB0E0-ECEB-4EEB-925D-4BE22979C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 name="Freeform 20">
              <a:extLst>
                <a:ext uri="{FF2B5EF4-FFF2-40B4-BE49-F238E27FC236}">
                  <a16:creationId xmlns:a16="http://schemas.microsoft.com/office/drawing/2014/main" id="{30CE2542-FFC2-4E6A-9F84-265FE415D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3" name="Freeform 21">
              <a:extLst>
                <a:ext uri="{FF2B5EF4-FFF2-40B4-BE49-F238E27FC236}">
                  <a16:creationId xmlns:a16="http://schemas.microsoft.com/office/drawing/2014/main" id="{2864C497-B900-4D3E-895C-A2A823A3C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4" name="Freeform 22">
              <a:extLst>
                <a:ext uri="{FF2B5EF4-FFF2-40B4-BE49-F238E27FC236}">
                  <a16:creationId xmlns:a16="http://schemas.microsoft.com/office/drawing/2014/main" id="{26441ED2-272A-4395-9966-F5B1C8D3F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5" name="Freeform 23">
              <a:extLst>
                <a:ext uri="{FF2B5EF4-FFF2-40B4-BE49-F238E27FC236}">
                  <a16:creationId xmlns:a16="http://schemas.microsoft.com/office/drawing/2014/main" id="{701CA35D-3DE0-4BE9-96A9-31A6F24DB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Freeform 24">
              <a:extLst>
                <a:ext uri="{FF2B5EF4-FFF2-40B4-BE49-F238E27FC236}">
                  <a16:creationId xmlns:a16="http://schemas.microsoft.com/office/drawing/2014/main" id="{C9367E8C-A75F-4D57-8B79-1B3EEDFD8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 name="Freeform 25">
              <a:extLst>
                <a:ext uri="{FF2B5EF4-FFF2-40B4-BE49-F238E27FC236}">
                  <a16:creationId xmlns:a16="http://schemas.microsoft.com/office/drawing/2014/main" id="{0846F98D-8409-4D6C-B830-625CC19EB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7" name="Group 86">
            <a:extLst>
              <a:ext uri="{FF2B5EF4-FFF2-40B4-BE49-F238E27FC236}">
                <a16:creationId xmlns:a16="http://schemas.microsoft.com/office/drawing/2014/main" id="{F35369DB-627C-41BD-9041-6426E8BF66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88" name="Rectangle 87">
              <a:extLst>
                <a:ext uri="{FF2B5EF4-FFF2-40B4-BE49-F238E27FC236}">
                  <a16:creationId xmlns:a16="http://schemas.microsoft.com/office/drawing/2014/main" id="{9BA15987-DDC0-4CAB-AF5B-7D11E25D20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6" name="Isosceles Triangle 22">
              <a:extLst>
                <a:ext uri="{FF2B5EF4-FFF2-40B4-BE49-F238E27FC236}">
                  <a16:creationId xmlns:a16="http://schemas.microsoft.com/office/drawing/2014/main" id="{9B6DF8F2-BD4C-48F5-8CDC-95B311500F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9" name="Rectangle 88">
              <a:extLst>
                <a:ext uri="{FF2B5EF4-FFF2-40B4-BE49-F238E27FC236}">
                  <a16:creationId xmlns:a16="http://schemas.microsoft.com/office/drawing/2014/main" id="{8E989FB2-D6DE-43D1-84D5-1C80F9901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sp useBgFill="1">
        <p:nvSpPr>
          <p:cNvPr id="90" name="Rectangle 89">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1" name="Group 90">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92"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A22354F-B442-6E74-4BC3-F419A64647FA}"/>
              </a:ext>
            </a:extLst>
          </p:cNvPr>
          <p:cNvSpPr>
            <a:spLocks noGrp="1"/>
          </p:cNvSpPr>
          <p:nvPr>
            <p:ph type="title"/>
          </p:nvPr>
        </p:nvSpPr>
        <p:spPr>
          <a:xfrm>
            <a:off x="904877" y="795527"/>
            <a:ext cx="10488547" cy="1190912"/>
          </a:xfrm>
        </p:spPr>
        <p:txBody>
          <a:bodyPr vert="horz" lIns="228600" tIns="228600" rIns="228600" bIns="228600" rtlCol="0" anchor="ctr">
            <a:normAutofit/>
          </a:bodyPr>
          <a:lstStyle/>
          <a:p>
            <a:r>
              <a:rPr lang="en-US" dirty="0">
                <a:solidFill>
                  <a:schemeClr val="tx2"/>
                </a:solidFill>
                <a:latin typeface="+mn-lt"/>
              </a:rPr>
              <a:t>4.4 Data Splitting</a:t>
            </a:r>
          </a:p>
        </p:txBody>
      </p:sp>
      <p:sp>
        <p:nvSpPr>
          <p:cNvPr id="112" name="Rectangle 111">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Heart Organ">
            <a:extLst>
              <a:ext uri="{FF2B5EF4-FFF2-40B4-BE49-F238E27FC236}">
                <a16:creationId xmlns:a16="http://schemas.microsoft.com/office/drawing/2014/main" id="{89112A93-C51D-FAD1-74D0-EB9E4C5071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43337" y="2416047"/>
            <a:ext cx="3346704" cy="3346704"/>
          </a:xfrm>
          <a:prstGeom prst="rect">
            <a:avLst/>
          </a:prstGeom>
          <a:ln w="12700">
            <a:noFill/>
          </a:ln>
        </p:spPr>
      </p:pic>
      <p:sp>
        <p:nvSpPr>
          <p:cNvPr id="4" name="TextBox 3">
            <a:extLst>
              <a:ext uri="{FF2B5EF4-FFF2-40B4-BE49-F238E27FC236}">
                <a16:creationId xmlns:a16="http://schemas.microsoft.com/office/drawing/2014/main" id="{0310A5B9-2B4D-F94B-C47D-67EBB89D4806}"/>
              </a:ext>
            </a:extLst>
          </p:cNvPr>
          <p:cNvSpPr txBox="1"/>
          <p:nvPr/>
        </p:nvSpPr>
        <p:spPr>
          <a:xfrm>
            <a:off x="6380703" y="2228850"/>
            <a:ext cx="5028928" cy="3699669"/>
          </a:xfrm>
          <a:prstGeom prst="rect">
            <a:avLst/>
          </a:prstGeom>
        </p:spPr>
        <p:txBody>
          <a:bodyPr vert="horz" lIns="91440" tIns="45720" rIns="91440" bIns="45720" rtlCol="0" anchor="ctr">
            <a:noAutofit/>
          </a:bodyPr>
          <a:lstStyle/>
          <a:p>
            <a:pPr algn="just" defTabSz="914400">
              <a:lnSpc>
                <a:spcPct val="110000"/>
              </a:lnSpc>
              <a:spcAft>
                <a:spcPts val="1200"/>
              </a:spcAft>
              <a:buClr>
                <a:schemeClr val="accent1"/>
              </a:buClr>
              <a:buSzPct val="110000"/>
            </a:pPr>
            <a:r>
              <a:rPr lang="en-US" sz="1450" b="1" dirty="0">
                <a:latin typeface="Times New Roman" panose="02020603050405020304" pitchFamily="18" charset="0"/>
                <a:cs typeface="Times New Roman" panose="02020603050405020304" pitchFamily="18" charset="0"/>
              </a:rPr>
              <a:t>     Dataset: </a:t>
            </a:r>
            <a:r>
              <a:rPr lang="en-US" sz="1450" dirty="0">
                <a:latin typeface="Times New Roman" panose="02020603050405020304" pitchFamily="18" charset="0"/>
                <a:cs typeface="Times New Roman" panose="02020603050405020304" pitchFamily="18" charset="0"/>
              </a:rPr>
              <a:t>Heart Disease dataset Total samples: 1025 Features: 13 Target variable: Presence of heart disease.</a:t>
            </a:r>
          </a:p>
          <a:p>
            <a:pPr algn="just" defTabSz="914400">
              <a:lnSpc>
                <a:spcPct val="110000"/>
              </a:lnSpc>
              <a:spcAft>
                <a:spcPts val="1200"/>
              </a:spcAft>
              <a:buClr>
                <a:schemeClr val="accent1"/>
              </a:buClr>
              <a:buSzPct val="110000"/>
            </a:pPr>
            <a:r>
              <a:rPr lang="en-US" sz="1450" b="1" dirty="0">
                <a:latin typeface="Times New Roman" panose="02020603050405020304" pitchFamily="18" charset="0"/>
                <a:cs typeface="Times New Roman" panose="02020603050405020304" pitchFamily="18" charset="0"/>
              </a:rPr>
              <a:t>     Splitting method</a:t>
            </a:r>
            <a:r>
              <a:rPr lang="en-US" sz="1450" dirty="0">
                <a:latin typeface="Times New Roman" panose="02020603050405020304" pitchFamily="18" charset="0"/>
                <a:cs typeface="Times New Roman" panose="02020603050405020304" pitchFamily="18" charset="0"/>
              </a:rPr>
              <a:t>: train_test_split from scikit-learn Split ratio: 70% training, 30% testing </a:t>
            </a:r>
          </a:p>
          <a:p>
            <a:pPr algn="just" defTabSz="914400">
              <a:lnSpc>
                <a:spcPct val="110000"/>
              </a:lnSpc>
              <a:spcAft>
                <a:spcPts val="1200"/>
              </a:spcAft>
              <a:buClr>
                <a:schemeClr val="accent1"/>
              </a:buClr>
              <a:buSzPct val="110000"/>
            </a:pPr>
            <a:r>
              <a:rPr lang="en-US" sz="1450" b="1" dirty="0">
                <a:latin typeface="Times New Roman" panose="02020603050405020304" pitchFamily="18" charset="0"/>
                <a:cs typeface="Times New Roman" panose="02020603050405020304" pitchFamily="18" charset="0"/>
              </a:rPr>
              <a:t>    Results:</a:t>
            </a:r>
            <a:endParaRPr lang="en-US" sz="1450" dirty="0">
              <a:latin typeface="Times New Roman" panose="02020603050405020304" pitchFamily="18" charset="0"/>
              <a:cs typeface="Times New Roman" panose="02020603050405020304" pitchFamily="18" charset="0"/>
            </a:endParaRPr>
          </a:p>
          <a:p>
            <a:pPr marL="342900" lvl="0" indent="-228600" algn="just" defTabSz="914400">
              <a:lnSpc>
                <a:spcPct val="110000"/>
              </a:lnSpc>
              <a:spcAft>
                <a:spcPts val="1200"/>
              </a:spcAft>
              <a:buClr>
                <a:schemeClr val="accent1"/>
              </a:buClr>
              <a:buSzPct val="110000"/>
              <a:buFont typeface="Wingdings" panose="05000000000000000000" pitchFamily="2" charset="2"/>
              <a:buChar char="§"/>
              <a:tabLst>
                <a:tab pos="457200" algn="l"/>
              </a:tabLst>
            </a:pPr>
            <a:r>
              <a:rPr lang="en-US" sz="1450" dirty="0">
                <a:latin typeface="Times New Roman" panose="02020603050405020304" pitchFamily="18" charset="0"/>
                <a:cs typeface="Times New Roman" panose="02020603050405020304" pitchFamily="18" charset="0"/>
              </a:rPr>
              <a:t>Training set: 717 samples, 13 features</a:t>
            </a:r>
          </a:p>
          <a:p>
            <a:pPr marL="342900" lvl="0" indent="-228600" algn="just" defTabSz="914400">
              <a:lnSpc>
                <a:spcPct val="110000"/>
              </a:lnSpc>
              <a:spcAft>
                <a:spcPts val="1200"/>
              </a:spcAft>
              <a:buClr>
                <a:schemeClr val="accent1"/>
              </a:buClr>
              <a:buSzPct val="110000"/>
              <a:buFont typeface="Wingdings" panose="05000000000000000000" pitchFamily="2" charset="2"/>
              <a:buChar char="§"/>
              <a:tabLst>
                <a:tab pos="457200" algn="l"/>
              </a:tabLst>
            </a:pPr>
            <a:r>
              <a:rPr lang="en-US" sz="1450" dirty="0">
                <a:latin typeface="Times New Roman" panose="02020603050405020304" pitchFamily="18" charset="0"/>
                <a:cs typeface="Times New Roman" panose="02020603050405020304" pitchFamily="18" charset="0"/>
              </a:rPr>
              <a:t>Testing set: 308 samples, 13 features</a:t>
            </a:r>
          </a:p>
          <a:p>
            <a:pPr algn="just" defTabSz="914400">
              <a:lnSpc>
                <a:spcPct val="110000"/>
              </a:lnSpc>
              <a:spcAft>
                <a:spcPts val="1200"/>
              </a:spcAft>
              <a:buClr>
                <a:schemeClr val="accent1"/>
              </a:buClr>
              <a:buSzPct val="110000"/>
            </a:pPr>
            <a:r>
              <a:rPr lang="en-US" sz="1450" dirty="0">
                <a:latin typeface="Times New Roman" panose="02020603050405020304" pitchFamily="18" charset="0"/>
                <a:cs typeface="Times New Roman" panose="02020603050405020304" pitchFamily="18" charset="0"/>
              </a:rPr>
              <a:t>      The 70/30 split provides a balance between having sufficient data for model training and a representative sample for testing. This split ratio is commonly used in machine learning research, offering a good compromise between model performance and generalizability assessment.</a:t>
            </a:r>
          </a:p>
        </p:txBody>
      </p:sp>
    </p:spTree>
    <p:extLst>
      <p:ext uri="{BB962C8B-B14F-4D97-AF65-F5344CB8AC3E}">
        <p14:creationId xmlns:p14="http://schemas.microsoft.com/office/powerpoint/2010/main" val="1560917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3"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4"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5"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6"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8"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0"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2"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3"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4"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9"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1"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3" name="Group 82">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84" name="Rectangle 83">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5" name="Isosceles Triangle 84">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6" name="Rectangle 85">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sp>
        <p:nvSpPr>
          <p:cNvPr id="88" name="Rectangle 87">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1"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3"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5"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6"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7"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8"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0"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4"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5"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6"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7"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8"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9"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 name="Title 1">
            <a:extLst>
              <a:ext uri="{FF2B5EF4-FFF2-40B4-BE49-F238E27FC236}">
                <a16:creationId xmlns:a16="http://schemas.microsoft.com/office/drawing/2014/main" id="{7A04729C-1DAA-6A54-526D-CE8CE9B5A6B8}"/>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latin typeface="+mn-lt"/>
              </a:rPr>
              <a:t>5. System Architecture</a:t>
            </a:r>
          </a:p>
        </p:txBody>
      </p:sp>
      <p:sp>
        <p:nvSpPr>
          <p:cNvPr id="111" name="Freeform: Shape 110">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diagram of a data processing process&#10;&#10;Description automatically generated">
            <a:extLst>
              <a:ext uri="{FF2B5EF4-FFF2-40B4-BE49-F238E27FC236}">
                <a16:creationId xmlns:a16="http://schemas.microsoft.com/office/drawing/2014/main" id="{52FB46D4-B5AB-19E0-013A-5C1D84ECB88C}"/>
              </a:ext>
            </a:extLst>
          </p:cNvPr>
          <p:cNvPicPr>
            <a:picLocks noChangeAspect="1"/>
          </p:cNvPicPr>
          <p:nvPr/>
        </p:nvPicPr>
        <p:blipFill>
          <a:blip r:embed="rId2"/>
          <a:stretch>
            <a:fillRect/>
          </a:stretch>
        </p:blipFill>
        <p:spPr>
          <a:xfrm>
            <a:off x="2665342" y="626940"/>
            <a:ext cx="6870309" cy="3864547"/>
          </a:xfrm>
          <a:prstGeom prst="rect">
            <a:avLst/>
          </a:prstGeom>
        </p:spPr>
      </p:pic>
    </p:spTree>
    <p:extLst>
      <p:ext uri="{BB962C8B-B14F-4D97-AF65-F5344CB8AC3E}">
        <p14:creationId xmlns:p14="http://schemas.microsoft.com/office/powerpoint/2010/main" val="3592692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2DAE3342-9DFC-49D4-B09C-25E3107693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7" name="Freeform 5">
              <a:extLst>
                <a:ext uri="{FF2B5EF4-FFF2-40B4-BE49-F238E27FC236}">
                  <a16:creationId xmlns:a16="http://schemas.microsoft.com/office/drawing/2014/main" id="{E49E0D20-8423-4612-99A5-14AEF8F6B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8" name="Freeform 6">
              <a:extLst>
                <a:ext uri="{FF2B5EF4-FFF2-40B4-BE49-F238E27FC236}">
                  <a16:creationId xmlns:a16="http://schemas.microsoft.com/office/drawing/2014/main" id="{57C2C108-5A30-48CA-9203-56747AEB7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 name="Freeform 7">
              <a:extLst>
                <a:ext uri="{FF2B5EF4-FFF2-40B4-BE49-F238E27FC236}">
                  <a16:creationId xmlns:a16="http://schemas.microsoft.com/office/drawing/2014/main" id="{1A343912-2EFC-408E-A862-5C9BF108D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0" name="Freeform 8">
              <a:extLst>
                <a:ext uri="{FF2B5EF4-FFF2-40B4-BE49-F238E27FC236}">
                  <a16:creationId xmlns:a16="http://schemas.microsoft.com/office/drawing/2014/main" id="{AA50D1CF-9DAE-4CF6-B829-E66CEE9D5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 name="Freeform 9">
              <a:extLst>
                <a:ext uri="{FF2B5EF4-FFF2-40B4-BE49-F238E27FC236}">
                  <a16:creationId xmlns:a16="http://schemas.microsoft.com/office/drawing/2014/main" id="{FE5799A4-0568-433E-BF41-752CF516A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2" name="Freeform 10">
              <a:extLst>
                <a:ext uri="{FF2B5EF4-FFF2-40B4-BE49-F238E27FC236}">
                  <a16:creationId xmlns:a16="http://schemas.microsoft.com/office/drawing/2014/main" id="{CDBB86ED-F16F-4C28-BDD5-72D771176F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3" name="Freeform 11">
              <a:extLst>
                <a:ext uri="{FF2B5EF4-FFF2-40B4-BE49-F238E27FC236}">
                  <a16:creationId xmlns:a16="http://schemas.microsoft.com/office/drawing/2014/main" id="{3347939E-8B76-4CFC-B2EC-63A7E2278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4" name="Freeform 12">
              <a:extLst>
                <a:ext uri="{FF2B5EF4-FFF2-40B4-BE49-F238E27FC236}">
                  <a16:creationId xmlns:a16="http://schemas.microsoft.com/office/drawing/2014/main" id="{FA1DD132-02E4-4CD3-B496-BFF924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 name="Freeform 13">
              <a:extLst>
                <a:ext uri="{FF2B5EF4-FFF2-40B4-BE49-F238E27FC236}">
                  <a16:creationId xmlns:a16="http://schemas.microsoft.com/office/drawing/2014/main" id="{710BDA52-A7D7-4E4E-9F36-EC8F983EA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 name="Freeform 14">
              <a:extLst>
                <a:ext uri="{FF2B5EF4-FFF2-40B4-BE49-F238E27FC236}">
                  <a16:creationId xmlns:a16="http://schemas.microsoft.com/office/drawing/2014/main" id="{B1BDF852-319F-42B8-9A50-7C9A9387C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 name="Freeform 15">
              <a:extLst>
                <a:ext uri="{FF2B5EF4-FFF2-40B4-BE49-F238E27FC236}">
                  <a16:creationId xmlns:a16="http://schemas.microsoft.com/office/drawing/2014/main" id="{3AACE376-C01E-4F1F-91B7-39D0274BFE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 name="Freeform 16">
              <a:extLst>
                <a:ext uri="{FF2B5EF4-FFF2-40B4-BE49-F238E27FC236}">
                  <a16:creationId xmlns:a16="http://schemas.microsoft.com/office/drawing/2014/main" id="{7F612F4C-050E-459D-9771-ED088374A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9" name="Freeform 17">
              <a:extLst>
                <a:ext uri="{FF2B5EF4-FFF2-40B4-BE49-F238E27FC236}">
                  <a16:creationId xmlns:a16="http://schemas.microsoft.com/office/drawing/2014/main" id="{94E4211B-3E41-4905-8F4E-76811B9E5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 name="Freeform 18">
              <a:extLst>
                <a:ext uri="{FF2B5EF4-FFF2-40B4-BE49-F238E27FC236}">
                  <a16:creationId xmlns:a16="http://schemas.microsoft.com/office/drawing/2014/main" id="{6AEC87EE-0CB8-43DE-8FEB-4586A92E8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1" name="Freeform 19">
              <a:extLst>
                <a:ext uri="{FF2B5EF4-FFF2-40B4-BE49-F238E27FC236}">
                  <a16:creationId xmlns:a16="http://schemas.microsoft.com/office/drawing/2014/main" id="{277C1C5D-7BDC-47E4-8B81-C3C4AE949B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 name="Freeform 20">
              <a:extLst>
                <a:ext uri="{FF2B5EF4-FFF2-40B4-BE49-F238E27FC236}">
                  <a16:creationId xmlns:a16="http://schemas.microsoft.com/office/drawing/2014/main" id="{7A2A6EF8-9768-4478-9CD3-DFA547CEF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3" name="Freeform 21">
              <a:extLst>
                <a:ext uri="{FF2B5EF4-FFF2-40B4-BE49-F238E27FC236}">
                  <a16:creationId xmlns:a16="http://schemas.microsoft.com/office/drawing/2014/main" id="{1FD9091C-E8FA-4ADA-937F-A74426ED1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4" name="Freeform 22">
              <a:extLst>
                <a:ext uri="{FF2B5EF4-FFF2-40B4-BE49-F238E27FC236}">
                  <a16:creationId xmlns:a16="http://schemas.microsoft.com/office/drawing/2014/main" id="{B69923E7-63C4-47CE-956E-09D384D4F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5" name="Freeform 23">
              <a:extLst>
                <a:ext uri="{FF2B5EF4-FFF2-40B4-BE49-F238E27FC236}">
                  <a16:creationId xmlns:a16="http://schemas.microsoft.com/office/drawing/2014/main" id="{A2576784-872E-494C-A041-0E346226B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7" name="Group 86">
            <a:extLst>
              <a:ext uri="{FF2B5EF4-FFF2-40B4-BE49-F238E27FC236}">
                <a16:creationId xmlns:a16="http://schemas.microsoft.com/office/drawing/2014/main" id="{B54F73D8-62C2-4127-9D19-01219BBB99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88" name="Rectangle 87">
              <a:extLst>
                <a:ext uri="{FF2B5EF4-FFF2-40B4-BE49-F238E27FC236}">
                  <a16:creationId xmlns:a16="http://schemas.microsoft.com/office/drawing/2014/main" id="{CFD8CA02-9BE5-4B82-8129-6EF618402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9" name="Isosceles Triangle 88">
              <a:extLst>
                <a:ext uri="{FF2B5EF4-FFF2-40B4-BE49-F238E27FC236}">
                  <a16:creationId xmlns:a16="http://schemas.microsoft.com/office/drawing/2014/main" id="{01515E68-030C-4313-B300-35253163D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0" name="Rectangle 89">
              <a:extLst>
                <a:ext uri="{FF2B5EF4-FFF2-40B4-BE49-F238E27FC236}">
                  <a16:creationId xmlns:a16="http://schemas.microsoft.com/office/drawing/2014/main" id="{1937725F-1DDF-4225-937E-106DBB047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sp useBgFill="1">
        <p:nvSpPr>
          <p:cNvPr id="92" name="Rectangle 91">
            <a:extLst>
              <a:ext uri="{FF2B5EF4-FFF2-40B4-BE49-F238E27FC236}">
                <a16:creationId xmlns:a16="http://schemas.microsoft.com/office/drawing/2014/main" id="{E90C9789-8898-4FEC-BED9-27A7D6375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id="{89153D07-52E5-4D47-B7D3-59D3AEBCE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5" name="Freeform 5">
              <a:extLst>
                <a:ext uri="{FF2B5EF4-FFF2-40B4-BE49-F238E27FC236}">
                  <a16:creationId xmlns:a16="http://schemas.microsoft.com/office/drawing/2014/main" id="{027BE9E0-BC0A-4047-A9F3-FEE3829411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6">
              <a:extLst>
                <a:ext uri="{FF2B5EF4-FFF2-40B4-BE49-F238E27FC236}">
                  <a16:creationId xmlns:a16="http://schemas.microsoft.com/office/drawing/2014/main" id="{28516BE5-9FF5-4AEB-A961-87CAA86D71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7">
              <a:extLst>
                <a:ext uri="{FF2B5EF4-FFF2-40B4-BE49-F238E27FC236}">
                  <a16:creationId xmlns:a16="http://schemas.microsoft.com/office/drawing/2014/main" id="{CD9AC01B-ED21-4897-8502-6C9F3C8376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8">
              <a:extLst>
                <a:ext uri="{FF2B5EF4-FFF2-40B4-BE49-F238E27FC236}">
                  <a16:creationId xmlns:a16="http://schemas.microsoft.com/office/drawing/2014/main" id="{802488C1-A326-4736-9090-A782CE1849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9">
              <a:extLst>
                <a:ext uri="{FF2B5EF4-FFF2-40B4-BE49-F238E27FC236}">
                  <a16:creationId xmlns:a16="http://schemas.microsoft.com/office/drawing/2014/main" id="{A19BF381-8A69-4838-985C-B6A75AB9ED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10">
              <a:extLst>
                <a:ext uri="{FF2B5EF4-FFF2-40B4-BE49-F238E27FC236}">
                  <a16:creationId xmlns:a16="http://schemas.microsoft.com/office/drawing/2014/main" id="{6174A2B7-42B9-4604-ADB8-C0390ABD5D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11">
              <a:extLst>
                <a:ext uri="{FF2B5EF4-FFF2-40B4-BE49-F238E27FC236}">
                  <a16:creationId xmlns:a16="http://schemas.microsoft.com/office/drawing/2014/main" id="{85597E73-3E99-4AA6-95B7-CCC340643E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Freeform 12">
              <a:extLst>
                <a:ext uri="{FF2B5EF4-FFF2-40B4-BE49-F238E27FC236}">
                  <a16:creationId xmlns:a16="http://schemas.microsoft.com/office/drawing/2014/main" id="{3EC32C20-5ED7-4B71-84A2-33F1928DE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13">
              <a:extLst>
                <a:ext uri="{FF2B5EF4-FFF2-40B4-BE49-F238E27FC236}">
                  <a16:creationId xmlns:a16="http://schemas.microsoft.com/office/drawing/2014/main" id="{CEB02A33-615B-47C2-A3A1-79CEFCE383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14">
              <a:extLst>
                <a:ext uri="{FF2B5EF4-FFF2-40B4-BE49-F238E27FC236}">
                  <a16:creationId xmlns:a16="http://schemas.microsoft.com/office/drawing/2014/main" id="{A817D172-34FE-44A0-8FE7-2DE53F9515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15">
              <a:extLst>
                <a:ext uri="{FF2B5EF4-FFF2-40B4-BE49-F238E27FC236}">
                  <a16:creationId xmlns:a16="http://schemas.microsoft.com/office/drawing/2014/main" id="{015DF00F-1666-4048-817A-9598EB3248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16">
              <a:extLst>
                <a:ext uri="{FF2B5EF4-FFF2-40B4-BE49-F238E27FC236}">
                  <a16:creationId xmlns:a16="http://schemas.microsoft.com/office/drawing/2014/main" id="{2CC138E0-9CAE-42D1-AEC0-4905ABBAF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17">
              <a:extLst>
                <a:ext uri="{FF2B5EF4-FFF2-40B4-BE49-F238E27FC236}">
                  <a16:creationId xmlns:a16="http://schemas.microsoft.com/office/drawing/2014/main" id="{84BD67A0-AD60-4697-9B64-60CD44B22C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18">
              <a:extLst>
                <a:ext uri="{FF2B5EF4-FFF2-40B4-BE49-F238E27FC236}">
                  <a16:creationId xmlns:a16="http://schemas.microsoft.com/office/drawing/2014/main" id="{F80EDFB0-2145-435B-90B7-DA5F2B635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19">
              <a:extLst>
                <a:ext uri="{FF2B5EF4-FFF2-40B4-BE49-F238E27FC236}">
                  <a16:creationId xmlns:a16="http://schemas.microsoft.com/office/drawing/2014/main" id="{A4E59382-4DEE-4AC7-8446-2416D176CD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20">
              <a:extLst>
                <a:ext uri="{FF2B5EF4-FFF2-40B4-BE49-F238E27FC236}">
                  <a16:creationId xmlns:a16="http://schemas.microsoft.com/office/drawing/2014/main" id="{55D26D19-6E95-4DBB-9C93-34AF9AD16E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21">
              <a:extLst>
                <a:ext uri="{FF2B5EF4-FFF2-40B4-BE49-F238E27FC236}">
                  <a16:creationId xmlns:a16="http://schemas.microsoft.com/office/drawing/2014/main" id="{EE5A8A25-AF2F-45A2-8C83-777501F678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22">
              <a:extLst>
                <a:ext uri="{FF2B5EF4-FFF2-40B4-BE49-F238E27FC236}">
                  <a16:creationId xmlns:a16="http://schemas.microsoft.com/office/drawing/2014/main" id="{5165BC0D-45A1-45A5-AAC9-6EEC27CF72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23">
              <a:extLst>
                <a:ext uri="{FF2B5EF4-FFF2-40B4-BE49-F238E27FC236}">
                  <a16:creationId xmlns:a16="http://schemas.microsoft.com/office/drawing/2014/main" id="{4F1DD539-EB18-4BEC-BF0D-106B762AE4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5" name="Picture 4" descr="Cardiogram">
            <a:extLst>
              <a:ext uri="{FF2B5EF4-FFF2-40B4-BE49-F238E27FC236}">
                <a16:creationId xmlns:a16="http://schemas.microsoft.com/office/drawing/2014/main" id="{59BF2A9B-287A-C29F-FE9B-7AEA39420220}"/>
              </a:ext>
            </a:extLst>
          </p:cNvPr>
          <p:cNvPicPr>
            <a:picLocks noChangeAspect="1"/>
          </p:cNvPicPr>
          <p:nvPr/>
        </p:nvPicPr>
        <p:blipFill>
          <a:blip r:embed="rId2"/>
          <a:srcRect t="15411" r="-1" b="-1"/>
          <a:stretch/>
        </p:blipFill>
        <p:spPr>
          <a:xfrm>
            <a:off x="20" y="227"/>
            <a:ext cx="12191675" cy="6858000"/>
          </a:xfrm>
          <a:prstGeom prst="rect">
            <a:avLst/>
          </a:prstGeom>
        </p:spPr>
      </p:pic>
      <p:grpSp>
        <p:nvGrpSpPr>
          <p:cNvPr id="115" name="Group 114">
            <a:extLst>
              <a:ext uri="{FF2B5EF4-FFF2-40B4-BE49-F238E27FC236}">
                <a16:creationId xmlns:a16="http://schemas.microsoft.com/office/drawing/2014/main" id="{311F8D4F-0F0F-4E68-80C6-05F8FC8B1F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116" name="Rectangle 115">
              <a:extLst>
                <a:ext uri="{FF2B5EF4-FFF2-40B4-BE49-F238E27FC236}">
                  <a16:creationId xmlns:a16="http://schemas.microsoft.com/office/drawing/2014/main" id="{2C88A4A2-49A3-4B71-89F7-FBB6CDFE3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Isosceles Triangle 39">
              <a:extLst>
                <a:ext uri="{FF2B5EF4-FFF2-40B4-BE49-F238E27FC236}">
                  <a16:creationId xmlns:a16="http://schemas.microsoft.com/office/drawing/2014/main" id="{D9655F80-B020-45DF-8854-E66FE5CE8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BF147E35-2CC4-4188-845B-72F2A29C8A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7230E76-F024-32AE-5B0C-A21A8D57DFEA}"/>
              </a:ext>
            </a:extLst>
          </p:cNvPr>
          <p:cNvSpPr>
            <a:spLocks noGrp="1"/>
          </p:cNvSpPr>
          <p:nvPr>
            <p:ph type="title"/>
          </p:nvPr>
        </p:nvSpPr>
        <p:spPr>
          <a:xfrm>
            <a:off x="1759236" y="2075504"/>
            <a:ext cx="8679915" cy="1748729"/>
          </a:xfrm>
        </p:spPr>
        <p:txBody>
          <a:bodyPr vert="horz" lIns="228600" tIns="228600" rIns="228600" bIns="0" rtlCol="0" anchor="b">
            <a:normAutofit/>
          </a:bodyPr>
          <a:lstStyle/>
          <a:p>
            <a:pPr>
              <a:lnSpc>
                <a:spcPct val="80000"/>
              </a:lnSpc>
            </a:pPr>
            <a:r>
              <a:rPr lang="en-US" sz="5400"/>
              <a:t>Keywords</a:t>
            </a:r>
          </a:p>
        </p:txBody>
      </p:sp>
      <p:sp>
        <p:nvSpPr>
          <p:cNvPr id="3" name="Text Placeholder 2">
            <a:extLst>
              <a:ext uri="{FF2B5EF4-FFF2-40B4-BE49-F238E27FC236}">
                <a16:creationId xmlns:a16="http://schemas.microsoft.com/office/drawing/2014/main" id="{C89E430F-9163-D5CF-804E-353CA2B2C023}"/>
              </a:ext>
            </a:extLst>
          </p:cNvPr>
          <p:cNvSpPr>
            <a:spLocks noGrp="1"/>
          </p:cNvSpPr>
          <p:nvPr>
            <p:ph type="body" idx="1"/>
          </p:nvPr>
        </p:nvSpPr>
        <p:spPr>
          <a:xfrm>
            <a:off x="1759237" y="3906266"/>
            <a:ext cx="8673427" cy="1322587"/>
          </a:xfrm>
        </p:spPr>
        <p:txBody>
          <a:bodyPr vert="horz" lIns="91440" tIns="0" rIns="91440" bIns="45720" rtlCol="0">
            <a:normAutofit/>
          </a:bodyPr>
          <a:lstStyle/>
          <a:p>
            <a:pPr>
              <a:lnSpc>
                <a:spcPct val="100000"/>
              </a:lnSpc>
            </a:pPr>
            <a:r>
              <a:rPr lang="en-US" dirty="0"/>
              <a:t>Heart Disease, Machine Learning, World Health Organization (WHO), Cardiovascular Disease (CVD),  Heart attack &amp; Strokes.</a:t>
            </a:r>
          </a:p>
          <a:p>
            <a:pPr>
              <a:lnSpc>
                <a:spcPct val="100000"/>
              </a:lnSpc>
            </a:pPr>
            <a:endParaRPr lang="en-US" dirty="0"/>
          </a:p>
        </p:txBody>
      </p:sp>
    </p:spTree>
    <p:extLst>
      <p:ext uri="{BB962C8B-B14F-4D97-AF65-F5344CB8AC3E}">
        <p14:creationId xmlns:p14="http://schemas.microsoft.com/office/powerpoint/2010/main" val="10001924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7C65A-9042-7649-9943-D12DB5C6B419}"/>
              </a:ext>
            </a:extLst>
          </p:cNvPr>
          <p:cNvSpPr>
            <a:spLocks noGrp="1"/>
          </p:cNvSpPr>
          <p:nvPr>
            <p:ph type="title"/>
          </p:nvPr>
        </p:nvSpPr>
        <p:spPr>
          <a:xfrm>
            <a:off x="2880485" y="841375"/>
            <a:ext cx="6230857" cy="1230570"/>
          </a:xfrm>
        </p:spPr>
        <p:txBody>
          <a:bodyPr anchor="t">
            <a:normAutofit/>
          </a:bodyPr>
          <a:lstStyle/>
          <a:p>
            <a:pPr algn="l"/>
            <a:r>
              <a:rPr lang="en-US" sz="3600" dirty="0">
                <a:solidFill>
                  <a:schemeClr val="accent1"/>
                </a:solidFill>
                <a:latin typeface="+mn-lt"/>
              </a:rPr>
              <a:t>Proposed Models</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04B8DCFE-6CDB-88B2-B5DF-92C145CAD7C2}"/>
              </a:ext>
            </a:extLst>
          </p:cNvPr>
          <p:cNvSpPr>
            <a:spLocks noGrp="1"/>
          </p:cNvSpPr>
          <p:nvPr>
            <p:ph idx="1"/>
          </p:nvPr>
        </p:nvSpPr>
        <p:spPr>
          <a:xfrm>
            <a:off x="2960503" y="1902290"/>
            <a:ext cx="8068501" cy="3899963"/>
          </a:xfrm>
        </p:spPr>
        <p:txBody>
          <a:bodyPr anchor="t">
            <a:noAutofit/>
          </a:bodyPr>
          <a:lstStyle/>
          <a:p>
            <a:pPr marL="0" marR="494030" lvl="0" indent="0" algn="just" fontAlgn="base">
              <a:lnSpc>
                <a:spcPct val="110000"/>
              </a:lnSpc>
              <a:spcAft>
                <a:spcPts val="1220"/>
              </a:spcAft>
              <a:buClr>
                <a:srgbClr val="000000"/>
              </a:buClr>
              <a:buSzPts val="1300"/>
              <a:buNone/>
            </a:pPr>
            <a:r>
              <a:rPr lang="en-IN" sz="1500" b="1"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  Logistic Regression:</a:t>
            </a:r>
            <a:r>
              <a:rPr lang="en-IN" sz="15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Logistic regression is the form of a statistical model that is used   for predictive analysis and it is used for classification it estimates the chances of an occurring event based on an independent variable on the given data set since the output of a probability between the dependent variable leaps between 1 and 0. In this regression, the odds are applied from the logit transformation that is the chances of success/chances of failure. It is known as log odds. The logistic function is of the form:  </a:t>
            </a:r>
          </a:p>
          <a:p>
            <a:pPr marL="0" marR="494030" indent="0" algn="just">
              <a:lnSpc>
                <a:spcPct val="110000"/>
              </a:lnSpc>
              <a:spcAft>
                <a:spcPts val="1380"/>
              </a:spcAft>
              <a:buNone/>
            </a:pPr>
            <a:r>
              <a:rPr lang="en-IN" sz="1500" kern="100" dirty="0">
                <a:effectLst/>
                <a:latin typeface="Times New Roman" panose="02020603050405020304" pitchFamily="18" charset="0"/>
                <a:ea typeface="Times New Roman" panose="02020603050405020304" pitchFamily="18" charset="0"/>
              </a:rPr>
              <a:t>          </a:t>
            </a:r>
          </a:p>
          <a:p>
            <a:pPr marL="0" marR="494030" indent="0" algn="just">
              <a:lnSpc>
                <a:spcPct val="110000"/>
              </a:lnSpc>
              <a:spcAft>
                <a:spcPts val="1380"/>
              </a:spcAft>
              <a:buNone/>
            </a:pPr>
            <a:endParaRPr lang="en-IN" sz="1500" kern="100" dirty="0">
              <a:effectLst/>
              <a:latin typeface="Times New Roman" panose="02020603050405020304" pitchFamily="18" charset="0"/>
              <a:ea typeface="Times New Roman" panose="02020603050405020304" pitchFamily="18" charset="0"/>
            </a:endParaRPr>
          </a:p>
          <a:p>
            <a:pPr marL="0" marR="494030" indent="0" algn="just">
              <a:lnSpc>
                <a:spcPct val="110000"/>
              </a:lnSpc>
              <a:spcAft>
                <a:spcPts val="1220"/>
              </a:spcAft>
              <a:buNone/>
            </a:pPr>
            <a:r>
              <a:rPr lang="en-IN" sz="1500" kern="100" dirty="0">
                <a:effectLst/>
                <a:latin typeface="Times New Roman" panose="02020603050405020304" pitchFamily="18" charset="0"/>
                <a:ea typeface="Times New Roman" panose="02020603050405020304" pitchFamily="18" charset="0"/>
              </a:rPr>
              <a:t>       where; s is a scale parameter </a:t>
            </a:r>
            <a:r>
              <a:rPr lang="en-IN" sz="1500" kern="100" dirty="0">
                <a:latin typeface="Times New Roman" panose="02020603050405020304" pitchFamily="18" charset="0"/>
                <a:ea typeface="Times New Roman" panose="02020603050405020304" pitchFamily="18" charset="0"/>
              </a:rPr>
              <a:t>&amp; </a:t>
            </a:r>
            <a:r>
              <a:rPr lang="el-GR" sz="1500" dirty="0">
                <a:latin typeface="Times New Roman" panose="02020603050405020304" pitchFamily="18" charset="0"/>
                <a:cs typeface="Times New Roman" panose="02020603050405020304" pitchFamily="18" charset="0"/>
              </a:rPr>
              <a:t>μ </a:t>
            </a:r>
            <a:r>
              <a:rPr lang="en-IN" sz="1500" dirty="0">
                <a:latin typeface="Times New Roman" panose="02020603050405020304" pitchFamily="18" charset="0"/>
                <a:cs typeface="Times New Roman" panose="02020603050405020304" pitchFamily="18" charset="0"/>
              </a:rPr>
              <a:t>is the mean (or midpoint)</a:t>
            </a:r>
          </a:p>
          <a:p>
            <a:pPr marL="0" marR="494030" indent="0" algn="just">
              <a:lnSpc>
                <a:spcPct val="110000"/>
              </a:lnSpc>
              <a:spcAft>
                <a:spcPts val="1220"/>
              </a:spcAft>
              <a:buNone/>
            </a:pPr>
            <a:endParaRPr lang="en-US" sz="15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3C5DE3F-8011-FA1B-E033-FD02E9ABD236}"/>
              </a:ext>
            </a:extLst>
          </p:cNvPr>
          <p:cNvPicPr>
            <a:picLocks noChangeAspect="1"/>
          </p:cNvPicPr>
          <p:nvPr/>
        </p:nvPicPr>
        <p:blipFill>
          <a:blip r:embed="rId2"/>
          <a:stretch>
            <a:fillRect/>
          </a:stretch>
        </p:blipFill>
        <p:spPr>
          <a:xfrm>
            <a:off x="5130416" y="3681359"/>
            <a:ext cx="2551324" cy="1104697"/>
          </a:xfrm>
          <a:prstGeom prst="rect">
            <a:avLst/>
          </a:prstGeom>
        </p:spPr>
      </p:pic>
    </p:spTree>
    <p:extLst>
      <p:ext uri="{BB962C8B-B14F-4D97-AF65-F5344CB8AC3E}">
        <p14:creationId xmlns:p14="http://schemas.microsoft.com/office/powerpoint/2010/main" val="41222767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5E1AC81-83F2-45A8-9054-15570F4E25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0" name="Freeform 5">
              <a:extLst>
                <a:ext uri="{FF2B5EF4-FFF2-40B4-BE49-F238E27FC236}">
                  <a16:creationId xmlns:a16="http://schemas.microsoft.com/office/drawing/2014/main" id="{B15AA7C5-9BFE-4B90-A119-467AFACE9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 name="Freeform 6">
              <a:extLst>
                <a:ext uri="{FF2B5EF4-FFF2-40B4-BE49-F238E27FC236}">
                  <a16:creationId xmlns:a16="http://schemas.microsoft.com/office/drawing/2014/main" id="{944AB87D-35AF-4719-9940-5822E7702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7">
              <a:extLst>
                <a:ext uri="{FF2B5EF4-FFF2-40B4-BE49-F238E27FC236}">
                  <a16:creationId xmlns:a16="http://schemas.microsoft.com/office/drawing/2014/main" id="{E8B33BE3-7890-4628-9322-7EFBA3375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Freeform 8">
              <a:extLst>
                <a:ext uri="{FF2B5EF4-FFF2-40B4-BE49-F238E27FC236}">
                  <a16:creationId xmlns:a16="http://schemas.microsoft.com/office/drawing/2014/main" id="{01AD3ECF-519E-45E2-99DA-F5C1B507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Freeform 9">
              <a:extLst>
                <a:ext uri="{FF2B5EF4-FFF2-40B4-BE49-F238E27FC236}">
                  <a16:creationId xmlns:a16="http://schemas.microsoft.com/office/drawing/2014/main" id="{C050E700-0FF1-4D25-B54C-84BA04FCD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Freeform 10">
              <a:extLst>
                <a:ext uri="{FF2B5EF4-FFF2-40B4-BE49-F238E27FC236}">
                  <a16:creationId xmlns:a16="http://schemas.microsoft.com/office/drawing/2014/main" id="{720D9C11-F5C9-41B0-B2F2-EE20BC3D0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Freeform 11">
              <a:extLst>
                <a:ext uri="{FF2B5EF4-FFF2-40B4-BE49-F238E27FC236}">
                  <a16:creationId xmlns:a16="http://schemas.microsoft.com/office/drawing/2014/main" id="{623A9DA0-857E-4CDE-80EA-F30F1CE55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Freeform 12">
              <a:extLst>
                <a:ext uri="{FF2B5EF4-FFF2-40B4-BE49-F238E27FC236}">
                  <a16:creationId xmlns:a16="http://schemas.microsoft.com/office/drawing/2014/main" id="{C48B8F4C-2C83-46F6-AFCD-58166AEB1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Freeform 13">
              <a:extLst>
                <a:ext uri="{FF2B5EF4-FFF2-40B4-BE49-F238E27FC236}">
                  <a16:creationId xmlns:a16="http://schemas.microsoft.com/office/drawing/2014/main" id="{234C3795-C44D-41A7-A8F6-891387A66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Freeform 14">
              <a:extLst>
                <a:ext uri="{FF2B5EF4-FFF2-40B4-BE49-F238E27FC236}">
                  <a16:creationId xmlns:a16="http://schemas.microsoft.com/office/drawing/2014/main" id="{91CC36F4-5DFA-4954-B354-97B180E98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Freeform 15">
              <a:extLst>
                <a:ext uri="{FF2B5EF4-FFF2-40B4-BE49-F238E27FC236}">
                  <a16:creationId xmlns:a16="http://schemas.microsoft.com/office/drawing/2014/main" id="{7087A08E-C024-457D-8F99-1F340CED6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16">
              <a:extLst>
                <a:ext uri="{FF2B5EF4-FFF2-40B4-BE49-F238E27FC236}">
                  <a16:creationId xmlns:a16="http://schemas.microsoft.com/office/drawing/2014/main" id="{61CFBC61-7F57-45D7-860E-BF51B0EDA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Freeform 17">
              <a:extLst>
                <a:ext uri="{FF2B5EF4-FFF2-40B4-BE49-F238E27FC236}">
                  <a16:creationId xmlns:a16="http://schemas.microsoft.com/office/drawing/2014/main" id="{2591C3DB-4880-431E-BC3D-37F1378A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Freeform 18">
              <a:extLst>
                <a:ext uri="{FF2B5EF4-FFF2-40B4-BE49-F238E27FC236}">
                  <a16:creationId xmlns:a16="http://schemas.microsoft.com/office/drawing/2014/main" id="{79557EFE-4199-4E24-8A13-1B9CC1715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 name="Freeform 19">
              <a:extLst>
                <a:ext uri="{FF2B5EF4-FFF2-40B4-BE49-F238E27FC236}">
                  <a16:creationId xmlns:a16="http://schemas.microsoft.com/office/drawing/2014/main" id="{0B965615-6052-4907-A136-9CAD14604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Freeform 20">
              <a:extLst>
                <a:ext uri="{FF2B5EF4-FFF2-40B4-BE49-F238E27FC236}">
                  <a16:creationId xmlns:a16="http://schemas.microsoft.com/office/drawing/2014/main" id="{F788FFC4-205D-47C1-91E7-DD1A52E0A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Freeform 21">
              <a:extLst>
                <a:ext uri="{FF2B5EF4-FFF2-40B4-BE49-F238E27FC236}">
                  <a16:creationId xmlns:a16="http://schemas.microsoft.com/office/drawing/2014/main" id="{462FADD6-C927-46ED-A6E6-273B35C2F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22">
              <a:extLst>
                <a:ext uri="{FF2B5EF4-FFF2-40B4-BE49-F238E27FC236}">
                  <a16:creationId xmlns:a16="http://schemas.microsoft.com/office/drawing/2014/main" id="{AF64005E-134D-4444-9425-FB1C188985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23">
              <a:extLst>
                <a:ext uri="{FF2B5EF4-FFF2-40B4-BE49-F238E27FC236}">
                  <a16:creationId xmlns:a16="http://schemas.microsoft.com/office/drawing/2014/main" id="{E2565CA7-A8CB-463D-8D25-4F41235BC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24">
              <a:extLst>
                <a:ext uri="{FF2B5EF4-FFF2-40B4-BE49-F238E27FC236}">
                  <a16:creationId xmlns:a16="http://schemas.microsoft.com/office/drawing/2014/main" id="{41ABBFC0-4EEA-4634-A73B-945729D6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25">
              <a:extLst>
                <a:ext uri="{FF2B5EF4-FFF2-40B4-BE49-F238E27FC236}">
                  <a16:creationId xmlns:a16="http://schemas.microsoft.com/office/drawing/2014/main" id="{E422F11F-726A-4A93-9D1B-B1400B061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2" name="Group 31">
            <a:extLst>
              <a:ext uri="{FF2B5EF4-FFF2-40B4-BE49-F238E27FC236}">
                <a16:creationId xmlns:a16="http://schemas.microsoft.com/office/drawing/2014/main" id="{FBF129BC-EA9E-4D20-898B-399F7727DF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3" name="Rectangle 32">
              <a:extLst>
                <a:ext uri="{FF2B5EF4-FFF2-40B4-BE49-F238E27FC236}">
                  <a16:creationId xmlns:a16="http://schemas.microsoft.com/office/drawing/2014/main" id="{CFF42BAE-3249-46C8-9108-A83C87206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4" name="Isosceles Triangle 22">
              <a:extLst>
                <a:ext uri="{FF2B5EF4-FFF2-40B4-BE49-F238E27FC236}">
                  <a16:creationId xmlns:a16="http://schemas.microsoft.com/office/drawing/2014/main" id="{4DDE2BA8-4174-4A99-BB09-0BA28F26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5" name="Rectangle 34">
              <a:extLst>
                <a:ext uri="{FF2B5EF4-FFF2-40B4-BE49-F238E27FC236}">
                  <a16:creationId xmlns:a16="http://schemas.microsoft.com/office/drawing/2014/main" id="{4A893933-F7DD-4DA6-85C7-4CFF587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sp>
        <p:nvSpPr>
          <p:cNvPr id="37" name="Rectangle 36">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0"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6"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useBgFill="1">
        <p:nvSpPr>
          <p:cNvPr id="62" name="Rectangle 61">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TextBox 3">
            <a:extLst>
              <a:ext uri="{FF2B5EF4-FFF2-40B4-BE49-F238E27FC236}">
                <a16:creationId xmlns:a16="http://schemas.microsoft.com/office/drawing/2014/main" id="{6628C8FD-B15B-4E51-23BE-B5C96899F892}"/>
              </a:ext>
            </a:extLst>
          </p:cNvPr>
          <p:cNvSpPr txBox="1"/>
          <p:nvPr/>
        </p:nvSpPr>
        <p:spPr>
          <a:xfrm>
            <a:off x="2362201" y="376237"/>
            <a:ext cx="9353551" cy="6157085"/>
          </a:xfrm>
          <a:prstGeom prst="rect">
            <a:avLst/>
          </a:prstGeom>
        </p:spPr>
        <p:txBody>
          <a:bodyPr vert="horz" lIns="91440" tIns="45720" rIns="91440" bIns="45720" rtlCol="0" anchor="t">
            <a:normAutofit/>
          </a:bodyPr>
          <a:lstStyle/>
          <a:p>
            <a:pPr marL="114300" marR="494030" lvl="0" algn="just" defTabSz="914400" fontAlgn="base">
              <a:lnSpc>
                <a:spcPct val="120000"/>
              </a:lnSpc>
              <a:spcAft>
                <a:spcPts val="1220"/>
              </a:spcAft>
              <a:buClr>
                <a:schemeClr val="accent1"/>
              </a:buClr>
              <a:buSzPct val="110000"/>
            </a:pPr>
            <a:r>
              <a:rPr lang="en-US" sz="1500" b="1" u="none" strike="noStrike" dirty="0">
                <a:uFill>
                  <a:solidFill>
                    <a:srgbClr val="000000"/>
                  </a:solidFill>
                </a:uFill>
                <a:latin typeface="Times New Roman" panose="02020603050405020304" pitchFamily="18" charset="0"/>
                <a:cs typeface="Times New Roman" panose="02020603050405020304" pitchFamily="18" charset="0"/>
              </a:rPr>
              <a:t>B.  K-Nearest Neighbor Classifier</a:t>
            </a:r>
            <a:r>
              <a:rPr lang="en-US" sz="1500" u="none" strike="noStrike" dirty="0">
                <a:uFill>
                  <a:solidFill>
                    <a:srgbClr val="000000"/>
                  </a:solidFill>
                </a:uFill>
                <a:latin typeface="Times New Roman" panose="02020603050405020304" pitchFamily="18" charset="0"/>
                <a:cs typeface="Times New Roman" panose="02020603050405020304" pitchFamily="18" charset="0"/>
              </a:rPr>
              <a:t>: K-Nearest Neighbor is a supervised learning method in which everyone predicts using basic machine learning algorithm that presumes equivalence between the available cases and the new data and sets the fresh case to the grouping that is common to the obtainable groupings. In the KNN algorithm copies the current all the current data and groups and new data based on similar data it means that current data appears that can be simply categorized from a well-applied category using the k nearest classifier. Euclidean distance formula is used to find the interval between the data points. </a:t>
            </a:r>
          </a:p>
          <a:p>
            <a:pPr marL="114300" marR="494030" lvl="0" algn="just" defTabSz="914400" fontAlgn="base">
              <a:lnSpc>
                <a:spcPct val="120000"/>
              </a:lnSpc>
              <a:spcAft>
                <a:spcPts val="1220"/>
              </a:spcAft>
              <a:buClr>
                <a:schemeClr val="accent1"/>
              </a:buClr>
              <a:buSzPct val="110000"/>
            </a:pPr>
            <a:endParaRPr lang="en-US" sz="1500" dirty="0">
              <a:uFill>
                <a:solidFill>
                  <a:srgbClr val="000000"/>
                </a:solidFill>
              </a:uFill>
              <a:latin typeface="Times New Roman" panose="02020603050405020304" pitchFamily="18" charset="0"/>
              <a:cs typeface="Times New Roman" panose="02020603050405020304" pitchFamily="18" charset="0"/>
            </a:endParaRPr>
          </a:p>
          <a:p>
            <a:pPr marL="114300" marR="494030" lvl="0" algn="just" defTabSz="914400" fontAlgn="base">
              <a:lnSpc>
                <a:spcPct val="120000"/>
              </a:lnSpc>
              <a:spcAft>
                <a:spcPts val="1220"/>
              </a:spcAft>
              <a:buClr>
                <a:schemeClr val="accent1"/>
              </a:buClr>
              <a:buSzPct val="110000"/>
            </a:pPr>
            <a:endParaRPr lang="en-US" sz="1500" dirty="0">
              <a:uFill>
                <a:solidFill>
                  <a:srgbClr val="000000"/>
                </a:solidFill>
              </a:uFill>
              <a:latin typeface="Times New Roman" panose="02020603050405020304" pitchFamily="18" charset="0"/>
              <a:cs typeface="Times New Roman" panose="02020603050405020304" pitchFamily="18" charset="0"/>
            </a:endParaRPr>
          </a:p>
          <a:p>
            <a:pPr marL="114300" marR="494030" lvl="0" algn="just" defTabSz="914400" fontAlgn="base">
              <a:lnSpc>
                <a:spcPct val="120000"/>
              </a:lnSpc>
              <a:spcAft>
                <a:spcPts val="1220"/>
              </a:spcAft>
              <a:buClr>
                <a:schemeClr val="accent1"/>
              </a:buClr>
              <a:buSzPct val="110000"/>
            </a:pPr>
            <a:endParaRPr lang="en-US" sz="1500" dirty="0">
              <a:uFill>
                <a:solidFill>
                  <a:srgbClr val="000000"/>
                </a:solidFill>
              </a:uFill>
              <a:latin typeface="Times New Roman" panose="02020603050405020304" pitchFamily="18" charset="0"/>
              <a:cs typeface="Times New Roman" panose="02020603050405020304" pitchFamily="18" charset="0"/>
            </a:endParaRPr>
          </a:p>
          <a:p>
            <a:pPr marL="114300" marR="494030" algn="just" defTabSz="914400" fontAlgn="base">
              <a:lnSpc>
                <a:spcPct val="120000"/>
              </a:lnSpc>
              <a:spcAft>
                <a:spcPts val="1220"/>
              </a:spcAft>
              <a:buClr>
                <a:schemeClr val="accent1"/>
              </a:buClr>
              <a:buSzPct val="110000"/>
            </a:pPr>
            <a:r>
              <a:rPr lang="en-IN" sz="15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   Decision Tree:</a:t>
            </a:r>
            <a:r>
              <a:rPr lang="en-IN" sz="15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 decision tree is a supporting tool that can be used as a tree similar to decision-making models and their viable consequences and it includes utility, event outcomes resource costs. A decision tree is one of the ways to show a decision tree algorithm that can contain control statements that are conditions.  </a:t>
            </a:r>
          </a:p>
          <a:p>
            <a:pPr marL="114300" marR="494030" lvl="0" defTabSz="914400" fontAlgn="base">
              <a:lnSpc>
                <a:spcPct val="120000"/>
              </a:lnSpc>
              <a:spcAft>
                <a:spcPts val="1220"/>
              </a:spcAft>
              <a:buClr>
                <a:schemeClr val="accent1"/>
              </a:buClr>
              <a:buSzPct val="110000"/>
            </a:pPr>
            <a:endParaRPr lang="en-US" sz="1500" dirty="0">
              <a:uFill>
                <a:solidFill>
                  <a:srgbClr val="000000"/>
                </a:solidFill>
              </a:uFill>
              <a:latin typeface="Times New Roman" panose="02020603050405020304" pitchFamily="18" charset="0"/>
              <a:cs typeface="Times New Roman" panose="02020603050405020304" pitchFamily="18" charset="0"/>
            </a:endParaRPr>
          </a:p>
          <a:p>
            <a:pPr marL="114300" marR="494030" lvl="0" defTabSz="914400" fontAlgn="base">
              <a:lnSpc>
                <a:spcPct val="120000"/>
              </a:lnSpc>
              <a:spcAft>
                <a:spcPts val="1220"/>
              </a:spcAft>
              <a:buClr>
                <a:schemeClr val="accent1"/>
              </a:buClr>
              <a:buSzPct val="110000"/>
            </a:pPr>
            <a:endParaRPr lang="en-US" sz="1500" dirty="0">
              <a:uFill>
                <a:solidFill>
                  <a:srgbClr val="000000"/>
                </a:solidFill>
              </a:uFill>
              <a:latin typeface="Times New Roman" panose="02020603050405020304" pitchFamily="18" charset="0"/>
              <a:cs typeface="Times New Roman" panose="02020603050405020304" pitchFamily="18" charset="0"/>
            </a:endParaRPr>
          </a:p>
          <a:p>
            <a:pPr marL="114300" marR="494030" lvl="0" defTabSz="914400" fontAlgn="base">
              <a:lnSpc>
                <a:spcPct val="120000"/>
              </a:lnSpc>
              <a:spcAft>
                <a:spcPts val="1220"/>
              </a:spcAft>
              <a:buClr>
                <a:schemeClr val="accent1"/>
              </a:buClr>
              <a:buSzPct val="110000"/>
            </a:pPr>
            <a:endParaRPr lang="en-US" sz="1500" u="none" strike="noStrike" dirty="0">
              <a:uFill>
                <a:solidFill>
                  <a:srgbClr val="000000"/>
                </a:solidFill>
              </a:u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D266C6E-2B34-CD64-DBA1-FC18C78455DB}"/>
              </a:ext>
            </a:extLst>
          </p:cNvPr>
          <p:cNvPicPr>
            <a:picLocks noChangeAspect="1"/>
          </p:cNvPicPr>
          <p:nvPr/>
        </p:nvPicPr>
        <p:blipFill>
          <a:blip r:embed="rId2"/>
          <a:stretch>
            <a:fillRect/>
          </a:stretch>
        </p:blipFill>
        <p:spPr>
          <a:xfrm>
            <a:off x="3030538" y="2183187"/>
            <a:ext cx="7480255" cy="917822"/>
          </a:xfrm>
          <a:prstGeom prst="rect">
            <a:avLst/>
          </a:prstGeom>
        </p:spPr>
      </p:pic>
      <p:pic>
        <p:nvPicPr>
          <p:cNvPr id="6" name="Picture 5">
            <a:extLst>
              <a:ext uri="{FF2B5EF4-FFF2-40B4-BE49-F238E27FC236}">
                <a16:creationId xmlns:a16="http://schemas.microsoft.com/office/drawing/2014/main" id="{972A7C71-5DE7-1E7F-3E30-8DB73392A686}"/>
              </a:ext>
            </a:extLst>
          </p:cNvPr>
          <p:cNvPicPr>
            <a:picLocks noChangeAspect="1"/>
          </p:cNvPicPr>
          <p:nvPr/>
        </p:nvPicPr>
        <p:blipFill>
          <a:blip r:embed="rId3"/>
          <a:stretch>
            <a:fillRect/>
          </a:stretch>
        </p:blipFill>
        <p:spPr>
          <a:xfrm>
            <a:off x="3174116" y="4335632"/>
            <a:ext cx="5496519" cy="1182518"/>
          </a:xfrm>
          <a:prstGeom prst="rect">
            <a:avLst/>
          </a:prstGeom>
        </p:spPr>
      </p:pic>
      <p:pic>
        <p:nvPicPr>
          <p:cNvPr id="7" name="Picture 6">
            <a:extLst>
              <a:ext uri="{FF2B5EF4-FFF2-40B4-BE49-F238E27FC236}">
                <a16:creationId xmlns:a16="http://schemas.microsoft.com/office/drawing/2014/main" id="{126A1069-8A8A-66C2-B6BB-B96564E71329}"/>
              </a:ext>
            </a:extLst>
          </p:cNvPr>
          <p:cNvPicPr>
            <a:picLocks noChangeAspect="1"/>
          </p:cNvPicPr>
          <p:nvPr/>
        </p:nvPicPr>
        <p:blipFill>
          <a:blip r:embed="rId4"/>
          <a:stretch>
            <a:fillRect/>
          </a:stretch>
        </p:blipFill>
        <p:spPr>
          <a:xfrm>
            <a:off x="3177360" y="5361576"/>
            <a:ext cx="5541235" cy="1065622"/>
          </a:xfrm>
          <a:prstGeom prst="rect">
            <a:avLst/>
          </a:prstGeom>
        </p:spPr>
      </p:pic>
    </p:spTree>
    <p:extLst>
      <p:ext uri="{BB962C8B-B14F-4D97-AF65-F5344CB8AC3E}">
        <p14:creationId xmlns:p14="http://schemas.microsoft.com/office/powerpoint/2010/main" val="18955429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782A589F-3508-5F11-2B25-C2A89B6336AB}"/>
              </a:ext>
            </a:extLst>
          </p:cNvPr>
          <p:cNvSpPr>
            <a:spLocks noGrp="1"/>
          </p:cNvSpPr>
          <p:nvPr>
            <p:ph idx="1"/>
          </p:nvPr>
        </p:nvSpPr>
        <p:spPr>
          <a:xfrm>
            <a:off x="2293937" y="376237"/>
            <a:ext cx="9240838" cy="5958301"/>
          </a:xfrm>
        </p:spPr>
        <p:txBody>
          <a:bodyPr anchor="t">
            <a:normAutofit/>
          </a:bodyPr>
          <a:lstStyle/>
          <a:p>
            <a:pPr marL="0" marR="494030" lvl="0" indent="0" algn="just" fontAlgn="base">
              <a:lnSpc>
                <a:spcPct val="100000"/>
              </a:lnSpc>
              <a:spcAft>
                <a:spcPts val="1525"/>
              </a:spcAft>
              <a:buClr>
                <a:srgbClr val="000000"/>
              </a:buClr>
              <a:buSzPts val="1300"/>
              <a:buNone/>
            </a:pPr>
            <a:r>
              <a:rPr lang="en-IN" sz="1500" b="1"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  Support Vector Machine (SVM): </a:t>
            </a:r>
            <a:r>
              <a:rPr lang="en-IN" sz="1500" kern="100" dirty="0">
                <a:effectLst/>
                <a:latin typeface="Times New Roman" panose="02020603050405020304" pitchFamily="18" charset="0"/>
                <a:ea typeface="Times New Roman" panose="02020603050405020304" pitchFamily="18" charset="0"/>
                <a:cs typeface="Times New Roman" panose="02020603050405020304" pitchFamily="18" charset="0"/>
              </a:rPr>
              <a:t>A powerful classifier that finds the optimal hyperplane to separate data points of different classes. </a:t>
            </a:r>
          </a:p>
          <a:p>
            <a:pPr marL="342900" marR="494030" lvl="0" indent="-342900" algn="just" fontAlgn="base">
              <a:lnSpc>
                <a:spcPct val="100000"/>
              </a:lnSpc>
              <a:spcAft>
                <a:spcPts val="1220"/>
              </a:spcAft>
              <a:buClr>
                <a:srgbClr val="000000"/>
              </a:buClr>
              <a:buSzPts val="1000"/>
              <a:buFont typeface="Courier New" panose="02070309020205020404" pitchFamily="49" charset="0"/>
              <a:buChar char="o"/>
            </a:pPr>
            <a:r>
              <a:rPr lang="en-IN" sz="1500" u="none" strike="noStrike" kern="100" dirty="0">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rPr>
              <a:t>Effective for high-dimensional spaces  &amp;  Useful when the decision boundary is complex. </a:t>
            </a:r>
          </a:p>
          <a:p>
            <a:endParaRPr lang="en-US" sz="1600" dirty="0"/>
          </a:p>
          <a:p>
            <a:endParaRPr lang="en-US" sz="1600" dirty="0"/>
          </a:p>
          <a:p>
            <a:pPr marL="0" indent="0">
              <a:buNone/>
            </a:pPr>
            <a:endParaRPr lang="en-US" sz="1600" dirty="0"/>
          </a:p>
          <a:p>
            <a:pPr marL="0" indent="0">
              <a:buNone/>
            </a:pPr>
            <a:endParaRPr lang="en-US" sz="1600" dirty="0"/>
          </a:p>
          <a:p>
            <a:pPr marL="0" indent="0" algn="just">
              <a:buNone/>
            </a:pPr>
            <a:r>
              <a:rPr lang="en-IN" sz="1500" b="1" kern="100" dirty="0">
                <a:solidFill>
                  <a:srgbClr val="000000"/>
                </a:solidFill>
                <a:latin typeface="Times New Roman" panose="02020603050405020304" pitchFamily="18" charset="0"/>
                <a:ea typeface="Times New Roman" panose="02020603050405020304" pitchFamily="18" charset="0"/>
              </a:rPr>
              <a:t>E.  </a:t>
            </a:r>
            <a:r>
              <a:rPr lang="en-IN" sz="1500" b="1" kern="100" dirty="0">
                <a:solidFill>
                  <a:srgbClr val="000000"/>
                </a:solidFill>
                <a:effectLst/>
                <a:latin typeface="Times New Roman" panose="02020603050405020304" pitchFamily="18" charset="0"/>
                <a:ea typeface="Times New Roman" panose="02020603050405020304" pitchFamily="18" charset="0"/>
              </a:rPr>
              <a:t>Random Forest</a:t>
            </a:r>
            <a:r>
              <a:rPr lang="en-IN" sz="1500" kern="100" dirty="0">
                <a:solidFill>
                  <a:srgbClr val="000000"/>
                </a:solidFill>
                <a:effectLst/>
                <a:latin typeface="Times New Roman" panose="02020603050405020304" pitchFamily="18" charset="0"/>
                <a:ea typeface="Times New Roman" panose="02020603050405020304" pitchFamily="18" charset="0"/>
              </a:rPr>
              <a:t>: Random forest is used as a supervised machine learning technique and is well well-defined model. In this model, everyone uses this technique for both regression and classification problems. The ensemble learning idea is used in the random forest model. It is one of the classifiers that accommodate the number of various subsets of the given data set in the decision tree and finalize the predicted accuracy of the given data set based on the given label.   </a:t>
            </a:r>
          </a:p>
          <a:p>
            <a:endParaRPr lang="en-US" sz="1600" dirty="0"/>
          </a:p>
          <a:p>
            <a:pPr marL="0" indent="0">
              <a:buNone/>
            </a:pPr>
            <a:endParaRPr lang="en-US" sz="1600" dirty="0"/>
          </a:p>
        </p:txBody>
      </p:sp>
      <p:pic>
        <p:nvPicPr>
          <p:cNvPr id="4" name="Picture 3">
            <a:extLst>
              <a:ext uri="{FF2B5EF4-FFF2-40B4-BE49-F238E27FC236}">
                <a16:creationId xmlns:a16="http://schemas.microsoft.com/office/drawing/2014/main" id="{4C1F22EE-1007-EE3A-FDDE-284141380D23}"/>
              </a:ext>
            </a:extLst>
          </p:cNvPr>
          <p:cNvPicPr>
            <a:picLocks noChangeAspect="1"/>
          </p:cNvPicPr>
          <p:nvPr/>
        </p:nvPicPr>
        <p:blipFill>
          <a:blip r:embed="rId2"/>
          <a:stretch>
            <a:fillRect/>
          </a:stretch>
        </p:blipFill>
        <p:spPr>
          <a:xfrm>
            <a:off x="4057292" y="1454929"/>
            <a:ext cx="3883389" cy="1900458"/>
          </a:xfrm>
          <a:prstGeom prst="rect">
            <a:avLst/>
          </a:prstGeom>
        </p:spPr>
      </p:pic>
      <p:pic>
        <p:nvPicPr>
          <p:cNvPr id="5" name="Picture 4">
            <a:extLst>
              <a:ext uri="{FF2B5EF4-FFF2-40B4-BE49-F238E27FC236}">
                <a16:creationId xmlns:a16="http://schemas.microsoft.com/office/drawing/2014/main" id="{26D25347-A236-944E-A896-3F314D6B2FEC}"/>
              </a:ext>
            </a:extLst>
          </p:cNvPr>
          <p:cNvPicPr/>
          <p:nvPr/>
        </p:nvPicPr>
        <p:blipFill>
          <a:blip r:embed="rId3"/>
          <a:stretch>
            <a:fillRect/>
          </a:stretch>
        </p:blipFill>
        <p:spPr>
          <a:xfrm>
            <a:off x="4107228" y="4705965"/>
            <a:ext cx="5593985" cy="1394212"/>
          </a:xfrm>
          <a:prstGeom prst="rect">
            <a:avLst/>
          </a:prstGeom>
        </p:spPr>
      </p:pic>
    </p:spTree>
    <p:extLst>
      <p:ext uri="{BB962C8B-B14F-4D97-AF65-F5344CB8AC3E}">
        <p14:creationId xmlns:p14="http://schemas.microsoft.com/office/powerpoint/2010/main" val="2035977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0"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41"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6"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61" name="Rectangle 60">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3DA31F-0167-E7D6-85F0-70F0AFF2CDF4}"/>
              </a:ext>
            </a:extLst>
          </p:cNvPr>
          <p:cNvSpPr>
            <a:spLocks noGrp="1"/>
          </p:cNvSpPr>
          <p:nvPr>
            <p:ph type="title"/>
          </p:nvPr>
        </p:nvSpPr>
        <p:spPr>
          <a:xfrm>
            <a:off x="645459" y="960120"/>
            <a:ext cx="3865695" cy="4171278"/>
          </a:xfrm>
        </p:spPr>
        <p:txBody>
          <a:bodyPr>
            <a:normAutofit/>
          </a:bodyPr>
          <a:lstStyle/>
          <a:p>
            <a:pPr algn="r"/>
            <a:r>
              <a:rPr lang="en-US" sz="4400">
                <a:solidFill>
                  <a:schemeClr val="tx1"/>
                </a:solidFill>
                <a:latin typeface="+mn-lt"/>
              </a:rPr>
              <a:t>6. RESULT</a:t>
            </a:r>
          </a:p>
        </p:txBody>
      </p:sp>
      <p:cxnSp>
        <p:nvCxnSpPr>
          <p:cNvPr id="62" name="Straight Connector 61">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37DEF33-AEE9-13D4-9E54-2977385C731B}"/>
              </a:ext>
            </a:extLst>
          </p:cNvPr>
          <p:cNvSpPr>
            <a:spLocks noGrp="1"/>
          </p:cNvSpPr>
          <p:nvPr>
            <p:ph idx="1"/>
          </p:nvPr>
        </p:nvSpPr>
        <p:spPr>
          <a:xfrm>
            <a:off x="4983164" y="960120"/>
            <a:ext cx="5511800" cy="4171278"/>
          </a:xfrm>
        </p:spPr>
        <p:txBody>
          <a:bodyPr>
            <a:normAutofit/>
          </a:bodyPr>
          <a:lstStyle/>
          <a:p>
            <a:r>
              <a:rPr lang="en-IN" kern="100">
                <a:effectLst/>
                <a:latin typeface="Times New Roman" panose="02020603050405020304" pitchFamily="18" charset="0"/>
                <a:ea typeface="Times New Roman" panose="02020603050405020304" pitchFamily="18" charset="0"/>
              </a:rPr>
              <a:t>In this study, various machine learning algorithms were evaluated for predicting heart disease based on patient data, and K-Nearest Neighbors (KNN) emerged as the most effective model. The model achieved an accuracy of </a:t>
            </a:r>
            <a:r>
              <a:rPr lang="en-IN" b="1" kern="100">
                <a:effectLst/>
                <a:latin typeface="Times New Roman" panose="02020603050405020304" pitchFamily="18" charset="0"/>
                <a:ea typeface="Times New Roman" panose="02020603050405020304" pitchFamily="18" charset="0"/>
              </a:rPr>
              <a:t>97.33%</a:t>
            </a:r>
            <a:r>
              <a:rPr lang="en-IN" kern="100">
                <a:effectLst/>
                <a:latin typeface="Times New Roman" panose="02020603050405020304" pitchFamily="18" charset="0"/>
                <a:ea typeface="Times New Roman" panose="02020603050405020304" pitchFamily="18" charset="0"/>
              </a:rPr>
              <a:t>, demonstrating its high performance in classifying heart disease cases.</a:t>
            </a:r>
          </a:p>
          <a:p>
            <a:pPr marL="0" indent="0">
              <a:buNone/>
            </a:pPr>
            <a:endParaRPr lang="en-US" dirty="0"/>
          </a:p>
        </p:txBody>
      </p:sp>
    </p:spTree>
    <p:extLst>
      <p:ext uri="{BB962C8B-B14F-4D97-AF65-F5344CB8AC3E}">
        <p14:creationId xmlns:p14="http://schemas.microsoft.com/office/powerpoint/2010/main" val="3668022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39"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40"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6"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60" name="Rectangle 59">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B90046-829B-1FF2-09B8-6329E5829E51}"/>
              </a:ext>
            </a:extLst>
          </p:cNvPr>
          <p:cNvSpPr>
            <a:spLocks noGrp="1"/>
          </p:cNvSpPr>
          <p:nvPr>
            <p:ph type="title"/>
          </p:nvPr>
        </p:nvSpPr>
        <p:spPr>
          <a:xfrm>
            <a:off x="645459" y="960120"/>
            <a:ext cx="3865695" cy="4171278"/>
          </a:xfrm>
        </p:spPr>
        <p:txBody>
          <a:bodyPr>
            <a:normAutofit/>
          </a:bodyPr>
          <a:lstStyle/>
          <a:p>
            <a:pPr algn="r"/>
            <a:r>
              <a:rPr lang="en-IN" sz="4400" b="1" kern="100">
                <a:solidFill>
                  <a:schemeClr val="tx1"/>
                </a:solidFill>
                <a:effectLst/>
                <a:latin typeface="+mn-lt"/>
                <a:ea typeface="Times New Roman" panose="02020603050405020304" pitchFamily="18" charset="0"/>
              </a:rPr>
              <a:t>Performance Metrics</a:t>
            </a:r>
            <a:br>
              <a:rPr lang="en-IN" sz="4400" kern="100">
                <a:solidFill>
                  <a:schemeClr val="tx1"/>
                </a:solidFill>
                <a:effectLst/>
                <a:latin typeface="Times New Roman" panose="02020603050405020304" pitchFamily="18" charset="0"/>
                <a:ea typeface="Times New Roman" panose="02020603050405020304" pitchFamily="18" charset="0"/>
              </a:rPr>
            </a:br>
            <a:endParaRPr lang="en-US" sz="4400" dirty="0">
              <a:solidFill>
                <a:schemeClr val="tx1"/>
              </a:solidFill>
            </a:endParaRPr>
          </a:p>
        </p:txBody>
      </p:sp>
      <p:cxnSp>
        <p:nvCxnSpPr>
          <p:cNvPr id="61" name="Straight Connector 60">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F1F7E8D-E3B7-D6A3-4278-6F40ADB7892E}"/>
              </a:ext>
            </a:extLst>
          </p:cNvPr>
          <p:cNvSpPr>
            <a:spLocks noGrp="1"/>
          </p:cNvSpPr>
          <p:nvPr>
            <p:ph idx="1"/>
          </p:nvPr>
        </p:nvSpPr>
        <p:spPr>
          <a:xfrm>
            <a:off x="4983164" y="960120"/>
            <a:ext cx="5511800" cy="4171278"/>
          </a:xfrm>
        </p:spPr>
        <p:txBody>
          <a:bodyPr>
            <a:normAutofit lnSpcReduction="10000"/>
          </a:bodyPr>
          <a:lstStyle/>
          <a:p>
            <a:pPr>
              <a:lnSpc>
                <a:spcPct val="110000"/>
              </a:lnSpc>
            </a:pPr>
            <a:r>
              <a:rPr lang="en-IN" sz="1400" kern="100">
                <a:effectLst/>
                <a:latin typeface="Times New Roman" panose="02020603050405020304" pitchFamily="18" charset="0"/>
                <a:ea typeface="Times New Roman" panose="02020603050405020304" pitchFamily="18" charset="0"/>
              </a:rPr>
              <a:t>The KNN model was evaluated using several performance metrics, which are summarized below:</a:t>
            </a:r>
          </a:p>
          <a:p>
            <a:pPr marL="342900" marR="457200" lvl="0" indent="-342900">
              <a:lnSpc>
                <a:spcPct val="110000"/>
              </a:lnSpc>
              <a:spcAft>
                <a:spcPts val="1245"/>
              </a:spcAft>
              <a:buSzPts val="1000"/>
              <a:buFont typeface="Symbol" pitchFamily="2" charset="2"/>
              <a:buChar char=""/>
              <a:tabLst>
                <a:tab pos="457200" algn="l"/>
              </a:tabLst>
            </a:pPr>
            <a:r>
              <a:rPr lang="en-IN" sz="1400" b="1" kern="100">
                <a:effectLst/>
                <a:latin typeface="Times New Roman" panose="02020603050405020304" pitchFamily="18" charset="0"/>
                <a:ea typeface="Times New Roman" panose="02020603050405020304" pitchFamily="18" charset="0"/>
              </a:rPr>
              <a:t>Accuracy</a:t>
            </a:r>
            <a:r>
              <a:rPr lang="en-IN" sz="1400" kern="100">
                <a:effectLst/>
                <a:latin typeface="Times New Roman" panose="02020603050405020304" pitchFamily="18" charset="0"/>
                <a:ea typeface="Times New Roman" panose="02020603050405020304" pitchFamily="18" charset="0"/>
              </a:rPr>
              <a:t>: 97.33%</a:t>
            </a:r>
          </a:p>
          <a:p>
            <a:pPr marL="742950" marR="457200" lvl="1" indent="-285750">
              <a:lnSpc>
                <a:spcPct val="110000"/>
              </a:lnSpc>
              <a:spcAft>
                <a:spcPts val="1245"/>
              </a:spcAft>
              <a:buSzPts val="1000"/>
              <a:buFont typeface="Courier New" panose="02070309020205020404" pitchFamily="49" charset="0"/>
              <a:buChar char="o"/>
              <a:tabLst>
                <a:tab pos="914400" algn="l"/>
              </a:tabLst>
            </a:pPr>
            <a:r>
              <a:rPr lang="en-IN" sz="1400" kern="100">
                <a:effectLst/>
                <a:latin typeface="Times New Roman" panose="02020603050405020304" pitchFamily="18" charset="0"/>
                <a:ea typeface="Times New Roman" panose="02020603050405020304" pitchFamily="18" charset="0"/>
                <a:cs typeface="Times New Roman" panose="02020603050405020304" pitchFamily="18" charset="0"/>
              </a:rPr>
              <a:t>The KNN model correctly classified 97.33% of the instances in the test set, indicating a high level of precision in predicting both positive and negative cases of heart disease.</a:t>
            </a:r>
          </a:p>
          <a:p>
            <a:pPr marL="342900" marR="457200" lvl="0" indent="-342900">
              <a:lnSpc>
                <a:spcPct val="110000"/>
              </a:lnSpc>
              <a:spcAft>
                <a:spcPts val="1245"/>
              </a:spcAft>
              <a:buSzPts val="1000"/>
              <a:buFont typeface="Symbol" pitchFamily="2" charset="2"/>
              <a:buChar char=""/>
              <a:tabLst>
                <a:tab pos="457200" algn="l"/>
              </a:tabLst>
            </a:pPr>
            <a:r>
              <a:rPr lang="en-IN" sz="1400" b="1" kern="100">
                <a:effectLst/>
                <a:latin typeface="Times New Roman" panose="02020603050405020304" pitchFamily="18" charset="0"/>
                <a:ea typeface="Times New Roman" panose="02020603050405020304" pitchFamily="18" charset="0"/>
              </a:rPr>
              <a:t>Precision</a:t>
            </a:r>
            <a:r>
              <a:rPr lang="en-IN" sz="1400" kern="100">
                <a:effectLst/>
                <a:latin typeface="Times New Roman" panose="02020603050405020304" pitchFamily="18" charset="0"/>
                <a:ea typeface="Times New Roman" panose="02020603050405020304" pitchFamily="18" charset="0"/>
              </a:rPr>
              <a:t>: [0.64]</a:t>
            </a:r>
          </a:p>
          <a:p>
            <a:pPr marL="742950" marR="457200" lvl="1" indent="-285750">
              <a:lnSpc>
                <a:spcPct val="110000"/>
              </a:lnSpc>
              <a:spcAft>
                <a:spcPts val="1245"/>
              </a:spcAft>
              <a:buSzPts val="1000"/>
              <a:buFont typeface="Courier New" panose="02070309020205020404" pitchFamily="49" charset="0"/>
              <a:buChar char="o"/>
              <a:tabLst>
                <a:tab pos="914400" algn="l"/>
              </a:tabLst>
            </a:pPr>
            <a:r>
              <a:rPr lang="en-IN" sz="1400" kern="100">
                <a:effectLst/>
                <a:latin typeface="Times New Roman" panose="02020603050405020304" pitchFamily="18" charset="0"/>
                <a:ea typeface="Times New Roman" panose="02020603050405020304" pitchFamily="18" charset="0"/>
                <a:cs typeface="Times New Roman" panose="02020603050405020304" pitchFamily="18" charset="0"/>
              </a:rPr>
              <a:t>Precision is the proportion of true positive predictions (patients who actually have heart disease) out of all positive predictions made by the model. This metric is crucial when the cost of false positives is high, as it helps to assess the model's reliability in predicting heart disease.</a:t>
            </a:r>
          </a:p>
          <a:p>
            <a:pPr marL="0" indent="0">
              <a:lnSpc>
                <a:spcPct val="110000"/>
              </a:lnSpc>
              <a:buNone/>
            </a:pPr>
            <a:endParaRPr lang="en-US" sz="1400" dirty="0"/>
          </a:p>
        </p:txBody>
      </p:sp>
    </p:spTree>
    <p:extLst>
      <p:ext uri="{BB962C8B-B14F-4D97-AF65-F5344CB8AC3E}">
        <p14:creationId xmlns:p14="http://schemas.microsoft.com/office/powerpoint/2010/main" val="36999466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6E963A-4945-25E1-A3B9-FBF7905E75C3}"/>
              </a:ext>
            </a:extLst>
          </p:cNvPr>
          <p:cNvSpPr>
            <a:spLocks noGrp="1"/>
          </p:cNvSpPr>
          <p:nvPr>
            <p:ph type="title"/>
          </p:nvPr>
        </p:nvSpPr>
        <p:spPr>
          <a:xfrm>
            <a:off x="2880485" y="841375"/>
            <a:ext cx="6230857" cy="1230570"/>
          </a:xfrm>
        </p:spPr>
        <p:txBody>
          <a:bodyPr anchor="t">
            <a:normAutofit/>
          </a:bodyPr>
          <a:lstStyle/>
          <a:p>
            <a:pPr algn="l"/>
            <a:r>
              <a:rPr lang="en-US" sz="3600" dirty="0">
                <a:solidFill>
                  <a:schemeClr val="accent1"/>
                </a:solidFill>
                <a:latin typeface="+mn-lt"/>
              </a:rPr>
              <a:t>Performance Metrics contd..</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F04DB29D-C214-CF8D-A8E4-A9F37CC856AA}"/>
              </a:ext>
            </a:extLst>
          </p:cNvPr>
          <p:cNvSpPr>
            <a:spLocks noGrp="1"/>
          </p:cNvSpPr>
          <p:nvPr>
            <p:ph idx="1"/>
          </p:nvPr>
        </p:nvSpPr>
        <p:spPr>
          <a:xfrm>
            <a:off x="2880487" y="2249046"/>
            <a:ext cx="6123783" cy="3802762"/>
          </a:xfrm>
        </p:spPr>
        <p:txBody>
          <a:bodyPr anchor="t">
            <a:normAutofit/>
          </a:bodyPr>
          <a:lstStyle/>
          <a:p>
            <a:pPr marL="342900" marR="457200" lvl="0" indent="-342900">
              <a:lnSpc>
                <a:spcPct val="110000"/>
              </a:lnSpc>
              <a:spcAft>
                <a:spcPts val="1245"/>
              </a:spcAft>
              <a:buSzPts val="1000"/>
              <a:buFont typeface="Symbol" pitchFamily="2" charset="2"/>
              <a:buChar char=""/>
              <a:tabLst>
                <a:tab pos="457200" algn="l"/>
              </a:tabLst>
            </a:pPr>
            <a:r>
              <a:rPr lang="en-IN" sz="1400" b="1" kern="100" dirty="0">
                <a:effectLst/>
                <a:latin typeface="Times New Roman" panose="02020603050405020304" pitchFamily="18" charset="0"/>
                <a:ea typeface="Times New Roman" panose="02020603050405020304" pitchFamily="18" charset="0"/>
              </a:rPr>
              <a:t>Recall </a:t>
            </a:r>
            <a:r>
              <a:rPr lang="en-IN" sz="1400" kern="100" dirty="0">
                <a:effectLst/>
                <a:latin typeface="Times New Roman" panose="02020603050405020304" pitchFamily="18" charset="0"/>
                <a:ea typeface="Times New Roman" panose="02020603050405020304" pitchFamily="18" charset="0"/>
              </a:rPr>
              <a:t>: [0.76]</a:t>
            </a:r>
          </a:p>
          <a:p>
            <a:pPr marL="742950" marR="457200" lvl="1" indent="-285750">
              <a:lnSpc>
                <a:spcPct val="110000"/>
              </a:lnSpc>
              <a:spcAft>
                <a:spcPts val="1245"/>
              </a:spcAft>
              <a:buSzPts val="1000"/>
              <a:buFont typeface="Courier New" panose="02070309020205020404" pitchFamily="49" charset="0"/>
              <a:buChar char="o"/>
              <a:tabLst>
                <a:tab pos="914400" algn="l"/>
              </a:tabLst>
            </a:pPr>
            <a:r>
              <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rPr>
              <a:t>Recall represents the proportion of actual positive cases (patients who truly have heart disease) that were correctly identified by the model. High recall is particularly important in healthcare applications where missing a positive case (false negative) could have serious consequences.</a:t>
            </a:r>
            <a:endParaRPr lang="en-IN" sz="1400" kern="100" dirty="0">
              <a:effectLst/>
              <a:latin typeface="Times New Roman" panose="02020603050405020304" pitchFamily="18" charset="0"/>
              <a:ea typeface="Times New Roman" panose="02020603050405020304" pitchFamily="18" charset="0"/>
            </a:endParaRPr>
          </a:p>
          <a:p>
            <a:pPr marL="342900" marR="457200" lvl="0" indent="-342900">
              <a:lnSpc>
                <a:spcPct val="110000"/>
              </a:lnSpc>
              <a:spcAft>
                <a:spcPts val="1245"/>
              </a:spcAft>
              <a:buSzPts val="1000"/>
              <a:buFont typeface="Symbol" pitchFamily="2" charset="2"/>
              <a:buChar char=""/>
              <a:tabLst>
                <a:tab pos="457200" algn="l"/>
              </a:tabLst>
            </a:pPr>
            <a:r>
              <a:rPr lang="en-IN" sz="1400" b="1" kern="100" dirty="0">
                <a:effectLst/>
                <a:latin typeface="Times New Roman" panose="02020603050405020304" pitchFamily="18" charset="0"/>
                <a:ea typeface="Times New Roman" panose="02020603050405020304" pitchFamily="18" charset="0"/>
              </a:rPr>
              <a:t>F1-Score</a:t>
            </a:r>
            <a:r>
              <a:rPr lang="en-IN" sz="1400" kern="100" dirty="0">
                <a:effectLst/>
                <a:latin typeface="Times New Roman" panose="02020603050405020304" pitchFamily="18" charset="0"/>
                <a:ea typeface="Times New Roman" panose="02020603050405020304" pitchFamily="18" charset="0"/>
              </a:rPr>
              <a:t>: [0.70]</a:t>
            </a:r>
          </a:p>
          <a:p>
            <a:pPr marL="742950" marR="457200" lvl="1" indent="-285750">
              <a:lnSpc>
                <a:spcPct val="110000"/>
              </a:lnSpc>
              <a:spcAft>
                <a:spcPts val="1245"/>
              </a:spcAft>
              <a:buSzPts val="1000"/>
              <a:buFont typeface="Courier New" panose="02070309020205020404" pitchFamily="49" charset="0"/>
              <a:buChar char="o"/>
              <a:tabLst>
                <a:tab pos="914400" algn="l"/>
              </a:tabLst>
            </a:pPr>
            <a:r>
              <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rPr>
              <a:t>The F1-Score is the harmonic mean of precision and recall, providing a balanced measure of the model's performance when dealing with class imbalance.</a:t>
            </a:r>
          </a:p>
          <a:p>
            <a:pPr marL="0" indent="0">
              <a:lnSpc>
                <a:spcPct val="110000"/>
              </a:lnSpc>
              <a:buNone/>
            </a:pPr>
            <a:endParaRPr lang="en-US" sz="1200" dirty="0"/>
          </a:p>
        </p:txBody>
      </p:sp>
    </p:spTree>
    <p:extLst>
      <p:ext uri="{BB962C8B-B14F-4D97-AF65-F5344CB8AC3E}">
        <p14:creationId xmlns:p14="http://schemas.microsoft.com/office/powerpoint/2010/main" val="34921097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Freeform: Shape 11">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08DDB24-3F77-F878-8F62-6D5378358B89}"/>
              </a:ext>
            </a:extLst>
          </p:cNvPr>
          <p:cNvSpPr>
            <a:spLocks noGrp="1"/>
          </p:cNvSpPr>
          <p:nvPr>
            <p:ph type="title"/>
          </p:nvPr>
        </p:nvSpPr>
        <p:spPr>
          <a:xfrm>
            <a:off x="807720" y="2349925"/>
            <a:ext cx="2441894" cy="2456442"/>
          </a:xfrm>
        </p:spPr>
        <p:txBody>
          <a:bodyPr>
            <a:normAutofit/>
          </a:bodyPr>
          <a:lstStyle/>
          <a:p>
            <a:pPr algn="l"/>
            <a:r>
              <a:rPr lang="en-IN" sz="2200" b="1" kern="100" dirty="0">
                <a:effectLst/>
                <a:latin typeface="+mn-lt"/>
                <a:ea typeface="Times New Roman" panose="02020603050405020304" pitchFamily="18" charset="0"/>
              </a:rPr>
              <a:t>7. CONCLUSION</a:t>
            </a:r>
            <a:br>
              <a:rPr lang="en-IN" sz="2500" kern="100" dirty="0">
                <a:effectLst/>
                <a:latin typeface="Times New Roman" panose="02020603050405020304" pitchFamily="18" charset="0"/>
                <a:ea typeface="Times New Roman" panose="02020603050405020304" pitchFamily="18" charset="0"/>
              </a:rPr>
            </a:br>
            <a:endParaRPr lang="en-US" sz="2500" dirty="0"/>
          </a:p>
        </p:txBody>
      </p:sp>
      <p:sp>
        <p:nvSpPr>
          <p:cNvPr id="3" name="Content Placeholder 2">
            <a:extLst>
              <a:ext uri="{FF2B5EF4-FFF2-40B4-BE49-F238E27FC236}">
                <a16:creationId xmlns:a16="http://schemas.microsoft.com/office/drawing/2014/main" id="{66DA76BA-3448-30A0-A100-45B37C71546D}"/>
              </a:ext>
            </a:extLst>
          </p:cNvPr>
          <p:cNvSpPr>
            <a:spLocks noGrp="1"/>
          </p:cNvSpPr>
          <p:nvPr>
            <p:ph idx="1"/>
          </p:nvPr>
        </p:nvSpPr>
        <p:spPr>
          <a:xfrm>
            <a:off x="4846319" y="1111249"/>
            <a:ext cx="6554001" cy="4635503"/>
          </a:xfrm>
        </p:spPr>
        <p:txBody>
          <a:bodyPr>
            <a:normAutofit/>
          </a:bodyPr>
          <a:lstStyle/>
          <a:p>
            <a:pPr marL="6350" marR="457200" indent="-6350">
              <a:lnSpc>
                <a:spcPct val="110000"/>
              </a:lnSpc>
              <a:spcAft>
                <a:spcPts val="1245"/>
              </a:spcAft>
            </a:pPr>
            <a:r>
              <a:rPr lang="en-IN" sz="1700" kern="100" dirty="0">
                <a:effectLst/>
                <a:latin typeface="Times New Roman" panose="02020603050405020304" pitchFamily="18" charset="0"/>
                <a:ea typeface="Times New Roman" panose="02020603050405020304" pitchFamily="18" charset="0"/>
              </a:rPr>
              <a:t>In this study, </a:t>
            </a:r>
            <a:r>
              <a:rPr lang="en-IN" sz="1700" b="1" kern="100" dirty="0">
                <a:effectLst/>
                <a:latin typeface="Times New Roman" panose="02020603050405020304" pitchFamily="18" charset="0"/>
                <a:ea typeface="Times New Roman" panose="02020603050405020304" pitchFamily="18" charset="0"/>
              </a:rPr>
              <a:t>K-Nearest Neighbors (KNN)</a:t>
            </a:r>
            <a:r>
              <a:rPr lang="en-IN" sz="1700" kern="100" dirty="0">
                <a:effectLst/>
                <a:latin typeface="Times New Roman" panose="02020603050405020304" pitchFamily="18" charset="0"/>
                <a:ea typeface="Times New Roman" panose="02020603050405020304" pitchFamily="18" charset="0"/>
              </a:rPr>
              <a:t>, combined with the </a:t>
            </a:r>
            <a:r>
              <a:rPr lang="en-IN" sz="1700" b="1" kern="100" dirty="0">
                <a:effectLst/>
                <a:latin typeface="Times New Roman" panose="02020603050405020304" pitchFamily="18" charset="0"/>
                <a:ea typeface="Times New Roman" panose="02020603050405020304" pitchFamily="18" charset="0"/>
              </a:rPr>
              <a:t>Wrapper Method</a:t>
            </a:r>
            <a:r>
              <a:rPr lang="en-IN" sz="1700" kern="100" dirty="0">
                <a:effectLst/>
                <a:latin typeface="Times New Roman" panose="02020603050405020304" pitchFamily="18" charset="0"/>
                <a:ea typeface="Times New Roman" panose="02020603050405020304" pitchFamily="18" charset="0"/>
              </a:rPr>
              <a:t> for feature selection, achieved a high </a:t>
            </a:r>
            <a:r>
              <a:rPr lang="en-IN" sz="1700" b="1" kern="100" dirty="0">
                <a:effectLst/>
                <a:latin typeface="Times New Roman" panose="02020603050405020304" pitchFamily="18" charset="0"/>
                <a:ea typeface="Times New Roman" panose="02020603050405020304" pitchFamily="18" charset="0"/>
              </a:rPr>
              <a:t>accuracy of 97.33%</a:t>
            </a:r>
            <a:r>
              <a:rPr lang="en-IN" sz="1700" kern="100" dirty="0">
                <a:effectLst/>
                <a:latin typeface="Times New Roman" panose="02020603050405020304" pitchFamily="18" charset="0"/>
                <a:ea typeface="Times New Roman" panose="02020603050405020304" pitchFamily="18" charset="0"/>
              </a:rPr>
              <a:t> in predicting heart disease. The Wrapper Method successfully identified the most important features, improving the model’s performance compared to traditional approaches.</a:t>
            </a:r>
          </a:p>
          <a:p>
            <a:pPr marL="6350" marR="457200" indent="-6350">
              <a:lnSpc>
                <a:spcPct val="110000"/>
              </a:lnSpc>
              <a:spcAft>
                <a:spcPts val="1245"/>
              </a:spcAft>
            </a:pPr>
            <a:r>
              <a:rPr lang="en-IN" sz="1700" kern="100" dirty="0">
                <a:effectLst/>
                <a:latin typeface="Times New Roman" panose="02020603050405020304" pitchFamily="18" charset="0"/>
                <a:ea typeface="Times New Roman" panose="02020603050405020304" pitchFamily="18" charset="0"/>
              </a:rPr>
              <a:t>KNN with feature selection outperformed other classifiers, highlighting its effectiveness in handling the complexities of heart disease prediction. While the model performed well overall, further improvements could be made by refining feature selection or exploring advanced methods.</a:t>
            </a:r>
          </a:p>
          <a:p>
            <a:pPr marL="6350" marR="457200" indent="-6350">
              <a:lnSpc>
                <a:spcPct val="110000"/>
              </a:lnSpc>
              <a:spcAft>
                <a:spcPts val="1245"/>
              </a:spcAft>
            </a:pPr>
            <a:r>
              <a:rPr lang="en-IN" sz="1700" kern="100" dirty="0">
                <a:effectLst/>
                <a:latin typeface="Times New Roman" panose="02020603050405020304" pitchFamily="18" charset="0"/>
                <a:ea typeface="Times New Roman" panose="02020603050405020304" pitchFamily="18" charset="0"/>
              </a:rPr>
              <a:t>This approach demonstrates the potential of KNN with the Wrapper Method as a reliable and efficient tool for heart disease prediction in healthcare applications.</a:t>
            </a:r>
          </a:p>
          <a:p>
            <a:pPr marL="0" indent="0">
              <a:lnSpc>
                <a:spcPct val="110000"/>
              </a:lnSpc>
              <a:buNone/>
            </a:pPr>
            <a:endParaRPr lang="en-US" sz="1700" dirty="0"/>
          </a:p>
        </p:txBody>
      </p:sp>
    </p:spTree>
    <p:extLst>
      <p:ext uri="{BB962C8B-B14F-4D97-AF65-F5344CB8AC3E}">
        <p14:creationId xmlns:p14="http://schemas.microsoft.com/office/powerpoint/2010/main" val="1578963160"/>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C6FEE1-074B-51D9-D7F0-BB01A15DB8C6}"/>
              </a:ext>
            </a:extLst>
          </p:cNvPr>
          <p:cNvSpPr>
            <a:spLocks noGrp="1"/>
          </p:cNvSpPr>
          <p:nvPr>
            <p:ph type="title"/>
          </p:nvPr>
        </p:nvSpPr>
        <p:spPr>
          <a:xfrm>
            <a:off x="2993674" y="364538"/>
            <a:ext cx="6230857" cy="1230570"/>
          </a:xfrm>
        </p:spPr>
        <p:txBody>
          <a:bodyPr anchor="t">
            <a:normAutofit/>
          </a:bodyPr>
          <a:lstStyle/>
          <a:p>
            <a:pPr algn="l"/>
            <a:r>
              <a:rPr lang="en-US" sz="3600" dirty="0">
                <a:solidFill>
                  <a:schemeClr val="accent1"/>
                </a:solidFill>
                <a:latin typeface="+mn-lt"/>
                <a:cs typeface="Times New Roman" panose="02020603050405020304" pitchFamily="18" charset="0"/>
              </a:rPr>
              <a:t>References</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E0FB7F49-727D-C6D5-248C-31248B612C0B}"/>
              </a:ext>
            </a:extLst>
          </p:cNvPr>
          <p:cNvSpPr>
            <a:spLocks noGrp="1"/>
          </p:cNvSpPr>
          <p:nvPr>
            <p:ph idx="1"/>
          </p:nvPr>
        </p:nvSpPr>
        <p:spPr>
          <a:xfrm>
            <a:off x="2967469" y="1497496"/>
            <a:ext cx="8289494" cy="4717774"/>
          </a:xfrm>
        </p:spPr>
        <p:txBody>
          <a:bodyPr anchor="t">
            <a:normAutofit/>
          </a:bodyPr>
          <a:lstStyle/>
          <a:p>
            <a:pPr marL="342900" marR="494030" lvl="0" indent="-342900" algn="just" fontAlgn="base">
              <a:lnSpc>
                <a:spcPct val="110000"/>
              </a:lnSpc>
              <a:spcAft>
                <a:spcPts val="1220"/>
              </a:spcAft>
              <a:buClr>
                <a:srgbClr val="000000"/>
              </a:buClr>
              <a:buSzPts val="1300"/>
              <a:buFont typeface="+mj-lt"/>
              <a:buAutoNum type="arabicPeriod"/>
            </a:pPr>
            <a:r>
              <a:rPr lang="en-IN" sz="14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Golande, A. (2019). Machine Learning Techniques to Predict Heart Attack Effectively.      International Journal of Recent Technology and Engineering. </a:t>
            </a:r>
          </a:p>
          <a:p>
            <a:pPr marL="342900" marR="494030" lvl="0" indent="-342900" algn="just" fontAlgn="base">
              <a:lnSpc>
                <a:spcPct val="110000"/>
              </a:lnSpc>
              <a:spcAft>
                <a:spcPts val="1220"/>
              </a:spcAft>
              <a:buClr>
                <a:srgbClr val="000000"/>
              </a:buClr>
              <a:buSzPts val="1300"/>
              <a:buFont typeface="+mj-lt"/>
              <a:buAutoNum type="arabicPeriod"/>
            </a:pPr>
            <a:r>
              <a:rPr lang="en-IN" sz="14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Krishnan, S. J. (2020). Prediction of Heart Attacks Using Decision Trees and Naive Bayes. International Journal of Recent Technology and Engineering. </a:t>
            </a:r>
          </a:p>
          <a:p>
            <a:pPr marL="342900" marR="494030" lvl="0" indent="-342900" algn="just" fontAlgn="base">
              <a:lnSpc>
                <a:spcPct val="110000"/>
              </a:lnSpc>
              <a:spcAft>
                <a:spcPts val="1220"/>
              </a:spcAft>
              <a:buClr>
                <a:srgbClr val="000000"/>
              </a:buClr>
              <a:buSzPts val="1300"/>
              <a:buFont typeface="+mj-lt"/>
              <a:buAutoNum type="arabicPeriod"/>
            </a:pPr>
            <a:r>
              <a:rPr lang="en-IN" sz="14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Gavhane, A., et al. (2018). Machine Learning Applications for Heart Disease Prediction. International Journal of Recent Technology and Engineering. </a:t>
            </a:r>
          </a:p>
          <a:p>
            <a:pPr marL="342900" marR="494030" lvl="0" indent="-342900" algn="just" fontAlgn="base">
              <a:lnSpc>
                <a:spcPct val="110000"/>
              </a:lnSpc>
              <a:spcAft>
                <a:spcPts val="1220"/>
              </a:spcAft>
              <a:buClr>
                <a:srgbClr val="000000"/>
              </a:buClr>
              <a:buSzPts val="1300"/>
              <a:buFont typeface="+mj-lt"/>
              <a:buAutoNum type="arabicPeriod"/>
            </a:pPr>
            <a:r>
              <a:rPr lang="en-IN" sz="14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Goel, R. (2020). Comparison of ML Algorithms for Heart Disease Prediction. International Journal of Recent Technology and Engineering. </a:t>
            </a:r>
          </a:p>
          <a:p>
            <a:pPr marL="342900" marR="494030" lvl="0" indent="-342900" algn="just" fontAlgn="base">
              <a:lnSpc>
                <a:spcPct val="129000"/>
              </a:lnSpc>
              <a:spcAft>
                <a:spcPts val="1220"/>
              </a:spcAft>
              <a:buClr>
                <a:srgbClr val="000000"/>
              </a:buClr>
              <a:buSzPts val="1300"/>
              <a:buFont typeface="+mj-lt"/>
              <a:buAutoNum type="arabicPeriod"/>
            </a:pPr>
            <a:r>
              <a:rPr lang="en-IN" sz="1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Manjula, P., et al. (2019). Vulnerability Factors in Machine Learning for Heart Disease. International Journal of Recent Technology and Engineering. </a:t>
            </a:r>
          </a:p>
          <a:p>
            <a:pPr marL="342900" marR="494030" lvl="0" indent="-342900" algn="just" fontAlgn="base">
              <a:lnSpc>
                <a:spcPct val="129000"/>
              </a:lnSpc>
              <a:spcAft>
                <a:spcPts val="1220"/>
              </a:spcAft>
              <a:buClr>
                <a:srgbClr val="000000"/>
              </a:buClr>
              <a:buSzPts val="1300"/>
              <a:buFont typeface="+mj-lt"/>
              <a:buAutoNum type="arabicPeriod"/>
            </a:pPr>
            <a:r>
              <a:rPr lang="en-IN" sz="1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Tadiparthi, P. K., et al. (2019). Review of Machine Learning Algorithms for Heart Disease Prediction. International Journal of Recent Technology and Engineering. </a:t>
            </a:r>
          </a:p>
          <a:p>
            <a:pPr marL="342900" marR="494030" lvl="0" indent="-342900" algn="just" fontAlgn="base">
              <a:lnSpc>
                <a:spcPct val="110000"/>
              </a:lnSpc>
              <a:spcAft>
                <a:spcPts val="1220"/>
              </a:spcAft>
              <a:buClr>
                <a:srgbClr val="000000"/>
              </a:buClr>
              <a:buSzPts val="1300"/>
              <a:buFont typeface="+mj-lt"/>
              <a:buAutoNum type="arabicPeriod"/>
            </a:pPr>
            <a:endParaRPr lang="en-IN" sz="13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0000"/>
              </a:lnSpc>
            </a:pPr>
            <a:endParaRPr lang="en-US" sz="1200" dirty="0"/>
          </a:p>
        </p:txBody>
      </p:sp>
    </p:spTree>
    <p:extLst>
      <p:ext uri="{BB962C8B-B14F-4D97-AF65-F5344CB8AC3E}">
        <p14:creationId xmlns:p14="http://schemas.microsoft.com/office/powerpoint/2010/main" val="41726454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5E1AC81-83F2-45A8-9054-15570F4E25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0" name="Freeform 5">
              <a:extLst>
                <a:ext uri="{FF2B5EF4-FFF2-40B4-BE49-F238E27FC236}">
                  <a16:creationId xmlns:a16="http://schemas.microsoft.com/office/drawing/2014/main" id="{B15AA7C5-9BFE-4B90-A119-467AFACE9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 name="Freeform 6">
              <a:extLst>
                <a:ext uri="{FF2B5EF4-FFF2-40B4-BE49-F238E27FC236}">
                  <a16:creationId xmlns:a16="http://schemas.microsoft.com/office/drawing/2014/main" id="{944AB87D-35AF-4719-9940-5822E7702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7">
              <a:extLst>
                <a:ext uri="{FF2B5EF4-FFF2-40B4-BE49-F238E27FC236}">
                  <a16:creationId xmlns:a16="http://schemas.microsoft.com/office/drawing/2014/main" id="{E8B33BE3-7890-4628-9322-7EFBA3375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Freeform 8">
              <a:extLst>
                <a:ext uri="{FF2B5EF4-FFF2-40B4-BE49-F238E27FC236}">
                  <a16:creationId xmlns:a16="http://schemas.microsoft.com/office/drawing/2014/main" id="{01AD3ECF-519E-45E2-99DA-F5C1B507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Freeform 9">
              <a:extLst>
                <a:ext uri="{FF2B5EF4-FFF2-40B4-BE49-F238E27FC236}">
                  <a16:creationId xmlns:a16="http://schemas.microsoft.com/office/drawing/2014/main" id="{C050E700-0FF1-4D25-B54C-84BA04FCD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Freeform 10">
              <a:extLst>
                <a:ext uri="{FF2B5EF4-FFF2-40B4-BE49-F238E27FC236}">
                  <a16:creationId xmlns:a16="http://schemas.microsoft.com/office/drawing/2014/main" id="{720D9C11-F5C9-41B0-B2F2-EE20BC3D0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Freeform 11">
              <a:extLst>
                <a:ext uri="{FF2B5EF4-FFF2-40B4-BE49-F238E27FC236}">
                  <a16:creationId xmlns:a16="http://schemas.microsoft.com/office/drawing/2014/main" id="{623A9DA0-857E-4CDE-80EA-F30F1CE55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Freeform 12">
              <a:extLst>
                <a:ext uri="{FF2B5EF4-FFF2-40B4-BE49-F238E27FC236}">
                  <a16:creationId xmlns:a16="http://schemas.microsoft.com/office/drawing/2014/main" id="{C48B8F4C-2C83-46F6-AFCD-58166AEB1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Freeform 13">
              <a:extLst>
                <a:ext uri="{FF2B5EF4-FFF2-40B4-BE49-F238E27FC236}">
                  <a16:creationId xmlns:a16="http://schemas.microsoft.com/office/drawing/2014/main" id="{234C3795-C44D-41A7-A8F6-891387A66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Freeform 14">
              <a:extLst>
                <a:ext uri="{FF2B5EF4-FFF2-40B4-BE49-F238E27FC236}">
                  <a16:creationId xmlns:a16="http://schemas.microsoft.com/office/drawing/2014/main" id="{91CC36F4-5DFA-4954-B354-97B180E98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Freeform 15">
              <a:extLst>
                <a:ext uri="{FF2B5EF4-FFF2-40B4-BE49-F238E27FC236}">
                  <a16:creationId xmlns:a16="http://schemas.microsoft.com/office/drawing/2014/main" id="{7087A08E-C024-457D-8F99-1F340CED6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16">
              <a:extLst>
                <a:ext uri="{FF2B5EF4-FFF2-40B4-BE49-F238E27FC236}">
                  <a16:creationId xmlns:a16="http://schemas.microsoft.com/office/drawing/2014/main" id="{61CFBC61-7F57-45D7-860E-BF51B0EDA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Freeform 17">
              <a:extLst>
                <a:ext uri="{FF2B5EF4-FFF2-40B4-BE49-F238E27FC236}">
                  <a16:creationId xmlns:a16="http://schemas.microsoft.com/office/drawing/2014/main" id="{2591C3DB-4880-431E-BC3D-37F1378A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Freeform 18">
              <a:extLst>
                <a:ext uri="{FF2B5EF4-FFF2-40B4-BE49-F238E27FC236}">
                  <a16:creationId xmlns:a16="http://schemas.microsoft.com/office/drawing/2014/main" id="{79557EFE-4199-4E24-8A13-1B9CC1715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 name="Freeform 19">
              <a:extLst>
                <a:ext uri="{FF2B5EF4-FFF2-40B4-BE49-F238E27FC236}">
                  <a16:creationId xmlns:a16="http://schemas.microsoft.com/office/drawing/2014/main" id="{0B965615-6052-4907-A136-9CAD14604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Freeform 20">
              <a:extLst>
                <a:ext uri="{FF2B5EF4-FFF2-40B4-BE49-F238E27FC236}">
                  <a16:creationId xmlns:a16="http://schemas.microsoft.com/office/drawing/2014/main" id="{F788FFC4-205D-47C1-91E7-DD1A52E0A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Freeform 21">
              <a:extLst>
                <a:ext uri="{FF2B5EF4-FFF2-40B4-BE49-F238E27FC236}">
                  <a16:creationId xmlns:a16="http://schemas.microsoft.com/office/drawing/2014/main" id="{462FADD6-C927-46ED-A6E6-273B35C2F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22">
              <a:extLst>
                <a:ext uri="{FF2B5EF4-FFF2-40B4-BE49-F238E27FC236}">
                  <a16:creationId xmlns:a16="http://schemas.microsoft.com/office/drawing/2014/main" id="{AF64005E-134D-4444-9425-FB1C188985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23">
              <a:extLst>
                <a:ext uri="{FF2B5EF4-FFF2-40B4-BE49-F238E27FC236}">
                  <a16:creationId xmlns:a16="http://schemas.microsoft.com/office/drawing/2014/main" id="{E2565CA7-A8CB-463D-8D25-4F41235BC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24">
              <a:extLst>
                <a:ext uri="{FF2B5EF4-FFF2-40B4-BE49-F238E27FC236}">
                  <a16:creationId xmlns:a16="http://schemas.microsoft.com/office/drawing/2014/main" id="{41ABBFC0-4EEA-4634-A73B-945729D6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25">
              <a:extLst>
                <a:ext uri="{FF2B5EF4-FFF2-40B4-BE49-F238E27FC236}">
                  <a16:creationId xmlns:a16="http://schemas.microsoft.com/office/drawing/2014/main" id="{E422F11F-726A-4A93-9D1B-B1400B061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2" name="Group 31">
            <a:extLst>
              <a:ext uri="{FF2B5EF4-FFF2-40B4-BE49-F238E27FC236}">
                <a16:creationId xmlns:a16="http://schemas.microsoft.com/office/drawing/2014/main" id="{FBF129BC-EA9E-4D20-898B-399F7727DF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3" name="Rectangle 32">
              <a:extLst>
                <a:ext uri="{FF2B5EF4-FFF2-40B4-BE49-F238E27FC236}">
                  <a16:creationId xmlns:a16="http://schemas.microsoft.com/office/drawing/2014/main" id="{CFF42BAE-3249-46C8-9108-A83C87206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4" name="Isosceles Triangle 22">
              <a:extLst>
                <a:ext uri="{FF2B5EF4-FFF2-40B4-BE49-F238E27FC236}">
                  <a16:creationId xmlns:a16="http://schemas.microsoft.com/office/drawing/2014/main" id="{4DDE2BA8-4174-4A99-BB09-0BA28F26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5" name="Rectangle 34">
              <a:extLst>
                <a:ext uri="{FF2B5EF4-FFF2-40B4-BE49-F238E27FC236}">
                  <a16:creationId xmlns:a16="http://schemas.microsoft.com/office/drawing/2014/main" id="{4A893933-F7DD-4DA6-85C7-4CFF587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sp>
        <p:nvSpPr>
          <p:cNvPr id="37" name="Rectangle 36">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0"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6"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useBgFill="1">
        <p:nvSpPr>
          <p:cNvPr id="62" name="Rectangle 61">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TextBox 3">
            <a:extLst>
              <a:ext uri="{FF2B5EF4-FFF2-40B4-BE49-F238E27FC236}">
                <a16:creationId xmlns:a16="http://schemas.microsoft.com/office/drawing/2014/main" id="{A498593C-D5A3-3644-8B1B-0908E9532A9B}"/>
              </a:ext>
            </a:extLst>
          </p:cNvPr>
          <p:cNvSpPr txBox="1"/>
          <p:nvPr/>
        </p:nvSpPr>
        <p:spPr>
          <a:xfrm>
            <a:off x="2820603" y="1484242"/>
            <a:ext cx="8486870" cy="4890053"/>
          </a:xfrm>
          <a:prstGeom prst="rect">
            <a:avLst/>
          </a:prstGeom>
        </p:spPr>
        <p:txBody>
          <a:bodyPr vert="horz" lIns="91440" tIns="45720" rIns="91440" bIns="45720" rtlCol="0" anchor="t">
            <a:normAutofit/>
          </a:bodyPr>
          <a:lstStyle/>
          <a:p>
            <a:pPr marL="457200" marR="494030" lvl="0" indent="-342900" defTabSz="914400" fontAlgn="base">
              <a:lnSpc>
                <a:spcPct val="110000"/>
              </a:lnSpc>
              <a:spcAft>
                <a:spcPts val="1220"/>
              </a:spcAft>
              <a:buClr>
                <a:schemeClr val="accent1"/>
              </a:buClr>
              <a:buSzPct val="110000"/>
              <a:buFont typeface="+mj-lt"/>
              <a:buAutoNum type="arabicPeriod" startAt="7"/>
            </a:pPr>
            <a:r>
              <a:rPr lang="en-US" sz="1400" u="none" strike="noStrike" dirty="0">
                <a:uFill>
                  <a:solidFill>
                    <a:srgbClr val="000000"/>
                  </a:solidFill>
                </a:uFill>
                <a:latin typeface="Times New Roman" panose="02020603050405020304" pitchFamily="18" charset="0"/>
                <a:cs typeface="Times New Roman" panose="02020603050405020304" pitchFamily="18" charset="0"/>
              </a:rPr>
              <a:t>Karthick K., et al. (2022)Implementation of a heart disease risk prediction model using machine learning. Comput. Math. Methods. </a:t>
            </a:r>
          </a:p>
          <a:p>
            <a:pPr marL="457200" marR="494030" lvl="0" indent="-342900" defTabSz="914400" fontAlgn="base">
              <a:lnSpc>
                <a:spcPct val="110000"/>
              </a:lnSpc>
              <a:spcAft>
                <a:spcPts val="1220"/>
              </a:spcAft>
              <a:buClr>
                <a:schemeClr val="accent1"/>
              </a:buClr>
              <a:buSzPct val="110000"/>
              <a:buFont typeface="+mj-lt"/>
              <a:buAutoNum type="arabicPeriod" startAt="7"/>
            </a:pPr>
            <a:r>
              <a:rPr lang="en-US" sz="1400" u="none" strike="noStrike" dirty="0">
                <a:uFill>
                  <a:solidFill>
                    <a:srgbClr val="000000"/>
                  </a:solidFill>
                </a:uFill>
                <a:latin typeface="Times New Roman" panose="02020603050405020304" pitchFamily="18" charset="0"/>
                <a:cs typeface="Times New Roman" panose="02020603050405020304" pitchFamily="18" charset="0"/>
              </a:rPr>
              <a:t>Mujawar, S. H., et al. (2021). Heart Disease Prediction Using K-means and Naive Bayes. International Journal of Recent Technology and Engineering. </a:t>
            </a:r>
          </a:p>
          <a:p>
            <a:pPr marL="457200" marR="494030" lvl="0" indent="-342900" defTabSz="914400" fontAlgn="base">
              <a:lnSpc>
                <a:spcPct val="110000"/>
              </a:lnSpc>
              <a:spcAft>
                <a:spcPts val="1220"/>
              </a:spcAft>
              <a:buClr>
                <a:schemeClr val="accent1"/>
              </a:buClr>
              <a:buSzPct val="110000"/>
              <a:buFont typeface="+mj-lt"/>
              <a:buAutoNum type="arabicPeriod" startAt="7"/>
            </a:pPr>
            <a:r>
              <a:rPr lang="en-US" sz="1400" u="none" strike="noStrike" dirty="0">
                <a:uFill>
                  <a:solidFill>
                    <a:srgbClr val="000000"/>
                  </a:solidFill>
                </a:uFill>
                <a:latin typeface="Times New Roman" panose="02020603050405020304" pitchFamily="18" charset="0"/>
                <a:cs typeface="Times New Roman" panose="02020603050405020304" pitchFamily="18" charset="0"/>
              </a:rPr>
              <a:t>Monica, S. L., et al. (2021). Analysis of Cardiovascular Disease Using Data Mining Techniques. International Journal of Recent Technology and Engineering. </a:t>
            </a:r>
          </a:p>
          <a:p>
            <a:pPr marL="457200" marR="494030" lvl="0" indent="-342900" defTabSz="914400" fontAlgn="base">
              <a:lnSpc>
                <a:spcPct val="110000"/>
              </a:lnSpc>
              <a:spcAft>
                <a:spcPts val="1220"/>
              </a:spcAft>
              <a:buClr>
                <a:schemeClr val="accent1"/>
              </a:buClr>
              <a:buSzPct val="110000"/>
              <a:buFont typeface="+mj-lt"/>
              <a:buAutoNum type="arabicPeriod" startAt="7"/>
            </a:pPr>
            <a:r>
              <a:rPr lang="en-US" sz="1400" u="none" strike="noStrike" dirty="0">
                <a:uFill>
                  <a:solidFill>
                    <a:srgbClr val="000000"/>
                  </a:solidFill>
                </a:uFill>
                <a:latin typeface="Times New Roman" panose="02020603050405020304" pitchFamily="18" charset="0"/>
                <a:cs typeface="Times New Roman" panose="02020603050405020304" pitchFamily="18" charset="0"/>
              </a:rPr>
              <a:t>Williams, R., et al. (2020). Prediction of Heart Disease Using Machine Learning Techniques. International Journal of Recent Technology and Engineering. </a:t>
            </a:r>
          </a:p>
          <a:p>
            <a:pPr marL="457200" marR="494030" lvl="0" indent="-342900" defTabSz="914400" fontAlgn="base">
              <a:lnSpc>
                <a:spcPct val="110000"/>
              </a:lnSpc>
              <a:spcAft>
                <a:spcPts val="1220"/>
              </a:spcAft>
              <a:buClr>
                <a:schemeClr val="accent1"/>
              </a:buClr>
              <a:buSzPct val="110000"/>
              <a:buFont typeface="+mj-lt"/>
              <a:buAutoNum type="arabicPeriod" startAt="7"/>
            </a:pPr>
            <a:r>
              <a:rPr lang="en-US" sz="1400" u="none" strike="noStrike" dirty="0">
                <a:uFill>
                  <a:solidFill>
                    <a:srgbClr val="000000"/>
                  </a:solidFill>
                </a:uFill>
                <a:latin typeface="Times New Roman" panose="02020603050405020304" pitchFamily="18" charset="0"/>
                <a:cs typeface="Times New Roman" panose="02020603050405020304" pitchFamily="18" charset="0"/>
              </a:rPr>
              <a:t>Dubey, A. K., et al. (2020). Performance Analysis of Machine Learning Models for Heart Disease Classification using Cleveland and Statlog Datasets. International Journal of Recent Technology and Engineering. </a:t>
            </a:r>
          </a:p>
          <a:p>
            <a:pPr marL="457200" marR="494030" lvl="0" indent="-342900" defTabSz="914400" fontAlgn="base">
              <a:lnSpc>
                <a:spcPct val="110000"/>
              </a:lnSpc>
              <a:spcAft>
                <a:spcPts val="1220"/>
              </a:spcAft>
              <a:buClr>
                <a:schemeClr val="accent1"/>
              </a:buClr>
              <a:buSzPct val="110000"/>
              <a:buFont typeface="+mj-lt"/>
              <a:buAutoNum type="arabicPeriod" startAt="7"/>
            </a:pPr>
            <a:r>
              <a:rPr lang="en-US" sz="1400" u="none" strike="noStrike" dirty="0">
                <a:uFill>
                  <a:solidFill>
                    <a:srgbClr val="000000"/>
                  </a:solidFill>
                </a:uFill>
                <a:latin typeface="Times New Roman" panose="02020603050405020304" pitchFamily="18" charset="0"/>
                <a:cs typeface="Times New Roman" panose="02020603050405020304" pitchFamily="18" charset="0"/>
              </a:rPr>
              <a:t>Veisi H., Ghaedsharaf H.R., Ebrahimi M. Improving the Performance of Machine Learning Algorithms for Heart Disease Diagnosis by Optimizing Data and Features. Soft Comput. J. </a:t>
            </a:r>
          </a:p>
          <a:p>
            <a:pPr marL="114300" marR="494030" lvl="0" defTabSz="914400" fontAlgn="base">
              <a:lnSpc>
                <a:spcPct val="110000"/>
              </a:lnSpc>
              <a:spcAft>
                <a:spcPts val="1220"/>
              </a:spcAft>
              <a:buClr>
                <a:schemeClr val="accent1"/>
              </a:buClr>
              <a:buSzPct val="110000"/>
            </a:pPr>
            <a:endParaRPr lang="en-US" sz="1100" u="none" strike="noStrike" dirty="0">
              <a:uFill>
                <a:solidFill>
                  <a:srgbClr val="000000"/>
                </a:solidFill>
              </a:uFill>
            </a:endParaRPr>
          </a:p>
          <a:p>
            <a:pPr marL="342900" marR="494030" lvl="0" indent="-228600" defTabSz="914400" fontAlgn="base">
              <a:lnSpc>
                <a:spcPct val="110000"/>
              </a:lnSpc>
              <a:spcAft>
                <a:spcPts val="1220"/>
              </a:spcAft>
              <a:buClr>
                <a:schemeClr val="accent1"/>
              </a:buClr>
              <a:buSzPct val="110000"/>
              <a:buFont typeface="+mj-lt"/>
              <a:buAutoNum type="arabicPeriod"/>
            </a:pPr>
            <a:endParaRPr lang="en-US" sz="1100" u="none" strike="noStrike" dirty="0">
              <a:uFill>
                <a:solidFill>
                  <a:srgbClr val="000000"/>
                </a:solidFill>
              </a:uFill>
            </a:endParaRPr>
          </a:p>
          <a:p>
            <a:pPr marL="342900" marR="494030" lvl="0" indent="-228600" defTabSz="914400" fontAlgn="base">
              <a:lnSpc>
                <a:spcPct val="110000"/>
              </a:lnSpc>
              <a:spcAft>
                <a:spcPts val="1220"/>
              </a:spcAft>
              <a:buClr>
                <a:schemeClr val="accent1"/>
              </a:buClr>
              <a:buSzPct val="110000"/>
              <a:buFont typeface="+mj-lt"/>
              <a:buAutoNum type="arabicPeriod"/>
            </a:pPr>
            <a:endParaRPr lang="en-US" sz="1100" u="none" strike="noStrike" dirty="0">
              <a:uFill>
                <a:solidFill>
                  <a:srgbClr val="000000"/>
                </a:solidFill>
              </a:uFill>
            </a:endParaRPr>
          </a:p>
          <a:p>
            <a:pPr marL="342900" marR="494030" lvl="0" indent="-228600" defTabSz="914400" fontAlgn="base">
              <a:lnSpc>
                <a:spcPct val="110000"/>
              </a:lnSpc>
              <a:spcAft>
                <a:spcPts val="1220"/>
              </a:spcAft>
              <a:buClr>
                <a:schemeClr val="accent1"/>
              </a:buClr>
              <a:buSzPct val="110000"/>
              <a:buFont typeface="+mj-lt"/>
              <a:buAutoNum type="arabicPeriod"/>
            </a:pPr>
            <a:endParaRPr lang="en-US" sz="1100" dirty="0">
              <a:uFill>
                <a:solidFill>
                  <a:srgbClr val="000000"/>
                </a:solidFill>
              </a:uFill>
            </a:endParaRPr>
          </a:p>
        </p:txBody>
      </p:sp>
    </p:spTree>
    <p:extLst>
      <p:ext uri="{BB962C8B-B14F-4D97-AF65-F5344CB8AC3E}">
        <p14:creationId xmlns:p14="http://schemas.microsoft.com/office/powerpoint/2010/main" val="2900638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0"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6"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useBgFill="1">
        <p:nvSpPr>
          <p:cNvPr id="61" name="Rectangle 60">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7870B6-B61C-73FB-E727-F89CC99FE49A}"/>
              </a:ext>
            </a:extLst>
          </p:cNvPr>
          <p:cNvSpPr>
            <a:spLocks noGrp="1"/>
          </p:cNvSpPr>
          <p:nvPr>
            <p:ph type="title"/>
          </p:nvPr>
        </p:nvSpPr>
        <p:spPr>
          <a:xfrm>
            <a:off x="2880485" y="841375"/>
            <a:ext cx="6230857" cy="1230570"/>
          </a:xfrm>
        </p:spPr>
        <p:txBody>
          <a:bodyPr anchor="t">
            <a:normAutofit/>
          </a:bodyPr>
          <a:lstStyle/>
          <a:p>
            <a:pPr algn="l"/>
            <a:r>
              <a:rPr lang="en-US" sz="3600" dirty="0">
                <a:solidFill>
                  <a:schemeClr val="accent1"/>
                </a:solidFill>
                <a:latin typeface="+mn-lt"/>
              </a:rPr>
              <a:t>2.Introduction</a:t>
            </a:r>
          </a:p>
        </p:txBody>
      </p:sp>
      <p:sp>
        <p:nvSpPr>
          <p:cNvPr id="62"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3EF53E1D-714A-C22E-8289-A912F675C628}"/>
              </a:ext>
            </a:extLst>
          </p:cNvPr>
          <p:cNvSpPr>
            <a:spLocks noGrp="1"/>
          </p:cNvSpPr>
          <p:nvPr>
            <p:ph idx="1"/>
          </p:nvPr>
        </p:nvSpPr>
        <p:spPr>
          <a:xfrm>
            <a:off x="2880487" y="2249045"/>
            <a:ext cx="7362063" cy="3899963"/>
          </a:xfrm>
        </p:spPr>
        <p:txBody>
          <a:bodyPr anchor="t">
            <a:normAutofit/>
          </a:bodyPr>
          <a:lstStyle/>
          <a:p>
            <a:pPr marL="0" indent="0" algn="just">
              <a:lnSpc>
                <a:spcPct val="110000"/>
              </a:lnSpc>
              <a:spcAft>
                <a:spcPts val="120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Cardiovascular diseases (CVDs) are the leading cause of death in the world. Each year, around 17.9 million people die from cardiovascular diseases, accounting for 32% of all deaths worldwide, according to the World Health Organization (WHO). CVDs are illnesses that affect the heart and blood vessels, including heart attacks and strokes. Smoking, unhealthy diet and lack of exercise increase your risk of heart disease. Prevention is possible through healthy lifestyle choices, regular check-ups and by predicting the risk before the attack.</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10000"/>
              </a:lnSpc>
              <a:spcAft>
                <a:spcPts val="120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Machine Learning (ML) is a very vast and diverse field, and its scope and implementation are increasing day by day. It is a method for extracting and analyzing implicit and explicit data. Machine Learning plays a vital role in predicting heart disease by processing vast health data to uncover patterns and risk factors. The prediction of this disease before being infected is part of the prevention methods. These Machine learning techniques use different types of classifiers, including Supervised, Unsupervised, and Reinforcement Learning, to make predictions more precisely and measure the accuracy of a dataset.</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0000"/>
              </a:lnSpc>
            </a:pPr>
            <a:endParaRPr lang="en-US" sz="1200" dirty="0"/>
          </a:p>
        </p:txBody>
      </p:sp>
    </p:spTree>
    <p:extLst>
      <p:ext uri="{BB962C8B-B14F-4D97-AF65-F5344CB8AC3E}">
        <p14:creationId xmlns:p14="http://schemas.microsoft.com/office/powerpoint/2010/main" val="1241229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90699D99-A299-0DB1-6A58-F67C05F16953}"/>
              </a:ext>
            </a:extLst>
          </p:cNvPr>
          <p:cNvSpPr>
            <a:spLocks noGrp="1"/>
          </p:cNvSpPr>
          <p:nvPr>
            <p:ph idx="1"/>
          </p:nvPr>
        </p:nvSpPr>
        <p:spPr>
          <a:xfrm>
            <a:off x="2901565" y="1417983"/>
            <a:ext cx="7534954" cy="4731025"/>
          </a:xfrm>
        </p:spPr>
        <p:txBody>
          <a:bodyPr anchor="t">
            <a:noAutofit/>
          </a:bodyPr>
          <a:lstStyle/>
          <a:p>
            <a:pPr marL="0" indent="0" algn="just">
              <a:lnSpc>
                <a:spcPct val="110000"/>
              </a:lnSpc>
              <a:spcAft>
                <a:spcPts val="120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To study this problem and detect cardiac patients, our approach involves identifying individuals  based on specific attributes such as Age, Sex(0 = M and 1 = F), Chest Pain (CP .  CP 1: Typical angina .  CP 2: Atypical angina .  CP 3: Non-anginal pain .  CP 0: Asymptomatic), resting blood pressure (Normal pressure: 120/80 or lower  .  Stage 1: 130 to 139 mmHg/80 to 89 mmHg  .  Stage 2: 140/90 mmHg or higher . Stage 3: 180/120 or Higher), Cholesterol Levels (Normal: &lt;200 mg/dL (5.17 mmol/L) . Borderline High: 200 to 239 mg/dL (5.17 to 6.18 mmol/L) . High: 240 mg/dL (6.21 mmol/L) or greater.), Fasting Blood Sugar (Glucose Test: a common blood test to diagnose prediabetes, diabetes or gestational diabetes.), Resting electrocardiographic measurement (0 = normal, 1 = having ST-T wave abnormality, 2 = showing probable or definite left ventricular hypertrophy by Estes’ criteria),  Thalach (Person’s Maximum heart rate achieved HR</a:t>
            </a:r>
            <a:r>
              <a:rPr lang="en-US" sz="1500" baseline="30000" dirty="0">
                <a:effectLst/>
                <a:latin typeface="Times New Roman" panose="02020603050405020304" pitchFamily="18" charset="0"/>
                <a:ea typeface="Times New Roman" panose="02020603050405020304" pitchFamily="18" charset="0"/>
                <a:cs typeface="Times New Roman" panose="02020603050405020304" pitchFamily="18" charset="0"/>
              </a:rPr>
              <a:t>max </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the highest number of beats per minute of the heart),   Exang (Exercise induced angina  .  1 = yes ; 0 = no),  Old Peak (ST depression induced by exercise relative to rest),  Slope,  CA  (number of major vessels [0 - 3] coloured by fluoroscopy),  Thal (A Blood disorder called thalassemia [3 = normal; 6 = fixed defect; 7 = reversable defect]) and Target (0 = Absence of Heart Disease &amp; 1 = Presence of Heart Disease). </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4301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70223D9D-4897-D7AD-F0B7-10AA5CE4EF35}"/>
              </a:ext>
            </a:extLst>
          </p:cNvPr>
          <p:cNvSpPr>
            <a:spLocks noGrp="1"/>
          </p:cNvSpPr>
          <p:nvPr>
            <p:ph idx="1"/>
          </p:nvPr>
        </p:nvSpPr>
        <p:spPr>
          <a:xfrm>
            <a:off x="2788852" y="1608930"/>
            <a:ext cx="7701348" cy="4085433"/>
          </a:xfrm>
        </p:spPr>
        <p:txBody>
          <a:bodyPr anchor="t">
            <a:normAutofit/>
          </a:bodyPr>
          <a:lstStyle/>
          <a:p>
            <a:pPr marL="0" indent="0" algn="just">
              <a:spcAft>
                <a:spcPts val="120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This project focuses on the following Algorithms like Logistic regression, SVM, Decision tree, Random Forest and KNN. The algorithm that achieves the highest accuracy among 3 to 4 models will be considered the most effective method for prediction.</a:t>
            </a:r>
          </a:p>
          <a:p>
            <a:pPr marL="0" indent="0" algn="just">
              <a:spcAft>
                <a:spcPts val="120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The Objective of this project is to propose the most efficient algorithm within the existing for prediction of Cardiovascular Disease(CVD) patient based on their medical attributes. Ultimately, by establishing the most accurate predictive algorithm, we aim to enhance patient outcomes and contribute to effective prevention strategies for cardiovascular diseases.</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spcAft>
                <a:spcPts val="1200"/>
              </a:spcAft>
              <a:buNone/>
            </a:pPr>
            <a:r>
              <a:rPr lang="en-US" sz="1500" dirty="0">
                <a:latin typeface="Times New Roman" panose="02020603050405020304" pitchFamily="18" charset="0"/>
                <a:ea typeface="Times New Roman" panose="02020603050405020304" pitchFamily="18" charset="0"/>
                <a:cs typeface="Times New Roman" panose="02020603050405020304" pitchFamily="18" charset="0"/>
              </a:rPr>
              <a:t>F</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igure below depicts the parts of human heart such as Left atrium, Tricuspid valve, Aortic valve, Mitral valve, Superior vena Right atrium, Right ventricle, Left ventricle, Aorta, cava and Interior vena cava, Pulmonary vein, Pulmonary valve, Pulmonary artery.</a:t>
            </a:r>
            <a:endParaRPr lang="en-US" sz="1500" dirty="0"/>
          </a:p>
        </p:txBody>
      </p:sp>
    </p:spTree>
    <p:extLst>
      <p:ext uri="{BB962C8B-B14F-4D97-AF65-F5344CB8AC3E}">
        <p14:creationId xmlns:p14="http://schemas.microsoft.com/office/powerpoint/2010/main" val="1542558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E4F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800B320-C486-4967-AFB8-58E3EBDA9E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0624" y="0"/>
            <a:ext cx="12584114" cy="6853238"/>
            <a:chOff x="-417513" y="0"/>
            <a:chExt cx="12584114" cy="6853238"/>
          </a:xfrm>
        </p:grpSpPr>
        <p:sp>
          <p:nvSpPr>
            <p:cNvPr id="13" name="Freeform 5">
              <a:extLst>
                <a:ext uri="{FF2B5EF4-FFF2-40B4-BE49-F238E27FC236}">
                  <a16:creationId xmlns:a16="http://schemas.microsoft.com/office/drawing/2014/main" id="{B6E6BEB2-753A-4253-9BE2-9E569A8A5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Freeform 6">
              <a:extLst>
                <a:ext uri="{FF2B5EF4-FFF2-40B4-BE49-F238E27FC236}">
                  <a16:creationId xmlns:a16="http://schemas.microsoft.com/office/drawing/2014/main" id="{196A6026-E2E2-4401-BB72-F8314907A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Freeform 7">
              <a:extLst>
                <a:ext uri="{FF2B5EF4-FFF2-40B4-BE49-F238E27FC236}">
                  <a16:creationId xmlns:a16="http://schemas.microsoft.com/office/drawing/2014/main" id="{C852B828-3E4B-4404-AEE7-815B0B6EE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Freeform 8">
              <a:extLst>
                <a:ext uri="{FF2B5EF4-FFF2-40B4-BE49-F238E27FC236}">
                  <a16:creationId xmlns:a16="http://schemas.microsoft.com/office/drawing/2014/main" id="{B2BAC571-023A-4027-9689-5A7375FE5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Freeform 9">
              <a:extLst>
                <a:ext uri="{FF2B5EF4-FFF2-40B4-BE49-F238E27FC236}">
                  <a16:creationId xmlns:a16="http://schemas.microsoft.com/office/drawing/2014/main" id="{6BB424FB-2158-48AB-9A28-A11889AA5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Freeform 10">
              <a:extLst>
                <a:ext uri="{FF2B5EF4-FFF2-40B4-BE49-F238E27FC236}">
                  <a16:creationId xmlns:a16="http://schemas.microsoft.com/office/drawing/2014/main" id="{BE5FA512-D3FE-4F91-AE23-51DAAAA74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Freeform 11">
              <a:extLst>
                <a:ext uri="{FF2B5EF4-FFF2-40B4-BE49-F238E27FC236}">
                  <a16:creationId xmlns:a16="http://schemas.microsoft.com/office/drawing/2014/main" id="{83CF3A0A-06AA-4987-8182-4F86E662E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Freeform 12">
              <a:extLst>
                <a:ext uri="{FF2B5EF4-FFF2-40B4-BE49-F238E27FC236}">
                  <a16:creationId xmlns:a16="http://schemas.microsoft.com/office/drawing/2014/main" id="{969C6F15-1F6D-46D5-8C47-3FBC312536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13">
              <a:extLst>
                <a:ext uri="{FF2B5EF4-FFF2-40B4-BE49-F238E27FC236}">
                  <a16:creationId xmlns:a16="http://schemas.microsoft.com/office/drawing/2014/main" id="{01E2B94D-4E93-4C11-A1FC-B3A6E8CC5F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Freeform 14">
              <a:extLst>
                <a:ext uri="{FF2B5EF4-FFF2-40B4-BE49-F238E27FC236}">
                  <a16:creationId xmlns:a16="http://schemas.microsoft.com/office/drawing/2014/main" id="{F47C1110-8C08-4C26-BD0D-3083BFAC1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Freeform 15">
              <a:extLst>
                <a:ext uri="{FF2B5EF4-FFF2-40B4-BE49-F238E27FC236}">
                  <a16:creationId xmlns:a16="http://schemas.microsoft.com/office/drawing/2014/main" id="{3085CEBC-D1F5-4F82-93C8-8ED38B7CBE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 name="Freeform 16">
              <a:extLst>
                <a:ext uri="{FF2B5EF4-FFF2-40B4-BE49-F238E27FC236}">
                  <a16:creationId xmlns:a16="http://schemas.microsoft.com/office/drawing/2014/main" id="{3ED8F25D-E867-46B6-A62D-3B2114768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Freeform 17">
              <a:extLst>
                <a:ext uri="{FF2B5EF4-FFF2-40B4-BE49-F238E27FC236}">
                  <a16:creationId xmlns:a16="http://schemas.microsoft.com/office/drawing/2014/main" id="{6BB81545-0C01-4B56-BADD-6B7D5B72A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Freeform 18">
              <a:extLst>
                <a:ext uri="{FF2B5EF4-FFF2-40B4-BE49-F238E27FC236}">
                  <a16:creationId xmlns:a16="http://schemas.microsoft.com/office/drawing/2014/main" id="{A1574FCC-646A-4771-AB54-A44212F19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19">
              <a:extLst>
                <a:ext uri="{FF2B5EF4-FFF2-40B4-BE49-F238E27FC236}">
                  <a16:creationId xmlns:a16="http://schemas.microsoft.com/office/drawing/2014/main" id="{A56CC2BC-E51D-4A79-AA80-770FAA784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20">
              <a:extLst>
                <a:ext uri="{FF2B5EF4-FFF2-40B4-BE49-F238E27FC236}">
                  <a16:creationId xmlns:a16="http://schemas.microsoft.com/office/drawing/2014/main" id="{C95E0495-B7F8-44C5-AD1F-5F3C8633E3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21">
              <a:extLst>
                <a:ext uri="{FF2B5EF4-FFF2-40B4-BE49-F238E27FC236}">
                  <a16:creationId xmlns:a16="http://schemas.microsoft.com/office/drawing/2014/main" id="{28C1E7AA-A198-498A-9426-7632D7AA3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22">
              <a:extLst>
                <a:ext uri="{FF2B5EF4-FFF2-40B4-BE49-F238E27FC236}">
                  <a16:creationId xmlns:a16="http://schemas.microsoft.com/office/drawing/2014/main" id="{96410611-0DF8-42D3-91B1-B87AE692E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Freeform 23">
              <a:extLst>
                <a:ext uri="{FF2B5EF4-FFF2-40B4-BE49-F238E27FC236}">
                  <a16:creationId xmlns:a16="http://schemas.microsoft.com/office/drawing/2014/main" id="{EACF821F-24B2-49B5-8688-744B0EADF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 name="Freeform 24">
              <a:extLst>
                <a:ext uri="{FF2B5EF4-FFF2-40B4-BE49-F238E27FC236}">
                  <a16:creationId xmlns:a16="http://schemas.microsoft.com/office/drawing/2014/main" id="{418BD791-FEEE-4A18-A5EF-F3815F184C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Freeform 25">
              <a:extLst>
                <a:ext uri="{FF2B5EF4-FFF2-40B4-BE49-F238E27FC236}">
                  <a16:creationId xmlns:a16="http://schemas.microsoft.com/office/drawing/2014/main" id="{D5D16C8F-EA4F-447C-934A-06E7BFAE92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pic>
        <p:nvPicPr>
          <p:cNvPr id="5" name="Content Placeholder 4">
            <a:extLst>
              <a:ext uri="{FF2B5EF4-FFF2-40B4-BE49-F238E27FC236}">
                <a16:creationId xmlns:a16="http://schemas.microsoft.com/office/drawing/2014/main" id="{F2568F44-7F20-6B66-6A8E-C9C4DDF80632}"/>
              </a:ext>
            </a:extLst>
          </p:cNvPr>
          <p:cNvPicPr>
            <a:picLocks noGrp="1"/>
          </p:cNvPicPr>
          <p:nvPr>
            <p:ph idx="1"/>
          </p:nvPr>
        </p:nvPicPr>
        <p:blipFill>
          <a:blip r:embed="rId2"/>
          <a:stretch>
            <a:fillRect/>
          </a:stretch>
        </p:blipFill>
        <p:spPr>
          <a:xfrm>
            <a:off x="3310467" y="643467"/>
            <a:ext cx="5571066" cy="5571066"/>
          </a:xfrm>
          <a:prstGeom prst="rect">
            <a:avLst/>
          </a:prstGeom>
        </p:spPr>
      </p:pic>
    </p:spTree>
    <p:extLst>
      <p:ext uri="{BB962C8B-B14F-4D97-AF65-F5344CB8AC3E}">
        <p14:creationId xmlns:p14="http://schemas.microsoft.com/office/powerpoint/2010/main" val="102902578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39"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6"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useBgFill="1">
        <p:nvSpPr>
          <p:cNvPr id="60" name="Rectangle 59">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A9E84A-24B0-EE20-FE3A-61AE1CB94C46}"/>
              </a:ext>
            </a:extLst>
          </p:cNvPr>
          <p:cNvSpPr>
            <a:spLocks noGrp="1"/>
          </p:cNvSpPr>
          <p:nvPr>
            <p:ph type="title"/>
          </p:nvPr>
        </p:nvSpPr>
        <p:spPr>
          <a:xfrm>
            <a:off x="2880485" y="841375"/>
            <a:ext cx="6230857" cy="1230570"/>
          </a:xfrm>
        </p:spPr>
        <p:txBody>
          <a:bodyPr anchor="t">
            <a:normAutofit/>
          </a:bodyPr>
          <a:lstStyle/>
          <a:p>
            <a:pPr algn="l"/>
            <a:r>
              <a:rPr lang="en-US" sz="3600" dirty="0">
                <a:solidFill>
                  <a:schemeClr val="accent1"/>
                </a:solidFill>
                <a:latin typeface="+mn-lt"/>
              </a:rPr>
              <a:t>3.Literature Survey</a:t>
            </a:r>
          </a:p>
        </p:txBody>
      </p:sp>
      <p:sp>
        <p:nvSpPr>
          <p:cNvPr id="61"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50CB0F70-0371-7F40-98B3-320AF8A18055}"/>
              </a:ext>
            </a:extLst>
          </p:cNvPr>
          <p:cNvSpPr>
            <a:spLocks noGrp="1"/>
          </p:cNvSpPr>
          <p:nvPr>
            <p:ph idx="1"/>
          </p:nvPr>
        </p:nvSpPr>
        <p:spPr>
          <a:xfrm>
            <a:off x="2788852" y="2071945"/>
            <a:ext cx="7329873" cy="4169829"/>
          </a:xfrm>
        </p:spPr>
        <p:txBody>
          <a:bodyPr anchor="t">
            <a:normAutofit fontScale="25000" lnSpcReduction="20000"/>
          </a:bodyPr>
          <a:lstStyle/>
          <a:p>
            <a:pPr marL="0" indent="0" algn="just">
              <a:lnSpc>
                <a:spcPct val="110000"/>
              </a:lnSpc>
              <a:spcAft>
                <a:spcPts val="1200"/>
              </a:spcAft>
              <a:buNone/>
              <a:tabLst>
                <a:tab pos="1612900" algn="l"/>
              </a:tabLst>
            </a:pPr>
            <a:r>
              <a:rPr lang="en-IN" sz="5800" dirty="0">
                <a:effectLst/>
                <a:latin typeface="Times New Roman" panose="02020603050405020304" pitchFamily="18" charset="0"/>
                <a:ea typeface="Times New Roman" panose="02020603050405020304" pitchFamily="18" charset="0"/>
                <a:cs typeface="Times New Roman" panose="02020603050405020304" pitchFamily="18" charset="0"/>
              </a:rPr>
              <a:t>Other researchers works have been evaluated and it is appreciated that the methodology to predict heart disease from the particulars of the patient provided should be the most efficient. In many works, different cutting-edge technologies have been employed which resulted in varying degrees of success; some achieved high-accuracy results while other methods had shortcomings in their predictive capabilities. Here the strengths and weaknesses of the various methods employed for the prediction of the heart disease are discussed.</a:t>
            </a:r>
          </a:p>
          <a:p>
            <a:pPr marL="0" indent="0" algn="just">
              <a:lnSpc>
                <a:spcPct val="110000"/>
              </a:lnSpc>
              <a:spcAft>
                <a:spcPts val="1200"/>
              </a:spcAft>
              <a:buNone/>
            </a:pPr>
            <a:r>
              <a:rPr lang="en-US" sz="5800" dirty="0">
                <a:effectLst/>
                <a:latin typeface="Times New Roman" panose="02020603050405020304" pitchFamily="18" charset="0"/>
                <a:ea typeface="Times New Roman" panose="02020603050405020304" pitchFamily="18" charset="0"/>
                <a:cs typeface="Times New Roman" panose="02020603050405020304" pitchFamily="18" charset="0"/>
              </a:rPr>
              <a:t>     Avinash Golande </a:t>
            </a:r>
            <a:r>
              <a:rPr lang="en-US" sz="5800" b="1" u="sng" dirty="0">
                <a:effectLst/>
                <a:latin typeface="Times New Roman" panose="02020603050405020304" pitchFamily="18" charset="0"/>
                <a:ea typeface="Times New Roman" panose="02020603050405020304" pitchFamily="18" charset="0"/>
                <a:cs typeface="Times New Roman" panose="02020603050405020304" pitchFamily="18" charset="0"/>
                <a:hlinkClick r:id="rId2"/>
              </a:rPr>
              <a:t>[1]</a:t>
            </a:r>
            <a:r>
              <a:rPr lang="en-US" sz="5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800" dirty="0">
                <a:effectLst/>
                <a:latin typeface="Times New Roman" panose="02020603050405020304" pitchFamily="18" charset="0"/>
                <a:ea typeface="Times New Roman" panose="02020603050405020304" pitchFamily="18" charset="0"/>
                <a:cs typeface="Times New Roman" panose="02020603050405020304" pitchFamily="18" charset="0"/>
              </a:rPr>
              <a:t>used Machine Learning Techniques to predict Heart Attack effectively.  Naive Bayes, decision trees, k-Nearest Neighbours are prevalent machine learning techniques used for classification tasks. However, the precision of each technique may differ based on specific problem and dataset being analysed. In some cases, decision trees may achieve higher accuracy than other algorithms.</a:t>
            </a:r>
          </a:p>
          <a:p>
            <a:pPr marL="0" indent="0" algn="just">
              <a:lnSpc>
                <a:spcPct val="110000"/>
              </a:lnSpc>
              <a:spcAft>
                <a:spcPts val="1200"/>
              </a:spcAft>
              <a:buNone/>
            </a:pPr>
            <a:r>
              <a:rPr lang="en-US" sz="5800" dirty="0">
                <a:effectLst/>
                <a:latin typeface="Times New Roman" panose="02020603050405020304" pitchFamily="18" charset="0"/>
                <a:ea typeface="Times New Roman" panose="02020603050405020304" pitchFamily="18" charset="0"/>
                <a:cs typeface="Times New Roman" panose="02020603050405020304" pitchFamily="18" charset="0"/>
              </a:rPr>
              <a:t> Santhana Krishnan </a:t>
            </a:r>
            <a:r>
              <a:rPr lang="en-US" sz="5800" b="1" u="sng" dirty="0">
                <a:effectLst/>
                <a:latin typeface="Times New Roman" panose="02020603050405020304" pitchFamily="18" charset="0"/>
                <a:ea typeface="Times New Roman" panose="02020603050405020304" pitchFamily="18" charset="0"/>
                <a:cs typeface="Times New Roman" panose="02020603050405020304" pitchFamily="18" charset="0"/>
                <a:hlinkClick r:id="rId3"/>
              </a:rPr>
              <a:t>[2]</a:t>
            </a:r>
            <a:r>
              <a:rPr lang="en-US" sz="5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800" dirty="0">
                <a:effectLst/>
                <a:latin typeface="Times New Roman" panose="02020603050405020304" pitchFamily="18" charset="0"/>
                <a:ea typeface="Times New Roman" panose="02020603050405020304" pitchFamily="18" charset="0"/>
                <a:cs typeface="Times New Roman" panose="02020603050405020304" pitchFamily="18" charset="0"/>
              </a:rPr>
              <a:t>used decision trees and Nave Bayes machine learning algorithms, to predict heart attacks. The Decision Tree Model achieved a precision rate of 91% and Nave Bayes' accuracy level was 87%. They presumed that the best algorithm was a decision tree for handling data sets.</a:t>
            </a:r>
            <a:endParaRPr lang="en-IN" sz="5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0000"/>
              </a:lnSpc>
            </a:pPr>
            <a:endParaRPr lang="en-US" sz="1100" dirty="0"/>
          </a:p>
        </p:txBody>
      </p:sp>
    </p:spTree>
    <p:extLst>
      <p:ext uri="{BB962C8B-B14F-4D97-AF65-F5344CB8AC3E}">
        <p14:creationId xmlns:p14="http://schemas.microsoft.com/office/powerpoint/2010/main" val="1096139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1CA8A9B8-6293-CB2E-91A1-5EB59E9F862A}"/>
              </a:ext>
            </a:extLst>
          </p:cNvPr>
          <p:cNvSpPr>
            <a:spLocks noGrp="1"/>
          </p:cNvSpPr>
          <p:nvPr>
            <p:ph idx="1"/>
          </p:nvPr>
        </p:nvSpPr>
        <p:spPr>
          <a:xfrm>
            <a:off x="2634866" y="934070"/>
            <a:ext cx="8087110" cy="5484814"/>
          </a:xfrm>
        </p:spPr>
        <p:txBody>
          <a:bodyPr anchor="ctr">
            <a:normAutofit fontScale="92500" lnSpcReduction="20000"/>
          </a:bodyPr>
          <a:lstStyle/>
          <a:p>
            <a:pPr marL="0" indent="0" algn="just">
              <a:lnSpc>
                <a:spcPct val="110000"/>
              </a:lnSpc>
              <a:spcAft>
                <a:spcPts val="1200"/>
              </a:spcAft>
              <a:buNone/>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p>
          <a:p>
            <a:pPr marL="0" indent="0" algn="just">
              <a:lnSpc>
                <a:spcPct val="110000"/>
              </a:lnSpc>
              <a:spcAft>
                <a:spcPts val="1200"/>
              </a:spcAft>
              <a:buNone/>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Aditi Gavhane et al. </a:t>
            </a:r>
            <a:r>
              <a:rPr lang="en-US" sz="1600" b="1" u="sng" dirty="0">
                <a:effectLst/>
                <a:latin typeface="Times New Roman" panose="02020603050405020304" pitchFamily="18" charset="0"/>
                <a:ea typeface="Times New Roman" panose="02020603050405020304" pitchFamily="18" charset="0"/>
                <a:cs typeface="Times New Roman" panose="02020603050405020304" pitchFamily="18" charset="0"/>
                <a:hlinkClick r:id="rId2"/>
              </a:rPr>
              <a:t>[3]</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worked on machine learning applications by using certain parameters like lifespan, gender, heart rate, etc. to foresee the vulnerability of heart problem. To train and test the dataset, they used neural network supervised algorithms, that is MLP (multilayer perceptron), which gives reliable outcomes from the user's input. Machine learning algorithm using neural network is the most accurate and reliable algorithm.</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10000"/>
              </a:lnSpc>
              <a:spcAft>
                <a:spcPts val="1200"/>
              </a:spcAft>
              <a:buNone/>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Rati Goel</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u="sng" dirty="0">
                <a:effectLst/>
                <a:latin typeface="Times New Roman" panose="02020603050405020304" pitchFamily="18" charset="0"/>
                <a:ea typeface="Times New Roman" panose="02020603050405020304" pitchFamily="18" charset="0"/>
                <a:cs typeface="Times New Roman" panose="02020603050405020304" pitchFamily="18" charset="0"/>
                <a:hlinkClick r:id="rId3"/>
              </a:rPr>
              <a:t>[4]</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worked on SVM, LR, RF, Decision tree, Naive Bayes and KNN algorithms of ML and compare their efficiency based on basic parameters like chest pain (CP), gender, blood pressure (BP), and cholesterol to predict heart disease. He concludes that the SVM has better performance in comparison to other machine learning algorithms.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10000"/>
              </a:lnSpc>
              <a:spcAft>
                <a:spcPts val="1200"/>
              </a:spcAft>
              <a:buNone/>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Manjula P et al. </a:t>
            </a:r>
            <a:r>
              <a:rPr lang="en-US" sz="1600" b="1" u="sng" dirty="0">
                <a:effectLst/>
                <a:latin typeface="Times New Roman" panose="02020603050405020304" pitchFamily="18" charset="0"/>
                <a:ea typeface="Times New Roman" panose="02020603050405020304" pitchFamily="18" charset="0"/>
                <a:cs typeface="Times New Roman" panose="02020603050405020304" pitchFamily="18" charset="0"/>
                <a:hlinkClick r:id="rId4"/>
              </a:rPr>
              <a:t>[5]</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used various ML techniques like SVM, Decision Tree, Random Forest, Navie Bayes and KNN in their model with Vulnerability factors like age, gender, arterial pressure, cholesterol levels, and family background of heart problem to train and test their models of machine learning. The random forest algorithm achieved exceptional precision in their model.</a:t>
            </a:r>
          </a:p>
          <a:p>
            <a:pPr marL="0" indent="0" algn="just">
              <a:spcAft>
                <a:spcPts val="1200"/>
              </a:spcAft>
              <a:buNone/>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Pavan Kumar Tadiparthi et al. </a:t>
            </a:r>
            <a:r>
              <a:rPr lang="en-US" sz="16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[6]</a:t>
            </a: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reviewed several types of machine learning algorithms for predicting heart issues. They determined that the precision of the machine learning algorithms for disease prediction can be enhanced with proper feature selection and ensemble methods. Python environment was used for experiment. Logistic Regression gives 81.9% accuracy and better performance given by the classification model on the data set, which uses 14 features.</a:t>
            </a:r>
            <a:endPar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10000"/>
              </a:lnSpc>
              <a:spcAft>
                <a:spcPts val="1200"/>
              </a:spcAft>
              <a:buNone/>
            </a:pPr>
            <a:endParaRPr lang="en-IN" sz="13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10000"/>
              </a:lnSpc>
              <a:buNone/>
            </a:pPr>
            <a:endParaRPr lang="en-US" sz="1200" dirty="0"/>
          </a:p>
        </p:txBody>
      </p:sp>
    </p:spTree>
    <p:extLst>
      <p:ext uri="{BB962C8B-B14F-4D97-AF65-F5344CB8AC3E}">
        <p14:creationId xmlns:p14="http://schemas.microsoft.com/office/powerpoint/2010/main" val="2790144864"/>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Atlas</Template>
  <TotalTime>401</TotalTime>
  <Words>4854</Words>
  <Application>Microsoft Office PowerPoint</Application>
  <PresentationFormat>Widescreen</PresentationFormat>
  <Paragraphs>230</Paragraphs>
  <Slides>38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Aptos</vt:lpstr>
      <vt:lpstr>Arial</vt:lpstr>
      <vt:lpstr>Calibri Light</vt:lpstr>
      <vt:lpstr>Cambria Math</vt:lpstr>
      <vt:lpstr>Courier New</vt:lpstr>
      <vt:lpstr>Rockwell</vt:lpstr>
      <vt:lpstr>Symbol</vt:lpstr>
      <vt:lpstr>Times New Roman</vt:lpstr>
      <vt:lpstr>Wingdings</vt:lpstr>
      <vt:lpstr>Atlas</vt:lpstr>
      <vt:lpstr>Heart Disease Prediction System</vt:lpstr>
      <vt:lpstr>1.Abstract</vt:lpstr>
      <vt:lpstr>Keywords</vt:lpstr>
      <vt:lpstr>2.Introduction</vt:lpstr>
      <vt:lpstr>PowerPoint Presentation</vt:lpstr>
      <vt:lpstr>PowerPoint Presentation</vt:lpstr>
      <vt:lpstr>PowerPoint Presentation</vt:lpstr>
      <vt:lpstr>3.Literature Survey</vt:lpstr>
      <vt:lpstr>PowerPoint Presentation</vt:lpstr>
      <vt:lpstr>PowerPoint Presentation</vt:lpstr>
      <vt:lpstr>PowerPoint Presentation</vt:lpstr>
      <vt:lpstr>PowerPoint Presentation</vt:lpstr>
      <vt:lpstr>4.Preprocessing</vt:lpstr>
      <vt:lpstr>4.1 Dataset Availability</vt:lpstr>
      <vt:lpstr>PowerPoint Presentation</vt:lpstr>
      <vt:lpstr>Fig.1 Dataset Features</vt:lpstr>
      <vt:lpstr>Fig.2 Correlation Matrix</vt:lpstr>
      <vt:lpstr>Fig.3 Histogram of elements</vt:lpstr>
      <vt:lpstr>4.2 FEATURE  SELECTION  &amp;  FEATURE EXTRACTION </vt:lpstr>
      <vt:lpstr>Feature Selection using Wrapper Method: Recursive Feature Elimination (RFE) </vt:lpstr>
      <vt:lpstr>PowerPoint Presentation</vt:lpstr>
      <vt:lpstr>PowerPoint Presentation</vt:lpstr>
      <vt:lpstr>Feature Extraction using LDA:(Linearity Discriminant Analysis) </vt:lpstr>
      <vt:lpstr>PowerPoint Presentation</vt:lpstr>
      <vt:lpstr>PowerPoint Presentation</vt:lpstr>
      <vt:lpstr>PowerPoint Presentation</vt:lpstr>
      <vt:lpstr>4.3 CROSS VALIDATION  </vt:lpstr>
      <vt:lpstr>4.4 Data Splitting</vt:lpstr>
      <vt:lpstr>5. System Architecture</vt:lpstr>
      <vt:lpstr>Proposed Models</vt:lpstr>
      <vt:lpstr>PowerPoint Presentation</vt:lpstr>
      <vt:lpstr>PowerPoint Presentation</vt:lpstr>
      <vt:lpstr>6. RESULT</vt:lpstr>
      <vt:lpstr>Performance Metrics </vt:lpstr>
      <vt:lpstr>Performance Metrics contd..</vt:lpstr>
      <vt:lpstr>7. CONCLUSION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Jignas  Edupuganti</dc:creator>
  <cp:lastModifiedBy>SAI CHANDHAN</cp:lastModifiedBy>
  <cp:revision>6</cp:revision>
  <dcterms:created xsi:type="dcterms:W3CDTF">2024-11-03T09:00:37Z</dcterms:created>
  <dcterms:modified xsi:type="dcterms:W3CDTF">2025-01-29T04:17:17Z</dcterms:modified>
</cp:coreProperties>
</file>