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6" r:id="rId9"/>
    <p:sldId id="267" r:id="rId10"/>
    <p:sldId id="268" r:id="rId11"/>
    <p:sldId id="263" r:id="rId12"/>
    <p:sldId id="270" r:id="rId13"/>
    <p:sldId id="271" r:id="rId14"/>
    <p:sldId id="272" r:id="rId15"/>
    <p:sldId id="264" r:id="rId16"/>
    <p:sldId id="265"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g5OUwgAzV8DEteiMsL3NhfwYWB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682316-42E8-47BD-889E-B9E536ACFBF9}" v="7" dt="2025-03-26T06:11:22.620"/>
  </p1510:revLst>
</p1510:revInfo>
</file>

<file path=ppt/tableStyles.xml><?xml version="1.0" encoding="utf-8"?>
<a:tblStyleLst xmlns:a="http://schemas.openxmlformats.org/drawingml/2006/main" def="{535832A5-6BA2-4ECA-8036-809AD3297996}">
  <a:tblStyle styleId="{535832A5-6BA2-4ECA-8036-809AD3297996}"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8" d="100"/>
          <a:sy n="88" d="100"/>
        </p:scale>
        <p:origin x="660" y="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33006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2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8" name="Google Shape;4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7" name="Google Shape;1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2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2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2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2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2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2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2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1" name="Google Shape;41;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2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9"/>
          <p:cNvPicPr preferRelativeResize="0"/>
          <p:nvPr/>
        </p:nvPicPr>
        <p:blipFill rotWithShape="1">
          <a:blip r:embed="rId13">
            <a:alphaModFix/>
          </a:blip>
          <a:srcRect/>
          <a:stretch/>
        </p:blipFill>
        <p:spPr>
          <a:xfrm>
            <a:off x="7215025" y="137875"/>
            <a:ext cx="1733550" cy="581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311700" y="506185"/>
            <a:ext cx="8520600" cy="1327604"/>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dirty="0"/>
              <a:t>OBE Implementation</a:t>
            </a:r>
            <a:endParaRPr dirty="0"/>
          </a:p>
        </p:txBody>
      </p:sp>
      <p:sp>
        <p:nvSpPr>
          <p:cNvPr id="56" name="Google Shape;56;p1"/>
          <p:cNvSpPr txBox="1">
            <a:spLocks noGrp="1"/>
          </p:cNvSpPr>
          <p:nvPr>
            <p:ph type="subTitle" idx="1"/>
          </p:nvPr>
        </p:nvSpPr>
        <p:spPr>
          <a:xfrm>
            <a:off x="426000" y="1779150"/>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dirty="0"/>
              <a:t>Module-7:Courses</a:t>
            </a:r>
            <a:endParaRPr dirty="0"/>
          </a:p>
        </p:txBody>
      </p:sp>
      <p:sp>
        <p:nvSpPr>
          <p:cNvPr id="57" name="Google Shape;57;p1"/>
          <p:cNvSpPr txBox="1"/>
          <p:nvPr/>
        </p:nvSpPr>
        <p:spPr>
          <a:xfrm>
            <a:off x="425999" y="2498392"/>
            <a:ext cx="2072271" cy="71017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600" b="0" i="0" u="none" strike="noStrike" cap="none" dirty="0">
                <a:solidFill>
                  <a:schemeClr val="dk2"/>
                </a:solidFill>
                <a:latin typeface="Times New Roman" panose="02020603050405020304" pitchFamily="18" charset="0"/>
                <a:cs typeface="Times New Roman" panose="02020603050405020304" pitchFamily="18" charset="0"/>
                <a:sym typeface="Arial"/>
              </a:rPr>
              <a:t>Submitted By</a:t>
            </a:r>
            <a:endParaRPr sz="1600" b="0"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200" dirty="0">
                <a:solidFill>
                  <a:schemeClr val="dk2"/>
                </a:solidFill>
                <a:latin typeface="Times New Roman" panose="02020603050405020304" pitchFamily="18" charset="0"/>
                <a:cs typeface="Times New Roman" panose="02020603050405020304" pitchFamily="18" charset="0"/>
              </a:rPr>
              <a:t> JavaBeans</a:t>
            </a:r>
            <a:endParaRPr lang="en-US" sz="1200" b="0" i="0" u="none" strike="noStrike" cap="none" dirty="0">
              <a:solidFill>
                <a:schemeClr val="dk2"/>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lang="en-US" sz="1200" dirty="0">
              <a:solidFill>
                <a:schemeClr val="dk2"/>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800"/>
              <a:buFont typeface="Arial"/>
              <a:buNone/>
            </a:pPr>
            <a:endParaRPr sz="1200" b="0" i="0" u="none" strike="noStrike" cap="none" dirty="0">
              <a:solidFill>
                <a:schemeClr val="dk2"/>
              </a:solidFill>
              <a:latin typeface="Times New Roman" panose="02020603050405020304" pitchFamily="18" charset="0"/>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B652DEAC-B874-0F04-A743-2FB7FCB43439}"/>
              </a:ext>
            </a:extLst>
          </p:cNvPr>
          <p:cNvSpPr txBox="1"/>
          <p:nvPr/>
        </p:nvSpPr>
        <p:spPr>
          <a:xfrm>
            <a:off x="425998" y="3033276"/>
            <a:ext cx="3460200" cy="1604039"/>
          </a:xfrm>
          <a:prstGeom prst="rect">
            <a:avLst/>
          </a:prstGeom>
          <a:noFill/>
        </p:spPr>
        <p:txBody>
          <a:bodyPr wrap="square">
            <a:spAutoFit/>
          </a:bodyPr>
          <a:lstStyle/>
          <a:p>
            <a:pPr>
              <a:buSzPts val="1800"/>
            </a:pPr>
            <a:endParaRPr lang="en-US" sz="1400" b="0" i="0" u="none" strike="noStrike" cap="none" dirty="0">
              <a:solidFill>
                <a:schemeClr val="dk2"/>
              </a:solidFill>
              <a:latin typeface="Arial"/>
              <a:ea typeface="Arial"/>
              <a:cs typeface="Arial"/>
              <a:sym typeface="Arial"/>
            </a:endParaRPr>
          </a:p>
          <a:p>
            <a:pPr>
              <a:buSzPts val="1800"/>
            </a:pPr>
            <a:r>
              <a:rPr lang="en-US" dirty="0">
                <a:solidFill>
                  <a:schemeClr val="dk2"/>
                </a:solidFill>
              </a:rPr>
              <a:t>G .Sai Chandhan </a:t>
            </a:r>
            <a:r>
              <a:rPr lang="en-US" sz="1400" b="0" i="0" u="none" strike="noStrike" cap="none" dirty="0">
                <a:solidFill>
                  <a:schemeClr val="dk2"/>
                </a:solidFill>
                <a:latin typeface="Arial"/>
                <a:ea typeface="Arial"/>
                <a:cs typeface="Arial"/>
                <a:sym typeface="Arial"/>
              </a:rPr>
              <a:t>[AP22110010343]</a:t>
            </a:r>
          </a:p>
          <a:p>
            <a:pPr>
              <a:buSzPts val="1800"/>
            </a:pPr>
            <a:r>
              <a:rPr lang="en-US" sz="1400" b="0" i="0" u="none" strike="noStrike" cap="none" dirty="0">
                <a:solidFill>
                  <a:schemeClr val="dk2"/>
                </a:solidFill>
                <a:latin typeface="Arial"/>
                <a:ea typeface="Arial"/>
                <a:cs typeface="Arial"/>
                <a:sym typeface="Arial"/>
              </a:rPr>
              <a:t>E .Likhith [AP22110010386]</a:t>
            </a:r>
            <a:endParaRPr lang="en-US" dirty="0">
              <a:solidFill>
                <a:schemeClr val="dk2"/>
              </a:solidFill>
            </a:endParaRPr>
          </a:p>
          <a:p>
            <a:pPr>
              <a:buSzPts val="1800"/>
            </a:pPr>
            <a:r>
              <a:rPr lang="en-US" dirty="0">
                <a:solidFill>
                  <a:schemeClr val="dk2"/>
                </a:solidFill>
              </a:rPr>
              <a:t>N .Mahimanth [AP22110010329]</a:t>
            </a:r>
            <a:endParaRPr lang="en-US" sz="1400" b="0" i="0" u="none" strike="noStrike" cap="none" dirty="0">
              <a:solidFill>
                <a:schemeClr val="dk2"/>
              </a:solidFill>
              <a:latin typeface="Arial"/>
              <a:ea typeface="Arial"/>
              <a:cs typeface="Arial"/>
              <a:sym typeface="Arial"/>
            </a:endParaRPr>
          </a:p>
          <a:p>
            <a:pPr>
              <a:buSzPts val="1800"/>
            </a:pPr>
            <a:r>
              <a:rPr lang="en-US" dirty="0">
                <a:solidFill>
                  <a:schemeClr val="dk2"/>
                </a:solidFill>
              </a:rPr>
              <a:t>K .Nehar</a:t>
            </a:r>
            <a:r>
              <a:rPr lang="en-US" sz="1400" b="0" i="0" u="none" strike="noStrike" cap="none" dirty="0">
                <a:solidFill>
                  <a:schemeClr val="dk2"/>
                </a:solidFill>
                <a:latin typeface="Arial"/>
                <a:ea typeface="Arial"/>
                <a:cs typeface="Arial"/>
                <a:sym typeface="Arial"/>
              </a:rPr>
              <a:t> [AP22110010381]</a:t>
            </a:r>
          </a:p>
          <a:p>
            <a:pPr>
              <a:buSzPts val="1800"/>
            </a:pPr>
            <a:r>
              <a:rPr lang="en-US" dirty="0">
                <a:solidFill>
                  <a:schemeClr val="dk2"/>
                </a:solidFill>
              </a:rPr>
              <a:t>K .Deepika [AP22110010423]</a:t>
            </a:r>
          </a:p>
          <a:p>
            <a:pPr marL="0" marR="0" lvl="0" indent="0" algn="l" rtl="0">
              <a:lnSpc>
                <a:spcPct val="100000"/>
              </a:lnSpc>
              <a:spcBef>
                <a:spcPts val="0"/>
              </a:spcBef>
              <a:spcAft>
                <a:spcPts val="0"/>
              </a:spcAft>
              <a:buClr>
                <a:srgbClr val="000000"/>
              </a:buClr>
              <a:buSzPts val="1800"/>
              <a:buFont typeface="Arial"/>
              <a:buNone/>
            </a:pPr>
            <a:endParaRPr lang="en-US"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D2C4263-55D0-640B-CA55-509089DEBFFA}"/>
              </a:ext>
            </a:extLst>
          </p:cNvPr>
          <p:cNvSpPr>
            <a:spLocks noGrp="1"/>
          </p:cNvSpPr>
          <p:nvPr>
            <p:ph type="body" idx="1"/>
          </p:nvPr>
        </p:nvSpPr>
        <p:spPr>
          <a:xfrm>
            <a:off x="311700" y="293914"/>
            <a:ext cx="8520600" cy="3760611"/>
          </a:xfrm>
        </p:spPr>
        <p:txBody>
          <a:bodyPr/>
          <a:lstStyle/>
          <a:p>
            <a:pPr marL="114300" indent="0">
              <a:buNone/>
            </a:pPr>
            <a:r>
              <a:rPr lang="en-US" b="1" dirty="0">
                <a:latin typeface="Times New Roman" panose="02020603050405020304" pitchFamily="18" charset="0"/>
                <a:cs typeface="Times New Roman" panose="02020603050405020304" pitchFamily="18" charset="0"/>
              </a:rPr>
              <a:t>d.] Delete:</a:t>
            </a:r>
          </a:p>
          <a:p>
            <a:pPr marL="114300" indent="0">
              <a:buNone/>
            </a:pP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191B46A-FC61-1BFF-C763-C83B0A6B7501}"/>
              </a:ext>
            </a:extLst>
          </p:cNvPr>
          <p:cNvPicPr>
            <a:picLocks noChangeAspect="1"/>
          </p:cNvPicPr>
          <p:nvPr/>
        </p:nvPicPr>
        <p:blipFill>
          <a:blip r:embed="rId3"/>
          <a:stretch>
            <a:fillRect/>
          </a:stretch>
        </p:blipFill>
        <p:spPr>
          <a:xfrm>
            <a:off x="175599" y="1066590"/>
            <a:ext cx="8792802" cy="3010320"/>
          </a:xfrm>
          <a:prstGeom prst="rect">
            <a:avLst/>
          </a:prstGeom>
        </p:spPr>
      </p:pic>
    </p:spTree>
    <p:extLst>
      <p:ext uri="{BB962C8B-B14F-4D97-AF65-F5344CB8AC3E}">
        <p14:creationId xmlns:p14="http://schemas.microsoft.com/office/powerpoint/2010/main" val="634520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Sample Screen Shots</a:t>
            </a:r>
            <a:endParaRPr dirty="0"/>
          </a:p>
        </p:txBody>
      </p:sp>
      <p:sp>
        <p:nvSpPr>
          <p:cNvPr id="102" name="Google Shape;102;p16"/>
          <p:cNvSpPr txBox="1">
            <a:spLocks noGrp="1"/>
          </p:cNvSpPr>
          <p:nvPr>
            <p:ph type="body" idx="1"/>
          </p:nvPr>
        </p:nvSpPr>
        <p:spPr>
          <a:xfrm>
            <a:off x="311700" y="1129936"/>
            <a:ext cx="8520600" cy="3432174"/>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US" b="1" dirty="0">
                <a:latin typeface="Times New Roman" panose="02020603050405020304" pitchFamily="18" charset="0"/>
                <a:cs typeface="Times New Roman" panose="02020603050405020304" pitchFamily="18" charset="0"/>
              </a:rPr>
              <a:t>  Create:				         							</a:t>
            </a:r>
          </a:p>
          <a:p>
            <a:pPr marL="0" lvl="0" indent="0" algn="l" rtl="0">
              <a:lnSpc>
                <a:spcPct val="115000"/>
              </a:lnSpc>
              <a:spcBef>
                <a:spcPts val="0"/>
              </a:spcBef>
              <a:spcAft>
                <a:spcPts val="1200"/>
              </a:spcAft>
              <a:buSzPts val="1800"/>
              <a:buNone/>
            </a:pPr>
            <a:endParaRPr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C39EAB0-471E-B6D7-4CA5-D1C03DDC0F6B}"/>
              </a:ext>
            </a:extLst>
          </p:cNvPr>
          <p:cNvPicPr>
            <a:picLocks noChangeAspect="1"/>
          </p:cNvPicPr>
          <p:nvPr/>
        </p:nvPicPr>
        <p:blipFill>
          <a:blip r:embed="rId3"/>
          <a:stretch>
            <a:fillRect/>
          </a:stretch>
        </p:blipFill>
        <p:spPr>
          <a:xfrm>
            <a:off x="2037442" y="905546"/>
            <a:ext cx="5939971" cy="41526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4D51CE6-B21A-0DFE-C1D5-9A17F52BFC48}"/>
              </a:ext>
            </a:extLst>
          </p:cNvPr>
          <p:cNvSpPr>
            <a:spLocks noGrp="1"/>
          </p:cNvSpPr>
          <p:nvPr>
            <p:ph type="body" idx="1"/>
          </p:nvPr>
        </p:nvSpPr>
        <p:spPr/>
        <p:txBody>
          <a:bodyPr/>
          <a:lstStyle/>
          <a:p>
            <a:pPr marL="114300" indent="0">
              <a:buNone/>
            </a:pPr>
            <a:r>
              <a:rPr lang="en-US" b="1" dirty="0">
                <a:latin typeface="Times New Roman" panose="02020603050405020304" pitchFamily="18" charset="0"/>
                <a:cs typeface="Times New Roman" panose="02020603050405020304" pitchFamily="18" charset="0"/>
              </a:rPr>
              <a:t>Update:											</a:t>
            </a:r>
          </a:p>
          <a:p>
            <a:pPr marL="114300" indent="0">
              <a:buNone/>
            </a:pPr>
            <a:endParaRPr lang="en-US" b="1" dirty="0">
              <a:latin typeface="Times New Roman" panose="02020603050405020304" pitchFamily="18" charset="0"/>
              <a:cs typeface="Times New Roman" panose="02020603050405020304" pitchFamily="18" charset="0"/>
            </a:endParaRPr>
          </a:p>
          <a:p>
            <a:pPr marL="114300" indent="0">
              <a:buNone/>
            </a:pPr>
            <a:endParaRPr lang="en-IN" b="1" dirty="0">
              <a:latin typeface="Times New Roman" panose="02020603050405020304" pitchFamily="18" charset="0"/>
              <a:cs typeface="Times New Roman" panose="02020603050405020304" pitchFamily="18" charset="0"/>
            </a:endParaRPr>
          </a:p>
        </p:txBody>
      </p:sp>
      <p:sp>
        <p:nvSpPr>
          <p:cNvPr id="6" name="Google Shape;101;p16">
            <a:extLst>
              <a:ext uri="{FF2B5EF4-FFF2-40B4-BE49-F238E27FC236}">
                <a16:creationId xmlns:a16="http://schemas.microsoft.com/office/drawing/2014/main" id="{78704E3A-5924-FDF8-5EF9-4FA63251C076}"/>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Sample Screen Shots</a:t>
            </a:r>
            <a:endParaRPr dirty="0"/>
          </a:p>
        </p:txBody>
      </p:sp>
      <p:pic>
        <p:nvPicPr>
          <p:cNvPr id="2" name="Picture 1">
            <a:extLst>
              <a:ext uri="{FF2B5EF4-FFF2-40B4-BE49-F238E27FC236}">
                <a16:creationId xmlns:a16="http://schemas.microsoft.com/office/drawing/2014/main" id="{0796BD60-710C-8E9F-DF8D-B1A49BDFC380}"/>
              </a:ext>
            </a:extLst>
          </p:cNvPr>
          <p:cNvPicPr>
            <a:picLocks noChangeAspect="1"/>
          </p:cNvPicPr>
          <p:nvPr/>
        </p:nvPicPr>
        <p:blipFill>
          <a:blip r:embed="rId2"/>
          <a:stretch>
            <a:fillRect/>
          </a:stretch>
        </p:blipFill>
        <p:spPr>
          <a:xfrm>
            <a:off x="2173831" y="1152475"/>
            <a:ext cx="5942965" cy="3395980"/>
          </a:xfrm>
          <a:prstGeom prst="rect">
            <a:avLst/>
          </a:prstGeom>
        </p:spPr>
      </p:pic>
    </p:spTree>
    <p:extLst>
      <p:ext uri="{BB962C8B-B14F-4D97-AF65-F5344CB8AC3E}">
        <p14:creationId xmlns:p14="http://schemas.microsoft.com/office/powerpoint/2010/main" val="2219360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C7B0-ADA4-4FD1-6EE8-86898EA4904F}"/>
              </a:ext>
            </a:extLst>
          </p:cNvPr>
          <p:cNvSpPr>
            <a:spLocks noGrp="1"/>
          </p:cNvSpPr>
          <p:nvPr>
            <p:ph type="title"/>
          </p:nvPr>
        </p:nvSpPr>
        <p:spPr/>
        <p:txBody>
          <a:bodyPr>
            <a:normAutofit fontScale="90000"/>
          </a:bodyPr>
          <a:lstStyle/>
          <a:p>
            <a:r>
              <a:rPr lang="en" dirty="0"/>
              <a:t>Sample Screen Shots</a:t>
            </a:r>
            <a:endParaRPr lang="en-IN" dirty="0"/>
          </a:p>
        </p:txBody>
      </p:sp>
      <p:sp>
        <p:nvSpPr>
          <p:cNvPr id="3" name="Text Placeholder 2">
            <a:extLst>
              <a:ext uri="{FF2B5EF4-FFF2-40B4-BE49-F238E27FC236}">
                <a16:creationId xmlns:a16="http://schemas.microsoft.com/office/drawing/2014/main" id="{EA00F3D6-D540-8B45-D4B0-042A9D7E723B}"/>
              </a:ext>
            </a:extLst>
          </p:cNvPr>
          <p:cNvSpPr>
            <a:spLocks noGrp="1"/>
          </p:cNvSpPr>
          <p:nvPr>
            <p:ph type="body" idx="1"/>
          </p:nvPr>
        </p:nvSpPr>
        <p:spPr/>
        <p:txBody>
          <a:bodyPr/>
          <a:lstStyle/>
          <a:p>
            <a:pPr marL="114300" indent="0">
              <a:buNone/>
            </a:pPr>
            <a:r>
              <a:rPr lang="en-US" b="1" dirty="0">
                <a:latin typeface="Times New Roman" panose="02020603050405020304" pitchFamily="18" charset="0"/>
                <a:cs typeface="Times New Roman" panose="02020603050405020304" pitchFamily="18" charset="0"/>
              </a:rPr>
              <a:t>Delete:	</a:t>
            </a:r>
            <a:endParaRPr lang="en-IN" dirty="0"/>
          </a:p>
        </p:txBody>
      </p:sp>
      <p:pic>
        <p:nvPicPr>
          <p:cNvPr id="4" name="Picture 3">
            <a:extLst>
              <a:ext uri="{FF2B5EF4-FFF2-40B4-BE49-F238E27FC236}">
                <a16:creationId xmlns:a16="http://schemas.microsoft.com/office/drawing/2014/main" id="{C6E63ABA-41D7-A44A-5FF8-A0CCAB5DEB22}"/>
              </a:ext>
            </a:extLst>
          </p:cNvPr>
          <p:cNvPicPr>
            <a:picLocks noChangeAspect="1"/>
          </p:cNvPicPr>
          <p:nvPr/>
        </p:nvPicPr>
        <p:blipFill>
          <a:blip r:embed="rId2"/>
          <a:stretch>
            <a:fillRect/>
          </a:stretch>
        </p:blipFill>
        <p:spPr>
          <a:xfrm>
            <a:off x="1600517" y="1152475"/>
            <a:ext cx="5942965" cy="3489325"/>
          </a:xfrm>
          <a:prstGeom prst="rect">
            <a:avLst/>
          </a:prstGeom>
        </p:spPr>
      </p:pic>
    </p:spTree>
    <p:extLst>
      <p:ext uri="{BB962C8B-B14F-4D97-AF65-F5344CB8AC3E}">
        <p14:creationId xmlns:p14="http://schemas.microsoft.com/office/powerpoint/2010/main" val="3877451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5E24C-645E-5B00-1FD6-C7DE363B5860}"/>
              </a:ext>
            </a:extLst>
          </p:cNvPr>
          <p:cNvSpPr>
            <a:spLocks noGrp="1"/>
          </p:cNvSpPr>
          <p:nvPr>
            <p:ph type="title"/>
          </p:nvPr>
        </p:nvSpPr>
        <p:spPr/>
        <p:txBody>
          <a:bodyPr/>
          <a:lstStyle/>
          <a:p>
            <a:r>
              <a:rPr lang="en-US"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Sample Screen Shots</a:t>
            </a:r>
            <a:endParaRPr lang="en-IN" dirty="0"/>
          </a:p>
        </p:txBody>
      </p:sp>
      <p:sp>
        <p:nvSpPr>
          <p:cNvPr id="3" name="Text Placeholder 2">
            <a:extLst>
              <a:ext uri="{FF2B5EF4-FFF2-40B4-BE49-F238E27FC236}">
                <a16:creationId xmlns:a16="http://schemas.microsoft.com/office/drawing/2014/main" id="{0C5CE97F-A775-659D-06C8-4030751E3BA4}"/>
              </a:ext>
            </a:extLst>
          </p:cNvPr>
          <p:cNvSpPr>
            <a:spLocks noGrp="1"/>
          </p:cNvSpPr>
          <p:nvPr>
            <p:ph type="body" idx="1"/>
          </p:nvPr>
        </p:nvSpPr>
        <p:spPr/>
        <p:txBody>
          <a:bodyPr/>
          <a:lstStyle/>
          <a:p>
            <a:pPr marL="114300" indent="0">
              <a:buNone/>
            </a:pPr>
            <a:r>
              <a:rPr lang="en-US" b="1" dirty="0" err="1">
                <a:solidFill>
                  <a:srgbClr val="595959"/>
                </a:solidFill>
                <a:latin typeface="Times New Roman" panose="02020603050405020304" pitchFamily="18" charset="0"/>
                <a:ea typeface="Arial" panose="020B0604020202020204" pitchFamily="34" charset="0"/>
                <a:cs typeface="Times New Roman" panose="02020603050405020304" pitchFamily="18" charset="0"/>
              </a:rPr>
              <a:t>Retrive</a:t>
            </a:r>
            <a:r>
              <a:rPr lang="en-US" b="1" dirty="0">
                <a:solidFill>
                  <a:srgbClr val="595959"/>
                </a:solidFill>
                <a:latin typeface="Times New Roman" panose="02020603050405020304" pitchFamily="18" charset="0"/>
                <a:ea typeface="Arial" panose="020B0604020202020204" pitchFamily="34" charset="0"/>
                <a:cs typeface="Times New Roman" panose="02020603050405020304" pitchFamily="18" charset="0"/>
              </a:rPr>
              <a:t>:</a:t>
            </a:r>
          </a:p>
          <a:p>
            <a:pPr marL="114300" indent="0">
              <a:buNone/>
            </a:pPr>
            <a:r>
              <a:rPr lang="en-US" sz="1800" b="1" i="0" dirty="0">
                <a:solidFill>
                  <a:srgbClr val="595959"/>
                </a:solidFill>
                <a:effectLst/>
                <a:latin typeface="Times New Roman" panose="02020603050405020304" pitchFamily="18" charset="0"/>
                <a:ea typeface="Arial" panose="020B0604020202020204" pitchFamily="34" charset="0"/>
                <a:cs typeface="Times New Roman" panose="02020603050405020304" pitchFamily="18" charset="0"/>
              </a:rPr>
              <a:t>	</a:t>
            </a:r>
            <a:endParaRPr lang="en-IN" dirty="0"/>
          </a:p>
        </p:txBody>
      </p:sp>
      <p:pic>
        <p:nvPicPr>
          <p:cNvPr id="4" name="Picture 3">
            <a:extLst>
              <a:ext uri="{FF2B5EF4-FFF2-40B4-BE49-F238E27FC236}">
                <a16:creationId xmlns:a16="http://schemas.microsoft.com/office/drawing/2014/main" id="{2B5679CB-D985-EE72-A97A-660B55FFBCA7}"/>
              </a:ext>
            </a:extLst>
          </p:cNvPr>
          <p:cNvPicPr>
            <a:picLocks noChangeAspect="1"/>
          </p:cNvPicPr>
          <p:nvPr/>
        </p:nvPicPr>
        <p:blipFill>
          <a:blip r:embed="rId2"/>
          <a:stretch>
            <a:fillRect/>
          </a:stretch>
        </p:blipFill>
        <p:spPr>
          <a:xfrm>
            <a:off x="2478314" y="802844"/>
            <a:ext cx="5943600" cy="4115661"/>
          </a:xfrm>
          <a:prstGeom prst="rect">
            <a:avLst/>
          </a:prstGeom>
        </p:spPr>
      </p:pic>
    </p:spTree>
    <p:extLst>
      <p:ext uri="{BB962C8B-B14F-4D97-AF65-F5344CB8AC3E}">
        <p14:creationId xmlns:p14="http://schemas.microsoft.com/office/powerpoint/2010/main" val="3680563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Conclusion</a:t>
            </a:r>
            <a:endParaRPr/>
          </a:p>
        </p:txBody>
      </p:sp>
      <p:sp>
        <p:nvSpPr>
          <p:cNvPr id="108" name="Google Shape;108;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85000" lnSpcReduction="10000"/>
          </a:bodyPr>
          <a:lstStyle/>
          <a:p>
            <a:pPr>
              <a:lnSpc>
                <a:spcPct val="115000"/>
              </a:lnSpc>
              <a:buNone/>
            </a:pPr>
            <a:r>
              <a:rPr lang="en-IN" sz="1800" dirty="0">
                <a:effectLst/>
                <a:latin typeface="Arial" panose="020B0604020202020204" pitchFamily="34" charset="0"/>
                <a:ea typeface="Arial" panose="020B0604020202020204" pitchFamily="34" charset="0"/>
              </a:rPr>
              <a:t>This project effectively demonstrates the implementation of a full-fledged Java AWT-based GUI application integrated with SQLite for managing course data. It supports complete CRUD (Create, Read, Update, Delete) operations, allowing users to register, log in, and manage course records such as course codes, program IDs, prerequisites, and more through an intuitive and interactive </a:t>
            </a:r>
            <a:r>
              <a:rPr lang="en-IN" sz="1800" dirty="0" err="1">
                <a:effectLst/>
                <a:latin typeface="Arial" panose="020B0604020202020204" pitchFamily="34" charset="0"/>
                <a:ea typeface="Arial" panose="020B0604020202020204" pitchFamily="34" charset="0"/>
              </a:rPr>
              <a:t>interface.The</a:t>
            </a:r>
            <a:r>
              <a:rPr lang="en-IN" sz="1800" dirty="0">
                <a:effectLst/>
                <a:latin typeface="Arial" panose="020B0604020202020204" pitchFamily="34" charset="0"/>
                <a:ea typeface="Arial" panose="020B0604020202020204" pitchFamily="34" charset="0"/>
              </a:rPr>
              <a:t> structure combines clean form-based input with functional logic, using Java’s Frame, </a:t>
            </a:r>
            <a:r>
              <a:rPr lang="en-IN" sz="1800" dirty="0" err="1">
                <a:effectLst/>
                <a:latin typeface="Arial" panose="020B0604020202020204" pitchFamily="34" charset="0"/>
                <a:ea typeface="Arial" panose="020B0604020202020204" pitchFamily="34" charset="0"/>
              </a:rPr>
              <a:t>TextField</a:t>
            </a:r>
            <a:r>
              <a:rPr lang="en-IN" sz="1800" dirty="0">
                <a:effectLst/>
                <a:latin typeface="Arial" panose="020B0604020202020204" pitchFamily="34" charset="0"/>
                <a:ea typeface="Arial" panose="020B0604020202020204" pitchFamily="34" charset="0"/>
              </a:rPr>
              <a:t>, and Button components. The integration of JDBC with SQLite ensures reliable data persistence, while features like login authentication, course retrieval by ID or Program ID, and form reset add usability and depth.</a:t>
            </a:r>
          </a:p>
          <a:p>
            <a:pPr>
              <a:lnSpc>
                <a:spcPct val="115000"/>
              </a:lnSpc>
              <a:buNone/>
            </a:pPr>
            <a:r>
              <a:rPr lang="en-IN" sz="1800" dirty="0">
                <a:effectLst/>
                <a:latin typeface="Arial" panose="020B0604020202020204" pitchFamily="34" charset="0"/>
                <a:ea typeface="Arial" panose="020B0604020202020204" pitchFamily="34" charset="0"/>
              </a:rPr>
              <a:t>The separation of GUI and database logic via the </a:t>
            </a:r>
            <a:r>
              <a:rPr lang="en-IN" sz="1800" dirty="0" err="1">
                <a:effectLst/>
                <a:latin typeface="Arial" panose="020B0604020202020204" pitchFamily="34" charset="0"/>
                <a:ea typeface="Arial" panose="020B0604020202020204" pitchFamily="34" charset="0"/>
              </a:rPr>
              <a:t>CourseOperations</a:t>
            </a:r>
            <a:r>
              <a:rPr lang="en-IN" sz="1800" dirty="0">
                <a:effectLst/>
                <a:latin typeface="Arial" panose="020B0604020202020204" pitchFamily="34" charset="0"/>
                <a:ea typeface="Arial" panose="020B0604020202020204" pitchFamily="34" charset="0"/>
              </a:rPr>
              <a:t> class keeps the project modular and maintainable. Future enhancements can include features such </a:t>
            </a:r>
            <a:r>
              <a:rPr lang="en-IN" sz="1800" dirty="0" err="1">
                <a:effectLst/>
                <a:latin typeface="Arial" panose="020B0604020202020204" pitchFamily="34" charset="0"/>
                <a:ea typeface="Arial" panose="020B0604020202020204" pitchFamily="34" charset="0"/>
              </a:rPr>
              <a:t>as:Input</a:t>
            </a:r>
            <a:r>
              <a:rPr lang="en-IN" sz="1800" dirty="0">
                <a:effectLst/>
                <a:latin typeface="Arial" panose="020B0604020202020204" pitchFamily="34" charset="0"/>
                <a:ea typeface="Arial" panose="020B0604020202020204" pitchFamily="34" charset="0"/>
              </a:rPr>
              <a:t> </a:t>
            </a:r>
            <a:r>
              <a:rPr lang="en-IN" sz="1800" dirty="0" err="1">
                <a:effectLst/>
                <a:latin typeface="Arial" panose="020B0604020202020204" pitchFamily="34" charset="0"/>
                <a:ea typeface="Arial" panose="020B0604020202020204" pitchFamily="34" charset="0"/>
              </a:rPr>
              <a:t>validation,Enhanced</a:t>
            </a:r>
            <a:r>
              <a:rPr lang="en-IN" sz="1800" dirty="0">
                <a:effectLst/>
                <a:latin typeface="Arial" panose="020B0604020202020204" pitchFamily="34" charset="0"/>
                <a:ea typeface="Arial" panose="020B0604020202020204" pitchFamily="34" charset="0"/>
              </a:rPr>
              <a:t> UI with Swing or </a:t>
            </a:r>
            <a:r>
              <a:rPr lang="en-IN" sz="1800" dirty="0" err="1">
                <a:effectLst/>
                <a:latin typeface="Arial" panose="020B0604020202020204" pitchFamily="34" charset="0"/>
                <a:ea typeface="Arial" panose="020B0604020202020204" pitchFamily="34" charset="0"/>
              </a:rPr>
              <a:t>JavaFX,User</a:t>
            </a:r>
            <a:r>
              <a:rPr lang="en-IN" sz="1800" dirty="0">
                <a:effectLst/>
                <a:latin typeface="Arial" panose="020B0604020202020204" pitchFamily="34" charset="0"/>
                <a:ea typeface="Arial" panose="020B0604020202020204" pitchFamily="34" charset="0"/>
              </a:rPr>
              <a:t> roles (e.g., admin vs student).Overall, this project lays a solid foundation for educational course management systems in Java.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2310492" y="1249136"/>
            <a:ext cx="3918857" cy="2196193"/>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ct val="111111"/>
              <a:buNone/>
            </a:pPr>
            <a:br>
              <a:rPr lang="en" dirty="0"/>
            </a:br>
            <a:br>
              <a:rPr lang="en" dirty="0"/>
            </a:br>
            <a:r>
              <a:rPr lang="e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Introduction to Project</a:t>
            </a:r>
            <a:endParaRPr/>
          </a:p>
        </p:txBody>
      </p:sp>
      <p:sp>
        <p:nvSpPr>
          <p:cNvPr id="64" name="Google Shape;64;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Our University (herewith considered as SRM-AP) is going to implement OBE(Outcome Based Education) in their university and you are assigned in the project to develop a CURD(Create,Update,Retrieve and Delete) windows and mobile application using JAVA programming and Android studio for the same.</a:t>
            </a:r>
            <a:endParaRPr b="1">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Architecture Diagram</a:t>
            </a:r>
            <a:endParaRPr dirty="0"/>
          </a:p>
        </p:txBody>
      </p:sp>
      <p:pic>
        <p:nvPicPr>
          <p:cNvPr id="2" name="Picture 1">
            <a:extLst>
              <a:ext uri="{FF2B5EF4-FFF2-40B4-BE49-F238E27FC236}">
                <a16:creationId xmlns:a16="http://schemas.microsoft.com/office/drawing/2014/main" id="{34EAACA6-D9A7-0D74-B410-AD4E8FD89305}"/>
              </a:ext>
            </a:extLst>
          </p:cNvPr>
          <p:cNvPicPr>
            <a:picLocks noChangeAspect="1"/>
          </p:cNvPicPr>
          <p:nvPr/>
        </p:nvPicPr>
        <p:blipFill>
          <a:blip r:embed="rId3"/>
          <a:stretch>
            <a:fillRect/>
          </a:stretch>
        </p:blipFill>
        <p:spPr>
          <a:xfrm>
            <a:off x="907778" y="1152475"/>
            <a:ext cx="6073593" cy="33877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Module Description : University Setting</a:t>
            </a:r>
            <a:endParaRPr/>
          </a:p>
        </p:txBody>
      </p:sp>
      <p:sp>
        <p:nvSpPr>
          <p:cNvPr id="77" name="Google Shape;7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This module is used to create,Update,Retrieve,Delete(hereafter known as CURD) details of  the module and storing the details in the mysql table.</a:t>
            </a:r>
            <a:endParaRPr/>
          </a:p>
          <a:p>
            <a:pPr marL="457200" lvl="0" indent="-342900" algn="l" rtl="0">
              <a:lnSpc>
                <a:spcPct val="115000"/>
              </a:lnSpc>
              <a:spcBef>
                <a:spcPts val="0"/>
              </a:spcBef>
              <a:spcAft>
                <a:spcPts val="0"/>
              </a:spcAft>
              <a:buSzPts val="1800"/>
              <a:buChar char="●"/>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Courses:Field/table details</a:t>
            </a:r>
            <a:endParaRPr dirty="0"/>
          </a:p>
        </p:txBody>
      </p:sp>
      <p:graphicFrame>
        <p:nvGraphicFramePr>
          <p:cNvPr id="3" name="Table 2">
            <a:extLst>
              <a:ext uri="{FF2B5EF4-FFF2-40B4-BE49-F238E27FC236}">
                <a16:creationId xmlns:a16="http://schemas.microsoft.com/office/drawing/2014/main" id="{674D83EE-7D56-992D-26CB-E852E373E16D}"/>
              </a:ext>
            </a:extLst>
          </p:cNvPr>
          <p:cNvGraphicFramePr>
            <a:graphicFrameLocks noGrp="1"/>
          </p:cNvGraphicFramePr>
          <p:nvPr>
            <p:extLst>
              <p:ext uri="{D42A27DB-BD31-4B8C-83A1-F6EECF244321}">
                <p14:modId xmlns:p14="http://schemas.microsoft.com/office/powerpoint/2010/main" val="1412825583"/>
              </p:ext>
            </p:extLst>
          </p:nvPr>
        </p:nvGraphicFramePr>
        <p:xfrm>
          <a:off x="972457" y="1383885"/>
          <a:ext cx="5319486" cy="2953579"/>
        </p:xfrm>
        <a:graphic>
          <a:graphicData uri="http://schemas.openxmlformats.org/drawingml/2006/table">
            <a:tbl>
              <a:tblPr>
                <a:tableStyleId>{535832A5-6BA2-4ECA-8036-809AD3297996}</a:tableStyleId>
              </a:tblPr>
              <a:tblGrid>
                <a:gridCol w="2659743">
                  <a:extLst>
                    <a:ext uri="{9D8B030D-6E8A-4147-A177-3AD203B41FA5}">
                      <a16:colId xmlns:a16="http://schemas.microsoft.com/office/drawing/2014/main" val="927604769"/>
                    </a:ext>
                  </a:extLst>
                </a:gridCol>
                <a:gridCol w="2659743">
                  <a:extLst>
                    <a:ext uri="{9D8B030D-6E8A-4147-A177-3AD203B41FA5}">
                      <a16:colId xmlns:a16="http://schemas.microsoft.com/office/drawing/2014/main" val="3048955575"/>
                    </a:ext>
                  </a:extLst>
                </a:gridCol>
              </a:tblGrid>
              <a:tr h="262890">
                <a:tc>
                  <a:txBody>
                    <a:bodyPr/>
                    <a:lstStyle/>
                    <a:p>
                      <a:pPr marL="0" marR="0">
                        <a:lnSpc>
                          <a:spcPct val="114000"/>
                        </a:lnSpc>
                        <a:buNone/>
                      </a:pPr>
                      <a:r>
                        <a:rPr lang="en-IN" sz="1100" b="1" dirty="0">
                          <a:effectLst/>
                        </a:rPr>
                        <a:t>Field Name</a:t>
                      </a:r>
                      <a:endParaRPr lang="en-IN" sz="1100" b="1" dirty="0">
                        <a:effectLst/>
                        <a:latin typeface="Arial" panose="020B0604020202020204" pitchFamily="34" charset="0"/>
                      </a:endParaRPr>
                    </a:p>
                  </a:txBody>
                  <a:tcPr marL="68580" marR="68580"/>
                </a:tc>
                <a:tc>
                  <a:txBody>
                    <a:bodyPr/>
                    <a:lstStyle/>
                    <a:p>
                      <a:pPr marL="0" marR="0">
                        <a:lnSpc>
                          <a:spcPct val="114000"/>
                        </a:lnSpc>
                        <a:buNone/>
                      </a:pPr>
                      <a:r>
                        <a:rPr lang="en-IN" sz="1100" b="1" dirty="0">
                          <a:effectLst/>
                        </a:rPr>
                        <a:t>Datatype</a:t>
                      </a:r>
                      <a:endParaRPr lang="en-IN" sz="1100" b="1" dirty="0">
                        <a:effectLst/>
                        <a:latin typeface="Arial" panose="020B0604020202020204" pitchFamily="34" charset="0"/>
                      </a:endParaRPr>
                    </a:p>
                  </a:txBody>
                  <a:tcPr marL="68580" marR="68580"/>
                </a:tc>
                <a:extLst>
                  <a:ext uri="{0D108BD9-81ED-4DB2-BD59-A6C34878D82A}">
                    <a16:rowId xmlns:a16="http://schemas.microsoft.com/office/drawing/2014/main" val="3995953216"/>
                  </a:ext>
                </a:extLst>
              </a:tr>
              <a:tr h="271780">
                <a:tc>
                  <a:txBody>
                    <a:bodyPr/>
                    <a:lstStyle/>
                    <a:p>
                      <a:pPr marL="0" marR="0">
                        <a:lnSpc>
                          <a:spcPct val="114000"/>
                        </a:lnSpc>
                        <a:buNone/>
                      </a:pPr>
                      <a:r>
                        <a:rPr lang="en-IN" sz="1100">
                          <a:effectLst/>
                        </a:rPr>
                        <a:t>id</a:t>
                      </a:r>
                      <a:endParaRPr lang="en-IN" sz="1100">
                        <a:effectLst/>
                        <a:latin typeface="Arial" panose="020B0604020202020204" pitchFamily="34" charset="0"/>
                      </a:endParaRPr>
                    </a:p>
                  </a:txBody>
                  <a:tcPr marL="68580" marR="68580"/>
                </a:tc>
                <a:tc>
                  <a:txBody>
                    <a:bodyPr/>
                    <a:lstStyle/>
                    <a:p>
                      <a:pPr marL="0" marR="0">
                        <a:lnSpc>
                          <a:spcPct val="114000"/>
                        </a:lnSpc>
                        <a:buNone/>
                      </a:pPr>
                      <a:r>
                        <a:rPr lang="en-IN" sz="1100">
                          <a:effectLst/>
                        </a:rPr>
                        <a:t>String</a:t>
                      </a:r>
                      <a:endParaRPr lang="en-IN" sz="1100">
                        <a:effectLst/>
                        <a:latin typeface="Arial" panose="020B0604020202020204" pitchFamily="34" charset="0"/>
                      </a:endParaRPr>
                    </a:p>
                  </a:txBody>
                  <a:tcPr marL="68580" marR="68580"/>
                </a:tc>
                <a:extLst>
                  <a:ext uri="{0D108BD9-81ED-4DB2-BD59-A6C34878D82A}">
                    <a16:rowId xmlns:a16="http://schemas.microsoft.com/office/drawing/2014/main" val="3452747667"/>
                  </a:ext>
                </a:extLst>
              </a:tr>
              <a:tr h="262890">
                <a:tc>
                  <a:txBody>
                    <a:bodyPr/>
                    <a:lstStyle/>
                    <a:p>
                      <a:pPr marL="0" marR="0">
                        <a:lnSpc>
                          <a:spcPct val="114000"/>
                        </a:lnSpc>
                        <a:buNone/>
                      </a:pPr>
                      <a:r>
                        <a:rPr lang="en-IN" sz="1100">
                          <a:effectLst/>
                        </a:rPr>
                        <a:t>program_id</a:t>
                      </a:r>
                      <a:endParaRPr lang="en-IN" sz="1100">
                        <a:effectLst/>
                        <a:latin typeface="Arial" panose="020B0604020202020204" pitchFamily="34" charset="0"/>
                      </a:endParaRPr>
                    </a:p>
                  </a:txBody>
                  <a:tcPr marL="68580" marR="68580"/>
                </a:tc>
                <a:tc>
                  <a:txBody>
                    <a:bodyPr/>
                    <a:lstStyle/>
                    <a:p>
                      <a:pPr marL="0" marR="0">
                        <a:lnSpc>
                          <a:spcPct val="114000"/>
                        </a:lnSpc>
                        <a:buNone/>
                      </a:pPr>
                      <a:r>
                        <a:rPr lang="en-IN" sz="1100">
                          <a:effectLst/>
                        </a:rPr>
                        <a:t>String</a:t>
                      </a:r>
                      <a:endParaRPr lang="en-IN" sz="1100">
                        <a:effectLst/>
                        <a:latin typeface="Arial" panose="020B0604020202020204" pitchFamily="34" charset="0"/>
                      </a:endParaRPr>
                    </a:p>
                  </a:txBody>
                  <a:tcPr marL="68580" marR="68580"/>
                </a:tc>
                <a:extLst>
                  <a:ext uri="{0D108BD9-81ED-4DB2-BD59-A6C34878D82A}">
                    <a16:rowId xmlns:a16="http://schemas.microsoft.com/office/drawing/2014/main" val="1239752456"/>
                  </a:ext>
                </a:extLst>
              </a:tr>
              <a:tr h="271780">
                <a:tc>
                  <a:txBody>
                    <a:bodyPr/>
                    <a:lstStyle/>
                    <a:p>
                      <a:pPr marL="0" marR="0">
                        <a:lnSpc>
                          <a:spcPct val="114000"/>
                        </a:lnSpc>
                        <a:buNone/>
                      </a:pPr>
                      <a:r>
                        <a:rPr lang="en-IN" sz="1100">
                          <a:effectLst/>
                        </a:rPr>
                        <a:t>code</a:t>
                      </a:r>
                      <a:endParaRPr lang="en-IN" sz="1100">
                        <a:effectLst/>
                        <a:latin typeface="Arial" panose="020B0604020202020204" pitchFamily="34" charset="0"/>
                      </a:endParaRPr>
                    </a:p>
                  </a:txBody>
                  <a:tcPr marL="68580" marR="68580"/>
                </a:tc>
                <a:tc>
                  <a:txBody>
                    <a:bodyPr/>
                    <a:lstStyle/>
                    <a:p>
                      <a:pPr marL="0" marR="0">
                        <a:lnSpc>
                          <a:spcPct val="114000"/>
                        </a:lnSpc>
                        <a:buNone/>
                      </a:pPr>
                      <a:r>
                        <a:rPr lang="en-IN" sz="1100">
                          <a:effectLst/>
                        </a:rPr>
                        <a:t>String</a:t>
                      </a:r>
                      <a:endParaRPr lang="en-IN" sz="1100">
                        <a:effectLst/>
                        <a:latin typeface="Arial" panose="020B0604020202020204" pitchFamily="34" charset="0"/>
                      </a:endParaRPr>
                    </a:p>
                  </a:txBody>
                  <a:tcPr marL="68580" marR="68580"/>
                </a:tc>
                <a:extLst>
                  <a:ext uri="{0D108BD9-81ED-4DB2-BD59-A6C34878D82A}">
                    <a16:rowId xmlns:a16="http://schemas.microsoft.com/office/drawing/2014/main" val="2519630855"/>
                  </a:ext>
                </a:extLst>
              </a:tr>
              <a:tr h="262890">
                <a:tc>
                  <a:txBody>
                    <a:bodyPr/>
                    <a:lstStyle/>
                    <a:p>
                      <a:pPr marL="0" marR="0">
                        <a:lnSpc>
                          <a:spcPct val="114000"/>
                        </a:lnSpc>
                        <a:buNone/>
                      </a:pPr>
                      <a:r>
                        <a:rPr lang="en-IN" sz="1100">
                          <a:effectLst/>
                        </a:rPr>
                        <a:t>name</a:t>
                      </a:r>
                      <a:endParaRPr lang="en-IN" sz="1100">
                        <a:effectLst/>
                        <a:latin typeface="Arial" panose="020B0604020202020204" pitchFamily="34" charset="0"/>
                      </a:endParaRPr>
                    </a:p>
                  </a:txBody>
                  <a:tcPr marL="68580" marR="68580"/>
                </a:tc>
                <a:tc>
                  <a:txBody>
                    <a:bodyPr/>
                    <a:lstStyle/>
                    <a:p>
                      <a:pPr marL="0" marR="0">
                        <a:lnSpc>
                          <a:spcPct val="114000"/>
                        </a:lnSpc>
                        <a:buNone/>
                      </a:pPr>
                      <a:r>
                        <a:rPr lang="en-IN" sz="1100">
                          <a:effectLst/>
                        </a:rPr>
                        <a:t>String</a:t>
                      </a:r>
                      <a:endParaRPr lang="en-IN" sz="1100">
                        <a:effectLst/>
                        <a:latin typeface="Arial" panose="020B0604020202020204" pitchFamily="34" charset="0"/>
                      </a:endParaRPr>
                    </a:p>
                  </a:txBody>
                  <a:tcPr marL="68580" marR="68580"/>
                </a:tc>
                <a:extLst>
                  <a:ext uri="{0D108BD9-81ED-4DB2-BD59-A6C34878D82A}">
                    <a16:rowId xmlns:a16="http://schemas.microsoft.com/office/drawing/2014/main" val="1685353398"/>
                  </a:ext>
                </a:extLst>
              </a:tr>
              <a:tr h="262890">
                <a:tc>
                  <a:txBody>
                    <a:bodyPr/>
                    <a:lstStyle/>
                    <a:p>
                      <a:pPr marL="0" marR="0">
                        <a:lnSpc>
                          <a:spcPct val="114000"/>
                        </a:lnSpc>
                        <a:buNone/>
                      </a:pPr>
                      <a:r>
                        <a:rPr lang="en-IN" sz="1100">
                          <a:effectLst/>
                        </a:rPr>
                        <a:t>category</a:t>
                      </a:r>
                      <a:endParaRPr lang="en-IN" sz="1100">
                        <a:effectLst/>
                        <a:latin typeface="Arial" panose="020B0604020202020204" pitchFamily="34" charset="0"/>
                      </a:endParaRPr>
                    </a:p>
                  </a:txBody>
                  <a:tcPr marL="68580" marR="68580"/>
                </a:tc>
                <a:tc>
                  <a:txBody>
                    <a:bodyPr/>
                    <a:lstStyle/>
                    <a:p>
                      <a:pPr marL="0" marR="0">
                        <a:lnSpc>
                          <a:spcPct val="114000"/>
                        </a:lnSpc>
                        <a:buNone/>
                      </a:pPr>
                      <a:r>
                        <a:rPr lang="en-IN" sz="1100">
                          <a:effectLst/>
                        </a:rPr>
                        <a:t>String</a:t>
                      </a:r>
                      <a:endParaRPr lang="en-IN" sz="1100">
                        <a:effectLst/>
                        <a:latin typeface="Arial" panose="020B0604020202020204" pitchFamily="34" charset="0"/>
                      </a:endParaRPr>
                    </a:p>
                  </a:txBody>
                  <a:tcPr marL="68580" marR="68580"/>
                </a:tc>
                <a:extLst>
                  <a:ext uri="{0D108BD9-81ED-4DB2-BD59-A6C34878D82A}">
                    <a16:rowId xmlns:a16="http://schemas.microsoft.com/office/drawing/2014/main" val="2575540166"/>
                  </a:ext>
                </a:extLst>
              </a:tr>
              <a:tr h="271780">
                <a:tc>
                  <a:txBody>
                    <a:bodyPr/>
                    <a:lstStyle/>
                    <a:p>
                      <a:pPr marL="0" marR="0">
                        <a:lnSpc>
                          <a:spcPct val="114000"/>
                        </a:lnSpc>
                        <a:buNone/>
                      </a:pPr>
                      <a:r>
                        <a:rPr lang="en-IN" sz="1100">
                          <a:effectLst/>
                        </a:rPr>
                        <a:t>type</a:t>
                      </a:r>
                      <a:endParaRPr lang="en-IN" sz="1100">
                        <a:effectLst/>
                        <a:latin typeface="Arial" panose="020B0604020202020204" pitchFamily="34" charset="0"/>
                      </a:endParaRPr>
                    </a:p>
                  </a:txBody>
                  <a:tcPr marL="68580" marR="68580"/>
                </a:tc>
                <a:tc>
                  <a:txBody>
                    <a:bodyPr/>
                    <a:lstStyle/>
                    <a:p>
                      <a:pPr marL="0" marR="0">
                        <a:lnSpc>
                          <a:spcPct val="114000"/>
                        </a:lnSpc>
                        <a:buNone/>
                      </a:pPr>
                      <a:r>
                        <a:rPr lang="en-IN" sz="1100">
                          <a:effectLst/>
                        </a:rPr>
                        <a:t>String</a:t>
                      </a:r>
                      <a:endParaRPr lang="en-IN" sz="1100">
                        <a:effectLst/>
                        <a:latin typeface="Arial" panose="020B0604020202020204" pitchFamily="34" charset="0"/>
                      </a:endParaRPr>
                    </a:p>
                  </a:txBody>
                  <a:tcPr marL="68580" marR="68580"/>
                </a:tc>
                <a:extLst>
                  <a:ext uri="{0D108BD9-81ED-4DB2-BD59-A6C34878D82A}">
                    <a16:rowId xmlns:a16="http://schemas.microsoft.com/office/drawing/2014/main" val="3288227581"/>
                  </a:ext>
                </a:extLst>
              </a:tr>
              <a:tr h="262890">
                <a:tc>
                  <a:txBody>
                    <a:bodyPr/>
                    <a:lstStyle/>
                    <a:p>
                      <a:pPr marL="0" marR="0">
                        <a:lnSpc>
                          <a:spcPct val="114000"/>
                        </a:lnSpc>
                        <a:buNone/>
                      </a:pPr>
                      <a:r>
                        <a:rPr lang="en-IN" sz="1100">
                          <a:effectLst/>
                        </a:rPr>
                        <a:t>prereq</a:t>
                      </a:r>
                      <a:endParaRPr lang="en-IN" sz="1100">
                        <a:effectLst/>
                        <a:latin typeface="Arial" panose="020B0604020202020204" pitchFamily="34" charset="0"/>
                      </a:endParaRPr>
                    </a:p>
                  </a:txBody>
                  <a:tcPr marL="68580" marR="68580"/>
                </a:tc>
                <a:tc>
                  <a:txBody>
                    <a:bodyPr/>
                    <a:lstStyle/>
                    <a:p>
                      <a:pPr marL="0" marR="0">
                        <a:lnSpc>
                          <a:spcPct val="114000"/>
                        </a:lnSpc>
                        <a:buNone/>
                      </a:pPr>
                      <a:r>
                        <a:rPr lang="en-IN" sz="1100">
                          <a:effectLst/>
                        </a:rPr>
                        <a:t>String</a:t>
                      </a:r>
                      <a:endParaRPr lang="en-IN" sz="1100">
                        <a:effectLst/>
                        <a:latin typeface="Arial" panose="020B0604020202020204" pitchFamily="34" charset="0"/>
                      </a:endParaRPr>
                    </a:p>
                  </a:txBody>
                  <a:tcPr marL="68580" marR="68580"/>
                </a:tc>
                <a:extLst>
                  <a:ext uri="{0D108BD9-81ED-4DB2-BD59-A6C34878D82A}">
                    <a16:rowId xmlns:a16="http://schemas.microsoft.com/office/drawing/2014/main" val="1938579247"/>
                  </a:ext>
                </a:extLst>
              </a:tr>
              <a:tr h="271780">
                <a:tc>
                  <a:txBody>
                    <a:bodyPr/>
                    <a:lstStyle/>
                    <a:p>
                      <a:pPr marL="0" marR="0">
                        <a:lnSpc>
                          <a:spcPct val="114000"/>
                        </a:lnSpc>
                        <a:buNone/>
                      </a:pPr>
                      <a:r>
                        <a:rPr lang="en-IN" sz="1100">
                          <a:effectLst/>
                        </a:rPr>
                        <a:t>coreq</a:t>
                      </a:r>
                      <a:endParaRPr lang="en-IN" sz="1100">
                        <a:effectLst/>
                        <a:latin typeface="Arial" panose="020B0604020202020204" pitchFamily="34" charset="0"/>
                      </a:endParaRPr>
                    </a:p>
                  </a:txBody>
                  <a:tcPr marL="68580" marR="68580"/>
                </a:tc>
                <a:tc>
                  <a:txBody>
                    <a:bodyPr/>
                    <a:lstStyle/>
                    <a:p>
                      <a:pPr marL="0" marR="0">
                        <a:lnSpc>
                          <a:spcPct val="114000"/>
                        </a:lnSpc>
                        <a:buNone/>
                      </a:pPr>
                      <a:r>
                        <a:rPr lang="en-IN" sz="1100">
                          <a:effectLst/>
                        </a:rPr>
                        <a:t>String</a:t>
                      </a:r>
                      <a:endParaRPr lang="en-IN" sz="1100">
                        <a:effectLst/>
                        <a:latin typeface="Arial" panose="020B0604020202020204" pitchFamily="34" charset="0"/>
                      </a:endParaRPr>
                    </a:p>
                  </a:txBody>
                  <a:tcPr marL="68580" marR="68580"/>
                </a:tc>
                <a:extLst>
                  <a:ext uri="{0D108BD9-81ED-4DB2-BD59-A6C34878D82A}">
                    <a16:rowId xmlns:a16="http://schemas.microsoft.com/office/drawing/2014/main" val="3080727406"/>
                  </a:ext>
                </a:extLst>
              </a:tr>
              <a:tr h="262890">
                <a:tc>
                  <a:txBody>
                    <a:bodyPr/>
                    <a:lstStyle/>
                    <a:p>
                      <a:pPr marL="0" marR="0">
                        <a:lnSpc>
                          <a:spcPct val="114000"/>
                        </a:lnSpc>
                        <a:buNone/>
                      </a:pPr>
                      <a:r>
                        <a:rPr lang="en-IN" sz="1100">
                          <a:effectLst/>
                        </a:rPr>
                        <a:t>progression</a:t>
                      </a:r>
                      <a:endParaRPr lang="en-IN" sz="1100">
                        <a:effectLst/>
                        <a:latin typeface="Arial" panose="020B0604020202020204" pitchFamily="34" charset="0"/>
                      </a:endParaRPr>
                    </a:p>
                  </a:txBody>
                  <a:tcPr marL="68580" marR="68580"/>
                </a:tc>
                <a:tc>
                  <a:txBody>
                    <a:bodyPr/>
                    <a:lstStyle/>
                    <a:p>
                      <a:pPr marL="0" marR="0">
                        <a:lnSpc>
                          <a:spcPct val="114000"/>
                        </a:lnSpc>
                        <a:buNone/>
                      </a:pPr>
                      <a:r>
                        <a:rPr lang="en-IN" sz="1100">
                          <a:effectLst/>
                        </a:rPr>
                        <a:t>String</a:t>
                      </a:r>
                      <a:endParaRPr lang="en-IN" sz="1100">
                        <a:effectLst/>
                        <a:latin typeface="Arial" panose="020B0604020202020204" pitchFamily="34" charset="0"/>
                      </a:endParaRPr>
                    </a:p>
                  </a:txBody>
                  <a:tcPr marL="68580" marR="68580"/>
                </a:tc>
                <a:extLst>
                  <a:ext uri="{0D108BD9-81ED-4DB2-BD59-A6C34878D82A}">
                    <a16:rowId xmlns:a16="http://schemas.microsoft.com/office/drawing/2014/main" val="2092673753"/>
                  </a:ext>
                </a:extLst>
              </a:tr>
              <a:tr h="262890">
                <a:tc>
                  <a:txBody>
                    <a:bodyPr/>
                    <a:lstStyle/>
                    <a:p>
                      <a:pPr marL="0" marR="0">
                        <a:lnSpc>
                          <a:spcPct val="114000"/>
                        </a:lnSpc>
                        <a:buNone/>
                      </a:pPr>
                      <a:r>
                        <a:rPr lang="en-IN" sz="1100">
                          <a:effectLst/>
                        </a:rPr>
                        <a:t>course_plan</a:t>
                      </a:r>
                      <a:endParaRPr lang="en-IN" sz="1100">
                        <a:effectLst/>
                        <a:latin typeface="Arial" panose="020B0604020202020204" pitchFamily="34" charset="0"/>
                      </a:endParaRPr>
                    </a:p>
                  </a:txBody>
                  <a:tcPr marL="68580" marR="68580"/>
                </a:tc>
                <a:tc>
                  <a:txBody>
                    <a:bodyPr/>
                    <a:lstStyle/>
                    <a:p>
                      <a:pPr marL="0" marR="0">
                        <a:lnSpc>
                          <a:spcPct val="114000"/>
                        </a:lnSpc>
                        <a:buNone/>
                      </a:pPr>
                      <a:r>
                        <a:rPr lang="en-IN" sz="1100" dirty="0">
                          <a:effectLst/>
                        </a:rPr>
                        <a:t>String</a:t>
                      </a:r>
                      <a:endParaRPr lang="en-IN" sz="1100" dirty="0">
                        <a:effectLst/>
                        <a:latin typeface="Arial" panose="020B0604020202020204" pitchFamily="34" charset="0"/>
                      </a:endParaRPr>
                    </a:p>
                  </a:txBody>
                  <a:tcPr marL="68580" marR="68580"/>
                </a:tc>
                <a:extLst>
                  <a:ext uri="{0D108BD9-81ED-4DB2-BD59-A6C34878D82A}">
                    <a16:rowId xmlns:a16="http://schemas.microsoft.com/office/drawing/2014/main" val="4009938479"/>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University Setting:Programming Details</a:t>
            </a:r>
            <a:endParaRPr/>
          </a:p>
        </p:txBody>
      </p:sp>
      <p:sp>
        <p:nvSpPr>
          <p:cNvPr id="90" name="Google Shape;90;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 b="1" dirty="0">
                <a:solidFill>
                  <a:schemeClr val="dk1"/>
                </a:solidFill>
              </a:rPr>
              <a:t>File name:</a:t>
            </a:r>
            <a:r>
              <a:rPr lang="en-US" b="1" dirty="0">
                <a:solidFill>
                  <a:schemeClr val="dk1"/>
                </a:solidFill>
              </a:rPr>
              <a:t> </a:t>
            </a:r>
            <a:r>
              <a:rPr lang="en-US" dirty="0" err="1">
                <a:solidFill>
                  <a:schemeClr val="dk1"/>
                </a:solidFill>
              </a:rPr>
              <a:t>JavaBeans_courses</a:t>
            </a:r>
            <a:endParaRPr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 b="1" dirty="0">
                <a:solidFill>
                  <a:schemeClr val="dk1"/>
                </a:solidFill>
              </a:rPr>
              <a:t>Function/method name</a:t>
            </a:r>
            <a:endParaRPr b="1" dirty="0">
              <a:solidFill>
                <a:schemeClr val="dk1"/>
              </a:solidFill>
            </a:endParaRPr>
          </a:p>
          <a:p>
            <a:pPr marL="742950" marR="0" lvl="1" indent="-285750">
              <a:lnSpc>
                <a:spcPct val="114000"/>
              </a:lnSpc>
              <a:buFont typeface="Times New Roman" panose="02020603050405020304" pitchFamily="18" charset="0"/>
              <a:buChar char="○"/>
            </a:pPr>
            <a:r>
              <a:rPr lang="en-IN" sz="1800" b="1" dirty="0">
                <a:effectLst/>
                <a:latin typeface="Arial" panose="020B0604020202020204" pitchFamily="34" charset="0"/>
              </a:rPr>
              <a:t>Create: </a:t>
            </a:r>
            <a:r>
              <a:rPr lang="en-IN" sz="1800" dirty="0" err="1">
                <a:effectLst/>
                <a:latin typeface="Arial" panose="020B0604020202020204" pitchFamily="34" charset="0"/>
              </a:rPr>
              <a:t>JavaBeans_courses_create</a:t>
            </a:r>
            <a:endParaRPr lang="en-IN" sz="1800" dirty="0">
              <a:effectLst/>
              <a:latin typeface="Arial" panose="020B0604020202020204" pitchFamily="34" charset="0"/>
            </a:endParaRPr>
          </a:p>
          <a:p>
            <a:pPr marL="742950" marR="0" lvl="1" indent="-285750">
              <a:lnSpc>
                <a:spcPct val="114000"/>
              </a:lnSpc>
              <a:buFont typeface="Times New Roman" panose="02020603050405020304" pitchFamily="18" charset="0"/>
              <a:buChar char="○"/>
            </a:pPr>
            <a:r>
              <a:rPr lang="en-IN" sz="1800" b="1" dirty="0">
                <a:effectLst/>
                <a:latin typeface="Arial" panose="020B0604020202020204" pitchFamily="34" charset="0"/>
              </a:rPr>
              <a:t>Update: </a:t>
            </a:r>
            <a:r>
              <a:rPr lang="en-IN" sz="1800" dirty="0" err="1">
                <a:effectLst/>
                <a:latin typeface="Arial" panose="020B0604020202020204" pitchFamily="34" charset="0"/>
              </a:rPr>
              <a:t>JavaBeans_courses_update</a:t>
            </a:r>
            <a:endParaRPr lang="en-IN" sz="1800" dirty="0">
              <a:effectLst/>
              <a:latin typeface="Arial" panose="020B0604020202020204" pitchFamily="34" charset="0"/>
            </a:endParaRPr>
          </a:p>
          <a:p>
            <a:pPr marL="742950" marR="0" lvl="1" indent="-285750">
              <a:lnSpc>
                <a:spcPct val="114000"/>
              </a:lnSpc>
              <a:buFont typeface="Times New Roman" panose="02020603050405020304" pitchFamily="18" charset="0"/>
              <a:buChar char="○"/>
            </a:pPr>
            <a:r>
              <a:rPr lang="en-IN" sz="1800" b="1" dirty="0">
                <a:effectLst/>
                <a:latin typeface="Arial" panose="020B0604020202020204" pitchFamily="34" charset="0"/>
              </a:rPr>
              <a:t>Retrieve:</a:t>
            </a:r>
            <a:r>
              <a:rPr lang="en-IN" sz="1800" dirty="0">
                <a:effectLst/>
                <a:latin typeface="Arial" panose="020B0604020202020204" pitchFamily="34" charset="0"/>
              </a:rPr>
              <a:t> </a:t>
            </a:r>
            <a:r>
              <a:rPr lang="en-IN" sz="1800" dirty="0" err="1">
                <a:effectLst/>
                <a:latin typeface="Arial" panose="020B0604020202020204" pitchFamily="34" charset="0"/>
              </a:rPr>
              <a:t>JavaBeans_courses</a:t>
            </a:r>
            <a:r>
              <a:rPr lang="en-IN" sz="1800" dirty="0">
                <a:effectLst/>
                <a:latin typeface="Arial" panose="020B0604020202020204" pitchFamily="34" charset="0"/>
              </a:rPr>
              <a:t> _</a:t>
            </a:r>
            <a:r>
              <a:rPr lang="en-IN" sz="1800" dirty="0" err="1">
                <a:effectLst/>
                <a:latin typeface="Arial" panose="020B0604020202020204" pitchFamily="34" charset="0"/>
              </a:rPr>
              <a:t>retrive</a:t>
            </a:r>
            <a:endParaRPr lang="en-IN" sz="1800" dirty="0">
              <a:effectLst/>
              <a:latin typeface="Arial" panose="020B0604020202020204" pitchFamily="34" charset="0"/>
            </a:endParaRPr>
          </a:p>
          <a:p>
            <a:pPr marL="742950" marR="0" lvl="1" indent="-285750">
              <a:lnSpc>
                <a:spcPct val="114000"/>
              </a:lnSpc>
              <a:buFont typeface="Times New Roman" panose="02020603050405020304" pitchFamily="18" charset="0"/>
              <a:buChar char="○"/>
            </a:pPr>
            <a:r>
              <a:rPr lang="en-IN" sz="1800" b="1" dirty="0">
                <a:effectLst/>
                <a:latin typeface="Arial" panose="020B0604020202020204" pitchFamily="34" charset="0"/>
              </a:rPr>
              <a:t>Delete:</a:t>
            </a:r>
            <a:r>
              <a:rPr lang="en-IN" sz="1800" dirty="0">
                <a:effectLst/>
                <a:latin typeface="Arial" panose="020B0604020202020204" pitchFamily="34" charset="0"/>
              </a:rPr>
              <a:t> </a:t>
            </a:r>
            <a:r>
              <a:rPr lang="en-IN" sz="1800" dirty="0" err="1">
                <a:effectLst/>
                <a:latin typeface="Arial" panose="020B0604020202020204" pitchFamily="34" charset="0"/>
              </a:rPr>
              <a:t>JavaBeans_courses</a:t>
            </a:r>
            <a:r>
              <a:rPr lang="en-IN" sz="1800" dirty="0">
                <a:effectLst/>
                <a:latin typeface="Arial" panose="020B0604020202020204" pitchFamily="34" charset="0"/>
              </a:rPr>
              <a:t> _delete</a:t>
            </a:r>
          </a:p>
          <a:p>
            <a:pPr marL="0" lvl="0" indent="0" algn="l" rtl="0">
              <a:lnSpc>
                <a:spcPct val="115000"/>
              </a:lnSpc>
              <a:spcBef>
                <a:spcPts val="0"/>
              </a:spcBef>
              <a:spcAft>
                <a:spcPts val="1200"/>
              </a:spcAft>
              <a:buSzPts val="18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Sample Source Code</a:t>
            </a:r>
            <a:endParaRPr dirty="0"/>
          </a:p>
        </p:txBody>
      </p:sp>
      <p:sp>
        <p:nvSpPr>
          <p:cNvPr id="96" name="Google Shape;96;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US" b="1" dirty="0">
                <a:latin typeface="Times New Roman" panose="02020603050405020304" pitchFamily="18" charset="0"/>
                <a:cs typeface="Times New Roman" panose="02020603050405020304" pitchFamily="18" charset="0"/>
              </a:rPr>
              <a:t>a.] Create:</a:t>
            </a:r>
          </a:p>
          <a:p>
            <a:pPr marL="0" lvl="0" indent="0" algn="l" rtl="0">
              <a:lnSpc>
                <a:spcPct val="115000"/>
              </a:lnSpc>
              <a:spcBef>
                <a:spcPts val="0"/>
              </a:spcBef>
              <a:spcAft>
                <a:spcPts val="1200"/>
              </a:spcAft>
              <a:buSzPts val="1800"/>
              <a:buNone/>
            </a:pPr>
            <a:endParaRPr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AD42469-A6BB-DC78-FF20-67701212DAA9}"/>
              </a:ext>
            </a:extLst>
          </p:cNvPr>
          <p:cNvPicPr>
            <a:picLocks noChangeAspect="1"/>
          </p:cNvPicPr>
          <p:nvPr/>
        </p:nvPicPr>
        <p:blipFill>
          <a:blip r:embed="rId3"/>
          <a:stretch>
            <a:fillRect/>
          </a:stretch>
        </p:blipFill>
        <p:spPr>
          <a:xfrm>
            <a:off x="0" y="1627187"/>
            <a:ext cx="9144000" cy="28470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9E488D-F9D7-B0DE-BDD1-BD6B9DA69AD4}"/>
              </a:ext>
            </a:extLst>
          </p:cNvPr>
          <p:cNvSpPr>
            <a:spLocks noGrp="1"/>
          </p:cNvSpPr>
          <p:nvPr>
            <p:ph type="body" idx="1"/>
          </p:nvPr>
        </p:nvSpPr>
        <p:spPr>
          <a:xfrm>
            <a:off x="311699" y="637204"/>
            <a:ext cx="8520600" cy="3416400"/>
          </a:xfrm>
        </p:spPr>
        <p:txBody>
          <a:bodyPr/>
          <a:lstStyle/>
          <a:p>
            <a:pPr marL="114300" indent="0">
              <a:buNone/>
            </a:pPr>
            <a:r>
              <a:rPr lang="en-US" b="1" dirty="0">
                <a:latin typeface="Times New Roman" panose="02020603050405020304" pitchFamily="18" charset="0"/>
                <a:cs typeface="Times New Roman" panose="02020603050405020304" pitchFamily="18" charset="0"/>
              </a:rPr>
              <a:t>b.] Retrieve:</a:t>
            </a:r>
          </a:p>
          <a:p>
            <a:pPr marL="114300" indent="0">
              <a:buNone/>
            </a:pP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DA51FC1-E85D-A1C1-E6D0-56EE51384101}"/>
              </a:ext>
            </a:extLst>
          </p:cNvPr>
          <p:cNvPicPr>
            <a:picLocks noChangeAspect="1"/>
          </p:cNvPicPr>
          <p:nvPr/>
        </p:nvPicPr>
        <p:blipFill>
          <a:blip r:embed="rId2"/>
          <a:stretch>
            <a:fillRect/>
          </a:stretch>
        </p:blipFill>
        <p:spPr>
          <a:xfrm>
            <a:off x="-1" y="996744"/>
            <a:ext cx="9144000" cy="4228400"/>
          </a:xfrm>
          <a:prstGeom prst="rect">
            <a:avLst/>
          </a:prstGeom>
        </p:spPr>
      </p:pic>
    </p:spTree>
    <p:extLst>
      <p:ext uri="{BB962C8B-B14F-4D97-AF65-F5344CB8AC3E}">
        <p14:creationId xmlns:p14="http://schemas.microsoft.com/office/powerpoint/2010/main" val="1596288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859B0D-9A9C-AC7F-D304-00AE2ACAB21A}"/>
              </a:ext>
            </a:extLst>
          </p:cNvPr>
          <p:cNvSpPr>
            <a:spLocks noGrp="1"/>
          </p:cNvSpPr>
          <p:nvPr>
            <p:ph type="body" idx="1"/>
          </p:nvPr>
        </p:nvSpPr>
        <p:spPr>
          <a:xfrm>
            <a:off x="197400" y="580975"/>
            <a:ext cx="8520600" cy="3416400"/>
          </a:xfrm>
        </p:spPr>
        <p:txBody>
          <a:bodyPr/>
          <a:lstStyle/>
          <a:p>
            <a:pPr marL="114300" indent="0">
              <a:buNone/>
            </a:pPr>
            <a:r>
              <a:rPr lang="en-US" b="1" dirty="0">
                <a:latin typeface="Times New Roman" panose="02020603050405020304" pitchFamily="18" charset="0"/>
                <a:cs typeface="Times New Roman" panose="02020603050405020304" pitchFamily="18" charset="0"/>
              </a:rPr>
              <a:t>c.] Update:</a:t>
            </a:r>
          </a:p>
          <a:p>
            <a:pPr marL="114300" indent="0">
              <a:buNone/>
            </a:pP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5DD97FA-96AC-E9EC-05E6-F2E6C0C4D9D5}"/>
              </a:ext>
            </a:extLst>
          </p:cNvPr>
          <p:cNvPicPr>
            <a:picLocks noChangeAspect="1"/>
          </p:cNvPicPr>
          <p:nvPr/>
        </p:nvPicPr>
        <p:blipFill>
          <a:blip r:embed="rId2"/>
          <a:stretch>
            <a:fillRect/>
          </a:stretch>
        </p:blipFill>
        <p:spPr>
          <a:xfrm>
            <a:off x="94343" y="1090474"/>
            <a:ext cx="9049657" cy="3760838"/>
          </a:xfrm>
          <a:prstGeom prst="rect">
            <a:avLst/>
          </a:prstGeom>
        </p:spPr>
      </p:pic>
    </p:spTree>
    <p:extLst>
      <p:ext uri="{BB962C8B-B14F-4D97-AF65-F5344CB8AC3E}">
        <p14:creationId xmlns:p14="http://schemas.microsoft.com/office/powerpoint/2010/main" val="301723456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TotalTime>
  <Words>465</Words>
  <Application>Microsoft Office PowerPoint</Application>
  <PresentationFormat>On-screen Show (16:9)</PresentationFormat>
  <Paragraphs>63</Paragraphs>
  <Slides>16</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OBE Implementation</vt:lpstr>
      <vt:lpstr>Introduction to Project</vt:lpstr>
      <vt:lpstr>Architecture Diagram</vt:lpstr>
      <vt:lpstr>Module Description : University Setting</vt:lpstr>
      <vt:lpstr>Courses:Field/table details</vt:lpstr>
      <vt:lpstr>University Setting:Programming Details</vt:lpstr>
      <vt:lpstr>Sample Source Code</vt:lpstr>
      <vt:lpstr>PowerPoint Presentation</vt:lpstr>
      <vt:lpstr>PowerPoint Presentation</vt:lpstr>
      <vt:lpstr>PowerPoint Presentation</vt:lpstr>
      <vt:lpstr>Sample Screen Shots</vt:lpstr>
      <vt:lpstr>Sample Screen Shots</vt:lpstr>
      <vt:lpstr>Sample Screen Shots</vt:lpstr>
      <vt:lpstr>Sample Screen Shots</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Sai Chandhan Ganji</dc:creator>
  <cp:lastModifiedBy>SAI CHANDHAN</cp:lastModifiedBy>
  <cp:revision>2</cp:revision>
  <dcterms:modified xsi:type="dcterms:W3CDTF">2025-04-16T02:41:21Z</dcterms:modified>
</cp:coreProperties>
</file>