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D7935-FCAB-47F1-8441-FCC4210C487C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AF4E0-5AFD-4C5A-BECC-64BA169D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2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39C-A502-D1B4-534C-D6171B7F3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5DF8-E6D4-E5CD-F965-056690E48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A539-9453-0594-4BFB-F9BD79ED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E0FE-D66F-9EFB-72B9-8AA6B413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2701-70D6-DD22-DD67-F516051B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6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91B2-5CFB-9BEA-0A26-0BF0B36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810CE-96FC-F303-F097-8570F626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D557-C1B4-A3AE-3A3F-DFFB1CF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937A-DD29-6A42-376B-C13F068C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8EB9-B887-68FF-F30C-E666A986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C378-15A4-C31C-56FE-DCF9DEDB9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62F5-F824-0127-6E78-5DE42EF4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D651-8755-1FF9-4720-BB88A420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FF65-D0B7-C9B9-B81D-3E3EEC82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6CE4-FDC2-3276-7F8F-D3BF4726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2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C702-CB03-2683-E152-6F67F2B3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6CF4-647F-9198-C6F4-787B3A25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5AFB-43E4-E87E-4C2C-0A713507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D6EF-7B3E-B6C2-A7DA-28213D66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735F-B786-D6CE-C73B-C2BB19DC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9B9C-12F3-2C1C-45BF-67C320D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200D-93BD-58C7-616E-35B82967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8C15-8E8D-F35E-7A07-1E086650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469C-D1EE-977B-4D54-8701CEE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896C-AC18-79B9-2C06-05334D02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3797-228B-19F9-627B-726BC0D1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6D9B-0F65-0BF9-A073-3E8951314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30178-975C-F3DA-DD93-D3659362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04DA-95B6-3F87-DD97-62ED1703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12E11-BED4-507E-225A-26BC427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1128-BCD9-CC07-9580-E5F7BE1B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18EC-090C-A10E-E7B4-58C3510C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9796-8139-757A-98E6-B1590BB7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69348-9622-6473-5E32-8A664F1D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4710B-5822-FF4A-68CB-4C2494E0F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C60C6-C8C9-B77E-314C-FFFBEBDC0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7CB-24A0-3B4E-805D-B0D94C1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3C021-0DAD-9507-BD8D-26FE554E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BA984-5052-3E19-9CB1-B12085C3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FEC1-B232-D499-11C5-6F40BB87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9DBB6-ACC7-9788-26E0-60D461E6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B12A5-04F6-CFA1-399F-34D3B19D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82BE4-A35F-E1F1-B217-2871856A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DEBD7-44FC-5034-7591-899995DC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5BA18-55A4-4C76-9757-68D9012A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80F-CC66-0A50-AA0A-7EEDA948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4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6E37-8258-FE96-CD42-1AFD578A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D42E-22A5-21DD-5C17-34A2865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4A9F9-55E4-6454-2E15-F3759E43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4EFFE-E35C-D738-39E6-1375A966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1112-11E8-C185-5B8A-F285FD21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C55F8-047B-D50C-4AA3-6D121F57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6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CFA6-C23A-AD91-5966-A3F1AB92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E7936-D082-2298-445D-B409B31FD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28145-95CB-D659-4052-8D9F18D85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2CFE-0AB9-54E9-46BE-E33E800F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F6B10-C479-4E29-80D3-B1FFB91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9A9D1-6523-816D-B118-903FB025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4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CEBFF-8D12-BBD7-E2A6-CE3248CA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14666-B2A6-8884-93C4-04D0F0EE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D6B2-D5F1-47E5-A842-566230DD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DD1E-0F3A-4004-B20B-5F174423D87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2E07-D929-07DF-D05F-EC2C2BF8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B04A6-F44A-D72A-AF52-38B87F5E1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248B-79B2-4600-9BB1-86531B189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1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DE3C8-4AB6-9A03-B553-3EDED489333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9A2AD-5609-DC2C-D3F4-F97628B7EBDB}"/>
              </a:ext>
            </a:extLst>
          </p:cNvPr>
          <p:cNvSpPr txBox="1"/>
          <p:nvPr/>
        </p:nvSpPr>
        <p:spPr>
          <a:xfrm>
            <a:off x="2422567" y="2671947"/>
            <a:ext cx="6394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Algerian" panose="04020705040A02060702" pitchFamily="82" charset="0"/>
              </a:rPr>
              <a:t>Methods of BUS ARBITRATION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1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-17812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5A047-C300-FD41-D077-5573DE23F1E7}"/>
              </a:ext>
            </a:extLst>
          </p:cNvPr>
          <p:cNvSpPr txBox="1"/>
          <p:nvPr/>
        </p:nvSpPr>
        <p:spPr>
          <a:xfrm>
            <a:off x="1466603" y="463138"/>
            <a:ext cx="895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lgerian" panose="04020705040A02060702" pitchFamily="82" charset="0"/>
              </a:rPr>
              <a:t>Distributed Bus Arbitration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1CF4D-D478-9F9C-5F37-3A8DB37911EB}"/>
              </a:ext>
            </a:extLst>
          </p:cNvPr>
          <p:cNvSpPr txBox="1"/>
          <p:nvPr/>
        </p:nvSpPr>
        <p:spPr>
          <a:xfrm>
            <a:off x="1039091" y="1775361"/>
            <a:ext cx="100247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Here, all the devices participate in the selection of the next bus master.</a:t>
            </a:r>
          </a:p>
          <a:p>
            <a:pPr algn="just"/>
            <a:endParaRPr lang="en-GB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Each device on the bus is assigned a4 bit identification number.</a:t>
            </a:r>
          </a:p>
          <a:p>
            <a:pPr algn="just"/>
            <a:endParaRPr lang="en-GB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When one or more devices request control of the bus, they assert the start arbitration signal and place their 4-bit identification numbers on arbitration lines through ARB3.</a:t>
            </a:r>
          </a:p>
          <a:p>
            <a:pPr algn="just"/>
            <a:endParaRPr lang="en-GB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Each device compares the code and changes its bit position accordingly.</a:t>
            </a:r>
          </a:p>
          <a:p>
            <a:pPr algn="just"/>
            <a:endParaRPr lang="en-GB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It does so by placing a 0 at the input of their drive.</a:t>
            </a:r>
          </a:p>
          <a:p>
            <a:pPr algn="just"/>
            <a:endParaRPr lang="en-GB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inherit"/>
              </a:rPr>
              <a:t>The distributed arbitration is highly reliable because the bus operations are not dependant on devices.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48474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-17812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FC0B0-984D-C293-66CF-5875A0AF0177}"/>
              </a:ext>
            </a:extLst>
          </p:cNvPr>
          <p:cNvSpPr txBox="1"/>
          <p:nvPr/>
        </p:nvSpPr>
        <p:spPr>
          <a:xfrm>
            <a:off x="1128156" y="1977242"/>
            <a:ext cx="872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pic>
        <p:nvPicPr>
          <p:cNvPr id="1026" name="Picture 2" descr="Bus arbitration - computer architecture, Computer Engineering">
            <a:extLst>
              <a:ext uri="{FF2B5EF4-FFF2-40B4-BE49-F238E27FC236}">
                <a16:creationId xmlns:a16="http://schemas.microsoft.com/office/drawing/2014/main" id="{DD4C2B18-8493-BA57-095B-B6FFE861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7" y="603988"/>
            <a:ext cx="7969886" cy="54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778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Vector Lettering On Tropical Leaves Background Isolated Stock  Illustration - Download Image Now - iStock">
            <a:extLst>
              <a:ext uri="{FF2B5EF4-FFF2-40B4-BE49-F238E27FC236}">
                <a16:creationId xmlns:a16="http://schemas.microsoft.com/office/drawing/2014/main" id="{1B300A55-F319-489A-9126-DD0C5CD8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952500"/>
            <a:ext cx="58293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88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23752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0670A-D8DE-07A1-C68C-C464D625152D}"/>
              </a:ext>
            </a:extLst>
          </p:cNvPr>
          <p:cNvSpPr txBox="1"/>
          <p:nvPr/>
        </p:nvSpPr>
        <p:spPr>
          <a:xfrm>
            <a:off x="1371599" y="497260"/>
            <a:ext cx="931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INTRODUCTION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831DE-C926-919B-1047-C16E52C83241}"/>
              </a:ext>
            </a:extLst>
          </p:cNvPr>
          <p:cNvSpPr txBox="1"/>
          <p:nvPr/>
        </p:nvSpPr>
        <p:spPr>
          <a:xfrm>
            <a:off x="516576" y="1620981"/>
            <a:ext cx="105512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fontAlgn="base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Söhne"/>
              </a:rPr>
              <a:t>In a computer system, a bus serves as a common communication pathway connecting various devices such as the CPU, memory, and I/O controllers.</a:t>
            </a:r>
          </a:p>
          <a:p>
            <a:pPr lvl="1" algn="just" fontAlgn="base"/>
            <a:endParaRPr lang="en-GB" sz="2000" b="0" i="0" dirty="0">
              <a:effectLst/>
              <a:latin typeface="Söhne"/>
            </a:endParaRPr>
          </a:p>
          <a:p>
            <a:pPr marL="800100" lvl="1" indent="-342900" algn="just" fontAlgn="base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Söhne"/>
              </a:rPr>
              <a:t>Multiple devices may need to access the bus to transfer data simultaneously, leading to potential conflicts and complications.</a:t>
            </a:r>
          </a:p>
          <a:p>
            <a:pPr lvl="1" algn="just" fontAlgn="base"/>
            <a:endParaRPr lang="en-GB" sz="2000" b="0" i="0" dirty="0">
              <a:effectLst/>
              <a:latin typeface="Söhne"/>
            </a:endParaRPr>
          </a:p>
          <a:p>
            <a:pPr marL="800100" lvl="1" indent="-342900" algn="just" fontAlgn="base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Söhne"/>
              </a:rPr>
              <a:t>Bus arbitration is the process designed to resolve conflicts that arise when multiple devices attempt to access the bus concurrently.</a:t>
            </a:r>
          </a:p>
          <a:p>
            <a:pPr lvl="1" algn="just" fontAlgn="base"/>
            <a:endParaRPr lang="en-GB" sz="2000" b="0" i="0" dirty="0">
              <a:effectLst/>
              <a:latin typeface="Söhne"/>
            </a:endParaRPr>
          </a:p>
          <a:p>
            <a:pPr marL="800100" lvl="1" indent="-342900" algn="just" fontAlgn="base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Söhne"/>
              </a:rPr>
              <a:t>The primary goal of bus arbitration is to ensure that only one device has access to the bus at any given time, promoting a systematic and controlled data transfer process within the computer system.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Ø"/>
            </a:pPr>
            <a:endParaRPr lang="en-GB" sz="2000" b="0" i="0" dirty="0">
              <a:effectLst/>
              <a:latin typeface="Segoe UI Variable Display Semi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77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0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0670A-D8DE-07A1-C68C-C464D625152D}"/>
              </a:ext>
            </a:extLst>
          </p:cNvPr>
          <p:cNvSpPr txBox="1"/>
          <p:nvPr/>
        </p:nvSpPr>
        <p:spPr>
          <a:xfrm>
            <a:off x="1626919" y="362197"/>
            <a:ext cx="931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Types of Bus arbitration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831DE-C926-919B-1047-C16E52C83241}"/>
              </a:ext>
            </a:extLst>
          </p:cNvPr>
          <p:cNvSpPr txBox="1"/>
          <p:nvPr/>
        </p:nvSpPr>
        <p:spPr>
          <a:xfrm>
            <a:off x="890649" y="1650670"/>
            <a:ext cx="103552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2800" b="0" i="0" dirty="0">
                <a:effectLst/>
              </a:rPr>
              <a:t>There are two approaches to bus arbitration: </a:t>
            </a:r>
          </a:p>
          <a:p>
            <a:pPr algn="l" fontAlgn="base"/>
            <a:r>
              <a:rPr lang="en-GB" sz="2800" b="0" i="0" dirty="0">
                <a:effectLst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GB" sz="2800" b="1" i="0" dirty="0">
                <a:effectLst/>
              </a:rPr>
              <a:t>Centralized bus arbitration :  –</a:t>
            </a:r>
            <a:r>
              <a:rPr lang="en-GB" sz="2800" b="0" i="0" dirty="0">
                <a:effectLst/>
              </a:rPr>
              <a:t> </a:t>
            </a:r>
            <a:br>
              <a:rPr lang="en-GB" sz="2800" b="0" i="0" dirty="0">
                <a:effectLst/>
              </a:rPr>
            </a:br>
            <a:r>
              <a:rPr lang="en-GB" sz="2800" b="0" i="0" dirty="0">
                <a:effectLst/>
              </a:rPr>
              <a:t>	A single bus arbiter performs the required arbitration. </a:t>
            </a:r>
            <a:br>
              <a:rPr lang="en-GB" sz="2800" b="0" i="0" dirty="0">
                <a:effectLst/>
              </a:rPr>
            </a:br>
            <a:r>
              <a:rPr lang="en-GB" sz="2800" b="0" i="0" dirty="0">
                <a:effectLst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GB" sz="2800" b="1" i="0" dirty="0">
                <a:effectLst/>
              </a:rPr>
              <a:t>Distributed bus arbitration : –</a:t>
            </a:r>
            <a:r>
              <a:rPr lang="en-GB" sz="2800" b="0" i="0" dirty="0">
                <a:effectLst/>
              </a:rPr>
              <a:t> </a:t>
            </a:r>
            <a:br>
              <a:rPr lang="en-GB" sz="2800" b="0" i="0" dirty="0">
                <a:effectLst/>
              </a:rPr>
            </a:br>
            <a:r>
              <a:rPr lang="en-GB" sz="2800" b="0" i="0" dirty="0">
                <a:effectLst/>
              </a:rPr>
              <a:t>	All devices participating in the selection of the next bus master. </a:t>
            </a:r>
          </a:p>
          <a:p>
            <a:br>
              <a:rPr lang="en-GB" sz="2800" dirty="0"/>
            </a:br>
            <a:endParaRPr lang="en-GB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24200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17814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0670A-D8DE-07A1-C68C-C464D625152D}"/>
              </a:ext>
            </a:extLst>
          </p:cNvPr>
          <p:cNvSpPr txBox="1"/>
          <p:nvPr/>
        </p:nvSpPr>
        <p:spPr>
          <a:xfrm>
            <a:off x="1626919" y="362197"/>
            <a:ext cx="931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Methods of centralized bus arbitration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FF665-E7C6-2101-78FF-B44695BEEE78}"/>
              </a:ext>
            </a:extLst>
          </p:cNvPr>
          <p:cNvSpPr txBox="1"/>
          <p:nvPr/>
        </p:nvSpPr>
        <p:spPr>
          <a:xfrm>
            <a:off x="890649" y="2061979"/>
            <a:ext cx="1069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1) Daisy Chain bus arbitration : </a:t>
            </a:r>
            <a:endParaRPr lang="en-IN" sz="2000" dirty="0"/>
          </a:p>
        </p:txBody>
      </p:sp>
      <p:pic>
        <p:nvPicPr>
          <p:cNvPr id="3074" name="Picture 2" descr="What is the bus arbitration? What are different methods to resolve bus  arbitration?">
            <a:extLst>
              <a:ext uri="{FF2B5EF4-FFF2-40B4-BE49-F238E27FC236}">
                <a16:creationId xmlns:a16="http://schemas.microsoft.com/office/drawing/2014/main" id="{FDBB8B6C-3CC4-3AB3-BAB1-2D5CCA75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9" y="2987049"/>
            <a:ext cx="9654639" cy="307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500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0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46292-EA2B-CAAB-025C-38C3896C9E77}"/>
              </a:ext>
            </a:extLst>
          </p:cNvPr>
          <p:cNvSpPr txBox="1"/>
          <p:nvPr/>
        </p:nvSpPr>
        <p:spPr>
          <a:xfrm>
            <a:off x="599704" y="1805371"/>
            <a:ext cx="95596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2400" b="1" i="0" dirty="0">
                <a:effectLst/>
              </a:rPr>
              <a:t>Advantages:</a:t>
            </a:r>
            <a:r>
              <a:rPr lang="en-GB" sz="2400" b="0" i="0" dirty="0">
                <a:effectLst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Simplicity and Scalability.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The user can add more devices anywhere along the chain, up to a certain maximum value. </a:t>
            </a:r>
          </a:p>
          <a:p>
            <a:pPr lvl="1" fontAlgn="base"/>
            <a:endParaRPr lang="en-GB" sz="2400" b="0" i="0" dirty="0">
              <a:effectLst/>
            </a:endParaRPr>
          </a:p>
          <a:p>
            <a:pPr algn="l" fontAlgn="base"/>
            <a:r>
              <a:rPr lang="en-GB" sz="2400" b="1" i="0" dirty="0">
                <a:effectLst/>
              </a:rPr>
              <a:t>Disadvantages:</a:t>
            </a:r>
            <a:endParaRPr lang="en-GB" sz="2400" b="0" i="0" dirty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The value of priority assigned to a device depends on the position of the master bus.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Propagation delay arises in this method.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If one device fails then the entire system will stop working.</a:t>
            </a:r>
          </a:p>
          <a:p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33242-D978-EDAB-9D63-8D9644C50D6B}"/>
              </a:ext>
            </a:extLst>
          </p:cNvPr>
          <p:cNvSpPr txBox="1"/>
          <p:nvPr/>
        </p:nvSpPr>
        <p:spPr>
          <a:xfrm>
            <a:off x="1407226" y="487625"/>
            <a:ext cx="888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lgerian" panose="04020705040A02060702" pitchFamily="82" charset="0"/>
              </a:rPr>
              <a:t>Advantages &amp; Disadvantages of daisy chain method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2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0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33242-D978-EDAB-9D63-8D9644C50D6B}"/>
              </a:ext>
            </a:extLst>
          </p:cNvPr>
          <p:cNvSpPr txBox="1"/>
          <p:nvPr/>
        </p:nvSpPr>
        <p:spPr>
          <a:xfrm>
            <a:off x="522514" y="487625"/>
            <a:ext cx="977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2) Polling or rotating priority method</a:t>
            </a:r>
            <a:endParaRPr lang="en-IN" sz="2400" dirty="0"/>
          </a:p>
        </p:txBody>
      </p:sp>
      <p:pic>
        <p:nvPicPr>
          <p:cNvPr id="1026" name="Picture 2" descr="What is the bus arbitration? What are different methods to resolve bus  arbitration?">
            <a:extLst>
              <a:ext uri="{FF2B5EF4-FFF2-40B4-BE49-F238E27FC236}">
                <a16:creationId xmlns:a16="http://schemas.microsoft.com/office/drawing/2014/main" id="{7BF28969-98CE-E359-377B-2FF93358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8" y="1636383"/>
            <a:ext cx="9826831" cy="45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184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11876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33242-D978-EDAB-9D63-8D9644C50D6B}"/>
              </a:ext>
            </a:extLst>
          </p:cNvPr>
          <p:cNvSpPr txBox="1"/>
          <p:nvPr/>
        </p:nvSpPr>
        <p:spPr>
          <a:xfrm>
            <a:off x="522514" y="487625"/>
            <a:ext cx="977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lgerian" panose="04020705040A02060702" pitchFamily="82" charset="0"/>
              </a:rPr>
              <a:t>Advantages &amp; disadvantages of rotating bus arbitration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AA9B8-0AAD-F25E-6FFB-DEE22DBEF650}"/>
              </a:ext>
            </a:extLst>
          </p:cNvPr>
          <p:cNvSpPr txBox="1"/>
          <p:nvPr/>
        </p:nvSpPr>
        <p:spPr>
          <a:xfrm>
            <a:off x="1062841" y="1805048"/>
            <a:ext cx="9310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b="1" i="0" dirty="0">
                <a:effectLst/>
                <a:latin typeface="Nunito" panose="00000500000000000000" pitchFamily="2" charset="0"/>
              </a:rPr>
              <a:t>Advantages : –</a:t>
            </a:r>
            <a:r>
              <a:rPr lang="en-GB" sz="2400" b="0" i="0" dirty="0">
                <a:effectLst/>
                <a:latin typeface="Nunito" panose="00000500000000000000" pitchFamily="2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unito" panose="00000500000000000000" pitchFamily="2" charset="0"/>
              </a:rPr>
              <a:t>This method does not favour any particular device and processor.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unito" panose="00000500000000000000" pitchFamily="2" charset="0"/>
              </a:rPr>
              <a:t>The method is also quite simple.</a:t>
            </a:r>
            <a:br>
              <a:rPr lang="en-GB" sz="2400" b="0" i="0" dirty="0">
                <a:effectLst/>
                <a:latin typeface="Nunito" panose="00000500000000000000" pitchFamily="2" charset="0"/>
              </a:rPr>
            </a:br>
            <a:r>
              <a:rPr lang="en-GB" sz="2400" b="0" i="0" dirty="0">
                <a:effectLst/>
                <a:latin typeface="Nunito" panose="00000500000000000000" pitchFamily="2" charset="0"/>
              </a:rPr>
              <a:t> </a:t>
            </a:r>
          </a:p>
          <a:p>
            <a:pPr algn="l" fontAlgn="base"/>
            <a:r>
              <a:rPr lang="en-GB" sz="2400" b="1" i="0" dirty="0">
                <a:effectLst/>
                <a:latin typeface="Nunito" panose="00000500000000000000" pitchFamily="2" charset="0"/>
              </a:rPr>
              <a:t>Disadvantages : –</a:t>
            </a:r>
            <a:r>
              <a:rPr lang="en-GB" sz="2400" b="0" i="0" dirty="0">
                <a:effectLst/>
                <a:latin typeface="Nunito" panose="00000500000000000000" pitchFamily="2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unito" panose="00000500000000000000" pitchFamily="2" charset="0"/>
              </a:rPr>
              <a:t>Adding bus masters is difficult as increases the number of address lines of the circuit.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unito" panose="00000500000000000000" pitchFamily="2" charset="0"/>
              </a:rPr>
              <a:t>If one device fails then the entire system will not stop working. </a:t>
            </a:r>
          </a:p>
        </p:txBody>
      </p:sp>
    </p:spTree>
    <p:extLst>
      <p:ext uri="{BB962C8B-B14F-4D97-AF65-F5344CB8AC3E}">
        <p14:creationId xmlns:p14="http://schemas.microsoft.com/office/powerpoint/2010/main" val="1764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0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33242-D978-EDAB-9D63-8D9644C50D6B}"/>
              </a:ext>
            </a:extLst>
          </p:cNvPr>
          <p:cNvSpPr txBox="1"/>
          <p:nvPr/>
        </p:nvSpPr>
        <p:spPr>
          <a:xfrm>
            <a:off x="522514" y="487625"/>
            <a:ext cx="977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3). Fixed priority or independent request method</a:t>
            </a:r>
            <a:endParaRPr lang="en-IN" sz="2800" dirty="0"/>
          </a:p>
        </p:txBody>
      </p:sp>
      <p:pic>
        <p:nvPicPr>
          <p:cNvPr id="2050" name="Picture 2" descr="What is the bus arbitration? What are different methods to resolve bus  arbitration?">
            <a:extLst>
              <a:ext uri="{FF2B5EF4-FFF2-40B4-BE49-F238E27FC236}">
                <a16:creationId xmlns:a16="http://schemas.microsoft.com/office/drawing/2014/main" id="{366FC250-028F-013A-C7AB-9531DEE2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794411"/>
            <a:ext cx="9773393" cy="44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904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84E46-43F1-78BD-C179-2FE3E99C9F25}"/>
              </a:ext>
            </a:extLst>
          </p:cNvPr>
          <p:cNvSpPr txBox="1"/>
          <p:nvPr/>
        </p:nvSpPr>
        <p:spPr>
          <a:xfrm>
            <a:off x="0" y="-17812"/>
            <a:ext cx="12192000" cy="6816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33242-D978-EDAB-9D63-8D9644C50D6B}"/>
              </a:ext>
            </a:extLst>
          </p:cNvPr>
          <p:cNvSpPr txBox="1"/>
          <p:nvPr/>
        </p:nvSpPr>
        <p:spPr>
          <a:xfrm>
            <a:off x="522514" y="487625"/>
            <a:ext cx="977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lgerian" panose="04020705040A02060702" pitchFamily="82" charset="0"/>
              </a:rPr>
              <a:t>Advantages &amp; disadvantages of fixed priority method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FC0B0-984D-C293-66CF-5875A0AF0177}"/>
              </a:ext>
            </a:extLst>
          </p:cNvPr>
          <p:cNvSpPr txBox="1"/>
          <p:nvPr/>
        </p:nvSpPr>
        <p:spPr>
          <a:xfrm>
            <a:off x="1128156" y="1977242"/>
            <a:ext cx="8728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2400" b="1" i="0" dirty="0">
                <a:effectLst/>
                <a:latin typeface="Nunito" panose="00000500000000000000" pitchFamily="2" charset="0"/>
              </a:rPr>
              <a:t>Advantages –</a:t>
            </a:r>
            <a:r>
              <a:rPr lang="en-GB" sz="2400" b="0" i="0" dirty="0">
                <a:effectLst/>
                <a:latin typeface="Nunito" panose="00000500000000000000" pitchFamily="2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unito" panose="00000500000000000000" pitchFamily="2" charset="0"/>
              </a:rPr>
              <a:t>This method generates a fast response.</a:t>
            </a:r>
          </a:p>
          <a:p>
            <a:pPr algn="l" fontAlgn="base"/>
            <a:endParaRPr lang="en-GB" sz="2400" b="0" i="0" dirty="0">
              <a:effectLst/>
              <a:latin typeface="Nunito" panose="00000500000000000000" pitchFamily="2" charset="0"/>
            </a:endParaRPr>
          </a:p>
          <a:p>
            <a:pPr algn="l" fontAlgn="base"/>
            <a:r>
              <a:rPr lang="en-GB" sz="2400" b="1" i="0" dirty="0">
                <a:effectLst/>
                <a:latin typeface="Nunito" panose="00000500000000000000" pitchFamily="2" charset="0"/>
              </a:rPr>
              <a:t>Disadvantages –</a:t>
            </a:r>
            <a:r>
              <a:rPr lang="en-GB" sz="2400" b="0" i="0" dirty="0">
                <a:effectLst/>
                <a:latin typeface="Nunito" panose="00000500000000000000" pitchFamily="2" charset="0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Nunito" panose="00000500000000000000" pitchFamily="2" charset="0"/>
              </a:rPr>
              <a:t>Hardware cost is high as a large no. of control lines is required. </a:t>
            </a:r>
            <a:br>
              <a:rPr lang="en-GB" sz="2400" b="0" i="0" dirty="0">
                <a:effectLst/>
                <a:latin typeface="Nunito" panose="00000500000000000000" pitchFamily="2" charset="0"/>
              </a:rPr>
            </a:br>
            <a:r>
              <a:rPr lang="en-GB" sz="2400" b="0" i="0" dirty="0">
                <a:effectLst/>
                <a:latin typeface="Nunito" panose="00000500000000000000" pitchFamily="2" charset="0"/>
              </a:rPr>
              <a:t>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95619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456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inherit</vt:lpstr>
      <vt:lpstr>Nunito</vt:lpstr>
      <vt:lpstr>Segoe UI Variable Display Semib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Varshney</dc:creator>
  <cp:lastModifiedBy>Anurag Varshney</cp:lastModifiedBy>
  <cp:revision>6</cp:revision>
  <dcterms:created xsi:type="dcterms:W3CDTF">2024-01-11T13:02:44Z</dcterms:created>
  <dcterms:modified xsi:type="dcterms:W3CDTF">2024-01-16T17:11:04Z</dcterms:modified>
</cp:coreProperties>
</file>