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4"/>
  </p:sldMasterIdLst>
  <p:sldIdLst>
    <p:sldId id="266" r:id="rId5"/>
    <p:sldId id="309" r:id="rId6"/>
    <p:sldId id="310" r:id="rId7"/>
    <p:sldId id="314" r:id="rId8"/>
    <p:sldId id="312" r:id="rId9"/>
    <p:sldId id="315" r:id="rId10"/>
    <p:sldId id="3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7F47C2-2CBC-4A02-A151-16B1CBC8D72E}" v="146" dt="2024-01-16T19:47:39.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EA38-6E02-3D21-C429-1173BB2D6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AC59DD-9E2B-1E09-49C6-EB9BE6D5D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1FDD30-8D59-71AF-D1B0-E23E06B59FF8}"/>
              </a:ext>
            </a:extLst>
          </p:cNvPr>
          <p:cNvSpPr>
            <a:spLocks noGrp="1"/>
          </p:cNvSpPr>
          <p:nvPr>
            <p:ph type="dt" sz="half" idx="10"/>
          </p:nvPr>
        </p:nvSpPr>
        <p:spPr/>
        <p:txBody>
          <a:bodyPr/>
          <a:lstStyle/>
          <a:p>
            <a:fld id="{9184DA70-C731-4C70-880D-CCD4705E623C}" type="datetime1">
              <a:rPr lang="en-US" smtClean="0"/>
              <a:t>1/19/2024</a:t>
            </a:fld>
            <a:endParaRPr lang="en-US" dirty="0"/>
          </a:p>
        </p:txBody>
      </p:sp>
      <p:sp>
        <p:nvSpPr>
          <p:cNvPr id="5" name="Footer Placeholder 4">
            <a:extLst>
              <a:ext uri="{FF2B5EF4-FFF2-40B4-BE49-F238E27FC236}">
                <a16:creationId xmlns:a16="http://schemas.microsoft.com/office/drawing/2014/main" id="{C4C85288-BBF4-F08A-E1E5-EBAA51B3C0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431BD0-CE0B-0340-278C-02FD6DAA1A0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020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5666-5A65-B06C-AA02-F8451469E2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EADFA-2ECA-4E08-3447-ABD6311F4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B6F5E-D47F-E269-D6A1-D275F7AD7670}"/>
              </a:ext>
            </a:extLst>
          </p:cNvPr>
          <p:cNvSpPr>
            <a:spLocks noGrp="1"/>
          </p:cNvSpPr>
          <p:nvPr>
            <p:ph type="dt" sz="half" idx="10"/>
          </p:nvPr>
        </p:nvSpPr>
        <p:spPr/>
        <p:txBody>
          <a:bodyPr/>
          <a:lstStyle/>
          <a:p>
            <a:fld id="{62D6E202-B606-4609-B914-27C9371A1F6D}" type="datetime1">
              <a:rPr lang="en-US" smtClean="0"/>
              <a:t>1/19/2024</a:t>
            </a:fld>
            <a:endParaRPr lang="en-US" dirty="0"/>
          </a:p>
        </p:txBody>
      </p:sp>
      <p:sp>
        <p:nvSpPr>
          <p:cNvPr id="5" name="Footer Placeholder 4">
            <a:extLst>
              <a:ext uri="{FF2B5EF4-FFF2-40B4-BE49-F238E27FC236}">
                <a16:creationId xmlns:a16="http://schemas.microsoft.com/office/drawing/2014/main" id="{04D4680E-362C-ADF1-A40B-3F92BDF4BD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32E7CD-570A-2228-5B4E-872BCC8DA6C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7275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3490B-A6AA-C911-A4B7-49B677C3D4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FB218-55D2-543A-FC7F-1D8DCABD60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19466-AC56-6ADE-096C-2106EF555AB3}"/>
              </a:ext>
            </a:extLst>
          </p:cNvPr>
          <p:cNvSpPr>
            <a:spLocks noGrp="1"/>
          </p:cNvSpPr>
          <p:nvPr>
            <p:ph type="dt" sz="half" idx="10"/>
          </p:nvPr>
        </p:nvSpPr>
        <p:spPr/>
        <p:txBody>
          <a:bodyPr/>
          <a:lstStyle/>
          <a:p>
            <a:fld id="{62D6E202-B606-4609-B914-27C9371A1F6D}" type="datetime1">
              <a:rPr lang="en-US" smtClean="0"/>
              <a:t>1/19/2024</a:t>
            </a:fld>
            <a:endParaRPr lang="en-US" dirty="0"/>
          </a:p>
        </p:txBody>
      </p:sp>
      <p:sp>
        <p:nvSpPr>
          <p:cNvPr id="5" name="Footer Placeholder 4">
            <a:extLst>
              <a:ext uri="{FF2B5EF4-FFF2-40B4-BE49-F238E27FC236}">
                <a16:creationId xmlns:a16="http://schemas.microsoft.com/office/drawing/2014/main" id="{4D4CA764-AD09-1812-22F9-4B4EC4DFA3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EE577E-E4B6-F0A6-8C77-2910F009BF6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69160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9C5A-EE03-125E-3213-DB2F49B811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BFA1D3-6E2F-9DD1-F24E-6DA1387D68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A481C-BAFD-0F29-264B-6B42D710F71A}"/>
              </a:ext>
            </a:extLst>
          </p:cNvPr>
          <p:cNvSpPr>
            <a:spLocks noGrp="1"/>
          </p:cNvSpPr>
          <p:nvPr>
            <p:ph type="dt" sz="half" idx="10"/>
          </p:nvPr>
        </p:nvSpPr>
        <p:spPr/>
        <p:txBody>
          <a:bodyPr/>
          <a:lstStyle/>
          <a:p>
            <a:fld id="{4BE1D723-8F53-4F53-90B0-1982A396982E}" type="datetime1">
              <a:rPr lang="en-US" smtClean="0"/>
              <a:t>1/19/2024</a:t>
            </a:fld>
            <a:endParaRPr lang="en-US" dirty="0"/>
          </a:p>
        </p:txBody>
      </p:sp>
      <p:sp>
        <p:nvSpPr>
          <p:cNvPr id="5" name="Footer Placeholder 4">
            <a:extLst>
              <a:ext uri="{FF2B5EF4-FFF2-40B4-BE49-F238E27FC236}">
                <a16:creationId xmlns:a16="http://schemas.microsoft.com/office/drawing/2014/main" id="{EC307453-3BB2-9015-0271-B17CDAE595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A05263-47E2-E8C5-05DB-FF3583A1B25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079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5E9B-5972-554F-ACE8-1357BA28D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D06074-700D-C93C-C31D-5F06B9285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7152E-1E8A-D71E-7FEF-968CD4AED653}"/>
              </a:ext>
            </a:extLst>
          </p:cNvPr>
          <p:cNvSpPr>
            <a:spLocks noGrp="1"/>
          </p:cNvSpPr>
          <p:nvPr>
            <p:ph type="dt" sz="half" idx="10"/>
          </p:nvPr>
        </p:nvSpPr>
        <p:spPr/>
        <p:txBody>
          <a:bodyPr/>
          <a:lstStyle/>
          <a:p>
            <a:fld id="{97669AF7-7BEB-44E4-9852-375E34362B5B}" type="datetime1">
              <a:rPr lang="en-US" smtClean="0"/>
              <a:t>1/19/2024</a:t>
            </a:fld>
            <a:endParaRPr lang="en-US" dirty="0"/>
          </a:p>
        </p:txBody>
      </p:sp>
      <p:sp>
        <p:nvSpPr>
          <p:cNvPr id="5" name="Footer Placeholder 4">
            <a:extLst>
              <a:ext uri="{FF2B5EF4-FFF2-40B4-BE49-F238E27FC236}">
                <a16:creationId xmlns:a16="http://schemas.microsoft.com/office/drawing/2014/main" id="{11821F78-4AB0-E917-6965-422B2A36E3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B855AE-F9E3-7D2E-BAEF-A83EAEAB51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723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94C9-E84A-0E8D-2973-835E4EE12D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C49F86-1D6B-C6C2-CC3D-25C423E07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049F49-6707-791C-9C26-056C27A4BC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3CE7E4-30BD-3D38-FF64-CE103D71E258}"/>
              </a:ext>
            </a:extLst>
          </p:cNvPr>
          <p:cNvSpPr>
            <a:spLocks noGrp="1"/>
          </p:cNvSpPr>
          <p:nvPr>
            <p:ph type="dt" sz="half" idx="10"/>
          </p:nvPr>
        </p:nvSpPr>
        <p:spPr/>
        <p:txBody>
          <a:bodyPr/>
          <a:lstStyle/>
          <a:p>
            <a:fld id="{BAAAC38D-0552-4C82-B593-E6124DFADBE2}" type="datetime1">
              <a:rPr lang="en-US" smtClean="0"/>
              <a:t>1/19/2024</a:t>
            </a:fld>
            <a:endParaRPr lang="en-US" dirty="0"/>
          </a:p>
        </p:txBody>
      </p:sp>
      <p:sp>
        <p:nvSpPr>
          <p:cNvPr id="6" name="Footer Placeholder 5">
            <a:extLst>
              <a:ext uri="{FF2B5EF4-FFF2-40B4-BE49-F238E27FC236}">
                <a16:creationId xmlns:a16="http://schemas.microsoft.com/office/drawing/2014/main" id="{13050410-6B5B-8990-6F9B-88FFC63E60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0C803E3-B522-F117-F13B-3CB9681DA11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722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BD38-CF00-1C25-E3ED-764AC2CBEC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BC935A-C63F-6359-B9E5-99861EF83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FC9CB-28ED-648A-3C4E-DF190D8D5A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7A465C-A169-3E0B-BE45-F24D37467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44D95-74B2-F683-1DF7-6E5403DDA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5741C4-CBC4-680D-8C12-EA3344F52CA3}"/>
              </a:ext>
            </a:extLst>
          </p:cNvPr>
          <p:cNvSpPr>
            <a:spLocks noGrp="1"/>
          </p:cNvSpPr>
          <p:nvPr>
            <p:ph type="dt" sz="half" idx="10"/>
          </p:nvPr>
        </p:nvSpPr>
        <p:spPr/>
        <p:txBody>
          <a:bodyPr/>
          <a:lstStyle/>
          <a:p>
            <a:fld id="{D9DF0F1C-5577-4ACB-BB62-DF8F3C494C7E}" type="datetime1">
              <a:rPr lang="en-US" smtClean="0"/>
              <a:t>1/19/2024</a:t>
            </a:fld>
            <a:endParaRPr lang="en-US" dirty="0"/>
          </a:p>
        </p:txBody>
      </p:sp>
      <p:sp>
        <p:nvSpPr>
          <p:cNvPr id="8" name="Footer Placeholder 7">
            <a:extLst>
              <a:ext uri="{FF2B5EF4-FFF2-40B4-BE49-F238E27FC236}">
                <a16:creationId xmlns:a16="http://schemas.microsoft.com/office/drawing/2014/main" id="{8242DA5D-C1BB-7009-5589-11499E83DF5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0F9EF10-7910-6313-0A8F-C59C3350745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413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20F1-A2FA-FCCE-C851-980AE2A940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A52403-D519-0090-58FE-86BE4C2C2CFC}"/>
              </a:ext>
            </a:extLst>
          </p:cNvPr>
          <p:cNvSpPr>
            <a:spLocks noGrp="1"/>
          </p:cNvSpPr>
          <p:nvPr>
            <p:ph type="dt" sz="half" idx="10"/>
          </p:nvPr>
        </p:nvSpPr>
        <p:spPr/>
        <p:txBody>
          <a:bodyPr/>
          <a:lstStyle/>
          <a:p>
            <a:fld id="{1775B394-D9F9-4F0C-B15D-605F45CB9E9F}" type="datetime1">
              <a:rPr lang="en-US" smtClean="0"/>
              <a:t>1/19/2024</a:t>
            </a:fld>
            <a:endParaRPr lang="en-US" dirty="0"/>
          </a:p>
        </p:txBody>
      </p:sp>
      <p:sp>
        <p:nvSpPr>
          <p:cNvPr id="4" name="Footer Placeholder 3">
            <a:extLst>
              <a:ext uri="{FF2B5EF4-FFF2-40B4-BE49-F238E27FC236}">
                <a16:creationId xmlns:a16="http://schemas.microsoft.com/office/drawing/2014/main" id="{23409A4C-9140-8EE7-B586-FAB1FDAE6DE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0C5B05-BD2B-D145-1BA3-FCD3E755C0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358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130BF-C606-2ADF-4272-B15728503419}"/>
              </a:ext>
            </a:extLst>
          </p:cNvPr>
          <p:cNvSpPr>
            <a:spLocks noGrp="1"/>
          </p:cNvSpPr>
          <p:nvPr>
            <p:ph type="dt" sz="half" idx="10"/>
          </p:nvPr>
        </p:nvSpPr>
        <p:spPr/>
        <p:txBody>
          <a:bodyPr/>
          <a:lstStyle/>
          <a:p>
            <a:fld id="{39667345-2558-425A-8533-9BFDBCE15005}" type="datetime1">
              <a:rPr lang="en-US" smtClean="0"/>
              <a:t>1/19/2024</a:t>
            </a:fld>
            <a:endParaRPr lang="en-US" dirty="0"/>
          </a:p>
        </p:txBody>
      </p:sp>
      <p:sp>
        <p:nvSpPr>
          <p:cNvPr id="3" name="Footer Placeholder 2">
            <a:extLst>
              <a:ext uri="{FF2B5EF4-FFF2-40B4-BE49-F238E27FC236}">
                <a16:creationId xmlns:a16="http://schemas.microsoft.com/office/drawing/2014/main" id="{EBAAF00F-62C7-CEBF-A858-619344966DB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0E72F48-6424-015B-332C-86AA785E7F4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904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ECE9-1422-DD54-360D-F80D53A38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10B534-8545-0BF6-A85C-F6BE5A120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A9C269-752F-9D35-A2F6-F7B0185CB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37A47-0099-9E6B-D81E-660CF35B7A25}"/>
              </a:ext>
            </a:extLst>
          </p:cNvPr>
          <p:cNvSpPr>
            <a:spLocks noGrp="1"/>
          </p:cNvSpPr>
          <p:nvPr>
            <p:ph type="dt" sz="half" idx="10"/>
          </p:nvPr>
        </p:nvSpPr>
        <p:spPr/>
        <p:txBody>
          <a:bodyPr/>
          <a:lstStyle/>
          <a:p>
            <a:fld id="{92BEA474-078D-4E9B-9B14-09A87B19DC46}" type="datetime1">
              <a:rPr lang="en-US" smtClean="0"/>
              <a:t>1/19/2024</a:t>
            </a:fld>
            <a:endParaRPr lang="en-US" dirty="0"/>
          </a:p>
        </p:txBody>
      </p:sp>
      <p:sp>
        <p:nvSpPr>
          <p:cNvPr id="6" name="Footer Placeholder 5">
            <a:extLst>
              <a:ext uri="{FF2B5EF4-FFF2-40B4-BE49-F238E27FC236}">
                <a16:creationId xmlns:a16="http://schemas.microsoft.com/office/drawing/2014/main" id="{CC22498C-2E7A-F10E-7E57-2D9308208E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C16556-5A0C-4FAC-A702-700E8A6F3C2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1448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67E4-1290-2CF2-B2C7-9A98025F7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16C87F-59DD-E424-2C17-032F0EFC3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D94835-2A1A-0434-844D-DDE0A425A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37020-4EC6-08FE-40C7-1254D66AE9F6}"/>
              </a:ext>
            </a:extLst>
          </p:cNvPr>
          <p:cNvSpPr>
            <a:spLocks noGrp="1"/>
          </p:cNvSpPr>
          <p:nvPr>
            <p:ph type="dt" sz="half" idx="10"/>
          </p:nvPr>
        </p:nvSpPr>
        <p:spPr/>
        <p:txBody>
          <a:bodyPr/>
          <a:lstStyle/>
          <a:p>
            <a:fld id="{4907D986-8816-4272-A432-0437A28A9828}" type="datetime1">
              <a:rPr lang="en-US" smtClean="0"/>
              <a:t>1/19/2024</a:t>
            </a:fld>
            <a:endParaRPr lang="en-US" dirty="0"/>
          </a:p>
        </p:txBody>
      </p:sp>
      <p:sp>
        <p:nvSpPr>
          <p:cNvPr id="6" name="Footer Placeholder 5">
            <a:extLst>
              <a:ext uri="{FF2B5EF4-FFF2-40B4-BE49-F238E27FC236}">
                <a16:creationId xmlns:a16="http://schemas.microsoft.com/office/drawing/2014/main" id="{63E70234-1C4F-D537-7D5B-8C1CB216610B}"/>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0F4D2DA-6243-820B-12E7-B3CCBD61DD8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634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BD75B-C244-BCE5-AA90-35C1523D3C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1E5C1E-CCB8-E1D5-350A-6FC25C9BA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0CB489-8717-F6C5-8077-A7BFE1424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1/19/2024</a:t>
            </a:fld>
            <a:endParaRPr lang="en-US" dirty="0"/>
          </a:p>
        </p:txBody>
      </p:sp>
      <p:sp>
        <p:nvSpPr>
          <p:cNvPr id="5" name="Footer Placeholder 4">
            <a:extLst>
              <a:ext uri="{FF2B5EF4-FFF2-40B4-BE49-F238E27FC236}">
                <a16:creationId xmlns:a16="http://schemas.microsoft.com/office/drawing/2014/main" id="{F755AEDE-C567-34F7-1385-2CAD63B16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E4291B4-BBEB-5105-3509-7E127AFFA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250304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4000" dirty="0"/>
              <a:t>Amazon Web </a:t>
            </a:r>
            <a:r>
              <a:rPr lang="en-US" sz="4000" dirty="0" err="1"/>
              <a:t>Services:Unleashing</a:t>
            </a:r>
            <a:r>
              <a:rPr lang="en-US" sz="4000" dirty="0"/>
              <a:t>    the Power of Cloud Computing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677468" y="4525347"/>
            <a:ext cx="2881631" cy="1446245"/>
          </a:xfrm>
        </p:spPr>
        <p:txBody>
          <a:bodyPr>
            <a:normAutofit/>
          </a:bodyPr>
          <a:lstStyle/>
          <a:p>
            <a:r>
              <a:rPr lang="en-US" sz="2000" dirty="0"/>
              <a:t>-by </a:t>
            </a:r>
            <a:r>
              <a:rPr lang="en-US" sz="2000" dirty="0" err="1"/>
              <a:t>akash</a:t>
            </a:r>
            <a:r>
              <a:rPr lang="en-US" sz="2000" dirty="0"/>
              <a:t> </a:t>
            </a:r>
            <a:r>
              <a:rPr lang="en-US" sz="2000" dirty="0" err="1"/>
              <a:t>kumar</a:t>
            </a:r>
            <a:endParaRPr lang="en-US" sz="2000"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6805053" cy="6871996"/>
          </a:xfrm>
          <a:prstGeom prst="rect">
            <a:avLst/>
          </a:prstGeom>
        </p:spPr>
      </p:pic>
    </p:spTree>
    <p:extLst>
      <p:ext uri="{BB962C8B-B14F-4D97-AF65-F5344CB8AC3E}">
        <p14:creationId xmlns:p14="http://schemas.microsoft.com/office/powerpoint/2010/main" val="8959158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grpId="0" nodeType="clickEffect">
                                  <p:stCondLst>
                                    <p:cond delay="0"/>
                                  </p:stCondLst>
                                  <p:childTnLst>
                                    <p:animRot by="21600000">
                                      <p:cBhvr>
                                        <p:cTn id="12" dur="2000" fill="hold"/>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737F-B0F6-E33B-18B4-51A47A44BE7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FB08A49-C6FE-179C-BE1F-73E372EC820A}"/>
              </a:ext>
            </a:extLst>
          </p:cNvPr>
          <p:cNvPicPr>
            <a:picLocks noGrp="1" noChangeAspect="1"/>
          </p:cNvPicPr>
          <p:nvPr>
            <p:ph idx="1"/>
          </p:nvPr>
        </p:nvPicPr>
        <p:blipFill>
          <a:blip r:embed="rId2"/>
          <a:stretch>
            <a:fillRect/>
          </a:stretch>
        </p:blipFill>
        <p:spPr>
          <a:xfrm>
            <a:off x="0" y="-34013"/>
            <a:ext cx="12192000" cy="6428792"/>
          </a:xfrm>
        </p:spPr>
      </p:pic>
      <p:sp>
        <p:nvSpPr>
          <p:cNvPr id="6" name="TextBox 5">
            <a:extLst>
              <a:ext uri="{FF2B5EF4-FFF2-40B4-BE49-F238E27FC236}">
                <a16:creationId xmlns:a16="http://schemas.microsoft.com/office/drawing/2014/main" id="{604B2AA7-7F9A-EB41-8406-05970BA77267}"/>
              </a:ext>
            </a:extLst>
          </p:cNvPr>
          <p:cNvSpPr txBox="1"/>
          <p:nvPr/>
        </p:nvSpPr>
        <p:spPr>
          <a:xfrm>
            <a:off x="5640355" y="2710543"/>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4207231D-DE73-B36D-D706-53D959620CE5}"/>
              </a:ext>
            </a:extLst>
          </p:cNvPr>
          <p:cNvSpPr txBox="1"/>
          <p:nvPr/>
        </p:nvSpPr>
        <p:spPr>
          <a:xfrm>
            <a:off x="3585901" y="335887"/>
            <a:ext cx="5170774" cy="1323439"/>
          </a:xfrm>
          <a:prstGeom prst="rect">
            <a:avLst/>
          </a:prstGeom>
          <a:noFill/>
        </p:spPr>
        <p:txBody>
          <a:bodyPr wrap="none" rtlCol="0">
            <a:spAutoFit/>
          </a:bodyPr>
          <a:lstStyle/>
          <a:p>
            <a:r>
              <a:rPr lang="en-IN" sz="8000" dirty="0">
                <a:solidFill>
                  <a:schemeClr val="accent1"/>
                </a:solidFill>
              </a:rPr>
              <a:t>Introduction</a:t>
            </a:r>
          </a:p>
        </p:txBody>
      </p:sp>
      <p:sp>
        <p:nvSpPr>
          <p:cNvPr id="8" name="TextBox 7">
            <a:extLst>
              <a:ext uri="{FF2B5EF4-FFF2-40B4-BE49-F238E27FC236}">
                <a16:creationId xmlns:a16="http://schemas.microsoft.com/office/drawing/2014/main" id="{F827BBAB-8283-DC22-72A6-B68E4C43F0DE}"/>
              </a:ext>
            </a:extLst>
          </p:cNvPr>
          <p:cNvSpPr txBox="1"/>
          <p:nvPr/>
        </p:nvSpPr>
        <p:spPr>
          <a:xfrm>
            <a:off x="2136699" y="4394693"/>
            <a:ext cx="7977680" cy="1938992"/>
          </a:xfrm>
          <a:prstGeom prst="rect">
            <a:avLst/>
          </a:prstGeom>
          <a:noFill/>
        </p:spPr>
        <p:txBody>
          <a:bodyPr wrap="square" rtlCol="0">
            <a:spAutoFit/>
          </a:bodyPr>
          <a:lstStyle/>
          <a:p>
            <a:r>
              <a:rPr lang="en-IN" sz="2400" dirty="0">
                <a:solidFill>
                  <a:schemeClr val="bg1"/>
                </a:solidFill>
              </a:rPr>
              <a:t>Serves as a cloud computing platform, providing remote access to various IT resources over the Internet. Service provided by AWS include computing power, storage, databases, and various tools and services for application development, and management.</a:t>
            </a:r>
          </a:p>
        </p:txBody>
      </p:sp>
    </p:spTree>
    <p:extLst>
      <p:ext uri="{BB962C8B-B14F-4D97-AF65-F5344CB8AC3E}">
        <p14:creationId xmlns:p14="http://schemas.microsoft.com/office/powerpoint/2010/main" val="2850119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B3F584-E994-7339-B070-E9E56AC6BBBE}"/>
              </a:ext>
            </a:extLst>
          </p:cNvPr>
          <p:cNvPicPr>
            <a:picLocks noChangeAspect="1"/>
          </p:cNvPicPr>
          <p:nvPr/>
        </p:nvPicPr>
        <p:blipFill>
          <a:blip r:embed="rId2"/>
          <a:stretch>
            <a:fillRect/>
          </a:stretch>
        </p:blipFill>
        <p:spPr>
          <a:xfrm>
            <a:off x="226850" y="288798"/>
            <a:ext cx="5691673" cy="3454526"/>
          </a:xfrm>
          <a:prstGeom prst="rect">
            <a:avLst/>
          </a:prstGeom>
        </p:spPr>
      </p:pic>
      <p:sp>
        <p:nvSpPr>
          <p:cNvPr id="2" name="Title 1">
            <a:extLst>
              <a:ext uri="{FF2B5EF4-FFF2-40B4-BE49-F238E27FC236}">
                <a16:creationId xmlns:a16="http://schemas.microsoft.com/office/drawing/2014/main" id="{5EC1B49A-8039-E70F-EBFE-613899D7F8C7}"/>
              </a:ext>
            </a:extLst>
          </p:cNvPr>
          <p:cNvSpPr>
            <a:spLocks noGrp="1"/>
          </p:cNvSpPr>
          <p:nvPr>
            <p:ph type="ctrTitle"/>
          </p:nvPr>
        </p:nvSpPr>
        <p:spPr>
          <a:xfrm>
            <a:off x="1035698" y="3612690"/>
            <a:ext cx="11148527" cy="2533649"/>
          </a:xfrm>
        </p:spPr>
        <p:txBody>
          <a:bodyPr>
            <a:normAutofit/>
          </a:bodyPr>
          <a:lstStyle/>
          <a:p>
            <a:r>
              <a:rPr lang="en-US" sz="2400" b="0" i="0" dirty="0">
                <a:solidFill>
                  <a:srgbClr val="040C28"/>
                </a:solidFill>
                <a:effectLst/>
                <a:latin typeface="Google Sans"/>
              </a:rPr>
              <a:t> In 2006, Amazon Web Services (AWS) began offering IT infrastructure services to businesses as web services</a:t>
            </a:r>
            <a:r>
              <a:rPr lang="en-US" sz="2400" b="0" i="0" dirty="0">
                <a:solidFill>
                  <a:srgbClr val="4D5156"/>
                </a:solidFill>
                <a:effectLst/>
                <a:latin typeface="Google Sans"/>
              </a:rPr>
              <a:t>—now commonly known as cloud computing. One of the key benefits of cloud computing is the opportunity to replace upfront capital infrastructure expenses with low variable costs that scale with your business.</a:t>
            </a:r>
            <a:endParaRPr lang="en-IN" sz="2400" dirty="0"/>
          </a:p>
        </p:txBody>
      </p:sp>
      <p:sp>
        <p:nvSpPr>
          <p:cNvPr id="3" name="TextBox 2">
            <a:extLst>
              <a:ext uri="{FF2B5EF4-FFF2-40B4-BE49-F238E27FC236}">
                <a16:creationId xmlns:a16="http://schemas.microsoft.com/office/drawing/2014/main" id="{C51FBCE0-081F-E63C-5023-DB60AA15B302}"/>
              </a:ext>
            </a:extLst>
          </p:cNvPr>
          <p:cNvSpPr txBox="1"/>
          <p:nvPr/>
        </p:nvSpPr>
        <p:spPr>
          <a:xfrm>
            <a:off x="6746032" y="581027"/>
            <a:ext cx="4879911" cy="2554545"/>
          </a:xfrm>
          <a:prstGeom prst="rect">
            <a:avLst/>
          </a:prstGeom>
          <a:noFill/>
        </p:spPr>
        <p:txBody>
          <a:bodyPr wrap="square" rtlCol="0">
            <a:spAutoFit/>
          </a:bodyPr>
          <a:lstStyle/>
          <a:p>
            <a:r>
              <a:rPr lang="en-IN" sz="8000" i="1" spc="-150" dirty="0">
                <a:effectLst>
                  <a:outerShdw blurRad="38100" dist="38100" dir="2700000" algn="tl">
                    <a:srgbClr val="000000">
                      <a:alpha val="43137"/>
                    </a:srgbClr>
                  </a:outerShdw>
                </a:effectLst>
                <a:latin typeface="Algerian" panose="04020705040A02060702" pitchFamily="82" charset="0"/>
              </a:rPr>
              <a:t>History of AWS</a:t>
            </a:r>
          </a:p>
        </p:txBody>
      </p:sp>
    </p:spTree>
    <p:extLst>
      <p:ext uri="{BB962C8B-B14F-4D97-AF65-F5344CB8AC3E}">
        <p14:creationId xmlns:p14="http://schemas.microsoft.com/office/powerpoint/2010/main" val="4283925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A82AA9-1A2A-0930-5D1A-364394D72237}"/>
              </a:ext>
            </a:extLst>
          </p:cNvPr>
          <p:cNvSpPr txBox="1"/>
          <p:nvPr/>
        </p:nvSpPr>
        <p:spPr>
          <a:xfrm>
            <a:off x="6979298" y="1142356"/>
            <a:ext cx="4288499" cy="2554545"/>
          </a:xfrm>
          <a:prstGeom prst="rect">
            <a:avLst/>
          </a:prstGeom>
          <a:noFill/>
        </p:spPr>
        <p:txBody>
          <a:bodyPr wrap="square" rtlCol="0">
            <a:spAutoFit/>
          </a:bodyPr>
          <a:lstStyle/>
          <a:p>
            <a:r>
              <a:rPr lang="en-IN" sz="8000" i="1" dirty="0"/>
              <a:t>USE OF </a:t>
            </a:r>
          </a:p>
          <a:p>
            <a:r>
              <a:rPr lang="en-IN" sz="8000" i="1" dirty="0"/>
              <a:t>AWS</a:t>
            </a:r>
          </a:p>
        </p:txBody>
      </p:sp>
      <p:pic>
        <p:nvPicPr>
          <p:cNvPr id="4" name="Picture 3">
            <a:extLst>
              <a:ext uri="{FF2B5EF4-FFF2-40B4-BE49-F238E27FC236}">
                <a16:creationId xmlns:a16="http://schemas.microsoft.com/office/drawing/2014/main" id="{34F818F3-B172-E766-9F06-38B1B392C0FD}"/>
              </a:ext>
            </a:extLst>
          </p:cNvPr>
          <p:cNvPicPr>
            <a:picLocks noChangeAspect="1"/>
          </p:cNvPicPr>
          <p:nvPr/>
        </p:nvPicPr>
        <p:blipFill>
          <a:blip r:embed="rId2"/>
          <a:stretch>
            <a:fillRect/>
          </a:stretch>
        </p:blipFill>
        <p:spPr>
          <a:xfrm>
            <a:off x="0" y="0"/>
            <a:ext cx="12192000" cy="6410131"/>
          </a:xfrm>
          <a:prstGeom prst="rect">
            <a:avLst/>
          </a:prstGeom>
        </p:spPr>
      </p:pic>
      <p:sp>
        <p:nvSpPr>
          <p:cNvPr id="6" name="TextBox 5">
            <a:extLst>
              <a:ext uri="{FF2B5EF4-FFF2-40B4-BE49-F238E27FC236}">
                <a16:creationId xmlns:a16="http://schemas.microsoft.com/office/drawing/2014/main" id="{2ED62AD9-B0A8-5C85-6EC7-936B7424CFCB}"/>
              </a:ext>
            </a:extLst>
          </p:cNvPr>
          <p:cNvSpPr txBox="1"/>
          <p:nvPr/>
        </p:nvSpPr>
        <p:spPr>
          <a:xfrm>
            <a:off x="195943" y="373224"/>
            <a:ext cx="6027575" cy="2308324"/>
          </a:xfrm>
          <a:prstGeom prst="rect">
            <a:avLst/>
          </a:prstGeom>
          <a:noFill/>
        </p:spPr>
        <p:txBody>
          <a:bodyPr wrap="square" rtlCol="0">
            <a:spAutoFit/>
          </a:bodyPr>
          <a:lstStyle/>
          <a:p>
            <a:r>
              <a:rPr lang="en-IN" sz="7200" i="1" spc="600" dirty="0">
                <a:solidFill>
                  <a:schemeClr val="bg1"/>
                </a:solidFill>
                <a:effectLst>
                  <a:outerShdw blurRad="38100" dist="38100" dir="2700000" algn="tl">
                    <a:srgbClr val="000000">
                      <a:alpha val="43137"/>
                    </a:srgbClr>
                  </a:outerShdw>
                </a:effectLst>
                <a:latin typeface="Algerian" panose="04020705040A02060702" pitchFamily="82" charset="0"/>
              </a:rPr>
              <a:t>USE OF </a:t>
            </a:r>
          </a:p>
          <a:p>
            <a:r>
              <a:rPr lang="en-IN" sz="7200" i="1" spc="600" dirty="0">
                <a:solidFill>
                  <a:schemeClr val="bg1"/>
                </a:solidFill>
                <a:effectLst>
                  <a:outerShdw blurRad="38100" dist="38100" dir="2700000" algn="tl">
                    <a:srgbClr val="000000">
                      <a:alpha val="43137"/>
                    </a:srgbClr>
                  </a:outerShdw>
                </a:effectLst>
                <a:latin typeface="Algerian" panose="04020705040A02060702" pitchFamily="82" charset="0"/>
              </a:rPr>
              <a:t>AWS</a:t>
            </a:r>
          </a:p>
        </p:txBody>
      </p:sp>
      <p:sp>
        <p:nvSpPr>
          <p:cNvPr id="8" name="TextBox 7">
            <a:extLst>
              <a:ext uri="{FF2B5EF4-FFF2-40B4-BE49-F238E27FC236}">
                <a16:creationId xmlns:a16="http://schemas.microsoft.com/office/drawing/2014/main" id="{63020341-5465-4CAB-7E4C-0C16053FEE81}"/>
              </a:ext>
            </a:extLst>
          </p:cNvPr>
          <p:cNvSpPr txBox="1"/>
          <p:nvPr/>
        </p:nvSpPr>
        <p:spPr>
          <a:xfrm>
            <a:off x="280391" y="2870106"/>
            <a:ext cx="3731772" cy="3785652"/>
          </a:xfrm>
          <a:prstGeom prst="rect">
            <a:avLst/>
          </a:prstGeom>
          <a:noFill/>
        </p:spPr>
        <p:txBody>
          <a:bodyPr wrap="square" rtlCol="0">
            <a:spAutoFit/>
          </a:bodyPr>
          <a:lstStyle/>
          <a:p>
            <a:pPr marL="285750" indent="-285750">
              <a:buFont typeface="Wingdings" panose="05000000000000000000" pitchFamily="2" charset="2"/>
              <a:buChar char="v"/>
            </a:pPr>
            <a:r>
              <a:rPr lang="en-IN" sz="2400" b="1" dirty="0">
                <a:solidFill>
                  <a:schemeClr val="bg1"/>
                </a:solidFill>
              </a:rPr>
              <a:t>Web and mobile application </a:t>
            </a:r>
          </a:p>
          <a:p>
            <a:pPr marL="285750" indent="-285750">
              <a:buFont typeface="Wingdings" panose="05000000000000000000" pitchFamily="2" charset="2"/>
              <a:buChar char="v"/>
            </a:pPr>
            <a:r>
              <a:rPr lang="en-IN" sz="2400" b="1" dirty="0">
                <a:solidFill>
                  <a:schemeClr val="bg1"/>
                </a:solidFill>
              </a:rPr>
              <a:t>Big data analytics </a:t>
            </a:r>
          </a:p>
          <a:p>
            <a:pPr marL="285750" indent="-285750">
              <a:buFont typeface="Wingdings" panose="05000000000000000000" pitchFamily="2" charset="2"/>
              <a:buChar char="v"/>
            </a:pPr>
            <a:r>
              <a:rPr lang="en-IN" sz="2400" b="1" dirty="0">
                <a:solidFill>
                  <a:schemeClr val="bg1"/>
                </a:solidFill>
              </a:rPr>
              <a:t>Web hosting </a:t>
            </a:r>
          </a:p>
          <a:p>
            <a:pPr marL="285750" indent="-285750">
              <a:buFont typeface="Wingdings" panose="05000000000000000000" pitchFamily="2" charset="2"/>
              <a:buChar char="v"/>
            </a:pPr>
            <a:r>
              <a:rPr lang="en-IN" sz="2400" b="1" dirty="0">
                <a:solidFill>
                  <a:schemeClr val="bg1"/>
                </a:solidFill>
              </a:rPr>
              <a:t>Data storage and Backup</a:t>
            </a:r>
          </a:p>
          <a:p>
            <a:pPr marL="285750" indent="-285750">
              <a:buFont typeface="Wingdings" panose="05000000000000000000" pitchFamily="2" charset="2"/>
              <a:buChar char="v"/>
            </a:pPr>
            <a:r>
              <a:rPr lang="en-IN" sz="2400" b="1" dirty="0">
                <a:solidFill>
                  <a:schemeClr val="bg1"/>
                </a:solidFill>
              </a:rPr>
              <a:t>Relational Databases</a:t>
            </a:r>
          </a:p>
          <a:p>
            <a:pPr marL="285750" indent="-285750">
              <a:buFont typeface="Wingdings" panose="05000000000000000000" pitchFamily="2" charset="2"/>
              <a:buChar char="v"/>
            </a:pPr>
            <a:r>
              <a:rPr lang="en-IN" sz="2400" b="1" dirty="0">
                <a:solidFill>
                  <a:schemeClr val="bg1"/>
                </a:solidFill>
              </a:rPr>
              <a:t>Big data analytics</a:t>
            </a:r>
          </a:p>
          <a:p>
            <a:pPr marL="285750" indent="-285750">
              <a:buFont typeface="Wingdings" panose="05000000000000000000" pitchFamily="2" charset="2"/>
              <a:buChar char="v"/>
            </a:pPr>
            <a:r>
              <a:rPr lang="en-IN" sz="2400" b="1" dirty="0">
                <a:solidFill>
                  <a:schemeClr val="bg1"/>
                </a:solidFill>
              </a:rPr>
              <a:t> NoSQL Databases</a:t>
            </a:r>
          </a:p>
          <a:p>
            <a:pPr marL="285750" indent="-285750">
              <a:buFont typeface="Wingdings" panose="05000000000000000000" pitchFamily="2" charset="2"/>
              <a:buChar char="v"/>
            </a:pPr>
            <a:r>
              <a:rPr lang="en-IN" sz="2400" b="1" dirty="0">
                <a:solidFill>
                  <a:schemeClr val="bg1"/>
                </a:solidFill>
              </a:rPr>
              <a:t>Enterprise IT infrastructure</a:t>
            </a:r>
          </a:p>
        </p:txBody>
      </p:sp>
    </p:spTree>
    <p:extLst>
      <p:ext uri="{BB962C8B-B14F-4D97-AF65-F5344CB8AC3E}">
        <p14:creationId xmlns:p14="http://schemas.microsoft.com/office/powerpoint/2010/main" val="15229436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F43A73-89B4-A35E-BA13-B6C360419DCD}"/>
              </a:ext>
            </a:extLst>
          </p:cNvPr>
          <p:cNvPicPr>
            <a:picLocks noChangeAspect="1"/>
          </p:cNvPicPr>
          <p:nvPr/>
        </p:nvPicPr>
        <p:blipFill>
          <a:blip r:embed="rId2"/>
          <a:stretch>
            <a:fillRect/>
          </a:stretch>
        </p:blipFill>
        <p:spPr>
          <a:xfrm>
            <a:off x="298580" y="246546"/>
            <a:ext cx="3359020" cy="3049907"/>
          </a:xfrm>
          <a:prstGeom prst="rect">
            <a:avLst/>
          </a:prstGeom>
        </p:spPr>
      </p:pic>
      <p:sp>
        <p:nvSpPr>
          <p:cNvPr id="4" name="TextBox 3">
            <a:extLst>
              <a:ext uri="{FF2B5EF4-FFF2-40B4-BE49-F238E27FC236}">
                <a16:creationId xmlns:a16="http://schemas.microsoft.com/office/drawing/2014/main" id="{3C386A28-C88D-A51A-BB6D-DDE7E01BBC28}"/>
              </a:ext>
            </a:extLst>
          </p:cNvPr>
          <p:cNvSpPr txBox="1"/>
          <p:nvPr/>
        </p:nvSpPr>
        <p:spPr>
          <a:xfrm>
            <a:off x="5436637" y="867746"/>
            <a:ext cx="6755363" cy="1938992"/>
          </a:xfrm>
          <a:prstGeom prst="rect">
            <a:avLst/>
          </a:prstGeom>
          <a:noFill/>
        </p:spPr>
        <p:txBody>
          <a:bodyPr wrap="square" rtlCol="0">
            <a:spAutoFit/>
          </a:bodyPr>
          <a:lstStyle/>
          <a:p>
            <a:r>
              <a:rPr lang="en-IN" sz="6000" i="1" dirty="0">
                <a:effectLst>
                  <a:outerShdw blurRad="38100" dist="38100" dir="2700000" algn="tl">
                    <a:srgbClr val="000000">
                      <a:alpha val="43137"/>
                    </a:srgbClr>
                  </a:outerShdw>
                </a:effectLst>
                <a:latin typeface="Algerian" panose="04020705040A02060702" pitchFamily="82" charset="0"/>
              </a:rPr>
              <a:t>ADVANNTAGE</a:t>
            </a:r>
          </a:p>
          <a:p>
            <a:r>
              <a:rPr lang="en-IN" sz="6000" i="1" dirty="0">
                <a:effectLst>
                  <a:outerShdw blurRad="38100" dist="38100" dir="2700000" algn="tl">
                    <a:srgbClr val="000000">
                      <a:alpha val="43137"/>
                    </a:srgbClr>
                  </a:outerShdw>
                </a:effectLst>
                <a:latin typeface="Algerian" panose="04020705040A02060702" pitchFamily="82" charset="0"/>
              </a:rPr>
              <a:t> OF AWS</a:t>
            </a:r>
          </a:p>
        </p:txBody>
      </p:sp>
      <p:sp>
        <p:nvSpPr>
          <p:cNvPr id="5" name="TextBox 4">
            <a:extLst>
              <a:ext uri="{FF2B5EF4-FFF2-40B4-BE49-F238E27FC236}">
                <a16:creationId xmlns:a16="http://schemas.microsoft.com/office/drawing/2014/main" id="{8A8198FF-AB76-CEEB-1FDE-66FBED7DD0BA}"/>
              </a:ext>
            </a:extLst>
          </p:cNvPr>
          <p:cNvSpPr txBox="1"/>
          <p:nvPr/>
        </p:nvSpPr>
        <p:spPr>
          <a:xfrm>
            <a:off x="690466" y="3551958"/>
            <a:ext cx="10506269" cy="2677656"/>
          </a:xfrm>
          <a:prstGeom prst="rect">
            <a:avLst/>
          </a:prstGeom>
          <a:noFill/>
        </p:spPr>
        <p:txBody>
          <a:bodyPr wrap="square" rtlCol="0">
            <a:spAutoFit/>
          </a:bodyPr>
          <a:lstStyle/>
          <a:p>
            <a:r>
              <a:rPr lang="en-US" sz="2800" b="0" i="1" dirty="0">
                <a:solidFill>
                  <a:schemeClr val="tx2"/>
                </a:solidFill>
                <a:effectLst/>
                <a:latin typeface="Franklin Gothic Heavy" panose="020B0903020102020204" pitchFamily="34" charset="0"/>
              </a:rPr>
              <a:t>Easy to use. AWS is designed to allow application providers, ISVs, and vendors to quickly and securely host your applications – whether an existing application or a new SaaS-based application. You can use the AWS Management Console or well-documented web services APIs to access AWS's application hosting platform.</a:t>
            </a:r>
            <a:endParaRPr lang="en-IN" sz="2800" i="1" dirty="0">
              <a:solidFill>
                <a:schemeClr val="tx2"/>
              </a:solidFill>
              <a:latin typeface="Franklin Gothic Heavy" panose="020B0903020102020204" pitchFamily="34" charset="0"/>
            </a:endParaRPr>
          </a:p>
        </p:txBody>
      </p:sp>
    </p:spTree>
    <p:extLst>
      <p:ext uri="{BB962C8B-B14F-4D97-AF65-F5344CB8AC3E}">
        <p14:creationId xmlns:p14="http://schemas.microsoft.com/office/powerpoint/2010/main" val="33911056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97BD64-BF36-94E4-BF5C-75AC2915F354}"/>
              </a:ext>
            </a:extLst>
          </p:cNvPr>
          <p:cNvPicPr>
            <a:picLocks noChangeAspect="1"/>
          </p:cNvPicPr>
          <p:nvPr/>
        </p:nvPicPr>
        <p:blipFill>
          <a:blip r:embed="rId2"/>
          <a:stretch>
            <a:fillRect/>
          </a:stretch>
        </p:blipFill>
        <p:spPr>
          <a:xfrm>
            <a:off x="858417" y="-269651"/>
            <a:ext cx="9993085" cy="4207172"/>
          </a:xfrm>
          <a:prstGeom prst="rect">
            <a:avLst/>
          </a:prstGeom>
        </p:spPr>
      </p:pic>
      <p:sp>
        <p:nvSpPr>
          <p:cNvPr id="2" name="TextBox 1">
            <a:extLst>
              <a:ext uri="{FF2B5EF4-FFF2-40B4-BE49-F238E27FC236}">
                <a16:creationId xmlns:a16="http://schemas.microsoft.com/office/drawing/2014/main" id="{A389F402-8281-0EC8-A8ED-C6635B09041C}"/>
              </a:ext>
            </a:extLst>
          </p:cNvPr>
          <p:cNvSpPr txBox="1"/>
          <p:nvPr/>
        </p:nvSpPr>
        <p:spPr>
          <a:xfrm>
            <a:off x="1370822" y="3159003"/>
            <a:ext cx="10111273" cy="2677656"/>
          </a:xfrm>
          <a:prstGeom prst="rect">
            <a:avLst/>
          </a:prstGeom>
          <a:noFill/>
        </p:spPr>
        <p:txBody>
          <a:bodyPr wrap="square" rtlCol="0">
            <a:spAutoFit/>
          </a:bodyPr>
          <a:lstStyle/>
          <a:p>
            <a:r>
              <a:rPr lang="en-IN" sz="2800" i="1" dirty="0">
                <a:latin typeface="Arial Black" panose="020B0A04020102020204" pitchFamily="34" charset="0"/>
              </a:rPr>
              <a:t>WS certifications are credentials offered  by Amazon the validate your knowledge and skills in using their cloud computing platform. They’re like badges of honour in the cloud world, demonstrating your expertise and making you more attractive to potential employers.</a:t>
            </a:r>
          </a:p>
        </p:txBody>
      </p:sp>
    </p:spTree>
    <p:extLst>
      <p:ext uri="{BB962C8B-B14F-4D97-AF65-F5344CB8AC3E}">
        <p14:creationId xmlns:p14="http://schemas.microsoft.com/office/powerpoint/2010/main" val="5026065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D90E00-60F5-EA1E-A569-11D8610A95DB}"/>
              </a:ext>
            </a:extLst>
          </p:cNvPr>
          <p:cNvSpPr/>
          <p:nvPr/>
        </p:nvSpPr>
        <p:spPr>
          <a:xfrm>
            <a:off x="2295419" y="1871959"/>
            <a:ext cx="8267806" cy="1569660"/>
          </a:xfrm>
          <a:prstGeom prst="rect">
            <a:avLst/>
          </a:prstGeom>
          <a:noFill/>
        </p:spPr>
        <p:txBody>
          <a:bodyPr wrap="square" lIns="91440" tIns="45720" rIns="91440" bIns="45720">
            <a:spAutoFit/>
          </a:bodyPr>
          <a:lstStyle/>
          <a:p>
            <a:pPr algn="ctr"/>
            <a:r>
              <a:rPr lang="en-US" sz="9600" b="1" dirty="0">
                <a:ln w="13462">
                  <a:solidFill>
                    <a:schemeClr val="bg1"/>
                  </a:solidFill>
                  <a:prstDash val="solid"/>
                </a:ln>
                <a:solidFill>
                  <a:schemeClr val="accent1">
                    <a:lumMod val="75000"/>
                  </a:schemeClr>
                </a:solidFill>
                <a:effectLst>
                  <a:outerShdw dist="38100" dir="2700000" algn="bl" rotWithShape="0">
                    <a:schemeClr val="accent5"/>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T</a:t>
            </a:r>
            <a:r>
              <a:rPr lang="en-US" sz="9600" b="1" cap="none" spc="0" dirty="0">
                <a:ln w="13462">
                  <a:solidFill>
                    <a:schemeClr val="bg1"/>
                  </a:solidFill>
                  <a:prstDash val="solid"/>
                </a:ln>
                <a:solidFill>
                  <a:schemeClr val="accent1">
                    <a:lumMod val="75000"/>
                  </a:schemeClr>
                </a:solidFill>
                <a:effectLst>
                  <a:outerShdw dist="38100" dir="2700000" algn="bl" rotWithShape="0">
                    <a:schemeClr val="accent5"/>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hank You !</a:t>
            </a:r>
          </a:p>
        </p:txBody>
      </p:sp>
    </p:spTree>
    <p:extLst>
      <p:ext uri="{BB962C8B-B14F-4D97-AF65-F5344CB8AC3E}">
        <p14:creationId xmlns:p14="http://schemas.microsoft.com/office/powerpoint/2010/main" val="4158946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openxmlformats.org/package/2006/metadata/core-properties"/>
    <ds:schemaRef ds:uri="http://purl.org/dc/elements/1.1/"/>
    <ds:schemaRef ds:uri="http://purl.org/dc/terms/"/>
    <ds:schemaRef ds:uri="http://www.w3.org/XML/1998/namespace"/>
    <ds:schemaRef ds:uri="http://schemas.microsoft.com/office/2006/documentManagement/types"/>
    <ds:schemaRef ds:uri="71af3243-3dd4-4a8d-8c0d-dd76da1f02a5"/>
    <ds:schemaRef ds:uri="http://schemas.microsoft.com/office/infopath/2007/PartnerControls"/>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231</TotalTime>
  <Words>248</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Algerian</vt:lpstr>
      <vt:lpstr>Arial</vt:lpstr>
      <vt:lpstr>Arial Black</vt:lpstr>
      <vt:lpstr>Calibri</vt:lpstr>
      <vt:lpstr>Calibri Light</vt:lpstr>
      <vt:lpstr>Franklin Gothic Heavy</vt:lpstr>
      <vt:lpstr>Google Sans</vt:lpstr>
      <vt:lpstr>Microsoft Sans Serif</vt:lpstr>
      <vt:lpstr>Wingdings</vt:lpstr>
      <vt:lpstr>Office Theme</vt:lpstr>
      <vt:lpstr>Amazon Web Services:Unleashing    the Power of Cloud Computing </vt:lpstr>
      <vt:lpstr>PowerPoint Presentation</vt:lpstr>
      <vt:lpstr> In 2006, Amazon Web Services (AWS) began offering IT infrastructure services to businesses as web services—now commonly known as cloud computing. One of the key benefits of cloud computing is the opportunity to replace upfront capital infrastructure expenses with low variable costs that scale with your business.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Services:Unleashing    the Power of Cloud Computing</dc:title>
  <dc:creator>Akash Kumar</dc:creator>
  <cp:lastModifiedBy>Akash Kumar</cp:lastModifiedBy>
  <cp:revision>2</cp:revision>
  <dcterms:created xsi:type="dcterms:W3CDTF">2024-01-07T16:47:49Z</dcterms:created>
  <dcterms:modified xsi:type="dcterms:W3CDTF">2024-01-19T07:17:51Z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