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57" r:id="rId4"/>
    <p:sldId id="258" r:id="rId5"/>
    <p:sldId id="264" r:id="rId6"/>
    <p:sldId id="259" r:id="rId7"/>
    <p:sldId id="263" r:id="rId8"/>
    <p:sldId id="260"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75E9A9-63A5-4668-8523-94B053636BFF}"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4B7EB-1284-4D95-954F-4769D16B8497}" type="slidenum">
              <a:rPr lang="en-IN" smtClean="0"/>
              <a:t>‹#›</a:t>
            </a:fld>
            <a:endParaRPr lang="en-IN"/>
          </a:p>
        </p:txBody>
      </p:sp>
    </p:spTree>
    <p:extLst>
      <p:ext uri="{BB962C8B-B14F-4D97-AF65-F5344CB8AC3E}">
        <p14:creationId xmlns:p14="http://schemas.microsoft.com/office/powerpoint/2010/main" val="415219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5E9A9-63A5-4668-8523-94B053636BFF}"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C4B7EB-1284-4D95-954F-4769D16B8497}" type="slidenum">
              <a:rPr lang="en-IN" smtClean="0"/>
              <a:t>‹#›</a:t>
            </a:fld>
            <a:endParaRPr lang="en-IN"/>
          </a:p>
        </p:txBody>
      </p:sp>
    </p:spTree>
    <p:extLst>
      <p:ext uri="{BB962C8B-B14F-4D97-AF65-F5344CB8AC3E}">
        <p14:creationId xmlns:p14="http://schemas.microsoft.com/office/powerpoint/2010/main" val="240784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475E9A9-63A5-4668-8523-94B053636BFF}"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4B7EB-1284-4D95-954F-4769D16B8497}" type="slidenum">
              <a:rPr lang="en-IN" smtClean="0"/>
              <a:t>‹#›</a:t>
            </a:fld>
            <a:endParaRPr lang="en-IN"/>
          </a:p>
        </p:txBody>
      </p:sp>
    </p:spTree>
    <p:extLst>
      <p:ext uri="{BB962C8B-B14F-4D97-AF65-F5344CB8AC3E}">
        <p14:creationId xmlns:p14="http://schemas.microsoft.com/office/powerpoint/2010/main" val="1488650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475E9A9-63A5-4668-8523-94B053636BFF}" type="datetimeFigureOut">
              <a:rPr lang="en-IN" smtClean="0"/>
              <a:t>14-01-2024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C4B7EB-1284-4D95-954F-4769D16B8497}" type="slidenum">
              <a:rPr lang="en-IN" smtClean="0"/>
              <a:t>‹#›</a:t>
            </a:fld>
            <a:endParaRPr lang="en-IN"/>
          </a:p>
        </p:txBody>
      </p:sp>
    </p:spTree>
    <p:extLst>
      <p:ext uri="{BB962C8B-B14F-4D97-AF65-F5344CB8AC3E}">
        <p14:creationId xmlns:p14="http://schemas.microsoft.com/office/powerpoint/2010/main" val="2050517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5E9A9-63A5-4668-8523-94B053636BFF}"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4B7EB-1284-4D95-954F-4769D16B8497}" type="slidenum">
              <a:rPr lang="en-IN" smtClean="0"/>
              <a:t>‹#›</a:t>
            </a:fld>
            <a:endParaRPr lang="en-IN"/>
          </a:p>
        </p:txBody>
      </p:sp>
    </p:spTree>
    <p:extLst>
      <p:ext uri="{BB962C8B-B14F-4D97-AF65-F5344CB8AC3E}">
        <p14:creationId xmlns:p14="http://schemas.microsoft.com/office/powerpoint/2010/main" val="3557488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5E9A9-63A5-4668-8523-94B053636BFF}"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4B7EB-1284-4D95-954F-4769D16B8497}" type="slidenum">
              <a:rPr lang="en-IN" smtClean="0"/>
              <a:t>‹#›</a:t>
            </a:fld>
            <a:endParaRPr lang="en-IN"/>
          </a:p>
        </p:txBody>
      </p:sp>
    </p:spTree>
    <p:extLst>
      <p:ext uri="{BB962C8B-B14F-4D97-AF65-F5344CB8AC3E}">
        <p14:creationId xmlns:p14="http://schemas.microsoft.com/office/powerpoint/2010/main" val="141182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5E9A9-63A5-4668-8523-94B053636BFF}"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4B7EB-1284-4D95-954F-4769D16B8497}" type="slidenum">
              <a:rPr lang="en-IN" smtClean="0"/>
              <a:t>‹#›</a:t>
            </a:fld>
            <a:endParaRPr lang="en-IN"/>
          </a:p>
        </p:txBody>
      </p:sp>
    </p:spTree>
    <p:extLst>
      <p:ext uri="{BB962C8B-B14F-4D97-AF65-F5344CB8AC3E}">
        <p14:creationId xmlns:p14="http://schemas.microsoft.com/office/powerpoint/2010/main" val="178862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5E9A9-63A5-4668-8523-94B053636BFF}"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4B7EB-1284-4D95-954F-4769D16B8497}" type="slidenum">
              <a:rPr lang="en-IN" smtClean="0"/>
              <a:t>‹#›</a:t>
            </a:fld>
            <a:endParaRPr lang="en-IN"/>
          </a:p>
        </p:txBody>
      </p:sp>
    </p:spTree>
    <p:extLst>
      <p:ext uri="{BB962C8B-B14F-4D97-AF65-F5344CB8AC3E}">
        <p14:creationId xmlns:p14="http://schemas.microsoft.com/office/powerpoint/2010/main" val="127164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75E9A9-63A5-4668-8523-94B053636BFF}"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C4B7EB-1284-4D95-954F-4769D16B8497}" type="slidenum">
              <a:rPr lang="en-IN" smtClean="0"/>
              <a:t>‹#›</a:t>
            </a:fld>
            <a:endParaRPr lang="en-IN"/>
          </a:p>
        </p:txBody>
      </p:sp>
    </p:spTree>
    <p:extLst>
      <p:ext uri="{BB962C8B-B14F-4D97-AF65-F5344CB8AC3E}">
        <p14:creationId xmlns:p14="http://schemas.microsoft.com/office/powerpoint/2010/main" val="98746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75E9A9-63A5-4668-8523-94B053636BFF}" type="datetimeFigureOut">
              <a:rPr lang="en-IN" smtClean="0"/>
              <a:t>14-01-2024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C4B7EB-1284-4D95-954F-4769D16B8497}" type="slidenum">
              <a:rPr lang="en-IN" smtClean="0"/>
              <a:t>‹#›</a:t>
            </a:fld>
            <a:endParaRPr lang="en-IN"/>
          </a:p>
        </p:txBody>
      </p:sp>
    </p:spTree>
    <p:extLst>
      <p:ext uri="{BB962C8B-B14F-4D97-AF65-F5344CB8AC3E}">
        <p14:creationId xmlns:p14="http://schemas.microsoft.com/office/powerpoint/2010/main" val="710204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75E9A9-63A5-4668-8523-94B053636BFF}" type="datetimeFigureOut">
              <a:rPr lang="en-IN" smtClean="0"/>
              <a:t>14-01-2024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C4B7EB-1284-4D95-954F-4769D16B8497}" type="slidenum">
              <a:rPr lang="en-IN" smtClean="0"/>
              <a:t>‹#›</a:t>
            </a:fld>
            <a:endParaRPr lang="en-IN"/>
          </a:p>
        </p:txBody>
      </p:sp>
    </p:spTree>
    <p:extLst>
      <p:ext uri="{BB962C8B-B14F-4D97-AF65-F5344CB8AC3E}">
        <p14:creationId xmlns:p14="http://schemas.microsoft.com/office/powerpoint/2010/main" val="302060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5E9A9-63A5-4668-8523-94B053636BFF}" type="datetimeFigureOut">
              <a:rPr lang="en-IN" smtClean="0"/>
              <a:t>14-01-2024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C4B7EB-1284-4D95-954F-4769D16B8497}" type="slidenum">
              <a:rPr lang="en-IN" smtClean="0"/>
              <a:t>‹#›</a:t>
            </a:fld>
            <a:endParaRPr lang="en-IN"/>
          </a:p>
        </p:txBody>
      </p:sp>
    </p:spTree>
    <p:extLst>
      <p:ext uri="{BB962C8B-B14F-4D97-AF65-F5344CB8AC3E}">
        <p14:creationId xmlns:p14="http://schemas.microsoft.com/office/powerpoint/2010/main" val="158353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75E9A9-63A5-4668-8523-94B053636BFF}"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C4B7EB-1284-4D95-954F-4769D16B8497}" type="slidenum">
              <a:rPr lang="en-IN" smtClean="0"/>
              <a:t>‹#›</a:t>
            </a:fld>
            <a:endParaRPr lang="en-IN"/>
          </a:p>
        </p:txBody>
      </p:sp>
    </p:spTree>
    <p:extLst>
      <p:ext uri="{BB962C8B-B14F-4D97-AF65-F5344CB8AC3E}">
        <p14:creationId xmlns:p14="http://schemas.microsoft.com/office/powerpoint/2010/main" val="89952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475E9A9-63A5-4668-8523-94B053636BFF}" type="datetimeFigureOut">
              <a:rPr lang="en-IN" smtClean="0"/>
              <a:t>14-01-2024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21C4B7EB-1284-4D95-954F-4769D16B8497}" type="slidenum">
              <a:rPr lang="en-IN" smtClean="0"/>
              <a:t>‹#›</a:t>
            </a:fld>
            <a:endParaRPr lang="en-IN"/>
          </a:p>
        </p:txBody>
      </p:sp>
    </p:spTree>
    <p:extLst>
      <p:ext uri="{BB962C8B-B14F-4D97-AF65-F5344CB8AC3E}">
        <p14:creationId xmlns:p14="http://schemas.microsoft.com/office/powerpoint/2010/main" val="326149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475E9A9-63A5-4668-8523-94B053636BFF}" type="datetimeFigureOut">
              <a:rPr lang="en-IN" smtClean="0"/>
              <a:t>14-01-2024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1C4B7EB-1284-4D95-954F-4769D16B8497}" type="slidenum">
              <a:rPr lang="en-IN" smtClean="0"/>
              <a:t>‹#›</a:t>
            </a:fld>
            <a:endParaRPr lang="en-IN"/>
          </a:p>
        </p:txBody>
      </p:sp>
    </p:spTree>
    <p:extLst>
      <p:ext uri="{BB962C8B-B14F-4D97-AF65-F5344CB8AC3E}">
        <p14:creationId xmlns:p14="http://schemas.microsoft.com/office/powerpoint/2010/main" val="10004881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EC8BB-E6E0-0512-DCC7-C181BBC5B58B}"/>
              </a:ext>
            </a:extLst>
          </p:cNvPr>
          <p:cNvSpPr>
            <a:spLocks noGrp="1"/>
          </p:cNvSpPr>
          <p:nvPr>
            <p:ph type="title"/>
          </p:nvPr>
        </p:nvSpPr>
        <p:spPr>
          <a:xfrm>
            <a:off x="810000" y="447187"/>
            <a:ext cx="10571998" cy="3854225"/>
          </a:xfrm>
        </p:spPr>
        <p:txBody>
          <a:bodyPr/>
          <a:lstStyle/>
          <a:p>
            <a:r>
              <a:rPr lang="en-US" sz="7200" dirty="0">
                <a:latin typeface="Algerian" panose="04020705040A02060702" pitchFamily="82" charset="0"/>
              </a:rPr>
              <a:t>Topic:-</a:t>
            </a:r>
            <a:br>
              <a:rPr lang="en-US" sz="7200" dirty="0">
                <a:latin typeface="Algerian" panose="04020705040A02060702" pitchFamily="82" charset="0"/>
              </a:rPr>
            </a:br>
            <a:br>
              <a:rPr lang="en-US" sz="7200" dirty="0">
                <a:latin typeface="Algerian" panose="04020705040A02060702" pitchFamily="82" charset="0"/>
              </a:rPr>
            </a:br>
            <a:r>
              <a:rPr lang="en-US" sz="7200" dirty="0">
                <a:latin typeface="Algerian" panose="04020705040A02060702" pitchFamily="82" charset="0"/>
              </a:rPr>
              <a:t>					Web browser</a:t>
            </a:r>
            <a:endParaRPr lang="en-IN" sz="7200" dirty="0">
              <a:latin typeface="Algerian" panose="04020705040A02060702" pitchFamily="82" charset="0"/>
            </a:endParaRPr>
          </a:p>
        </p:txBody>
      </p:sp>
    </p:spTree>
    <p:extLst>
      <p:ext uri="{BB962C8B-B14F-4D97-AF65-F5344CB8AC3E}">
        <p14:creationId xmlns:p14="http://schemas.microsoft.com/office/powerpoint/2010/main" val="2569755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44B2-8DAA-AF58-D3AF-B13B585AD841}"/>
              </a:ext>
            </a:extLst>
          </p:cNvPr>
          <p:cNvSpPr>
            <a:spLocks noGrp="1"/>
          </p:cNvSpPr>
          <p:nvPr>
            <p:ph type="title"/>
          </p:nvPr>
        </p:nvSpPr>
        <p:spPr>
          <a:xfrm>
            <a:off x="455437" y="736438"/>
            <a:ext cx="10571998" cy="970450"/>
          </a:xfrm>
        </p:spPr>
        <p:txBody>
          <a:bodyPr/>
          <a:lstStyle/>
          <a:p>
            <a:r>
              <a:rPr lang="en-IN" sz="4800" b="1" kern="1800" dirty="0">
                <a:solidFill>
                  <a:schemeClr val="tx1"/>
                </a:solidFill>
                <a:effectLst/>
                <a:latin typeface="Algerian" panose="04020705040A02060702" pitchFamily="82" charset="0"/>
                <a:ea typeface="Times New Roman" panose="02020603050405020304" pitchFamily="18" charset="0"/>
                <a:cs typeface="Kokila" panose="01010601010101010101" pitchFamily="2"/>
              </a:rPr>
              <a:t>Web Browser</a:t>
            </a:r>
            <a:endParaRPr lang="en-IN" sz="48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2D2E87E-2507-7504-F0CE-E5AEBAB5F886}"/>
              </a:ext>
            </a:extLst>
          </p:cNvPr>
          <p:cNvSpPr>
            <a:spLocks noGrp="1"/>
          </p:cNvSpPr>
          <p:nvPr>
            <p:ph idx="1"/>
          </p:nvPr>
        </p:nvSpPr>
        <p:spPr/>
        <p:txBody>
          <a:bodyPr>
            <a:normAutofit/>
          </a:bodyPr>
          <a:lstStyle/>
          <a:p>
            <a:r>
              <a:rPr lang="en-IN" sz="2400" dirty="0">
                <a:effectLst/>
                <a:latin typeface="Times New Roman" panose="02020603050405020304" pitchFamily="18" charset="0"/>
                <a:ea typeface="Times New Roman" panose="02020603050405020304" pitchFamily="18" charset="0"/>
                <a:cs typeface="Kokila" panose="01010601010101010101" pitchFamily="2"/>
              </a:rPr>
              <a:t>When we need any kind of information most of the time we get help from the Internet, and we get information. The Internet provides us with useful information easily; we use mobile phones, computers, and tablets. We searched for a lot of things in our daily life, so we get information about all over the world, but we cannot get information by just only getting connected to the Internet. We need a platform where we can search for our questions. The platform that provides such kinds of services is called a web browser.</a:t>
            </a:r>
          </a:p>
          <a:p>
            <a:r>
              <a:rPr lang="en-IN" sz="2400" dirty="0">
                <a:latin typeface="Times New Roman" panose="02020603050405020304" pitchFamily="18" charset="0"/>
                <a:ea typeface="Times New Roman" panose="02020603050405020304" pitchFamily="18" charset="0"/>
                <a:cs typeface="Kokila" panose="01010601010101010101" pitchFamily="2"/>
              </a:rPr>
              <a:t>W</a:t>
            </a:r>
            <a:r>
              <a:rPr lang="en-IN" sz="2400" dirty="0">
                <a:effectLst/>
                <a:latin typeface="Times New Roman" panose="02020603050405020304" pitchFamily="18" charset="0"/>
                <a:ea typeface="Times New Roman" panose="02020603050405020304" pitchFamily="18" charset="0"/>
                <a:cs typeface="Kokila" panose="01010601010101010101" pitchFamily="2"/>
              </a:rPr>
              <a:t>ithout a web browser internet will not be able to provide information. </a:t>
            </a:r>
            <a:endParaRPr lang="en-IN" sz="2400" dirty="0">
              <a:effectLst/>
              <a:latin typeface="Calibri" panose="020F0502020204030204" pitchFamily="34" charset="0"/>
              <a:ea typeface="Calibri" panose="020F0502020204030204" pitchFamily="34" charset="0"/>
              <a:cs typeface="Kokila" panose="01010601010101010101" pitchFamily="2"/>
            </a:endParaRPr>
          </a:p>
        </p:txBody>
      </p:sp>
    </p:spTree>
    <p:extLst>
      <p:ext uri="{BB962C8B-B14F-4D97-AF65-F5344CB8AC3E}">
        <p14:creationId xmlns:p14="http://schemas.microsoft.com/office/powerpoint/2010/main" val="11349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2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125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25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125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1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C6F2-2119-D849-905B-9B6643482CA6}"/>
              </a:ext>
            </a:extLst>
          </p:cNvPr>
          <p:cNvSpPr>
            <a:spLocks noGrp="1"/>
          </p:cNvSpPr>
          <p:nvPr>
            <p:ph type="title"/>
          </p:nvPr>
        </p:nvSpPr>
        <p:spPr/>
        <p:txBody>
          <a:bodyPr/>
          <a:lstStyle/>
          <a:p>
            <a:r>
              <a:rPr lang="en-IN" sz="4800" b="1" dirty="0">
                <a:effectLst/>
                <a:latin typeface="Algerian" panose="04020705040A02060702" pitchFamily="82" charset="0"/>
                <a:ea typeface="Times New Roman" panose="02020603050405020304" pitchFamily="18" charset="0"/>
                <a:cs typeface="Kokila" panose="01010601010101010101" pitchFamily="2"/>
              </a:rPr>
              <a:t>What is a Web Browser?</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C01DFDDB-59DF-4BB3-35FD-78ECB6DB34F4}"/>
              </a:ext>
            </a:extLst>
          </p:cNvPr>
          <p:cNvSpPr>
            <a:spLocks noGrp="1"/>
          </p:cNvSpPr>
          <p:nvPr>
            <p:ph idx="1"/>
          </p:nvPr>
        </p:nvSpPr>
        <p:spPr/>
        <p:txBody>
          <a:bodyPr>
            <a:normAutofit lnSpcReduction="10000"/>
          </a:bodyPr>
          <a:lstStyle/>
          <a:p>
            <a:r>
              <a:rPr lang="en-IN" sz="2400" dirty="0">
                <a:effectLst/>
                <a:latin typeface="Times New Roman" panose="02020603050405020304" pitchFamily="18" charset="0"/>
                <a:ea typeface="Times New Roman" panose="02020603050405020304" pitchFamily="18" charset="0"/>
                <a:cs typeface="Kokila" panose="01010601010101010101" pitchFamily="2"/>
              </a:rPr>
              <a:t>The web browser is an application software to explore www (World Wide Web). It provides an interface between the server and the client and requests to the server for web documents and services. </a:t>
            </a:r>
          </a:p>
          <a:p>
            <a:r>
              <a:rPr lang="en-IN" sz="2400" dirty="0">
                <a:effectLst/>
                <a:latin typeface="Times New Roman" panose="02020603050405020304" pitchFamily="18" charset="0"/>
                <a:ea typeface="Times New Roman" panose="02020603050405020304" pitchFamily="18" charset="0"/>
                <a:cs typeface="Kokila" panose="01010601010101010101" pitchFamily="2"/>
              </a:rPr>
              <a:t>It works as a compiler to render HTML which is used to design a webpage. Whenever we search for anything on the internet, the browser loads a web page written in HTML, including text, links, images, and other items such as style sheets and JavaScript functions. </a:t>
            </a:r>
          </a:p>
          <a:p>
            <a:r>
              <a:rPr lang="en-IN" sz="2400" dirty="0">
                <a:effectLst/>
                <a:latin typeface="Times New Roman" panose="02020603050405020304" pitchFamily="18" charset="0"/>
                <a:ea typeface="Times New Roman" panose="02020603050405020304" pitchFamily="18" charset="0"/>
                <a:cs typeface="Kokila" panose="01010601010101010101" pitchFamily="2"/>
              </a:rPr>
              <a:t>Google Chrome, Microsoft Edge, Mozilla Firefox, and Safari are examples of web browsers. </a:t>
            </a:r>
            <a:endParaRPr lang="en-IN" sz="2400" dirty="0">
              <a:effectLst/>
              <a:latin typeface="Calibri" panose="020F0502020204030204" pitchFamily="34" charset="0"/>
              <a:ea typeface="Calibri" panose="020F0502020204030204" pitchFamily="34" charset="0"/>
              <a:cs typeface="Kokila" panose="01010601010101010101" pitchFamily="2"/>
            </a:endParaRPr>
          </a:p>
          <a:p>
            <a:endParaRPr lang="en-IN" dirty="0"/>
          </a:p>
        </p:txBody>
      </p:sp>
    </p:spTree>
    <p:extLst>
      <p:ext uri="{BB962C8B-B14F-4D97-AF65-F5344CB8AC3E}">
        <p14:creationId xmlns:p14="http://schemas.microsoft.com/office/powerpoint/2010/main" val="414119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7E16-19A8-3AEC-7C50-F520FA863730}"/>
              </a:ext>
            </a:extLst>
          </p:cNvPr>
          <p:cNvSpPr>
            <a:spLocks noGrp="1"/>
          </p:cNvSpPr>
          <p:nvPr>
            <p:ph type="title"/>
          </p:nvPr>
        </p:nvSpPr>
        <p:spPr/>
        <p:txBody>
          <a:bodyPr/>
          <a:lstStyle/>
          <a:p>
            <a:r>
              <a:rPr lang="en-IN" sz="4400" b="1" dirty="0">
                <a:effectLst/>
                <a:latin typeface="Algerian" panose="04020705040A02060702" pitchFamily="82" charset="0"/>
                <a:ea typeface="Times New Roman" panose="02020603050405020304" pitchFamily="18" charset="0"/>
              </a:rPr>
              <a:t>Working of Web Browser </a:t>
            </a:r>
            <a:endParaRPr lang="en-IN" sz="8000" dirty="0">
              <a:latin typeface="Algerian" panose="04020705040A02060702" pitchFamily="82" charset="0"/>
            </a:endParaRPr>
          </a:p>
        </p:txBody>
      </p:sp>
      <p:sp>
        <p:nvSpPr>
          <p:cNvPr id="3" name="Content Placeholder 2">
            <a:extLst>
              <a:ext uri="{FF2B5EF4-FFF2-40B4-BE49-F238E27FC236}">
                <a16:creationId xmlns:a16="http://schemas.microsoft.com/office/drawing/2014/main" id="{81A66BCE-EA81-AD5B-7B87-0D2F730CAFC9}"/>
              </a:ext>
            </a:extLst>
          </p:cNvPr>
          <p:cNvSpPr>
            <a:spLocks noGrp="1"/>
          </p:cNvSpPr>
          <p:nvPr>
            <p:ph idx="1"/>
          </p:nvPr>
        </p:nvSpPr>
        <p:spPr>
          <a:xfrm>
            <a:off x="818712" y="2222287"/>
            <a:ext cx="5386145" cy="3636511"/>
          </a:xfrm>
        </p:spPr>
        <p:txBody>
          <a:bodyPr>
            <a:normAutofit fontScale="92500"/>
          </a:bodyPr>
          <a:lstStyle/>
          <a:p>
            <a:pPr>
              <a:lnSpc>
                <a:spcPct val="107000"/>
              </a:lnSpc>
              <a:spcAft>
                <a:spcPts val="1200"/>
              </a:spcAft>
            </a:pPr>
            <a:r>
              <a:rPr lang="en-IN" sz="3600" dirty="0">
                <a:latin typeface="Times New Roman" panose="02020603050405020304" pitchFamily="18" charset="0"/>
                <a:ea typeface="Times New Roman" panose="02020603050405020304" pitchFamily="18" charset="0"/>
                <a:cs typeface="Kokila" panose="01010601010101010101" pitchFamily="2"/>
              </a:rPr>
              <a:t> It is installed on the client computer and requests information from the web server such a type of working model is called a client-server model. </a:t>
            </a:r>
            <a:endParaRPr lang="en-IN" sz="3600" dirty="0">
              <a:effectLst/>
              <a:latin typeface="Calibri" panose="020F0502020204030204" pitchFamily="34" charset="0"/>
              <a:ea typeface="Calibri" panose="020F0502020204030204" pitchFamily="34" charset="0"/>
              <a:cs typeface="Kokila" panose="01010601010101010101" pitchFamily="2"/>
            </a:endParaRPr>
          </a:p>
        </p:txBody>
      </p:sp>
      <p:pic>
        <p:nvPicPr>
          <p:cNvPr id="5" name="Picture 4">
            <a:extLst>
              <a:ext uri="{FF2B5EF4-FFF2-40B4-BE49-F238E27FC236}">
                <a16:creationId xmlns:a16="http://schemas.microsoft.com/office/drawing/2014/main" id="{3380E6AD-E38F-4AE5-BD67-1CA47D1F0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808" y="1934546"/>
            <a:ext cx="5178490" cy="4488705"/>
          </a:xfrm>
          <a:prstGeom prst="rect">
            <a:avLst/>
          </a:prstGeom>
        </p:spPr>
      </p:pic>
    </p:spTree>
    <p:extLst>
      <p:ext uri="{BB962C8B-B14F-4D97-AF65-F5344CB8AC3E}">
        <p14:creationId xmlns:p14="http://schemas.microsoft.com/office/powerpoint/2010/main" val="278020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C20A-4E14-D270-C25A-F1D83ED0D3B2}"/>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0B5FDCA2-5319-3D2B-8638-A51F7A04AF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08" y="630140"/>
            <a:ext cx="11094181" cy="5780671"/>
          </a:xfrm>
        </p:spPr>
      </p:pic>
    </p:spTree>
    <p:extLst>
      <p:ext uri="{BB962C8B-B14F-4D97-AF65-F5344CB8AC3E}">
        <p14:creationId xmlns:p14="http://schemas.microsoft.com/office/powerpoint/2010/main" val="17388288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E3F8-7E04-A25B-23FB-437F15A1DACC}"/>
              </a:ext>
            </a:extLst>
          </p:cNvPr>
          <p:cNvSpPr>
            <a:spLocks noGrp="1"/>
          </p:cNvSpPr>
          <p:nvPr>
            <p:ph type="title"/>
          </p:nvPr>
        </p:nvSpPr>
        <p:spPr/>
        <p:txBody>
          <a:bodyPr/>
          <a:lstStyle/>
          <a:p>
            <a:r>
              <a:rPr lang="en-IN" sz="4400" b="1" dirty="0">
                <a:effectLst/>
                <a:latin typeface="Algerian" panose="04020705040A02060702" pitchFamily="82" charset="0"/>
                <a:ea typeface="Times New Roman" panose="02020603050405020304" pitchFamily="18" charset="0"/>
                <a:cs typeface="Kokila" panose="01010601010101010101" pitchFamily="2"/>
              </a:rPr>
              <a:t>History of the Web Browser</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2DF62ED-7C6F-4A52-9096-3155B7527F18}"/>
              </a:ext>
            </a:extLst>
          </p:cNvPr>
          <p:cNvSpPr>
            <a:spLocks noGrp="1"/>
          </p:cNvSpPr>
          <p:nvPr>
            <p:ph idx="1"/>
          </p:nvPr>
        </p:nvSpPr>
        <p:spPr/>
        <p:txBody>
          <a:bodyPr>
            <a:normAutofit/>
          </a:bodyPr>
          <a:lstStyle/>
          <a:p>
            <a:r>
              <a:rPr lang="en-IN" sz="2400" dirty="0">
                <a:effectLst/>
                <a:latin typeface="Times New Roman" panose="02020603050405020304" pitchFamily="18" charset="0"/>
                <a:ea typeface="Times New Roman" panose="02020603050405020304" pitchFamily="18" charset="0"/>
              </a:rPr>
              <a:t>The first web browser </a:t>
            </a:r>
            <a:r>
              <a:rPr lang="en-IN" sz="2400" dirty="0" err="1">
                <a:effectLst/>
                <a:latin typeface="Times New Roman" panose="02020603050405020304" pitchFamily="18" charset="0"/>
                <a:ea typeface="Times New Roman" panose="02020603050405020304" pitchFamily="18" charset="0"/>
              </a:rPr>
              <a:t>WorldWideWeb</a:t>
            </a:r>
            <a:r>
              <a:rPr lang="en-IN" sz="2400" dirty="0">
                <a:effectLst/>
                <a:latin typeface="Times New Roman" panose="02020603050405020304" pitchFamily="18" charset="0"/>
                <a:ea typeface="Times New Roman" panose="02020603050405020304" pitchFamily="18" charset="0"/>
              </a:rPr>
              <a:t> was invented in the year of 1990 by Tim Berners-Lee. </a:t>
            </a:r>
          </a:p>
          <a:p>
            <a:r>
              <a:rPr lang="en-IN" sz="2400" dirty="0">
                <a:effectLst/>
                <a:latin typeface="Times New Roman" panose="02020603050405020304" pitchFamily="18" charset="0"/>
                <a:ea typeface="Times New Roman" panose="02020603050405020304" pitchFamily="18" charset="0"/>
              </a:rPr>
              <a:t>Later, it becomes Nexus. In the year of 1993, a new browser Mosaic was invented by Mark Andreessen and their team. It was the first browser to display text and images at a time on the device screen. </a:t>
            </a:r>
          </a:p>
          <a:p>
            <a:r>
              <a:rPr lang="en-IN" sz="2400" dirty="0">
                <a:effectLst/>
                <a:latin typeface="Times New Roman" panose="02020603050405020304" pitchFamily="18" charset="0"/>
                <a:ea typeface="Times New Roman" panose="02020603050405020304" pitchFamily="18" charset="0"/>
              </a:rPr>
              <a:t>He also invents another browser Netscape in 1994. </a:t>
            </a:r>
          </a:p>
          <a:p>
            <a:r>
              <a:rPr lang="en-IN" sz="2400" dirty="0">
                <a:effectLst/>
                <a:latin typeface="Times New Roman" panose="02020603050405020304" pitchFamily="18" charset="0"/>
                <a:ea typeface="Times New Roman" panose="02020603050405020304" pitchFamily="18" charset="0"/>
              </a:rPr>
              <a:t>Next year Microsoft launched a web browser Internet Explorer which was already installed in the Windows operating system.</a:t>
            </a:r>
            <a:endParaRPr lang="en-IN" sz="2400" dirty="0"/>
          </a:p>
        </p:txBody>
      </p:sp>
    </p:spTree>
    <p:extLst>
      <p:ext uri="{BB962C8B-B14F-4D97-AF65-F5344CB8AC3E}">
        <p14:creationId xmlns:p14="http://schemas.microsoft.com/office/powerpoint/2010/main" val="126583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0A3A-5E2B-A6F6-416E-6C14E8F2FB4B}"/>
              </a:ext>
            </a:extLst>
          </p:cNvPr>
          <p:cNvSpPr>
            <a:spLocks noGrp="1"/>
          </p:cNvSpPr>
          <p:nvPr>
            <p:ph type="title"/>
          </p:nvPr>
        </p:nvSpPr>
        <p:spPr>
          <a:xfrm>
            <a:off x="810001" y="447188"/>
            <a:ext cx="10571998" cy="970450"/>
          </a:xfrm>
        </p:spPr>
        <p:txBody>
          <a:bodyPr/>
          <a:lstStyle/>
          <a:p>
            <a:r>
              <a:rPr lang="en-IN" dirty="0">
                <a:latin typeface="Algerian" pitchFamily="82" charset="0"/>
              </a:rPr>
              <a:t>Function of web browser</a:t>
            </a:r>
            <a:endParaRPr lang="en-US" dirty="0">
              <a:latin typeface="Algerian" pitchFamily="82" charset="0"/>
            </a:endParaRPr>
          </a:p>
        </p:txBody>
      </p:sp>
      <p:pic>
        <p:nvPicPr>
          <p:cNvPr id="4" name="Content Placeholder 3">
            <a:extLst>
              <a:ext uri="{FF2B5EF4-FFF2-40B4-BE49-F238E27FC236}">
                <a16:creationId xmlns:a16="http://schemas.microsoft.com/office/drawing/2014/main" id="{3931CC7F-A9E1-AC62-3205-EBE5C252B0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979" y="1996324"/>
            <a:ext cx="7919493" cy="4861676"/>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4903131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01E7-92E1-3B45-0B4B-0C9399EBEB7E}"/>
              </a:ext>
            </a:extLst>
          </p:cNvPr>
          <p:cNvSpPr>
            <a:spLocks noGrp="1"/>
          </p:cNvSpPr>
          <p:nvPr>
            <p:ph type="title"/>
          </p:nvPr>
        </p:nvSpPr>
        <p:spPr/>
        <p:txBody>
          <a:bodyPr/>
          <a:lstStyle/>
          <a:p>
            <a:r>
              <a:rPr lang="en-IN" sz="4800" b="1" dirty="0">
                <a:effectLst/>
                <a:latin typeface="Algerian" panose="04020705040A02060702" pitchFamily="82" charset="0"/>
                <a:ea typeface="Times New Roman" panose="02020603050405020304" pitchFamily="18" charset="0"/>
                <a:cs typeface="Kokila" panose="01010601010101010101" pitchFamily="2"/>
              </a:rPr>
              <a:t>Some Popular Web Browsers</a:t>
            </a:r>
            <a:endParaRPr lang="en-IN" sz="8800" dirty="0">
              <a:latin typeface="Algerian" panose="04020705040A02060702" pitchFamily="82" charset="0"/>
            </a:endParaRPr>
          </a:p>
        </p:txBody>
      </p:sp>
      <p:sp>
        <p:nvSpPr>
          <p:cNvPr id="3" name="Content Placeholder 2">
            <a:extLst>
              <a:ext uri="{FF2B5EF4-FFF2-40B4-BE49-F238E27FC236}">
                <a16:creationId xmlns:a16="http://schemas.microsoft.com/office/drawing/2014/main" id="{5F60DBC6-E903-8936-59EC-46B0714152D6}"/>
              </a:ext>
            </a:extLst>
          </p:cNvPr>
          <p:cNvSpPr>
            <a:spLocks noGrp="1"/>
          </p:cNvSpPr>
          <p:nvPr>
            <p:ph idx="1"/>
          </p:nvPr>
        </p:nvSpPr>
        <p:spPr/>
        <p:txBody>
          <a:bodyPr>
            <a:normAutofit/>
          </a:bodyPr>
          <a:lstStyle/>
          <a:p>
            <a:pPr marL="0" indent="0">
              <a:lnSpc>
                <a:spcPct val="107000"/>
              </a:lnSpc>
              <a:spcAft>
                <a:spcPts val="800"/>
              </a:spcAft>
              <a:buNone/>
            </a:pPr>
            <a:r>
              <a:rPr lang="en-IN" sz="3200" b="1" dirty="0">
                <a:effectLst/>
                <a:latin typeface="Times New Roman" panose="02020603050405020304" pitchFamily="18" charset="0"/>
                <a:ea typeface="Times New Roman" panose="02020603050405020304" pitchFamily="18" charset="0"/>
                <a:cs typeface="Kokila" panose="01010601010101010101" pitchFamily="2"/>
              </a:rPr>
              <a:t>1. Google Chrome</a:t>
            </a:r>
            <a:endParaRPr lang="en-IN" sz="3200" dirty="0">
              <a:effectLst/>
              <a:latin typeface="Calibri" panose="020F0502020204030204" pitchFamily="34" charset="0"/>
              <a:ea typeface="Calibri" panose="020F0502020204030204" pitchFamily="34" charset="0"/>
              <a:cs typeface="Kokila" panose="01010601010101010101" pitchFamily="2"/>
            </a:endParaRPr>
          </a:p>
          <a:p>
            <a:pPr marL="0" indent="0">
              <a:lnSpc>
                <a:spcPct val="107000"/>
              </a:lnSpc>
              <a:spcAft>
                <a:spcPts val="800"/>
              </a:spcAft>
              <a:buNone/>
            </a:pPr>
            <a:r>
              <a:rPr lang="en-IN" sz="3200" b="1" dirty="0">
                <a:effectLst/>
                <a:latin typeface="Times New Roman" panose="02020603050405020304" pitchFamily="18" charset="0"/>
                <a:ea typeface="Times New Roman" panose="02020603050405020304" pitchFamily="18" charset="0"/>
                <a:cs typeface="Kokila" panose="01010601010101010101" pitchFamily="2"/>
              </a:rPr>
              <a:t>2. Mozilla Firefox</a:t>
            </a:r>
            <a:endParaRPr lang="en-IN" sz="3200" dirty="0">
              <a:effectLst/>
              <a:latin typeface="Calibri" panose="020F0502020204030204" pitchFamily="34" charset="0"/>
              <a:ea typeface="Calibri" panose="020F0502020204030204" pitchFamily="34" charset="0"/>
              <a:cs typeface="Kokila" panose="01010601010101010101" pitchFamily="2"/>
            </a:endParaRPr>
          </a:p>
          <a:p>
            <a:pPr marL="0" indent="0">
              <a:lnSpc>
                <a:spcPct val="107000"/>
              </a:lnSpc>
              <a:spcAft>
                <a:spcPts val="800"/>
              </a:spcAft>
              <a:buNone/>
            </a:pPr>
            <a:r>
              <a:rPr lang="en-IN" sz="3200" b="1" dirty="0">
                <a:effectLst/>
                <a:latin typeface="Times New Roman" panose="02020603050405020304" pitchFamily="18" charset="0"/>
                <a:ea typeface="Times New Roman" panose="02020603050405020304" pitchFamily="18" charset="0"/>
                <a:cs typeface="Kokila" panose="01010601010101010101" pitchFamily="2"/>
              </a:rPr>
              <a:t>3. Apple Safari</a:t>
            </a:r>
            <a:endParaRPr lang="en-IN" sz="3200" dirty="0">
              <a:effectLst/>
              <a:latin typeface="Calibri" panose="020F0502020204030204" pitchFamily="34" charset="0"/>
              <a:ea typeface="Calibri" panose="020F0502020204030204" pitchFamily="34" charset="0"/>
              <a:cs typeface="Kokila" panose="01010601010101010101" pitchFamily="2"/>
            </a:endParaRPr>
          </a:p>
          <a:p>
            <a:pPr marL="0" indent="0">
              <a:lnSpc>
                <a:spcPct val="107000"/>
              </a:lnSpc>
              <a:spcAft>
                <a:spcPts val="800"/>
              </a:spcAft>
              <a:buNone/>
            </a:pPr>
            <a:r>
              <a:rPr lang="en-IN" sz="3200" b="1" dirty="0">
                <a:effectLst/>
                <a:latin typeface="Times New Roman" panose="02020603050405020304" pitchFamily="18" charset="0"/>
                <a:ea typeface="Times New Roman" panose="02020603050405020304" pitchFamily="18" charset="0"/>
                <a:cs typeface="Kokila" panose="01010601010101010101" pitchFamily="2"/>
              </a:rPr>
              <a:t>4. Microsoft Edge</a:t>
            </a:r>
            <a:endParaRPr lang="en-IN" sz="3200" dirty="0">
              <a:effectLst/>
              <a:latin typeface="Calibri" panose="020F0502020204030204" pitchFamily="34" charset="0"/>
              <a:ea typeface="Calibri" panose="020F0502020204030204" pitchFamily="34" charset="0"/>
              <a:cs typeface="Kokila" panose="01010601010101010101" pitchFamily="2"/>
            </a:endParaRPr>
          </a:p>
          <a:p>
            <a:pPr marL="0" indent="0">
              <a:lnSpc>
                <a:spcPct val="107000"/>
              </a:lnSpc>
              <a:spcAft>
                <a:spcPts val="800"/>
              </a:spcAft>
              <a:buNone/>
            </a:pPr>
            <a:r>
              <a:rPr lang="en-IN" sz="3200" b="1" dirty="0">
                <a:effectLst/>
                <a:latin typeface="Times New Roman" panose="02020603050405020304" pitchFamily="18" charset="0"/>
                <a:ea typeface="Times New Roman" panose="02020603050405020304" pitchFamily="18" charset="0"/>
                <a:cs typeface="Kokila" panose="01010601010101010101" pitchFamily="2"/>
              </a:rPr>
              <a:t>5. Opera</a:t>
            </a:r>
            <a:endParaRPr lang="en-IN" sz="3200" dirty="0">
              <a:effectLst/>
              <a:latin typeface="Calibri" panose="020F0502020204030204" pitchFamily="34" charset="0"/>
              <a:ea typeface="Calibri" panose="020F0502020204030204" pitchFamily="34" charset="0"/>
              <a:cs typeface="Kokila" panose="01010601010101010101" pitchFamily="2"/>
            </a:endParaRPr>
          </a:p>
        </p:txBody>
      </p:sp>
    </p:spTree>
    <p:extLst>
      <p:ext uri="{BB962C8B-B14F-4D97-AF65-F5344CB8AC3E}">
        <p14:creationId xmlns:p14="http://schemas.microsoft.com/office/powerpoint/2010/main" val="330893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4516-0D77-2B0B-6AD6-07A8E24547D5}"/>
              </a:ext>
            </a:extLst>
          </p:cNvPr>
          <p:cNvSpPr>
            <a:spLocks noGrp="1"/>
          </p:cNvSpPr>
          <p:nvPr>
            <p:ph type="title"/>
          </p:nvPr>
        </p:nvSpPr>
        <p:spPr>
          <a:xfrm>
            <a:off x="810000" y="447188"/>
            <a:ext cx="10571998" cy="4955236"/>
          </a:xfrm>
        </p:spPr>
        <p:txBody>
          <a:bodyPr/>
          <a:lstStyle/>
          <a:p>
            <a:r>
              <a:rPr lang="en-US" sz="5400" dirty="0">
                <a:latin typeface="Algerian" panose="04020705040A02060702" pitchFamily="82" charset="0"/>
              </a:rPr>
              <a:t>Thank you….</a:t>
            </a:r>
            <a:br>
              <a:rPr lang="en-US" sz="5400" dirty="0">
                <a:latin typeface="Algerian" panose="04020705040A02060702" pitchFamily="82" charset="0"/>
              </a:rPr>
            </a:br>
            <a:br>
              <a:rPr lang="en-US" sz="5400" dirty="0">
                <a:latin typeface="Algerian" panose="04020705040A02060702" pitchFamily="82" charset="0"/>
              </a:rPr>
            </a:br>
            <a:r>
              <a:rPr lang="en-US" sz="5400" dirty="0">
                <a:latin typeface="Algerian" panose="04020705040A02060702" pitchFamily="82" charset="0"/>
              </a:rPr>
              <a:t>						End of the topic…</a:t>
            </a:r>
            <a:br>
              <a:rPr lang="en-US" sz="5400" dirty="0">
                <a:latin typeface="Algerian" panose="04020705040A02060702" pitchFamily="82" charset="0"/>
              </a:rPr>
            </a:br>
            <a:br>
              <a:rPr lang="en-US" sz="5400" dirty="0">
                <a:latin typeface="Algerian" panose="04020705040A02060702" pitchFamily="82" charset="0"/>
              </a:rPr>
            </a:br>
            <a:endParaRPr lang="en-IN" sz="5400" dirty="0">
              <a:latin typeface="Algerian" panose="04020705040A02060702" pitchFamily="82" charset="0"/>
            </a:endParaRPr>
          </a:p>
        </p:txBody>
      </p:sp>
    </p:spTree>
    <p:extLst>
      <p:ext uri="{BB962C8B-B14F-4D97-AF65-F5344CB8AC3E}">
        <p14:creationId xmlns:p14="http://schemas.microsoft.com/office/powerpoint/2010/main" val="136622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207</TotalTime>
  <Words>406</Words>
  <Application>Microsoft Office PowerPoint</Application>
  <PresentationFormat>Widescreen</PresentationFormat>
  <Paragraphs>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Quotable</vt:lpstr>
      <vt:lpstr>Topic:-       Web browser</vt:lpstr>
      <vt:lpstr>Web Browser</vt:lpstr>
      <vt:lpstr>What is a Web Browser?</vt:lpstr>
      <vt:lpstr>Working of Web Browser </vt:lpstr>
      <vt:lpstr>PowerPoint Presentation</vt:lpstr>
      <vt:lpstr>History of the Web Browser</vt:lpstr>
      <vt:lpstr>Function of web browser</vt:lpstr>
      <vt:lpstr>Some Popular Web Browsers</vt:lpstr>
      <vt:lpstr>Thank you….        End of the topic…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Web browser</dc:title>
  <dc:creator>Abhishek Kumar Batham</dc:creator>
  <cp:lastModifiedBy>Abhishek Kumar Batham</cp:lastModifiedBy>
  <cp:revision>4</cp:revision>
  <dcterms:created xsi:type="dcterms:W3CDTF">2024-01-07T09:39:21Z</dcterms:created>
  <dcterms:modified xsi:type="dcterms:W3CDTF">2024-01-14T12:54:46Z</dcterms:modified>
</cp:coreProperties>
</file>