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257" r:id="rId2"/>
    <p:sldId id="333" r:id="rId3"/>
    <p:sldId id="412" r:id="rId4"/>
    <p:sldId id="259" r:id="rId5"/>
    <p:sldId id="334" r:id="rId6"/>
    <p:sldId id="439" r:id="rId7"/>
    <p:sldId id="272" r:id="rId8"/>
    <p:sldId id="452" r:id="rId9"/>
    <p:sldId id="448" r:id="rId10"/>
    <p:sldId id="269" r:id="rId11"/>
    <p:sldId id="336" r:id="rId12"/>
    <p:sldId id="271" r:id="rId13"/>
    <p:sldId id="282" r:id="rId14"/>
    <p:sldId id="281" r:id="rId15"/>
    <p:sldId id="276" r:id="rId16"/>
    <p:sldId id="280" r:id="rId17"/>
    <p:sldId id="285" r:id="rId18"/>
    <p:sldId id="307" r:id="rId19"/>
    <p:sldId id="286" r:id="rId20"/>
    <p:sldId id="308" r:id="rId21"/>
    <p:sldId id="310" r:id="rId22"/>
    <p:sldId id="337" r:id="rId23"/>
    <p:sldId id="311" r:id="rId24"/>
    <p:sldId id="312" r:id="rId25"/>
    <p:sldId id="314" r:id="rId26"/>
    <p:sldId id="315" r:id="rId27"/>
    <p:sldId id="316" r:id="rId28"/>
    <p:sldId id="320" r:id="rId29"/>
    <p:sldId id="338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440" r:id="rId38"/>
    <p:sldId id="441" r:id="rId39"/>
    <p:sldId id="442" r:id="rId40"/>
    <p:sldId id="443" r:id="rId41"/>
    <p:sldId id="469" r:id="rId42"/>
    <p:sldId id="456" r:id="rId43"/>
    <p:sldId id="317" r:id="rId44"/>
    <p:sldId id="453" r:id="rId45"/>
    <p:sldId id="449" r:id="rId46"/>
    <p:sldId id="466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  <p:sldId id="363" r:id="rId67"/>
    <p:sldId id="364" r:id="rId68"/>
    <p:sldId id="365" r:id="rId69"/>
    <p:sldId id="366" r:id="rId70"/>
    <p:sldId id="368" r:id="rId71"/>
    <p:sldId id="367" r:id="rId72"/>
    <p:sldId id="370" r:id="rId73"/>
    <p:sldId id="379" r:id="rId74"/>
    <p:sldId id="371" r:id="rId75"/>
    <p:sldId id="380" r:id="rId76"/>
    <p:sldId id="373" r:id="rId77"/>
    <p:sldId id="381" r:id="rId78"/>
    <p:sldId id="376" r:id="rId79"/>
    <p:sldId id="377" r:id="rId80"/>
    <p:sldId id="378" r:id="rId81"/>
    <p:sldId id="444" r:id="rId82"/>
    <p:sldId id="445" r:id="rId83"/>
    <p:sldId id="446" r:id="rId84"/>
    <p:sldId id="447" r:id="rId85"/>
    <p:sldId id="461" r:id="rId86"/>
    <p:sldId id="454" r:id="rId87"/>
    <p:sldId id="450" r:id="rId88"/>
    <p:sldId id="467" r:id="rId89"/>
    <p:sldId id="382" r:id="rId90"/>
    <p:sldId id="383" r:id="rId91"/>
    <p:sldId id="385" r:id="rId92"/>
    <p:sldId id="386" r:id="rId93"/>
    <p:sldId id="387" r:id="rId94"/>
    <p:sldId id="388" r:id="rId95"/>
    <p:sldId id="389" r:id="rId96"/>
    <p:sldId id="390" r:id="rId97"/>
    <p:sldId id="391" r:id="rId98"/>
    <p:sldId id="392" r:id="rId99"/>
    <p:sldId id="393" r:id="rId100"/>
    <p:sldId id="394" r:id="rId101"/>
    <p:sldId id="343" r:id="rId102"/>
    <p:sldId id="395" r:id="rId103"/>
    <p:sldId id="396" r:id="rId104"/>
    <p:sldId id="471" r:id="rId105"/>
    <p:sldId id="472" r:id="rId106"/>
    <p:sldId id="473" r:id="rId107"/>
    <p:sldId id="463" r:id="rId108"/>
    <p:sldId id="474" r:id="rId109"/>
    <p:sldId id="455" r:id="rId110"/>
    <p:sldId id="451" r:id="rId111"/>
    <p:sldId id="468" r:id="rId112"/>
    <p:sldId id="397" r:id="rId113"/>
    <p:sldId id="398" r:id="rId114"/>
    <p:sldId id="400" r:id="rId115"/>
    <p:sldId id="401" r:id="rId116"/>
    <p:sldId id="475" r:id="rId117"/>
    <p:sldId id="476" r:id="rId118"/>
    <p:sldId id="465" r:id="rId119"/>
    <p:sldId id="275" r:id="rId120"/>
    <p:sldId id="264" r:id="rId121"/>
    <p:sldId id="341" r:id="rId122"/>
    <p:sldId id="342" r:id="rId123"/>
    <p:sldId id="409" r:id="rId124"/>
    <p:sldId id="411" r:id="rId125"/>
    <p:sldId id="410" r:id="rId126"/>
    <p:sldId id="274" r:id="rId127"/>
    <p:sldId id="332" r:id="rId128"/>
    <p:sldId id="406" r:id="rId129"/>
    <p:sldId id="407" r:id="rId130"/>
    <p:sldId id="267" r:id="rId131"/>
    <p:sldId id="408" r:id="rId132"/>
    <p:sldId id="265" r:id="rId133"/>
    <p:sldId id="283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291" autoAdjust="0"/>
  </p:normalViewPr>
  <p:slideViewPr>
    <p:cSldViewPr>
      <p:cViewPr varScale="1">
        <p:scale>
          <a:sx n="80" d="100"/>
          <a:sy n="80" d="100"/>
        </p:scale>
        <p:origin x="36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BD3D2-1D77-4AF0-A8DC-39BADD4577DF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Tarkeshwar Singh                        KCS-101 PPS                              Unit 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C4F5-0C16-49EE-B981-6E086B2181AE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2802-C4AC-4DE5-9C6A-B9CCFE0C428A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888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65E0-24C5-4E22-88DE-D4132947FC14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92DA-58CE-41FD-AC05-56BE8253772E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B7EF-4A1E-479B-ABE0-754075A1ADEE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3517-7F53-4CDB-B7BF-D1C1F84783D7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95F0-2B49-4822-A4D9-DA91770C7795}" type="datetime1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6389-CBF3-4805-956B-FD253B7DF19B}" type="datetime1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9230-9B15-4B75-97B3-0067DF413A4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505-34BE-4A2C-A356-1187C316D48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A64B-2316-4A33-8FF8-D8E57BCD73EA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SACHIN KUMAR                        KCS-101 PPS                              Unit III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H0BtWpChw&amp;t=119s" TargetMode="External"/><Relationship Id="rId2" Type="http://schemas.openxmlformats.org/officeDocument/2006/relationships/hyperlink" Target="https://www.youtube.com/watch?v=MDUMAct7Za4&amp;t=113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5S_P7MzvaUU" TargetMode="External"/><Relationship Id="rId4" Type="http://schemas.openxmlformats.org/officeDocument/2006/relationships/hyperlink" Target="https://www.youtube.com/watch?v=bYyieJIm3Zc&amp;t=137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5181600" cy="53657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Conditional Branching</a:t>
            </a:r>
          </a:p>
          <a:p>
            <a:pPr lvl="2"/>
            <a:r>
              <a:rPr lang="en-US" dirty="0"/>
              <a:t>if statement</a:t>
            </a:r>
          </a:p>
          <a:p>
            <a:pPr lvl="2"/>
            <a:r>
              <a:rPr lang="en-US" dirty="0"/>
              <a:t>Types of if statement</a:t>
            </a:r>
          </a:p>
          <a:p>
            <a:pPr lvl="2"/>
            <a:r>
              <a:rPr lang="en-US" dirty="0"/>
              <a:t>Switch statement</a:t>
            </a:r>
          </a:p>
          <a:p>
            <a:pPr lvl="2"/>
            <a:r>
              <a:rPr lang="en-US" dirty="0"/>
              <a:t>Use of break with switch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Iterations and Loop</a:t>
            </a:r>
          </a:p>
          <a:p>
            <a:pPr lvl="2"/>
            <a:r>
              <a:rPr lang="en-US" dirty="0"/>
              <a:t>while loop</a:t>
            </a:r>
          </a:p>
          <a:p>
            <a:pPr lvl="2"/>
            <a:r>
              <a:rPr lang="en-US" dirty="0"/>
              <a:t>for loop</a:t>
            </a:r>
          </a:p>
          <a:p>
            <a:pPr lvl="2"/>
            <a:r>
              <a:rPr lang="en-US" dirty="0"/>
              <a:t>do-while loop</a:t>
            </a:r>
          </a:p>
          <a:p>
            <a:pPr lvl="2"/>
            <a:r>
              <a:rPr lang="en-US" dirty="0"/>
              <a:t>Multiple loop variables</a:t>
            </a:r>
          </a:p>
          <a:p>
            <a:pPr lvl="2"/>
            <a:r>
              <a:rPr lang="en-US" dirty="0"/>
              <a:t>Use of break and continue statements</a:t>
            </a:r>
          </a:p>
          <a:p>
            <a:pPr lvl="2"/>
            <a:r>
              <a:rPr lang="en-US" dirty="0"/>
              <a:t>Nested loop</a:t>
            </a:r>
          </a:p>
          <a:p>
            <a:pPr lvl="2"/>
            <a:r>
              <a:rPr lang="en-US" dirty="0"/>
              <a:t>Pattern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914377" lvl="2" indent="0">
              <a:buNone/>
            </a:pPr>
            <a:endParaRPr lang="en-US" dirty="0"/>
          </a:p>
          <a:p>
            <a:pPr marL="0" indent="0">
              <a:buNone/>
            </a:pPr>
            <a:endParaRPr lang="en-US" sz="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20DD-35A7-4D30-9307-22ACBFF8ADD3}" type="datetime1">
              <a:rPr lang="en-US" smtClean="0"/>
              <a:t>1/2/2023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7800" y="7"/>
            <a:ext cx="106680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8839200" cy="4602169"/>
          </a:xfrm>
        </p:spPr>
        <p:txBody>
          <a:bodyPr/>
          <a:lstStyle/>
          <a:p>
            <a:r>
              <a:rPr lang="en-US" sz="2800" dirty="0"/>
              <a:t>Expression </a:t>
            </a:r>
          </a:p>
          <a:p>
            <a:r>
              <a:rPr lang="en-US" sz="2800" dirty="0"/>
              <a:t>Arithmetic statements</a:t>
            </a:r>
          </a:p>
          <a:p>
            <a:r>
              <a:rPr lang="en-US" sz="2800" dirty="0"/>
              <a:t>Operators</a:t>
            </a:r>
          </a:p>
          <a:p>
            <a:r>
              <a:rPr lang="en-US" sz="2800" dirty="0"/>
              <a:t>Operator precedence and associativity</a:t>
            </a:r>
          </a:p>
          <a:p>
            <a:r>
              <a:rPr lang="en-US" sz="2800" dirty="0"/>
              <a:t>Constant and variable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FD87-2242-4A8A-BDE5-75B3E914B94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Prerequisite and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54545-BB9C-4B9A-A5C7-36EECE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19200"/>
            <a:ext cx="10134600" cy="490696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A conditional directive is used to instruct the preprocessor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to include or not to include </a:t>
            </a:r>
            <a:r>
              <a:rPr lang="en-US" sz="2800" dirty="0"/>
              <a:t>a part of code in the final token stream passed to the compiler.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It means compilation of a part of code based on some condition. These condition are checked during preprocessing phase.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Conditional compilation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28438820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Conditional compilation </a:t>
            </a:r>
            <a:r>
              <a:rPr lang="en-US" sz="2800" dirty="0"/>
              <a:t>(CO5)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3CB9D-7002-4E67-8108-4535E6928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29811"/>
              </p:ext>
            </p:extLst>
          </p:nvPr>
        </p:nvGraphicFramePr>
        <p:xfrm>
          <a:off x="1447800" y="1287693"/>
          <a:ext cx="9677400" cy="42545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97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Conditional</a:t>
                      </a:r>
                      <a:r>
                        <a:rPr lang="en-US" sz="2400" baseline="0" dirty="0"/>
                        <a:t> directive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345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  <a:r>
                        <a:rPr lang="en-US" sz="2400" dirty="0" err="1"/>
                        <a:t>ifdef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Returns true if this macro is defined.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345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  <a:r>
                        <a:rPr lang="en-US" sz="2400" dirty="0" err="1"/>
                        <a:t>ifndef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Returns true if this macro is not defined.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45">
                <a:tc>
                  <a:txBody>
                    <a:bodyPr/>
                    <a:lstStyle/>
                    <a:p>
                      <a:r>
                        <a:rPr lang="en-US" sz="2400" dirty="0"/>
                        <a:t>#if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IN" sz="2400" dirty="0" err="1"/>
                        <a:t>ests</a:t>
                      </a:r>
                      <a:r>
                        <a:rPr lang="en-IN" sz="2400" dirty="0"/>
                        <a:t> if a compile time condition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681">
                <a:tc>
                  <a:txBody>
                    <a:bodyPr/>
                    <a:lstStyle/>
                    <a:p>
                      <a:r>
                        <a:rPr lang="en-US" sz="2400" dirty="0"/>
                        <a:t>#else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The alternative for #if.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832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  <a:r>
                        <a:rPr lang="en-US" sz="2400" dirty="0" err="1"/>
                        <a:t>elif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#else and #if in one statement.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832">
                <a:tc>
                  <a:txBody>
                    <a:bodyPr/>
                    <a:lstStyle/>
                    <a:p>
                      <a:r>
                        <a:rPr lang="en-US" sz="2400" dirty="0"/>
                        <a:t>#</a:t>
                      </a:r>
                      <a:r>
                        <a:rPr lang="en-US" sz="2400" dirty="0" err="1"/>
                        <a:t>endif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Ends </a:t>
                      </a:r>
                      <a:r>
                        <a:rPr lang="en-IN" sz="2400" dirty="0" err="1"/>
                        <a:t>preprocessor</a:t>
                      </a:r>
                      <a:r>
                        <a:rPr lang="en-IN" sz="2400" dirty="0"/>
                        <a:t> conditional.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239D1D-3BEF-4DCF-948A-465A130EB21B}"/>
              </a:ext>
            </a:extLst>
          </p:cNvPr>
          <p:cNvSpPr txBox="1"/>
          <p:nvPr/>
        </p:nvSpPr>
        <p:spPr>
          <a:xfrm>
            <a:off x="1524000" y="575446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Every #if directive should end with a #</a:t>
            </a:r>
            <a:r>
              <a:rPr lang="en-US" sz="2200" dirty="0" err="1"/>
              <a:t>endif</a:t>
            </a:r>
            <a:r>
              <a:rPr lang="en-US" sz="2200" dirty="0"/>
              <a:t> directive. 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485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00800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Example of conditional compilation (CO5)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61BD58B-5496-40F7-A606-6B507394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09646"/>
              </p:ext>
            </p:extLst>
          </p:nvPr>
        </p:nvGraphicFramePr>
        <p:xfrm>
          <a:off x="1524000" y="1219200"/>
          <a:ext cx="3886200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079267479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dirty="0"/>
                        <a:t>#define NUM 11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void main()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#if (NUM%2==0)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(“Number is Even”);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#else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(“Number is Odd”);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#endif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}</a:t>
                      </a:r>
                      <a:endParaRPr lang="en-IN" sz="2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487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98520B38-8CD2-4925-9D36-51C4CBE1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0657"/>
              </p:ext>
            </p:extLst>
          </p:nvPr>
        </p:nvGraphicFramePr>
        <p:xfrm>
          <a:off x="7620000" y="1219200"/>
          <a:ext cx="3886200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079267479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dirty="0"/>
                        <a:t>void main()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(“Number is Odd”);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US" sz="2600" dirty="0"/>
                        <a:t>}</a:t>
                      </a:r>
                      <a:endParaRPr lang="en-IN" sz="2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48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01C3CAE5-48D2-4E6B-96A9-AE5C9611E96D}"/>
              </a:ext>
            </a:extLst>
          </p:cNvPr>
          <p:cNvSpPr/>
          <p:nvPr/>
        </p:nvSpPr>
        <p:spPr>
          <a:xfrm>
            <a:off x="5410198" y="3200399"/>
            <a:ext cx="2209802" cy="26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8FFAD-2E57-4432-B3F3-0CD7E2927EE7}"/>
              </a:ext>
            </a:extLst>
          </p:cNvPr>
          <p:cNvSpPr txBox="1"/>
          <p:nvPr/>
        </p:nvSpPr>
        <p:spPr>
          <a:xfrm>
            <a:off x="5486400" y="22098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</a:t>
            </a:r>
          </a:p>
          <a:p>
            <a:r>
              <a:rPr lang="en-US" sz="24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4535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Example of conditional compilation </a:t>
            </a:r>
            <a:r>
              <a:rPr lang="en-US" sz="2800" dirty="0"/>
              <a:t>(CO5)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EEC99C34-1D82-45D8-95F1-072EBF306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25981"/>
              </p:ext>
            </p:extLst>
          </p:nvPr>
        </p:nvGraphicFramePr>
        <p:xfrm>
          <a:off x="1447800" y="1066800"/>
          <a:ext cx="4267200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079267479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#define NUM 10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void main()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#ifdef NUM 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	#define MAX 20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#endif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#</a:t>
                      </a:r>
                      <a:r>
                        <a:rPr lang="en-US" sz="2400" dirty="0" err="1"/>
                        <a:t>ifndef</a:t>
                      </a:r>
                      <a:r>
                        <a:rPr lang="en-US" sz="2400" dirty="0"/>
                        <a:t> NUM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             #define MAX 15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#endif</a:t>
                      </a:r>
                    </a:p>
                    <a:p>
                      <a:pPr>
                        <a:buNone/>
                      </a:pPr>
                      <a:r>
                        <a:rPr lang="en-US" sz="2400" dirty="0" err="1"/>
                        <a:t>printf</a:t>
                      </a:r>
                      <a:r>
                        <a:rPr lang="en-US" sz="2400" dirty="0"/>
                        <a:t>(“Maximum: %</a:t>
                      </a:r>
                      <a:r>
                        <a:rPr lang="en-US" sz="2400" dirty="0" err="1"/>
                        <a:t>d”,MAX</a:t>
                      </a:r>
                      <a:r>
                        <a:rPr lang="en-US" sz="2400" dirty="0"/>
                        <a:t>);</a:t>
                      </a:r>
                      <a:r>
                        <a:rPr lang="en-US" sz="1800" dirty="0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487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A1A6B4D3-F624-4310-BF5B-85900A766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73586"/>
              </p:ext>
            </p:extLst>
          </p:nvPr>
        </p:nvGraphicFramePr>
        <p:xfrm>
          <a:off x="7924800" y="1066800"/>
          <a:ext cx="3886200" cy="48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4079267479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 dirty="0"/>
                    </a:p>
                    <a:p>
                      <a:pPr>
                        <a:buNone/>
                      </a:pPr>
                      <a:r>
                        <a:rPr lang="en-US" sz="2400" dirty="0"/>
                        <a:t>void main()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{</a:t>
                      </a:r>
                    </a:p>
                    <a:p>
                      <a:pPr>
                        <a:buNone/>
                      </a:pPr>
                      <a:r>
                        <a:rPr lang="en-US" sz="2400" dirty="0" err="1"/>
                        <a:t>printf</a:t>
                      </a:r>
                      <a:r>
                        <a:rPr lang="en-US" sz="2400" dirty="0"/>
                        <a:t>(“Maximum: %d”,20); </a:t>
                      </a:r>
                    </a:p>
                    <a:p>
                      <a:pPr>
                        <a:buNone/>
                      </a:pPr>
                      <a:r>
                        <a:rPr lang="en-US" sz="2400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7487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39564DF4-9509-457E-98EF-1F82DFC20362}"/>
              </a:ext>
            </a:extLst>
          </p:cNvPr>
          <p:cNvSpPr/>
          <p:nvPr/>
        </p:nvSpPr>
        <p:spPr>
          <a:xfrm>
            <a:off x="5715000" y="3276600"/>
            <a:ext cx="2209800" cy="18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579B1-0F46-436E-BA15-96DA8FF7D744}"/>
              </a:ext>
            </a:extLst>
          </p:cNvPr>
          <p:cNvSpPr txBox="1"/>
          <p:nvPr/>
        </p:nvSpPr>
        <p:spPr>
          <a:xfrm>
            <a:off x="5791198" y="2445603"/>
            <a:ext cx="213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</a:t>
            </a:r>
          </a:p>
          <a:p>
            <a:r>
              <a:rPr lang="en-US" sz="24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8513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528955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file is generated after pre-processing of a C program?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.p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.</a:t>
            </a:r>
            <a:r>
              <a:rPr lang="en-US" dirty="0" err="1"/>
              <a:t>i</a:t>
            </a:r>
            <a:endParaRPr lang="en-US" dirty="0"/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.o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.m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534A-6D01-43CA-8EDB-465FA4BECE25}"/>
              </a:ext>
            </a:extLst>
          </p:cNvPr>
          <p:cNvSpPr txBox="1"/>
          <p:nvPr/>
        </p:nvSpPr>
        <p:spPr>
          <a:xfrm>
            <a:off x="2514600" y="2524934"/>
            <a:ext cx="139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528955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What will be the output of the following code?</a:t>
            </a:r>
          </a:p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#define a 10</a:t>
            </a:r>
          </a:p>
          <a:p>
            <a:pPr marL="0" indent="0">
              <a:buNone/>
            </a:pPr>
            <a:r>
              <a:rPr lang="en-US" dirty="0"/>
              <a:t>	int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("%d ",a);</a:t>
            </a:r>
          </a:p>
          <a:p>
            <a:pPr marL="0" indent="0">
              <a:buNone/>
            </a:pPr>
            <a:r>
              <a:rPr lang="en-US" dirty="0"/>
              <a:t>	  #define a 50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("%d ",a);</a:t>
            </a:r>
          </a:p>
          <a:p>
            <a:pPr marL="0" indent="0">
              <a:buNone/>
            </a:pPr>
            <a:r>
              <a:rPr lang="en-US" dirty="0"/>
              <a:t>	  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Compiler Error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10 50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50 50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10 10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534A-6D01-43CA-8EDB-465FA4BECE25}"/>
              </a:ext>
            </a:extLst>
          </p:cNvPr>
          <p:cNvSpPr txBox="1"/>
          <p:nvPr/>
        </p:nvSpPr>
        <p:spPr>
          <a:xfrm>
            <a:off x="2895600" y="5083313"/>
            <a:ext cx="139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528955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What will be the output ?</a:t>
            </a:r>
          </a:p>
          <a:p>
            <a:pPr marL="0" indent="0">
              <a:buNone/>
            </a:pPr>
            <a:r>
              <a:rPr lang="en-US" dirty="0"/>
              <a:t>	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#define square(x) (x*x)</a:t>
            </a:r>
          </a:p>
          <a:p>
            <a:pPr marL="0" indent="0">
              <a:buNone/>
            </a:pPr>
            <a:r>
              <a:rPr lang="en-US" dirty="0"/>
              <a:t>	int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int x;</a:t>
            </a:r>
          </a:p>
          <a:p>
            <a:pPr marL="0" indent="0">
              <a:buNone/>
            </a:pPr>
            <a:r>
              <a:rPr lang="en-US" dirty="0"/>
              <a:t>	  x = 36/square(6);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printf</a:t>
            </a:r>
            <a:r>
              <a:rPr lang="en-US" dirty="0"/>
              <a:t>("%d", x);</a:t>
            </a:r>
          </a:p>
          <a:p>
            <a:pPr marL="0" indent="0">
              <a:buNone/>
            </a:pPr>
            <a:r>
              <a:rPr lang="en-US" dirty="0"/>
              <a:t>	  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36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0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Compiler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E534A-6D01-43CA-8EDB-465FA4BECE25}"/>
              </a:ext>
            </a:extLst>
          </p:cNvPr>
          <p:cNvSpPr txBox="1"/>
          <p:nvPr/>
        </p:nvSpPr>
        <p:spPr>
          <a:xfrm>
            <a:off x="2438400" y="4724400"/>
            <a:ext cx="139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7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10287000" cy="5059369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between the macro and function.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and contrast the macro and typedef.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What is output of the following program?</a:t>
            </a:r>
          </a:p>
          <a:p>
            <a:pPr marL="400041" lvl="1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00041" lvl="1" indent="0">
              <a:buNone/>
            </a:pPr>
            <a:r>
              <a:rPr lang="en-US" dirty="0"/>
              <a:t>#define square(x) (x)*(x)</a:t>
            </a:r>
          </a:p>
          <a:p>
            <a:pPr marL="400041" lvl="1" indent="0">
              <a:buNone/>
            </a:pPr>
            <a:r>
              <a:rPr lang="en-US" dirty="0"/>
              <a:t>void main()</a:t>
            </a:r>
          </a:p>
          <a:p>
            <a:pPr marL="400041" lvl="1" indent="0">
              <a:buNone/>
            </a:pPr>
            <a:r>
              <a:rPr lang="en-US" dirty="0"/>
              <a:t>{</a:t>
            </a:r>
          </a:p>
          <a:p>
            <a:pPr marL="400041" lvl="1" indent="0">
              <a:buNone/>
            </a:pPr>
            <a:r>
              <a:rPr lang="en-US" dirty="0"/>
              <a:t>     int a;</a:t>
            </a:r>
          </a:p>
          <a:p>
            <a:pPr marL="400041" lvl="1" indent="0">
              <a:buNone/>
            </a:pPr>
            <a:r>
              <a:rPr lang="en-US" dirty="0"/>
              <a:t>     a = 256/square(2+5);</a:t>
            </a:r>
          </a:p>
          <a:p>
            <a:pPr marL="400041" lvl="1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d”,a</a:t>
            </a:r>
            <a:r>
              <a:rPr lang="en-US" dirty="0"/>
              <a:t>);</a:t>
            </a:r>
          </a:p>
          <a:p>
            <a:pPr marL="400041" lvl="1" indent="0">
              <a:buNone/>
            </a:pPr>
            <a:r>
              <a:rPr lang="en-US" dirty="0"/>
              <a:t>}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38C-9D2D-4501-8E47-B4C9E866A9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Weekly Assignment </a:t>
            </a:r>
            <a:r>
              <a:rPr lang="en-US" sz="2800" dirty="0"/>
              <a:t>(CO5) </a:t>
            </a:r>
          </a:p>
        </p:txBody>
      </p:sp>
    </p:spTree>
    <p:extLst>
      <p:ext uri="{BB962C8B-B14F-4D97-AF65-F5344CB8AC3E}">
        <p14:creationId xmlns:p14="http://schemas.microsoft.com/office/powerpoint/2010/main" val="13129253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9906000" cy="4906969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en-US" dirty="0"/>
              <a:t>Write macro definition with arguments for calculation of simple interest and amount. Store these  macro definitions  in a file called '</a:t>
            </a:r>
            <a:r>
              <a:rPr lang="en-US" dirty="0" err="1"/>
              <a:t>interest.h</a:t>
            </a:r>
            <a:r>
              <a:rPr lang="en-US" dirty="0"/>
              <a:t>'. Include this file in your program and use the macro definitions for calculating simple interest and amount.</a:t>
            </a:r>
          </a:p>
          <a:p>
            <a:pPr marL="514350" lvl="0" indent="-514350" algn="just">
              <a:buFont typeface="+mj-lt"/>
              <a:buAutoNum type="arabicPeriod" startAt="4"/>
            </a:pPr>
            <a:endParaRPr lang="en-US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38C-9D2D-4501-8E47-B4C9E866A9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Weekly Assignment </a:t>
            </a:r>
            <a:r>
              <a:rPr lang="en-US" sz="2800" dirty="0"/>
              <a:t>(CO5) </a:t>
            </a:r>
          </a:p>
        </p:txBody>
      </p:sp>
    </p:spTree>
    <p:extLst>
      <p:ext uri="{BB962C8B-B14F-4D97-AF65-F5344CB8AC3E}">
        <p14:creationId xmlns:p14="http://schemas.microsoft.com/office/powerpoint/2010/main" val="26699012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DA97-1159-47F4-B31B-A801272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Pointers</a:t>
            </a:r>
            <a:r>
              <a:rPr lang="en-US" sz="2400" dirty="0"/>
              <a:t>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378840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9677400" cy="460216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Conditional statements are used to execute a group of statements if some condition is true, otherwise if condition is false then other group of statements are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Conditional Statement</a:t>
            </a:r>
            <a:r>
              <a:rPr lang="en-US" sz="2400" dirty="0"/>
              <a:t>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24153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9220200" cy="507365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The students will gain the understanding of the pointer to store the address of the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3C2-E07C-4F88-9E40-151748989EDD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Topic Objective</a:t>
            </a:r>
          </a:p>
        </p:txBody>
      </p:sp>
    </p:spTree>
    <p:extLst>
      <p:ext uri="{BB962C8B-B14F-4D97-AF65-F5344CB8AC3E}">
        <p14:creationId xmlns:p14="http://schemas.microsoft.com/office/powerpoint/2010/main" val="11466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8839200" cy="4602169"/>
          </a:xfrm>
        </p:spPr>
        <p:txBody>
          <a:bodyPr/>
          <a:lstStyle/>
          <a:p>
            <a:r>
              <a:rPr lang="en-US" sz="2800" dirty="0"/>
              <a:t>Increment/Decrement Operators</a:t>
            </a:r>
          </a:p>
          <a:p>
            <a:r>
              <a:rPr lang="en-US" sz="2800" dirty="0"/>
              <a:t>Constant and variable</a:t>
            </a:r>
          </a:p>
          <a:p>
            <a:r>
              <a:rPr lang="en-US" sz="2800" dirty="0"/>
              <a:t>Address operator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FD87-2242-4A8A-BDE5-75B3E914B94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Prerequisite and Recap</a:t>
            </a:r>
          </a:p>
        </p:txBody>
      </p:sp>
    </p:spTree>
    <p:extLst>
      <p:ext uri="{BB962C8B-B14F-4D97-AF65-F5344CB8AC3E}">
        <p14:creationId xmlns:p14="http://schemas.microsoft.com/office/powerpoint/2010/main" val="42631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54545-BB9C-4B9A-A5C7-36EECE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19200"/>
            <a:ext cx="10134600" cy="490696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/>
              <a:t>A pointer is a special type variable that contains the memory address of another variable of same data type.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Pointers are nothing but memory addresses.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 Pointers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38735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54545-BB9C-4B9A-A5C7-36EECE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19200"/>
            <a:ext cx="10134600" cy="4906969"/>
          </a:xfrm>
        </p:spPr>
        <p:txBody>
          <a:bodyPr/>
          <a:lstStyle/>
          <a:p>
            <a:r>
              <a:rPr lang="en-US" sz="2800" dirty="0"/>
              <a:t>Declaration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9900"/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data_type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ptr_name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r>
              <a:rPr lang="en-US" sz="2800" dirty="0"/>
              <a:t>Initialization</a:t>
            </a:r>
          </a:p>
          <a:p>
            <a:pPr marL="457188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ptr_name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&amp;var; 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For example:</a:t>
            </a:r>
          </a:p>
          <a:p>
            <a:pPr>
              <a:lnSpc>
                <a:spcPct val="130000"/>
              </a:lnSpc>
              <a:buNone/>
            </a:pPr>
            <a:r>
              <a:rPr lang="en-US" dirty="0">
                <a:solidFill>
                  <a:srgbClr val="FF9900"/>
                </a:solidFill>
              </a:rPr>
              <a:t>		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int *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3000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int x= 10;</a:t>
            </a:r>
          </a:p>
          <a:p>
            <a:pPr>
              <a:lnSpc>
                <a:spcPct val="13000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ptr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= &amp;x;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 Declaration and initialization of pointers </a:t>
            </a:r>
            <a:r>
              <a:rPr lang="en-US" sz="2800" dirty="0"/>
              <a:t>(CO5)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E54FE-170B-4E83-A5AD-A741F0777838}"/>
              </a:ext>
            </a:extLst>
          </p:cNvPr>
          <p:cNvSpPr txBox="1"/>
          <p:nvPr/>
        </p:nvSpPr>
        <p:spPr>
          <a:xfrm>
            <a:off x="6629400" y="3276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ptr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ED4E0-EAEB-4E4D-BCF4-506C12893BC3}"/>
              </a:ext>
            </a:extLst>
          </p:cNvPr>
          <p:cNvSpPr txBox="1"/>
          <p:nvPr/>
        </p:nvSpPr>
        <p:spPr>
          <a:xfrm>
            <a:off x="6629400" y="3729335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7090B-5588-4127-8A00-82D628323A96}"/>
              </a:ext>
            </a:extLst>
          </p:cNvPr>
          <p:cNvSpPr txBox="1"/>
          <p:nvPr/>
        </p:nvSpPr>
        <p:spPr>
          <a:xfrm>
            <a:off x="8991600" y="3276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44BE4-D8B6-4233-9B4B-50449131082A}"/>
              </a:ext>
            </a:extLst>
          </p:cNvPr>
          <p:cNvSpPr txBox="1"/>
          <p:nvPr/>
        </p:nvSpPr>
        <p:spPr>
          <a:xfrm>
            <a:off x="8991600" y="3729335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54AE9-5A07-4639-8124-A6DB8C26A2C3}"/>
              </a:ext>
            </a:extLst>
          </p:cNvPr>
          <p:cNvSpPr txBox="1"/>
          <p:nvPr/>
        </p:nvSpPr>
        <p:spPr>
          <a:xfrm>
            <a:off x="8915400" y="4262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54E1E-054B-4034-BD7E-249C7701338D}"/>
              </a:ext>
            </a:extLst>
          </p:cNvPr>
          <p:cNvSpPr txBox="1"/>
          <p:nvPr/>
        </p:nvSpPr>
        <p:spPr>
          <a:xfrm>
            <a:off x="6629400" y="4267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A2CB6-F4C7-4230-A1B3-FABF50B69C00}"/>
              </a:ext>
            </a:extLst>
          </p:cNvPr>
          <p:cNvSpPr txBox="1"/>
          <p:nvPr/>
        </p:nvSpPr>
        <p:spPr>
          <a:xfrm>
            <a:off x="6629400" y="3733800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240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DA227CD-22A6-409D-880A-8280003E8C6E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rot="10800000">
            <a:off x="8077200" y="3964634"/>
            <a:ext cx="838200" cy="528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" grpId="0"/>
      <p:bldP spid="10" grpId="0" animBg="1"/>
      <p:bldP spid="11" grpId="0"/>
      <p:bldP spid="12" grpId="0" animBg="1"/>
      <p:bldP spid="13" grpId="0"/>
      <p:bldP spid="14" grpId="0"/>
      <p:bldP spid="1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54545-BB9C-4B9A-A5C7-36EECE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965098"/>
            <a:ext cx="10134600" cy="5391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#include&lt;</a:t>
            </a:r>
            <a:r>
              <a:rPr lang="en-US" dirty="0" err="1"/>
              <a:t>conio.h</a:t>
            </a:r>
            <a:r>
              <a:rPr lang="en-US" dirty="0"/>
              <a:t>&gt;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void main()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{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		</a:t>
            </a:r>
            <a:r>
              <a:rPr lang="de-DE" dirty="0"/>
              <a:t>int *ptr;</a:t>
            </a:r>
          </a:p>
          <a:p>
            <a:pPr>
              <a:lnSpc>
                <a:spcPct val="115000"/>
              </a:lnSpc>
              <a:buNone/>
            </a:pPr>
            <a:r>
              <a:rPr lang="de-DE" dirty="0"/>
              <a:t>		int num;</a:t>
            </a:r>
          </a:p>
          <a:p>
            <a:pPr>
              <a:lnSpc>
                <a:spcPct val="115000"/>
              </a:lnSpc>
              <a:buNone/>
            </a:pPr>
            <a:r>
              <a:rPr lang="de-DE" dirty="0"/>
              <a:t>		ptr = &amp;num;</a:t>
            </a:r>
          </a:p>
          <a:p>
            <a:pPr>
              <a:lnSpc>
                <a:spcPct val="115000"/>
              </a:lnSpc>
              <a:buNone/>
            </a:pPr>
            <a:r>
              <a:rPr lang="de-DE" dirty="0"/>
              <a:t>		</a:t>
            </a:r>
            <a:r>
              <a:rPr lang="en-US" dirty="0" err="1"/>
              <a:t>printf</a:t>
            </a:r>
            <a:r>
              <a:rPr lang="en-US" dirty="0"/>
              <a:t>(“Enter the number : ”);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(“\n The number that was entered is : %d”,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pPr>
              <a:lnSpc>
                <a:spcPct val="115000"/>
              </a:lnSpc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 </a:t>
            </a:r>
            <a:r>
              <a:rPr lang="en-US" sz="3200" dirty="0"/>
              <a:t>Program</a:t>
            </a:r>
            <a:r>
              <a:rPr lang="en-US" sz="2400" dirty="0"/>
              <a:t> </a:t>
            </a:r>
            <a:r>
              <a:rPr lang="en-US" sz="2800" dirty="0"/>
              <a:t>(CO5)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7E8D5-86CC-4E14-8433-1643AB61E965}"/>
              </a:ext>
            </a:extLst>
          </p:cNvPr>
          <p:cNvSpPr txBox="1"/>
          <p:nvPr/>
        </p:nvSpPr>
        <p:spPr>
          <a:xfrm>
            <a:off x="6934200" y="3045546"/>
            <a:ext cx="4777346" cy="9168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E23B4-B4AB-4A9A-87AA-F051EC89F301}"/>
              </a:ext>
            </a:extLst>
          </p:cNvPr>
          <p:cNvSpPr txBox="1"/>
          <p:nvPr/>
        </p:nvSpPr>
        <p:spPr>
          <a:xfrm>
            <a:off x="7696200" y="258834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2E807-917C-48EB-800F-22CD2CA3116F}"/>
              </a:ext>
            </a:extLst>
          </p:cNvPr>
          <p:cNvSpPr txBox="1"/>
          <p:nvPr/>
        </p:nvSpPr>
        <p:spPr>
          <a:xfrm>
            <a:off x="6858000" y="833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ptr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588ABF-77A0-494F-AE0F-DB9540370DAE}"/>
              </a:ext>
            </a:extLst>
          </p:cNvPr>
          <p:cNvSpPr txBox="1"/>
          <p:nvPr/>
        </p:nvSpPr>
        <p:spPr>
          <a:xfrm>
            <a:off x="6858000" y="1286470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7F3F5-D95B-4A5E-A2DD-B84AFFCA190C}"/>
              </a:ext>
            </a:extLst>
          </p:cNvPr>
          <p:cNvSpPr txBox="1"/>
          <p:nvPr/>
        </p:nvSpPr>
        <p:spPr>
          <a:xfrm>
            <a:off x="9228406" y="759655"/>
            <a:ext cx="143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07CF9-B87A-4353-9603-02F3FDC61257}"/>
              </a:ext>
            </a:extLst>
          </p:cNvPr>
          <p:cNvSpPr txBox="1"/>
          <p:nvPr/>
        </p:nvSpPr>
        <p:spPr>
          <a:xfrm>
            <a:off x="9220200" y="1286470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8867B-E427-4DB6-A442-2023D1123506}"/>
              </a:ext>
            </a:extLst>
          </p:cNvPr>
          <p:cNvSpPr txBox="1"/>
          <p:nvPr/>
        </p:nvSpPr>
        <p:spPr>
          <a:xfrm>
            <a:off x="9144000" y="181987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D19A61-CF95-4F8E-B51D-AA256711AB2D}"/>
              </a:ext>
            </a:extLst>
          </p:cNvPr>
          <p:cNvSpPr txBox="1"/>
          <p:nvPr/>
        </p:nvSpPr>
        <p:spPr>
          <a:xfrm>
            <a:off x="6858000" y="1824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CD70F-E2C2-41A0-9CAB-448A01F7E2CE}"/>
              </a:ext>
            </a:extLst>
          </p:cNvPr>
          <p:cNvSpPr txBox="1"/>
          <p:nvPr/>
        </p:nvSpPr>
        <p:spPr>
          <a:xfrm>
            <a:off x="6858000" y="1290935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1000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863BEB-6550-4A51-BE51-D8DE38929418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rot="10800000">
            <a:off x="8305800" y="1521769"/>
            <a:ext cx="838200" cy="528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638B1F-8452-4F3A-889E-E8692F9A71AA}"/>
              </a:ext>
            </a:extLst>
          </p:cNvPr>
          <p:cNvSpPr txBox="1"/>
          <p:nvPr/>
        </p:nvSpPr>
        <p:spPr>
          <a:xfrm>
            <a:off x="10287000" y="757535"/>
            <a:ext cx="143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</a:t>
            </a:r>
            <a:r>
              <a:rPr lang="en-US" sz="2400" dirty="0" err="1"/>
              <a:t>ptr</a:t>
            </a:r>
            <a:endParaRPr lang="en-US" sz="2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C2A6D15-FB3F-4BF6-9CB2-0F0362B036B4}"/>
              </a:ext>
            </a:extLst>
          </p:cNvPr>
          <p:cNvCxnSpPr>
            <a:stCxn id="20" idx="2"/>
            <a:endCxn id="15" idx="3"/>
          </p:cNvCxnSpPr>
          <p:nvPr/>
        </p:nvCxnSpPr>
        <p:spPr>
          <a:xfrm rot="5400000">
            <a:off x="10688348" y="1198853"/>
            <a:ext cx="298103" cy="3387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D0E3F4-519E-4ACE-B550-E631FEECEA9D}"/>
              </a:ext>
            </a:extLst>
          </p:cNvPr>
          <p:cNvSpPr txBox="1"/>
          <p:nvPr/>
        </p:nvSpPr>
        <p:spPr>
          <a:xfrm>
            <a:off x="6934200" y="31197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Enter the number :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35281-7E9D-4751-ADC2-68E787C0EAF7}"/>
              </a:ext>
            </a:extLst>
          </p:cNvPr>
          <p:cNvSpPr txBox="1"/>
          <p:nvPr/>
        </p:nvSpPr>
        <p:spPr>
          <a:xfrm>
            <a:off x="9448800" y="3124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7B017C-6E57-4E78-AD50-3A737B4D0E61}"/>
              </a:ext>
            </a:extLst>
          </p:cNvPr>
          <p:cNvSpPr txBox="1"/>
          <p:nvPr/>
        </p:nvSpPr>
        <p:spPr>
          <a:xfrm>
            <a:off x="6921305" y="3505200"/>
            <a:ext cx="4790241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number that was entered is :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710B0-A576-4428-9DF9-6844459F5BE6}"/>
              </a:ext>
            </a:extLst>
          </p:cNvPr>
          <p:cNvSpPr txBox="1"/>
          <p:nvPr/>
        </p:nvSpPr>
        <p:spPr>
          <a:xfrm>
            <a:off x="9220200" y="1290935"/>
            <a:ext cx="14478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20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 animBg="1"/>
      <p:bldP spid="20" grpId="0"/>
      <p:bldP spid="22" grpId="0"/>
      <p:bldP spid="23" grpId="0"/>
      <p:bldP spid="24" grpId="0"/>
      <p:bldP spid="2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54545-BB9C-4B9A-A5C7-36EECE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19200"/>
            <a:ext cx="10134600" cy="490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Arithmetic operations can be performed on pointers</a:t>
            </a:r>
          </a:p>
          <a:p>
            <a:pPr lvl="1"/>
            <a:r>
              <a:rPr lang="en-US" dirty="0"/>
              <a:t>Increment/decrement pointer  (</a:t>
            </a:r>
            <a:r>
              <a:rPr lang="en-US" dirty="0">
                <a:latin typeface="Lucida Console" pitchFamily="49" charset="0"/>
              </a:rPr>
              <a:t>++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--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an integer to a pointer( </a:t>
            </a:r>
            <a:r>
              <a:rPr lang="en-US" dirty="0">
                <a:latin typeface="Lucida Console" pitchFamily="49" charset="0"/>
              </a:rPr>
              <a:t>+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+=</a:t>
            </a:r>
            <a:r>
              <a:rPr lang="en-US" dirty="0"/>
              <a:t> , </a:t>
            </a:r>
            <a:r>
              <a:rPr lang="en-US" dirty="0">
                <a:latin typeface="Lucida Console" pitchFamily="49" charset="0"/>
              </a:rPr>
              <a:t>-</a:t>
            </a:r>
            <a:r>
              <a:rPr lang="en-US" dirty="0"/>
              <a:t> or </a:t>
            </a:r>
            <a:r>
              <a:rPr lang="en-US" dirty="0">
                <a:latin typeface="Lucida Console" pitchFamily="49" charset="0"/>
              </a:rPr>
              <a:t>-=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Pointers may be subtracted from each other</a:t>
            </a:r>
          </a:p>
          <a:p>
            <a:pPr lvl="1"/>
            <a:r>
              <a:rPr lang="en-US" dirty="0"/>
              <a:t>Operations meaningless unless performed on an array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 Pointer Arithmetic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20787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52895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the output/error of the following code:</a:t>
            </a:r>
          </a:p>
          <a:p>
            <a:pPr marL="0" indent="0">
              <a:buNone/>
            </a:pPr>
            <a:r>
              <a:rPr lang="en-US" dirty="0"/>
              <a:t>	int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int x=10;</a:t>
            </a:r>
          </a:p>
          <a:p>
            <a:pPr marL="0" indent="0">
              <a:buNone/>
            </a:pPr>
            <a:r>
              <a:rPr lang="en-US" dirty="0"/>
              <a:t>		int * </a:t>
            </a:r>
            <a:r>
              <a:rPr lang="en-US" dirty="0" err="1"/>
              <a:t>ptr</a:t>
            </a:r>
            <a:r>
              <a:rPr lang="en-US" dirty="0"/>
              <a:t> =&amp;x;</a:t>
            </a:r>
          </a:p>
          <a:p>
            <a:pPr marL="0" indent="0">
              <a:buNone/>
            </a:pPr>
            <a:r>
              <a:rPr lang="en-US" dirty="0"/>
              <a:t>		*</a:t>
            </a:r>
            <a:r>
              <a:rPr lang="en-US" dirty="0" err="1"/>
              <a:t>ptr</a:t>
            </a:r>
            <a:r>
              <a:rPr lang="en-US" dirty="0"/>
              <a:t> = 200;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d”,x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>
                <a:solidFill>
                  <a:srgbClr val="00B0F0"/>
                </a:solidFill>
              </a:rPr>
              <a:t>200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320702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528955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Write the output/error of the following code:</a:t>
            </a:r>
          </a:p>
          <a:p>
            <a:pPr marL="0" indent="0">
              <a:buNone/>
            </a:pPr>
            <a:r>
              <a:rPr lang="en-US" dirty="0"/>
              <a:t>	int main()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const int x=10;</a:t>
            </a:r>
          </a:p>
          <a:p>
            <a:pPr marL="0" indent="0">
              <a:buNone/>
            </a:pPr>
            <a:r>
              <a:rPr lang="en-US" dirty="0"/>
              <a:t>		const int * </a:t>
            </a:r>
            <a:r>
              <a:rPr lang="en-US" dirty="0" err="1"/>
              <a:t>ptr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ptr</a:t>
            </a:r>
            <a:r>
              <a:rPr lang="en-US" dirty="0"/>
              <a:t> = &amp;x;</a:t>
            </a:r>
          </a:p>
          <a:p>
            <a:pPr marL="0" indent="0">
              <a:buNone/>
            </a:pPr>
            <a:r>
              <a:rPr lang="en-US" dirty="0"/>
              <a:t>		*</a:t>
            </a:r>
            <a:r>
              <a:rPr lang="en-US" dirty="0" err="1"/>
              <a:t>ptr</a:t>
            </a:r>
            <a:r>
              <a:rPr lang="en-US" dirty="0"/>
              <a:t> = 200;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d”,x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Compilation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80752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10439400" cy="4419600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Write the differences between the pointer variable and simple variable.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What are the characteristics of pointer variable?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Explain the pointer declaration and initialization with suitable example.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Explain value at address operator.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Define referencing and dereferencing.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38C-9D2D-4501-8E47-B4C9E866A9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Weekly Assignment </a:t>
            </a:r>
            <a:r>
              <a:rPr lang="en-US" sz="2800" dirty="0"/>
              <a:t>(CO5) </a:t>
            </a:r>
          </a:p>
        </p:txBody>
      </p:sp>
    </p:spTree>
    <p:extLst>
      <p:ext uri="{BB962C8B-B14F-4D97-AF65-F5344CB8AC3E}">
        <p14:creationId xmlns:p14="http://schemas.microsoft.com/office/powerpoint/2010/main" val="16086083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9601200" cy="5029205"/>
          </a:xfrm>
        </p:spPr>
        <p:txBody>
          <a:bodyPr>
            <a:normAutofit/>
          </a:bodyPr>
          <a:lstStyle/>
          <a:p>
            <a:r>
              <a:rPr lang="en-US" sz="2400" dirty="0"/>
              <a:t>Self Made Video Link:</a:t>
            </a:r>
          </a:p>
          <a:p>
            <a:pPr lvl="1"/>
            <a:r>
              <a:rPr lang="en-US" sz="2400" dirty="0">
                <a:hlinkClick r:id="rId2"/>
              </a:rPr>
              <a:t>https://www.youtube.com/watch?v=MDUMAct7Za4&amp;t=113s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https://www.youtube.com/watch?v=gvH0BtWpChw&amp;t=119s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https://www.youtube.com/watch?v=bYyieJIm3Zc&amp;t=137s</a:t>
            </a:r>
            <a:endParaRPr lang="en-US" sz="2400" dirty="0"/>
          </a:p>
          <a:p>
            <a:pPr lvl="1"/>
            <a:endParaRPr lang="en-US" sz="2400" dirty="0"/>
          </a:p>
          <a:p>
            <a:r>
              <a:rPr lang="en-US" sz="2400" dirty="0" err="1"/>
              <a:t>Youtube</a:t>
            </a:r>
            <a:r>
              <a:rPr lang="en-US" sz="2400" dirty="0"/>
              <a:t>/other  Video Links</a:t>
            </a:r>
          </a:p>
          <a:p>
            <a:pPr lvl="1"/>
            <a:r>
              <a:rPr lang="en-US" sz="2400" dirty="0">
                <a:hlinkClick r:id="rId5"/>
              </a:rPr>
              <a:t>https://www.youtube.com/watch?v=5S_P7MzvaUU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5D47-ACB0-4917-8518-4EE480BD096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Faculty Video Links, You tube &amp; NPTEL Video Links and Online Courses Details  </a:t>
            </a:r>
          </a:p>
        </p:txBody>
      </p:sp>
    </p:spTree>
    <p:extLst>
      <p:ext uri="{BB962C8B-B14F-4D97-AF65-F5344CB8AC3E}">
        <p14:creationId xmlns:p14="http://schemas.microsoft.com/office/powerpoint/2010/main" val="17337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1"/>
            <a:ext cx="8839200" cy="4525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statement</a:t>
            </a:r>
          </a:p>
          <a:p>
            <a:pPr>
              <a:lnSpc>
                <a:spcPct val="150000"/>
              </a:lnSpc>
            </a:pPr>
            <a:r>
              <a:rPr lang="en-US" dirty="0"/>
              <a:t>switch statement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D8F4-D9DD-4F13-AE47-5C490691A7CE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591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Types of Conditional Statement </a:t>
            </a:r>
            <a:r>
              <a:rPr lang="en-US" sz="2800" dirty="0"/>
              <a:t>(CO3)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2999"/>
            <a:ext cx="9372600" cy="5181607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will be the output of the following C code?</a:t>
            </a:r>
          </a:p>
          <a:p>
            <a:pPr marL="400041" lvl="1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00041" lvl="1" indent="0">
              <a:buNone/>
            </a:pPr>
            <a:r>
              <a:rPr lang="en-US" dirty="0"/>
              <a:t>int x;</a:t>
            </a:r>
          </a:p>
          <a:p>
            <a:pPr marL="400041" lvl="1" indent="0">
              <a:buNone/>
            </a:pPr>
            <a:r>
              <a:rPr lang="en-US" dirty="0"/>
              <a:t>void main()</a:t>
            </a:r>
          </a:p>
          <a:p>
            <a:pPr marL="400041" lvl="1" indent="0">
              <a:buNone/>
            </a:pPr>
            <a:r>
              <a:rPr lang="en-US" dirty="0"/>
              <a:t>{</a:t>
            </a:r>
          </a:p>
          <a:p>
            <a:pPr marL="400041" lvl="1" indent="0">
              <a:buNone/>
            </a:pPr>
            <a:r>
              <a:rPr lang="en-US" dirty="0"/>
              <a:t>        if (x)</a:t>
            </a:r>
          </a:p>
          <a:p>
            <a:pPr marL="400041" lvl="1" indent="0">
              <a:buNone/>
            </a:pP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("hi");</a:t>
            </a:r>
          </a:p>
          <a:p>
            <a:pPr marL="400041" lvl="1" indent="0">
              <a:buNone/>
            </a:pPr>
            <a:r>
              <a:rPr lang="en-US" dirty="0"/>
              <a:t>        else</a:t>
            </a:r>
          </a:p>
          <a:p>
            <a:pPr marL="400041" lvl="1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("how are u");</a:t>
            </a:r>
          </a:p>
          <a:p>
            <a:pPr marL="400041" lvl="1" indent="0">
              <a:buNone/>
            </a:pPr>
            <a:r>
              <a:rPr lang="en-US" dirty="0"/>
              <a:t> }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hi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how are you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compile time error</a:t>
            </a:r>
          </a:p>
          <a:p>
            <a:pPr marL="914391" lvl="1" indent="-514350">
              <a:buFont typeface="+mj-lt"/>
              <a:buAutoNum type="alphaLcParenR"/>
            </a:pPr>
            <a:r>
              <a:rPr lang="en-US" dirty="0"/>
              <a:t>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CFE-5D71-4615-B80E-BE0500ED73E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MCQs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F237-B857-421A-B2C6-92DE34D8C9B8}"/>
              </a:ext>
            </a:extLst>
          </p:cNvPr>
          <p:cNvSpPr txBox="1"/>
          <p:nvPr/>
        </p:nvSpPr>
        <p:spPr>
          <a:xfrm>
            <a:off x="3810000" y="4724400"/>
            <a:ext cx="1364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48920"/>
            <a:ext cx="7772400" cy="5475688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 startAt="2"/>
            </a:pPr>
            <a:r>
              <a:rPr lang="en-US" dirty="0"/>
              <a:t>What will be the output of the following C code? </a:t>
            </a:r>
          </a:p>
          <a:p>
            <a:pPr marL="800080" lvl="2" indent="0">
              <a:buNone/>
            </a:pPr>
            <a:r>
              <a:rPr lang="en-US" dirty="0"/>
              <a:t>   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800080" lvl="2" indent="0">
              <a:buNone/>
            </a:pPr>
            <a:r>
              <a:rPr lang="en-US" dirty="0"/>
              <a:t>    void main()</a:t>
            </a:r>
          </a:p>
          <a:p>
            <a:pPr marL="800080" lvl="2" indent="0">
              <a:buNone/>
            </a:pPr>
            <a:r>
              <a:rPr lang="en-US" dirty="0"/>
              <a:t>    {</a:t>
            </a:r>
          </a:p>
          <a:p>
            <a:pPr marL="800080" lvl="2" indent="0">
              <a:buNone/>
            </a:pPr>
            <a:r>
              <a:rPr lang="en-US" dirty="0"/>
              <a:t>      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800080" lvl="2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(“Enter a value between 1 to 3:");</a:t>
            </a:r>
          </a:p>
          <a:p>
            <a:pPr marL="800080" lvl="2" indent="0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dirty="0" err="1"/>
              <a:t>ch</a:t>
            </a:r>
            <a:r>
              <a:rPr lang="en-US" dirty="0"/>
              <a:t>);         // 1 is input to </a:t>
            </a:r>
            <a:r>
              <a:rPr lang="en-US" dirty="0" err="1"/>
              <a:t>ch</a:t>
            </a:r>
            <a:endParaRPr lang="en-US" dirty="0"/>
          </a:p>
          <a:p>
            <a:pPr marL="800080" lvl="2" indent="0">
              <a:buNone/>
            </a:pPr>
            <a:r>
              <a:rPr lang="en-US" dirty="0"/>
              <a:t>        switch (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pPr marL="800080" lvl="2" indent="0">
              <a:buNone/>
            </a:pPr>
            <a:r>
              <a:rPr lang="en-US" dirty="0"/>
              <a:t>        {</a:t>
            </a:r>
          </a:p>
          <a:p>
            <a:pPr marL="800080" lvl="2" indent="0">
              <a:buNone/>
            </a:pPr>
            <a:r>
              <a:rPr lang="en-US" dirty="0"/>
              <a:t>           case "1":</a:t>
            </a:r>
          </a:p>
          <a:p>
            <a:pPr marL="800080" lvl="2" indent="0">
              <a:buNone/>
            </a:pPr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("1");</a:t>
            </a:r>
          </a:p>
          <a:p>
            <a:pPr marL="800080" lvl="2" indent="0">
              <a:buNone/>
            </a:pPr>
            <a:r>
              <a:rPr lang="en-US" dirty="0"/>
              <a:t>              break;</a:t>
            </a:r>
          </a:p>
          <a:p>
            <a:pPr marL="800080" lvl="2" indent="0">
              <a:buNone/>
            </a:pPr>
            <a:r>
              <a:rPr lang="en-US" dirty="0"/>
              <a:t>           case "2":</a:t>
            </a:r>
          </a:p>
          <a:p>
            <a:pPr marL="800080" lvl="2" indent="0">
              <a:buNone/>
            </a:pPr>
            <a:r>
              <a:rPr lang="en-US" dirty="0"/>
              <a:t>              </a:t>
            </a:r>
            <a:r>
              <a:rPr lang="en-US" dirty="0" err="1"/>
              <a:t>printf</a:t>
            </a:r>
            <a:r>
              <a:rPr lang="en-US" dirty="0"/>
              <a:t>("2");</a:t>
            </a:r>
          </a:p>
          <a:p>
            <a:pPr marL="800080" lvl="2" indent="0">
              <a:buNone/>
            </a:pPr>
            <a:r>
              <a:rPr lang="en-US" dirty="0"/>
              <a:t>              break;</a:t>
            </a:r>
          </a:p>
          <a:p>
            <a:pPr marL="800080" lvl="2" indent="0">
              <a:buNone/>
            </a:pPr>
            <a:r>
              <a:rPr lang="en-US" dirty="0"/>
              <a:t>        }</a:t>
            </a:r>
          </a:p>
          <a:p>
            <a:pPr marL="800080" lvl="2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CFE-5D71-4615-B80E-BE0500ED73E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MCQs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F237-B857-421A-B2C6-92DE34D8C9B8}"/>
              </a:ext>
            </a:extLst>
          </p:cNvPr>
          <p:cNvSpPr txBox="1"/>
          <p:nvPr/>
        </p:nvSpPr>
        <p:spPr>
          <a:xfrm>
            <a:off x="10116627" y="4191000"/>
            <a:ext cx="139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0169C-6360-49BB-BAFA-6A835E2071F8}"/>
              </a:ext>
            </a:extLst>
          </p:cNvPr>
          <p:cNvSpPr/>
          <p:nvPr/>
        </p:nvSpPr>
        <p:spPr>
          <a:xfrm>
            <a:off x="7112000" y="3429000"/>
            <a:ext cx="6096000" cy="1864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 marL="457200" marR="0" lvl="0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Compile time error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Compile time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568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48920"/>
            <a:ext cx="7772400" cy="547568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3. What is the output of the following?</a:t>
            </a:r>
          </a:p>
          <a:p>
            <a:pPr marL="457188" lvl="1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 marL="457188" lvl="1" indent="0">
              <a:buNone/>
            </a:pPr>
            <a:r>
              <a:rPr lang="en-US" dirty="0"/>
              <a:t>int main() </a:t>
            </a:r>
          </a:p>
          <a:p>
            <a:pPr marL="457188" lvl="1" indent="0">
              <a:buNone/>
            </a:pPr>
            <a:r>
              <a:rPr lang="en-US" dirty="0"/>
              <a:t>{ </a:t>
            </a:r>
          </a:p>
          <a:p>
            <a:pPr marL="457188" lvl="1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457188" lvl="1" indent="0">
              <a:buNone/>
            </a:pPr>
            <a:r>
              <a:rPr lang="en-US" dirty="0"/>
              <a:t>    if(</a:t>
            </a:r>
            <a:r>
              <a:rPr lang="en-US" dirty="0" err="1"/>
              <a:t>i</a:t>
            </a:r>
            <a:r>
              <a:rPr lang="en-US" dirty="0"/>
              <a:t>=0,2,3) </a:t>
            </a:r>
          </a:p>
          <a:p>
            <a:pPr marL="457188" lvl="1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("Champion "); </a:t>
            </a:r>
          </a:p>
          <a:p>
            <a:pPr marL="457188" lvl="1" indent="0">
              <a:buNone/>
            </a:pPr>
            <a:r>
              <a:rPr lang="en-US" dirty="0"/>
              <a:t>    else</a:t>
            </a:r>
          </a:p>
          <a:p>
            <a:pPr marL="457188" lvl="1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("Great "); </a:t>
            </a:r>
          </a:p>
          <a:p>
            <a:pPr marL="457188" lvl="1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457188" lvl="1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CFE-5D71-4615-B80E-BE0500ED73E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MCQs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F237-B857-421A-B2C6-92DE34D8C9B8}"/>
              </a:ext>
            </a:extLst>
          </p:cNvPr>
          <p:cNvSpPr txBox="1"/>
          <p:nvPr/>
        </p:nvSpPr>
        <p:spPr>
          <a:xfrm>
            <a:off x="9448800" y="4549914"/>
            <a:ext cx="139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812EF-B670-4378-86C3-44ACC03B5F33}"/>
              </a:ext>
            </a:extLst>
          </p:cNvPr>
          <p:cNvSpPr/>
          <p:nvPr/>
        </p:nvSpPr>
        <p:spPr>
          <a:xfrm>
            <a:off x="7564121" y="3705158"/>
            <a:ext cx="3124200" cy="1864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3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 0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Champion 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Champion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9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48920"/>
            <a:ext cx="7772400" cy="54756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4. 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int main()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         int n;</a:t>
            </a:r>
          </a:p>
          <a:p>
            <a:pPr marL="0" indent="0">
              <a:buNone/>
            </a:pPr>
            <a:r>
              <a:rPr lang="en-US" dirty="0"/>
              <a:t>         for (n = 9; n!=0; n--)</a:t>
            </a:r>
          </a:p>
          <a:p>
            <a:pPr marL="0" indent="0">
              <a:buNone/>
            </a:pPr>
            <a:r>
              <a:rPr lang="en-US" dirty="0"/>
              <a:t>   	  </a:t>
            </a:r>
            <a:r>
              <a:rPr lang="en-US" dirty="0" err="1"/>
              <a:t>printf</a:t>
            </a:r>
            <a:r>
              <a:rPr lang="en-US" dirty="0"/>
              <a:t>("n = %d", n--);</a:t>
            </a:r>
          </a:p>
          <a:p>
            <a:pPr marL="0" indent="0">
              <a:buNone/>
            </a:pPr>
            <a:r>
              <a:rPr lang="en-US" dirty="0"/>
              <a:t>         return 0;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What is the output?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CFE-5D71-4615-B80E-BE0500ED73E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MCQs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F237-B857-421A-B2C6-92DE34D8C9B8}"/>
              </a:ext>
            </a:extLst>
          </p:cNvPr>
          <p:cNvSpPr txBox="1"/>
          <p:nvPr/>
        </p:nvSpPr>
        <p:spPr>
          <a:xfrm>
            <a:off x="9614877" y="4481595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812EF-B670-4378-86C3-44ACC03B5F33}"/>
              </a:ext>
            </a:extLst>
          </p:cNvPr>
          <p:cNvSpPr/>
          <p:nvPr/>
        </p:nvSpPr>
        <p:spPr>
          <a:xfrm>
            <a:off x="7564121" y="3705158"/>
            <a:ext cx="312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9 7 5 3 1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9 8 7 6 5 4 3 2 1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Infinite Loop</a:t>
            </a:r>
          </a:p>
          <a:p>
            <a:pPr marL="342900" lvl="0" indent="-342900">
              <a:buFont typeface="+mj-lt"/>
              <a:buAutoNum type="alphaLcParenR"/>
            </a:pPr>
            <a:r>
              <a:rPr lang="en-US" sz="2400" dirty="0"/>
              <a:t>9 7 5 3</a:t>
            </a:r>
          </a:p>
        </p:txBody>
      </p:sp>
    </p:spTree>
    <p:extLst>
      <p:ext uri="{BB962C8B-B14F-4D97-AF65-F5344CB8AC3E}">
        <p14:creationId xmlns:p14="http://schemas.microsoft.com/office/powerpoint/2010/main" val="41496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48920"/>
            <a:ext cx="7772400" cy="5475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5. What will be the output of the following C code?</a:t>
            </a:r>
          </a:p>
          <a:p>
            <a:pPr marL="0" indent="0">
              <a:buNone/>
            </a:pPr>
            <a:r>
              <a:rPr lang="en-US" dirty="0"/>
              <a:t>    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int main()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    while (</a:t>
            </a:r>
            <a:r>
              <a:rPr lang="en-US" dirty="0" err="1"/>
              <a:t>i</a:t>
            </a:r>
            <a:r>
              <a:rPr lang="en-US" dirty="0"/>
              <a:t> = 0)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printf</a:t>
            </a:r>
            <a:r>
              <a:rPr lang="en-US" dirty="0"/>
              <a:t>("True\n");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("False\n");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a) True (infinite time)</a:t>
            </a:r>
          </a:p>
          <a:p>
            <a:pPr marL="0" indent="0">
              <a:buNone/>
            </a:pPr>
            <a:r>
              <a:rPr lang="en-US" dirty="0"/>
              <a:t>b) True (1 time) False</a:t>
            </a:r>
          </a:p>
          <a:p>
            <a:pPr marL="0" indent="0">
              <a:buNone/>
            </a:pPr>
            <a:r>
              <a:rPr lang="en-US" dirty="0"/>
              <a:t>c) False</a:t>
            </a:r>
          </a:p>
          <a:p>
            <a:pPr marL="0" indent="0">
              <a:buNone/>
            </a:pPr>
            <a:r>
              <a:rPr lang="en-US" dirty="0"/>
              <a:t>d) Compiler dependent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CFE-5D71-4615-B80E-BE0500ED73E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MCQs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F237-B857-421A-B2C6-92DE34D8C9B8}"/>
              </a:ext>
            </a:extLst>
          </p:cNvPr>
          <p:cNvSpPr txBox="1"/>
          <p:nvPr/>
        </p:nvSpPr>
        <p:spPr>
          <a:xfrm>
            <a:off x="2998763" y="5301194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599"/>
            <a:ext cx="10134600" cy="52343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6. Which loop is guaranteed to execute at least one time?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do while</a:t>
            </a:r>
            <a:endParaRPr lang="en-US" sz="2000" dirty="0"/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while</a:t>
            </a:r>
            <a:endParaRPr lang="en-US" sz="2000" dirty="0"/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for</a:t>
            </a:r>
            <a:endParaRPr lang="en-US" sz="2000" dirty="0"/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None of the above</a:t>
            </a:r>
            <a:endParaRPr lang="en-US" sz="2000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514350" lvl="0" indent="-51435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0CFE-5D71-4615-B80E-BE0500ED73EB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MCQs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73E8E-C4CF-4C40-BEA1-E33CBD804681}"/>
              </a:ext>
            </a:extLst>
          </p:cNvPr>
          <p:cNvSpPr txBox="1"/>
          <p:nvPr/>
        </p:nvSpPr>
        <p:spPr>
          <a:xfrm>
            <a:off x="3810000" y="1627266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9906000" cy="44497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Write a C program without using any semicolon for which the output will be Hello India.                </a:t>
            </a:r>
            <a:r>
              <a:rPr lang="en-IN" sz="2400" dirty="0">
                <a:solidFill>
                  <a:schemeClr val="tx2"/>
                </a:solidFill>
              </a:rPr>
              <a:t>[MTU 2012-13 (Odd) Marks 2]</a:t>
            </a:r>
          </a:p>
          <a:p>
            <a:pPr lvl="0" algn="just"/>
            <a:r>
              <a:rPr lang="en-IN" dirty="0"/>
              <a:t>Write a program in C to read an integer number from keyboard, add 1 to it if the number read is even, again add 1 to it if the number is less than 20, otherwise keep the number unchanged and give the final result.</a:t>
            </a:r>
          </a:p>
          <a:p>
            <a:pPr marL="0" lvl="0" indent="0" algn="just">
              <a:buNone/>
            </a:pPr>
            <a:r>
              <a:rPr lang="en-IN" dirty="0"/>
              <a:t>						        </a:t>
            </a:r>
            <a:r>
              <a:rPr lang="en-IN" sz="2400" dirty="0">
                <a:solidFill>
                  <a:schemeClr val="tx2"/>
                </a:solidFill>
              </a:rPr>
              <a:t>[MTU 2012-13 (Odd) Marks 10]</a:t>
            </a:r>
          </a:p>
          <a:p>
            <a:pPr lvl="0" algn="just"/>
            <a:r>
              <a:rPr lang="en-IN" dirty="0"/>
              <a:t>Write a program in C to determine whether a given number is ‘odd’ or ‘even’ and print the message </a:t>
            </a:r>
            <a:r>
              <a:rPr lang="en-IN" b="1" dirty="0"/>
              <a:t>NUMBER IS EVEN </a:t>
            </a:r>
            <a:r>
              <a:rPr lang="en-IN" dirty="0"/>
              <a:t>or </a:t>
            </a:r>
            <a:r>
              <a:rPr lang="en-IN" b="1" dirty="0"/>
              <a:t>NUMBER IS ODD </a:t>
            </a:r>
            <a:r>
              <a:rPr lang="en-IN" dirty="0"/>
              <a:t>without using else option. </a:t>
            </a:r>
          </a:p>
          <a:p>
            <a:pPr marL="0" lvl="0" indent="0" algn="just">
              <a:buNone/>
            </a:pPr>
            <a:r>
              <a:rPr lang="en-IN" sz="2400" dirty="0">
                <a:solidFill>
                  <a:schemeClr val="tx2"/>
                </a:solidFill>
              </a:rPr>
              <a:t>					                         [GBTU 2011-12 (Even) Marks 5]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F220-6EEA-483E-9DB5-D8E909D2C869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Old Question Papers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9906000" cy="4449768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IN" dirty="0"/>
              <a:t>A company insures its drivers in the following cases: </a:t>
            </a:r>
          </a:p>
          <a:p>
            <a:pPr lvl="1" algn="just"/>
            <a:r>
              <a:rPr lang="en-IN" dirty="0"/>
              <a:t>If the driver is married</a:t>
            </a:r>
          </a:p>
          <a:p>
            <a:pPr lvl="1" algn="just"/>
            <a:r>
              <a:rPr lang="en-IN" dirty="0"/>
              <a:t>If the driver is unmarried, male and above 30 years age</a:t>
            </a:r>
          </a:p>
          <a:p>
            <a:pPr lvl="1" algn="just"/>
            <a:r>
              <a:rPr lang="en-IN" dirty="0"/>
              <a:t>If the driver is unmarried and above 25 years age</a:t>
            </a:r>
          </a:p>
          <a:p>
            <a:pPr lvl="1" algn="just"/>
            <a:r>
              <a:rPr lang="en-IN" dirty="0"/>
              <a:t>In all other cases the driver is not insured.</a:t>
            </a:r>
          </a:p>
          <a:p>
            <a:pPr marL="400050" lvl="1" indent="0" algn="just">
              <a:buNone/>
            </a:pPr>
            <a:r>
              <a:rPr lang="en-IN" dirty="0"/>
              <a:t>Write a C program without using logical operators to determine whether the driver is insured or not.          </a:t>
            </a:r>
            <a:r>
              <a:rPr lang="en-IN" sz="2400" dirty="0">
                <a:solidFill>
                  <a:schemeClr val="tx2"/>
                </a:solidFill>
              </a:rPr>
              <a:t>[UPTU 2008-09 (Even) Marks 10]</a:t>
            </a:r>
          </a:p>
          <a:p>
            <a:pPr lvl="0" algn="just"/>
            <a:r>
              <a:rPr lang="en-IN" dirty="0"/>
              <a:t>Write a program to check whether a year is leap year or not. 						      </a:t>
            </a:r>
            <a:r>
              <a:rPr lang="en-IN" sz="2400" dirty="0">
                <a:solidFill>
                  <a:schemeClr val="tx2"/>
                </a:solidFill>
              </a:rPr>
              <a:t>[UPTU 2008-09 (Even) Marks 5]</a:t>
            </a:r>
          </a:p>
          <a:p>
            <a:pPr marL="0" indent="0" algn="just">
              <a:buNone/>
            </a:pP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F220-6EEA-483E-9DB5-D8E909D2C869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Old Question Papers</a:t>
            </a:r>
          </a:p>
        </p:txBody>
      </p:sp>
    </p:spTree>
    <p:extLst>
      <p:ext uri="{BB962C8B-B14F-4D97-AF65-F5344CB8AC3E}">
        <p14:creationId xmlns:p14="http://schemas.microsoft.com/office/powerpoint/2010/main" val="365769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9906000" cy="4449768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IN" dirty="0"/>
              <a:t>Is it possible to write a for loop that does not terminate? 					</a:t>
            </a:r>
            <a:r>
              <a:rPr lang="en-IN" sz="2400" dirty="0">
                <a:solidFill>
                  <a:schemeClr val="tx2"/>
                </a:solidFill>
              </a:rPr>
              <a:t>[UPTU 2011 Carry (Even/Odd) Marks 1]</a:t>
            </a:r>
          </a:p>
          <a:p>
            <a:pPr lvl="0" algn="just"/>
            <a:r>
              <a:rPr lang="en-IN" dirty="0"/>
              <a:t>What are iterative control statements? Explain the difference between a while loop and do-while loop. </a:t>
            </a:r>
          </a:p>
          <a:p>
            <a:pPr marL="0" lvl="0" indent="0" algn="just">
              <a:buNone/>
            </a:pPr>
            <a:r>
              <a:rPr lang="en-IN" sz="2200" dirty="0">
                <a:solidFill>
                  <a:schemeClr val="tx2"/>
                </a:solidFill>
              </a:rPr>
              <a:t>					[GBTU 2012-13 (Odd) Marks 2]</a:t>
            </a:r>
          </a:p>
          <a:p>
            <a:pPr lvl="0" algn="just"/>
            <a:r>
              <a:rPr lang="en-IN" dirty="0"/>
              <a:t>List the pre-test loops in C. 	</a:t>
            </a:r>
            <a:r>
              <a:rPr lang="en-IN" sz="2200" dirty="0">
                <a:solidFill>
                  <a:schemeClr val="tx2"/>
                </a:solidFill>
              </a:rPr>
              <a:t>[MTU 2012-13 Carry (Odd) Marks 2]</a:t>
            </a:r>
          </a:p>
          <a:p>
            <a:pPr lvl="0" algn="just"/>
            <a:r>
              <a:rPr lang="en-IN" dirty="0"/>
              <a:t>Differentiate between while and do-while statements</a:t>
            </a:r>
            <a:r>
              <a:rPr lang="en-IN" sz="2200" dirty="0">
                <a:solidFill>
                  <a:schemeClr val="tx2"/>
                </a:solidFill>
              </a:rPr>
              <a:t>. 						[GBTU2012-13(Even)Marks5]</a:t>
            </a:r>
          </a:p>
          <a:p>
            <a:pPr lvl="0" algn="just"/>
            <a:r>
              <a:rPr lang="en-IN" dirty="0"/>
              <a:t>How can we use for loops when the numbers of iterations are not known? 		</a:t>
            </a:r>
            <a:r>
              <a:rPr lang="en-IN" sz="2200" dirty="0">
                <a:solidFill>
                  <a:schemeClr val="tx2"/>
                </a:solidFill>
              </a:rPr>
              <a:t>[MTU 2012-13 (Even) Marks 2]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F220-6EEA-483E-9DB5-D8E909D2C869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Old Question Papers</a:t>
            </a:r>
          </a:p>
        </p:txBody>
      </p:sp>
    </p:spTree>
    <p:extLst>
      <p:ext uri="{BB962C8B-B14F-4D97-AF65-F5344CB8AC3E}">
        <p14:creationId xmlns:p14="http://schemas.microsoft.com/office/powerpoint/2010/main" val="5764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9906000" cy="4449768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IN" dirty="0"/>
              <a:t>Explain in detail about all the types of loops and conditional statements that exist in C programming language. 				</a:t>
            </a:r>
            <a:r>
              <a:rPr lang="en-IN" sz="2200" dirty="0">
                <a:solidFill>
                  <a:schemeClr val="tx2"/>
                </a:solidFill>
              </a:rPr>
              <a:t>[MTU 2012-13 (Even) Marks 10]</a:t>
            </a:r>
          </a:p>
          <a:p>
            <a:pPr lvl="0" algn="just"/>
            <a:r>
              <a:rPr lang="en-IN" dirty="0"/>
              <a:t>If a five-digit number is input through the keyboard, Write a program using modulus operator to calculate the sum of its digits. 			</a:t>
            </a:r>
            <a:r>
              <a:rPr lang="en-IN" sz="2200" dirty="0">
                <a:solidFill>
                  <a:schemeClr val="tx2"/>
                </a:solidFill>
              </a:rPr>
              <a:t>[MTU 2011-12 (Odd) Marks 5]</a:t>
            </a:r>
          </a:p>
          <a:p>
            <a:pPr lvl="0" algn="just"/>
            <a:r>
              <a:rPr lang="en-IN" dirty="0"/>
              <a:t>Write a program in C to read five-digit number; if it is even then add the digits, otherwise multiply them. Then print the result. 			</a:t>
            </a:r>
            <a:r>
              <a:rPr lang="en-IN" sz="2200" dirty="0">
                <a:solidFill>
                  <a:schemeClr val="tx2"/>
                </a:solidFill>
              </a:rPr>
              <a:t>[GBTU 2011-12 (Even) Marks 5]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F220-6EEA-483E-9DB5-D8E909D2C869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Old Question Papers</a:t>
            </a:r>
          </a:p>
        </p:txBody>
      </p:sp>
    </p:spTree>
    <p:extLst>
      <p:ext uri="{BB962C8B-B14F-4D97-AF65-F5344CB8AC3E}">
        <p14:creationId xmlns:p14="http://schemas.microsoft.com/office/powerpoint/2010/main" val="41050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8839200" cy="4449768"/>
          </a:xfrm>
        </p:spPr>
        <p:txBody>
          <a:bodyPr/>
          <a:lstStyle/>
          <a:p>
            <a:r>
              <a:rPr lang="en-US" dirty="0"/>
              <a:t>It is the two way decision making statement.</a:t>
            </a:r>
          </a:p>
          <a:p>
            <a:r>
              <a:rPr lang="en-US" dirty="0"/>
              <a:t>There are 4 types of if statements</a:t>
            </a:r>
          </a:p>
          <a:p>
            <a:pPr lvl="1"/>
            <a:r>
              <a:rPr lang="en-US" dirty="0"/>
              <a:t>Simple if statement</a:t>
            </a:r>
          </a:p>
          <a:p>
            <a:pPr lvl="1"/>
            <a:r>
              <a:rPr lang="en-US" dirty="0"/>
              <a:t>if –else statement</a:t>
            </a:r>
          </a:p>
          <a:p>
            <a:pPr lvl="1"/>
            <a:r>
              <a:rPr lang="en-US" dirty="0"/>
              <a:t>Nested if-else statement</a:t>
            </a:r>
          </a:p>
          <a:p>
            <a:pPr lvl="1"/>
            <a:r>
              <a:rPr lang="en-US" dirty="0"/>
              <a:t>else-if ladder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if statement </a:t>
            </a:r>
            <a:r>
              <a:rPr lang="en-US" sz="2800" dirty="0"/>
              <a:t>(CO3)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1"/>
            <a:ext cx="10363200" cy="2743199"/>
          </a:xfrm>
        </p:spPr>
        <p:txBody>
          <a:bodyPr/>
          <a:lstStyle/>
          <a:p>
            <a:pPr lvl="0"/>
            <a:r>
              <a:rPr lang="en-IN" dirty="0"/>
              <a:t>Write a menu driven program to perform arithmetic operations.</a:t>
            </a:r>
            <a:endParaRPr lang="en-IN" sz="2000" dirty="0">
              <a:solidFill>
                <a:schemeClr val="tx2"/>
              </a:solidFill>
            </a:endParaRPr>
          </a:p>
          <a:p>
            <a:r>
              <a:rPr lang="en-IN" dirty="0"/>
              <a:t>What is the advantage of a switch statement over an if else statement? Write a program in C using switch statement to find the value of Y for a given N between 1 and 4: </a:t>
            </a:r>
            <a:endParaRPr lang="en-IN" sz="2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B51-3415-473E-A144-AE0A721267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7"/>
            <a:ext cx="10820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Expected Questions for University Exam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16C2C8-265A-45C3-B458-5F6EB5C8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67694"/>
              </p:ext>
            </p:extLst>
          </p:nvPr>
        </p:nvGraphicFramePr>
        <p:xfrm>
          <a:off x="3010486" y="3910818"/>
          <a:ext cx="6743114" cy="195658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7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If N=1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Y=(ax+b)</a:t>
                      </a:r>
                      <a:r>
                        <a:rPr lang="en-IN" sz="2400" baseline="30000">
                          <a:effectLst/>
                        </a:rPr>
                        <a:t>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If N=2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Y=ax</a:t>
                      </a:r>
                      <a:r>
                        <a:rPr lang="en-IN" sz="2400" baseline="30000">
                          <a:effectLst/>
                        </a:rPr>
                        <a:t>2</a:t>
                      </a:r>
                      <a:r>
                        <a:rPr lang="en-IN" sz="2400">
                          <a:effectLst/>
                        </a:rPr>
                        <a:t> + b</a:t>
                      </a:r>
                      <a:r>
                        <a:rPr lang="en-IN" sz="2400" baseline="30000">
                          <a:effectLst/>
                        </a:rPr>
                        <a:t>3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If N=3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Y=-</a:t>
                      </a:r>
                      <a:r>
                        <a:rPr lang="en-IN" sz="2400" dirty="0" err="1">
                          <a:effectLst/>
                        </a:rPr>
                        <a:t>ax</a:t>
                      </a:r>
                      <a:r>
                        <a:rPr lang="en-IN" sz="2400" dirty="0">
                          <a:effectLst/>
                        </a:rPr>
                        <a:t> + b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1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If N=4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Y= a</a:t>
                      </a:r>
                      <a:r>
                        <a:rPr lang="en-IN" sz="2400" baseline="30000" dirty="0">
                          <a:effectLst/>
                        </a:rPr>
                        <a:t>2</a:t>
                      </a:r>
                      <a:r>
                        <a:rPr lang="en-IN" sz="2400" dirty="0">
                          <a:effectLst/>
                        </a:rPr>
                        <a:t> + x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1"/>
            <a:ext cx="10363200" cy="47243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Write the differences between the for and while loop. Also WAP to display all the Armstrong numbers between 1000 to 9999.</a:t>
            </a:r>
          </a:p>
          <a:p>
            <a:pPr algn="just"/>
            <a:r>
              <a:rPr lang="en-US" dirty="0"/>
              <a:t>Explain conditional compilation with suitable example.</a:t>
            </a:r>
          </a:p>
          <a:p>
            <a:pPr algn="just"/>
            <a:r>
              <a:rPr lang="en-US" dirty="0"/>
              <a:t>WAP to check whether a given number is perfect number or not.</a:t>
            </a:r>
          </a:p>
          <a:p>
            <a:pPr algn="just"/>
            <a:r>
              <a:rPr lang="en-US" dirty="0"/>
              <a:t>WAP to check whether the given number is Armstrong number or not.</a:t>
            </a:r>
          </a:p>
          <a:p>
            <a:pPr algn="just"/>
            <a:r>
              <a:rPr lang="en-US" dirty="0"/>
              <a:t>WAP to replace every occurrence of the digit ‘1’ in the given number by digit ‘5’.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54B51-3415-473E-A144-AE0A721267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7"/>
            <a:ext cx="10820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Expected Questions for University Exam </a:t>
            </a:r>
          </a:p>
        </p:txBody>
      </p:sp>
    </p:spTree>
    <p:extLst>
      <p:ext uri="{BB962C8B-B14F-4D97-AF65-F5344CB8AC3E}">
        <p14:creationId xmlns:p14="http://schemas.microsoft.com/office/powerpoint/2010/main" val="346080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395B-4CEB-4A8E-B7D7-A418D1F80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143000"/>
            <a:ext cx="10134600" cy="4983169"/>
          </a:xfrm>
        </p:spPr>
        <p:txBody>
          <a:bodyPr>
            <a:normAutofit/>
          </a:bodyPr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Types of if statement</a:t>
            </a:r>
          </a:p>
          <a:p>
            <a:r>
              <a:rPr lang="en-US" dirty="0"/>
              <a:t>switch statement</a:t>
            </a:r>
          </a:p>
          <a:p>
            <a:pPr lvl="1"/>
            <a:r>
              <a:rPr lang="en-US" dirty="0"/>
              <a:t>Characteristics of switch and differences with if-else </a:t>
            </a:r>
          </a:p>
          <a:p>
            <a:r>
              <a:rPr lang="en-US" dirty="0"/>
              <a:t>Loop statements</a:t>
            </a:r>
          </a:p>
          <a:p>
            <a:pPr lvl="1"/>
            <a:r>
              <a:rPr lang="en-US" dirty="0"/>
              <a:t>while(), for() and do…while() loop</a:t>
            </a:r>
          </a:p>
          <a:p>
            <a:r>
              <a:rPr lang="en-US" dirty="0"/>
              <a:t>Preprocessor directives</a:t>
            </a:r>
          </a:p>
          <a:p>
            <a:r>
              <a:rPr lang="en-US" dirty="0"/>
              <a:t>Pointers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6A107-5932-4F9E-B275-B53D3C923D1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903A-9044-4930-A9D3-C5BF13CA0AFC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3800" y="6356356"/>
            <a:ext cx="5562600" cy="365125"/>
          </a:xfrm>
        </p:spPr>
        <p:txBody>
          <a:bodyPr/>
          <a:lstStyle/>
          <a:p>
            <a:r>
              <a:rPr lang="en-US"/>
              <a:t>SACHIN KUMAR                        KCS-101 PPS                              Unit III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26963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3052-541C-4523-9E7E-5FB36791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19200"/>
            <a:ext cx="10134600" cy="490696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Schum’s Outline of Programming with C by Byron Gottfried, McGraw-Hill.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C programming by Kernighan Brain W. and Ritchie Dennis M., Pearson Education.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Computer Concepts and Programming in C, E Balaguruswami, McGraw Hill.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Let Us C By Yashwant P. Kanetkar.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Computer Fundamentals and Programming in C. Reema Thareja, Oxford Publication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405F8-D0B9-4958-9095-08880FE5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0500" y="1403360"/>
            <a:ext cx="4908455" cy="474183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i="1" dirty="0"/>
              <a:t>if(</a:t>
            </a:r>
            <a:r>
              <a:rPr lang="en-IN" i="1" dirty="0" err="1"/>
              <a:t>testexpression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statement-1;</a:t>
            </a:r>
          </a:p>
          <a:p>
            <a:pPr marL="0" indent="0">
              <a:buNone/>
            </a:pPr>
            <a:r>
              <a:rPr lang="en-IN" i="1" dirty="0"/>
              <a:t>………………..</a:t>
            </a:r>
          </a:p>
          <a:p>
            <a:pPr marL="0" indent="0">
              <a:buNone/>
            </a:pPr>
            <a:r>
              <a:rPr lang="en-IN" i="1" dirty="0"/>
              <a:t>………………..</a:t>
            </a:r>
          </a:p>
          <a:p>
            <a:pPr marL="0" indent="0">
              <a:buNone/>
            </a:pPr>
            <a:r>
              <a:rPr lang="en-IN" i="1" dirty="0"/>
              <a:t>statement-n;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statement-x;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674-23E4-4D06-A7D9-C5ECC57CA546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799" y="6"/>
            <a:ext cx="10744199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Simple if statement </a:t>
            </a:r>
            <a:r>
              <a:rPr lang="en-US" sz="2800" dirty="0"/>
              <a:t>(CO3)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F246B57-59AD-440A-8FF6-2193D98A0D5A}"/>
              </a:ext>
            </a:extLst>
          </p:cNvPr>
          <p:cNvSpPr/>
          <p:nvPr/>
        </p:nvSpPr>
        <p:spPr>
          <a:xfrm>
            <a:off x="6934200" y="2307955"/>
            <a:ext cx="2514600" cy="1146048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expression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78D00-0AC2-4F8E-927A-A15CD66117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91500" y="1733153"/>
            <a:ext cx="0" cy="5748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1E9CC06-F8C2-4B67-8FCF-BB616C7D916E}"/>
              </a:ext>
            </a:extLst>
          </p:cNvPr>
          <p:cNvSpPr/>
          <p:nvPr/>
        </p:nvSpPr>
        <p:spPr>
          <a:xfrm>
            <a:off x="7086600" y="3996135"/>
            <a:ext cx="2362200" cy="511175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Statement-Block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AE699E8-D279-48E5-BE40-613B2F672295}"/>
              </a:ext>
            </a:extLst>
          </p:cNvPr>
          <p:cNvSpPr/>
          <p:nvPr/>
        </p:nvSpPr>
        <p:spPr>
          <a:xfrm>
            <a:off x="7086600" y="5127626"/>
            <a:ext cx="2362200" cy="511175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Statement-x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069E5-A84D-4A18-BB46-4951817EE405}"/>
              </a:ext>
            </a:extLst>
          </p:cNvPr>
          <p:cNvCxnSpPr/>
          <p:nvPr/>
        </p:nvCxnSpPr>
        <p:spPr>
          <a:xfrm>
            <a:off x="8191500" y="3454003"/>
            <a:ext cx="0" cy="5748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10DCDA-F41D-4ADF-BAA8-0C32192360AF}"/>
              </a:ext>
            </a:extLst>
          </p:cNvPr>
          <p:cNvCxnSpPr/>
          <p:nvPr/>
        </p:nvCxnSpPr>
        <p:spPr>
          <a:xfrm>
            <a:off x="8191500" y="4507309"/>
            <a:ext cx="0" cy="6203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5">
            <a:extLst>
              <a:ext uri="{FF2B5EF4-FFF2-40B4-BE49-F238E27FC236}">
                <a16:creationId xmlns:a16="http://schemas.microsoft.com/office/drawing/2014/main" id="{28CCC36A-4AA2-4B88-B1BA-11FF0E06AFD3}"/>
              </a:ext>
            </a:extLst>
          </p:cNvPr>
          <p:cNvCxnSpPr>
            <a:stCxn id="14" idx="3"/>
            <a:endCxn id="17" idx="3"/>
          </p:cNvCxnSpPr>
          <p:nvPr/>
        </p:nvCxnSpPr>
        <p:spPr>
          <a:xfrm>
            <a:off x="9448800" y="2880979"/>
            <a:ext cx="12700" cy="2502234"/>
          </a:xfrm>
          <a:prstGeom prst="bentConnector3">
            <a:avLst>
              <a:gd name="adj1" fmla="val 180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154F9F-0BDB-4796-8BCD-E750BB07B5E5}"/>
              </a:ext>
            </a:extLst>
          </p:cNvPr>
          <p:cNvSpPr txBox="1"/>
          <p:nvPr/>
        </p:nvSpPr>
        <p:spPr>
          <a:xfrm>
            <a:off x="9416672" y="2511647"/>
            <a:ext cx="77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31040-3FDA-41EB-BC94-1286EA6B55E6}"/>
              </a:ext>
            </a:extLst>
          </p:cNvPr>
          <p:cNvSpPr txBox="1"/>
          <p:nvPr/>
        </p:nvSpPr>
        <p:spPr>
          <a:xfrm>
            <a:off x="8343900" y="353552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5306DFA-BD11-4C0B-A9E3-846E7C7D5E84}"/>
              </a:ext>
            </a:extLst>
          </p:cNvPr>
          <p:cNvSpPr/>
          <p:nvPr/>
        </p:nvSpPr>
        <p:spPr>
          <a:xfrm>
            <a:off x="4050828" y="2880980"/>
            <a:ext cx="689637" cy="1767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C7B6C-EA2A-4598-8E55-E34EBF4EE1D9}"/>
              </a:ext>
            </a:extLst>
          </p:cNvPr>
          <p:cNvSpPr txBox="1"/>
          <p:nvPr/>
        </p:nvSpPr>
        <p:spPr>
          <a:xfrm>
            <a:off x="4768472" y="3571359"/>
            <a:ext cx="179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Statement-Block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C7CA6-7C28-4DF6-BE00-C3092697BF4E}"/>
              </a:ext>
            </a:extLst>
          </p:cNvPr>
          <p:cNvSpPr txBox="1"/>
          <p:nvPr/>
        </p:nvSpPr>
        <p:spPr>
          <a:xfrm>
            <a:off x="1447799" y="817168"/>
            <a:ext cx="975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the two way decision making statement without else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  <p:bldP spid="16" grpId="0" animBg="1"/>
      <p:bldP spid="17" grpId="0" animBg="1"/>
      <p:bldP spid="21" grpId="0"/>
      <p:bldP spid="22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982200" cy="46021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First </a:t>
            </a:r>
            <a:r>
              <a:rPr lang="en-US" sz="2800" dirty="0" err="1"/>
              <a:t>testexpression</a:t>
            </a:r>
            <a:r>
              <a:rPr lang="en-US" sz="2800" dirty="0"/>
              <a:t> is evaluated.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If the result of </a:t>
            </a:r>
            <a:r>
              <a:rPr lang="en-US" sz="2800" dirty="0" err="1"/>
              <a:t>testexprersssion</a:t>
            </a:r>
            <a:r>
              <a:rPr lang="en-US" sz="2800" dirty="0"/>
              <a:t> is TRUE then Statement-Block inside the if statement is executed and control comes outside the if block.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Otherwise, statement-x outside if block is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7560-7683-4A70-B935-2F68F368C09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6"/>
            <a:ext cx="10820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Execution of Simple if statement </a:t>
            </a:r>
            <a:r>
              <a:rPr lang="en-US" sz="2800" dirty="0"/>
              <a:t>(CO3)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5"/>
            <a:ext cx="57912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i="1" dirty="0"/>
              <a:t>#include&lt;</a:t>
            </a:r>
            <a:r>
              <a:rPr lang="en-IN" sz="3400" i="1" dirty="0" err="1"/>
              <a:t>stdio.h</a:t>
            </a:r>
            <a:r>
              <a:rPr lang="en-IN" sz="3400" i="1" dirty="0"/>
              <a:t>&gt;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#include&lt;</a:t>
            </a:r>
            <a:r>
              <a:rPr lang="en-IN" sz="3400" i="1" dirty="0" err="1"/>
              <a:t>conio.h</a:t>
            </a:r>
            <a:r>
              <a:rPr lang="en-IN" sz="3400" i="1" dirty="0"/>
              <a:t>&gt;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void main()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{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int n;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</a:t>
            </a:r>
            <a:r>
              <a:rPr lang="en-IN" sz="3400" i="1" dirty="0" err="1"/>
              <a:t>printf</a:t>
            </a:r>
            <a:r>
              <a:rPr lang="en-IN" sz="3400" i="1" dirty="0"/>
              <a:t>(“Enter a Number:\n”);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</a:t>
            </a:r>
            <a:r>
              <a:rPr lang="en-IN" sz="3400" i="1" dirty="0" err="1"/>
              <a:t>scanf</a:t>
            </a:r>
            <a:r>
              <a:rPr lang="en-IN" sz="3400" i="1" dirty="0"/>
              <a:t>(“%</a:t>
            </a:r>
            <a:r>
              <a:rPr lang="en-IN" sz="3400" i="1" dirty="0" err="1"/>
              <a:t>d”,&amp;n</a:t>
            </a:r>
            <a:r>
              <a:rPr lang="en-IN" sz="3400" i="1" dirty="0"/>
              <a:t>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if(n&lt;0)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n=-n;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</a:t>
            </a:r>
            <a:r>
              <a:rPr lang="en-IN" sz="3400" i="1" dirty="0" err="1"/>
              <a:t>printf</a:t>
            </a:r>
            <a:r>
              <a:rPr lang="en-IN" sz="3400" i="1" dirty="0"/>
              <a:t>(“Absolute Value=%</a:t>
            </a:r>
            <a:r>
              <a:rPr lang="en-IN" sz="3400" i="1" dirty="0" err="1"/>
              <a:t>d”,n</a:t>
            </a:r>
            <a:r>
              <a:rPr lang="en-IN" sz="3400" i="1" dirty="0"/>
              <a:t>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</a:t>
            </a:r>
            <a:r>
              <a:rPr lang="en-IN" sz="3400" i="1" dirty="0" err="1"/>
              <a:t>getch</a:t>
            </a:r>
            <a:r>
              <a:rPr lang="en-IN" sz="3400" i="1" dirty="0"/>
              <a:t>();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}</a:t>
            </a:r>
            <a:endParaRPr lang="en-IN" sz="3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35169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/>
              <a:t>Program 1. WAP to find the absolute value of the given number.</a:t>
            </a:r>
            <a:r>
              <a:rPr lang="en-US" sz="2400" dirty="0"/>
              <a:t> (CO3)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9D1C0-E32F-4F6A-ADB1-66EBE8BD6BEA}"/>
              </a:ext>
            </a:extLst>
          </p:cNvPr>
          <p:cNvSpPr txBox="1"/>
          <p:nvPr/>
        </p:nvSpPr>
        <p:spPr>
          <a:xfrm>
            <a:off x="7848600" y="3886200"/>
            <a:ext cx="29718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a Number:</a:t>
            </a:r>
          </a:p>
          <a:p>
            <a:r>
              <a:rPr lang="en-IN" sz="2400" dirty="0"/>
              <a:t>-12</a:t>
            </a:r>
          </a:p>
          <a:p>
            <a:r>
              <a:rPr lang="en-IN" sz="2400" dirty="0">
                <a:solidFill>
                  <a:srgbClr val="0070C0"/>
                </a:solidFill>
              </a:rPr>
              <a:t>Absolute Value=12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C7B87-A1A7-47DF-A9DD-9FC4B6F076E6}"/>
              </a:ext>
            </a:extLst>
          </p:cNvPr>
          <p:cNvSpPr txBox="1"/>
          <p:nvPr/>
        </p:nvSpPr>
        <p:spPr>
          <a:xfrm>
            <a:off x="7848600" y="3352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212" y="1470552"/>
            <a:ext cx="5850988" cy="46254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i="1" dirty="0"/>
              <a:t>if(</a:t>
            </a:r>
            <a:r>
              <a:rPr lang="en-IN" i="1" dirty="0" err="1"/>
              <a:t>testexpression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	statement block-1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else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	statement block-2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statement-x;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64212" y="-43450"/>
            <a:ext cx="10744200" cy="8171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if else statement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20C3B6-E34F-44E6-B570-67D2A3A45D16}"/>
              </a:ext>
            </a:extLst>
          </p:cNvPr>
          <p:cNvSpPr/>
          <p:nvPr/>
        </p:nvSpPr>
        <p:spPr>
          <a:xfrm>
            <a:off x="8026978" y="1941400"/>
            <a:ext cx="2424545" cy="1066800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test expression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8E71A3-83A7-4ACD-A827-74432B0AEEB3}"/>
              </a:ext>
            </a:extLst>
          </p:cNvPr>
          <p:cNvCxnSpPr/>
          <p:nvPr/>
        </p:nvCxnSpPr>
        <p:spPr>
          <a:xfrm>
            <a:off x="9228446" y="1470552"/>
            <a:ext cx="0" cy="4572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3">
            <a:extLst>
              <a:ext uri="{FF2B5EF4-FFF2-40B4-BE49-F238E27FC236}">
                <a16:creationId xmlns:a16="http://schemas.microsoft.com/office/drawing/2014/main" id="{DE62355C-A82E-4BA3-A0B4-6DA44F67D9F1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7708324" y="2474799"/>
            <a:ext cx="318655" cy="1447801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395B2-F7F8-4AE0-8368-1506158991C0}"/>
              </a:ext>
            </a:extLst>
          </p:cNvPr>
          <p:cNvSpPr/>
          <p:nvPr/>
        </p:nvSpPr>
        <p:spPr>
          <a:xfrm>
            <a:off x="6705600" y="3897443"/>
            <a:ext cx="1905000" cy="32781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block-1</a:t>
            </a:r>
          </a:p>
        </p:txBody>
      </p: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7F69E00B-FF51-422D-A3BE-89368B6C108D}"/>
              </a:ext>
            </a:extLst>
          </p:cNvPr>
          <p:cNvCxnSpPr>
            <a:stCxn id="9" idx="3"/>
            <a:endCxn id="14" idx="0"/>
          </p:cNvCxnSpPr>
          <p:nvPr/>
        </p:nvCxnSpPr>
        <p:spPr>
          <a:xfrm>
            <a:off x="10451523" y="2474800"/>
            <a:ext cx="426027" cy="1451736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8EEB5B4-380B-4C5B-9D9E-87E00FA036B9}"/>
              </a:ext>
            </a:extLst>
          </p:cNvPr>
          <p:cNvSpPr/>
          <p:nvPr/>
        </p:nvSpPr>
        <p:spPr>
          <a:xfrm>
            <a:off x="9925050" y="3926536"/>
            <a:ext cx="1905000" cy="31631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62D6D8-869B-4F7E-BAC0-3F7C3004746F}"/>
              </a:ext>
            </a:extLst>
          </p:cNvPr>
          <p:cNvSpPr/>
          <p:nvPr/>
        </p:nvSpPr>
        <p:spPr>
          <a:xfrm>
            <a:off x="8016172" y="5694486"/>
            <a:ext cx="2424545" cy="3810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Statement-x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6F8DC-0B47-420D-AFB8-C9FC2021ED60}"/>
              </a:ext>
            </a:extLst>
          </p:cNvPr>
          <p:cNvSpPr txBox="1"/>
          <p:nvPr/>
        </p:nvSpPr>
        <p:spPr>
          <a:xfrm>
            <a:off x="10550237" y="2105467"/>
            <a:ext cx="65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4B1E3-B11F-4B87-8931-095BABF49ECD}"/>
              </a:ext>
            </a:extLst>
          </p:cNvPr>
          <p:cNvSpPr txBox="1"/>
          <p:nvPr/>
        </p:nvSpPr>
        <p:spPr>
          <a:xfrm>
            <a:off x="7356871" y="2105467"/>
            <a:ext cx="7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16A720-42C7-4608-B166-51D68ED1181C}"/>
              </a:ext>
            </a:extLst>
          </p:cNvPr>
          <p:cNvCxnSpPr/>
          <p:nvPr/>
        </p:nvCxnSpPr>
        <p:spPr>
          <a:xfrm flipV="1">
            <a:off x="7658100" y="4952999"/>
            <a:ext cx="3219450" cy="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0C923E-E9BF-447B-95B2-CF250D4CD00F}"/>
              </a:ext>
            </a:extLst>
          </p:cNvPr>
          <p:cNvCxnSpPr>
            <a:stCxn id="12" idx="2"/>
          </p:cNvCxnSpPr>
          <p:nvPr/>
        </p:nvCxnSpPr>
        <p:spPr>
          <a:xfrm>
            <a:off x="7658100" y="4225261"/>
            <a:ext cx="0" cy="72773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4CAA11-2177-4877-9ED3-241FA17CFFE7}"/>
              </a:ext>
            </a:extLst>
          </p:cNvPr>
          <p:cNvCxnSpPr/>
          <p:nvPr/>
        </p:nvCxnSpPr>
        <p:spPr>
          <a:xfrm>
            <a:off x="10877550" y="4225260"/>
            <a:ext cx="0" cy="72773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43025E-FAAC-434C-99DD-A2E5538B49FB}"/>
              </a:ext>
            </a:extLst>
          </p:cNvPr>
          <p:cNvCxnSpPr/>
          <p:nvPr/>
        </p:nvCxnSpPr>
        <p:spPr>
          <a:xfrm>
            <a:off x="9228445" y="4952999"/>
            <a:ext cx="0" cy="72773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BA5980-0066-4112-A5CD-4E42389825FF}"/>
              </a:ext>
            </a:extLst>
          </p:cNvPr>
          <p:cNvSpPr txBox="1"/>
          <p:nvPr/>
        </p:nvSpPr>
        <p:spPr>
          <a:xfrm>
            <a:off x="1447799" y="817168"/>
            <a:ext cx="975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the two way decision making statement.</a:t>
            </a:r>
          </a:p>
        </p:txBody>
      </p:sp>
    </p:spTree>
    <p:extLst>
      <p:ext uri="{BB962C8B-B14F-4D97-AF65-F5344CB8AC3E}">
        <p14:creationId xmlns:p14="http://schemas.microsoft.com/office/powerpoint/2010/main" val="38271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4" grpId="0" animBg="1"/>
      <p:bldP spid="15" grpId="0" animBg="1"/>
      <p:bldP spid="16" grpId="0"/>
      <p:bldP spid="17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9982200" cy="4297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First </a:t>
            </a:r>
            <a:r>
              <a:rPr lang="en-US" sz="2800" dirty="0" err="1"/>
              <a:t>testexpression</a:t>
            </a:r>
            <a:r>
              <a:rPr lang="en-US" sz="2800" dirty="0"/>
              <a:t> is evaluated.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If result of </a:t>
            </a:r>
            <a:r>
              <a:rPr lang="en-US" sz="2800" dirty="0" err="1"/>
              <a:t>testexprersssion</a:t>
            </a:r>
            <a:r>
              <a:rPr lang="en-US" sz="2800" dirty="0"/>
              <a:t> is true the Statement Block-1 inside the if statement is executed and control goes outside the if block.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Otherwise, statement block-2 inside the else block is executed and control goes outside the else block.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The statement-x outside the if-else block is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7560-7683-4A70-B935-2F68F368C09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20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Execution of if-else statement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95336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6781800" cy="5081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100" i="1" dirty="0"/>
              <a:t>#include&lt;</a:t>
            </a:r>
            <a:r>
              <a:rPr lang="en-IN" sz="3100" i="1" dirty="0" err="1"/>
              <a:t>stdio.h</a:t>
            </a:r>
            <a:r>
              <a:rPr lang="en-IN" sz="3100" i="1" dirty="0"/>
              <a:t>&gt;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#include&lt;</a:t>
            </a:r>
            <a:r>
              <a:rPr lang="en-IN" sz="3100" i="1" dirty="0" err="1"/>
              <a:t>conio.h</a:t>
            </a:r>
            <a:r>
              <a:rPr lang="en-IN" sz="3100" i="1" dirty="0"/>
              <a:t>&gt;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void main()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{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int </a:t>
            </a:r>
            <a:r>
              <a:rPr lang="en-IN" sz="3100" i="1" dirty="0" err="1"/>
              <a:t>a,b</a:t>
            </a:r>
            <a:r>
              <a:rPr lang="en-IN" sz="3100" i="1" dirty="0"/>
              <a:t>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</a:t>
            </a:r>
            <a:r>
              <a:rPr lang="en-IN" sz="3100" i="1" dirty="0" err="1"/>
              <a:t>printf</a:t>
            </a:r>
            <a:r>
              <a:rPr lang="en-IN" sz="3100" i="1" dirty="0"/>
              <a:t>(“Enter the values of a and b:\n”);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</a:t>
            </a:r>
            <a:r>
              <a:rPr lang="en-IN" sz="3100" i="1" dirty="0" err="1"/>
              <a:t>scanf</a:t>
            </a:r>
            <a:r>
              <a:rPr lang="en-IN" sz="3100" i="1" dirty="0"/>
              <a:t>(“%</a:t>
            </a:r>
            <a:r>
              <a:rPr lang="en-IN" sz="3100" i="1" dirty="0" err="1"/>
              <a:t>d%d</a:t>
            </a:r>
            <a:r>
              <a:rPr lang="en-IN" sz="3100" i="1" dirty="0"/>
              <a:t>”,&amp;</a:t>
            </a:r>
            <a:r>
              <a:rPr lang="en-IN" sz="3100" i="1" dirty="0" err="1"/>
              <a:t>a,&amp;b</a:t>
            </a:r>
            <a:r>
              <a:rPr lang="en-IN" sz="3100" i="1" dirty="0"/>
              <a:t>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if(a&gt;b)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	</a:t>
            </a:r>
            <a:r>
              <a:rPr lang="en-IN" sz="3100" i="1" dirty="0" err="1"/>
              <a:t>printf</a:t>
            </a:r>
            <a:r>
              <a:rPr lang="en-IN" sz="3100" i="1" dirty="0"/>
              <a:t>(“%d is </a:t>
            </a:r>
            <a:r>
              <a:rPr lang="en-IN" sz="3100" i="1" dirty="0" err="1"/>
              <a:t>larger”,a</a:t>
            </a:r>
            <a:r>
              <a:rPr lang="en-IN" sz="3100" i="1" dirty="0"/>
              <a:t>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else 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	</a:t>
            </a:r>
            <a:r>
              <a:rPr lang="en-IN" sz="3100" i="1" dirty="0" err="1"/>
              <a:t>printf</a:t>
            </a:r>
            <a:r>
              <a:rPr lang="en-IN" sz="3100" i="1" dirty="0"/>
              <a:t>(“%d is </a:t>
            </a:r>
            <a:r>
              <a:rPr lang="en-IN" sz="3100" i="1" dirty="0" err="1"/>
              <a:t>larger”,b</a:t>
            </a:r>
            <a:r>
              <a:rPr lang="en-IN" sz="3100" i="1" dirty="0"/>
              <a:t>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</a:t>
            </a:r>
            <a:r>
              <a:rPr lang="en-IN" sz="3100" i="1" dirty="0" err="1"/>
              <a:t>getch</a:t>
            </a:r>
            <a:r>
              <a:rPr lang="en-IN" sz="3100" i="1" dirty="0"/>
              <a:t>();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}</a:t>
            </a:r>
            <a:endParaRPr lang="en-IN" sz="31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Program 2. Program to find the larger of two numbers. </a:t>
            </a:r>
            <a:r>
              <a:rPr lang="en-IN" sz="2800" dirty="0"/>
              <a:t>(CO3)</a:t>
            </a:r>
            <a:r>
              <a:rPr lang="en-IN" sz="3200" dirty="0"/>
              <a:t> 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FB290-764D-4820-8BE9-17083032D6FF}"/>
              </a:ext>
            </a:extLst>
          </p:cNvPr>
          <p:cNvSpPr txBox="1"/>
          <p:nvPr/>
        </p:nvSpPr>
        <p:spPr>
          <a:xfrm>
            <a:off x="7696200" y="4347864"/>
            <a:ext cx="3786190" cy="156519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the values of a and b:</a:t>
            </a:r>
          </a:p>
          <a:p>
            <a:r>
              <a:rPr lang="en-US" sz="2400" dirty="0"/>
              <a:t>56</a:t>
            </a:r>
            <a:endParaRPr lang="en-IN" sz="2400" dirty="0"/>
          </a:p>
          <a:p>
            <a:r>
              <a:rPr lang="en-US" sz="2400" dirty="0"/>
              <a:t>25</a:t>
            </a:r>
            <a:endParaRPr lang="en-IN" sz="2400" dirty="0"/>
          </a:p>
          <a:p>
            <a:r>
              <a:rPr lang="en-IN" sz="2400" dirty="0">
                <a:solidFill>
                  <a:srgbClr val="0070C0"/>
                </a:solidFill>
              </a:rPr>
              <a:t>56 is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5022A-BA8F-4AC3-8600-15DE1E728B1E}"/>
              </a:ext>
            </a:extLst>
          </p:cNvPr>
          <p:cNvSpPr txBox="1"/>
          <p:nvPr/>
        </p:nvSpPr>
        <p:spPr>
          <a:xfrm>
            <a:off x="8610600" y="3886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038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5181600" cy="5289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Pre-processor Directives</a:t>
            </a:r>
          </a:p>
          <a:p>
            <a:pPr lvl="2"/>
            <a:r>
              <a:rPr lang="en-US" dirty="0"/>
              <a:t>Standard pre-processor directives</a:t>
            </a:r>
          </a:p>
          <a:p>
            <a:pPr lvl="2"/>
            <a:r>
              <a:rPr lang="en-US" dirty="0"/>
              <a:t>Types of pre-processor directives</a:t>
            </a:r>
          </a:p>
          <a:p>
            <a:pPr lvl="2"/>
            <a:r>
              <a:rPr lang="en-US" dirty="0"/>
              <a:t>Defining and calling macros</a:t>
            </a: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Pointer</a:t>
            </a:r>
          </a:p>
          <a:p>
            <a:pPr lvl="2"/>
            <a:r>
              <a:rPr lang="en-US" dirty="0"/>
              <a:t>Introduction to pointers</a:t>
            </a:r>
          </a:p>
          <a:p>
            <a:pPr lvl="2"/>
            <a:r>
              <a:rPr lang="en-US" dirty="0"/>
              <a:t>Declaration </a:t>
            </a:r>
          </a:p>
          <a:p>
            <a:pPr lvl="2"/>
            <a:r>
              <a:rPr lang="en-US" dirty="0"/>
              <a:t>Arithmetic of pointers</a:t>
            </a: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20DD-35A7-4D30-9307-22ACBFF8ADD3}" type="datetime1">
              <a:rPr lang="en-US" smtClean="0"/>
              <a:t>1/2/2023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47800" y="7"/>
            <a:ext cx="106680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0123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5867400" cy="50057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a;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(“Enter the value of a:\n”);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d”,&amp;a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if(a%2==0)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printf</a:t>
            </a:r>
            <a:r>
              <a:rPr lang="en-IN" i="1" dirty="0"/>
              <a:t>(“%d is </a:t>
            </a:r>
            <a:r>
              <a:rPr lang="en-IN" i="1" dirty="0" err="1"/>
              <a:t>Even”,a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else 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printf</a:t>
            </a:r>
            <a:r>
              <a:rPr lang="en-IN" i="1" dirty="0"/>
              <a:t>(“%d is </a:t>
            </a:r>
            <a:r>
              <a:rPr lang="en-IN" i="1" dirty="0" err="1"/>
              <a:t>Odd”,a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dirty="0"/>
              <a:t>Program 3. WAP to check whether the given number is odd or even. (CO3) 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6C305-135A-4BFC-AFDC-E7C5BC8BAC4A}"/>
              </a:ext>
            </a:extLst>
          </p:cNvPr>
          <p:cNvSpPr txBox="1"/>
          <p:nvPr/>
        </p:nvSpPr>
        <p:spPr>
          <a:xfrm>
            <a:off x="8610600" y="3657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297D2-7D8E-4C5B-80EE-C101D33EF0C8}"/>
              </a:ext>
            </a:extLst>
          </p:cNvPr>
          <p:cNvSpPr txBox="1"/>
          <p:nvPr/>
        </p:nvSpPr>
        <p:spPr>
          <a:xfrm>
            <a:off x="8710610" y="4191000"/>
            <a:ext cx="287179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the value of a:</a:t>
            </a:r>
          </a:p>
          <a:p>
            <a:r>
              <a:rPr lang="en-US" sz="2400" dirty="0"/>
              <a:t>36</a:t>
            </a:r>
            <a:endParaRPr lang="en-IN" sz="2400" dirty="0"/>
          </a:p>
          <a:p>
            <a:r>
              <a:rPr lang="en-IN" sz="2400" dirty="0">
                <a:solidFill>
                  <a:srgbClr val="0070C0"/>
                </a:solidFill>
              </a:rPr>
              <a:t>36 is Even</a:t>
            </a:r>
          </a:p>
        </p:txBody>
      </p:sp>
    </p:spTree>
    <p:extLst>
      <p:ext uri="{BB962C8B-B14F-4D97-AF65-F5344CB8AC3E}">
        <p14:creationId xmlns:p14="http://schemas.microsoft.com/office/powerpoint/2010/main" val="90343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3505200" cy="4679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100" b="1" dirty="0"/>
              <a:t>syntax:</a:t>
            </a:r>
          </a:p>
          <a:p>
            <a:pPr marL="0" indent="0">
              <a:buNone/>
            </a:pPr>
            <a:r>
              <a:rPr lang="en-IN" sz="3100" i="1" dirty="0">
                <a:solidFill>
                  <a:srgbClr val="FF0000"/>
                </a:solidFill>
              </a:rPr>
              <a:t>if(test expression-1)</a:t>
            </a:r>
          </a:p>
          <a:p>
            <a:pPr marL="0" indent="0">
              <a:buNone/>
            </a:pPr>
            <a:r>
              <a:rPr lang="en-IN" sz="3100" i="1" dirty="0"/>
              <a:t>{</a:t>
            </a:r>
          </a:p>
          <a:p>
            <a:pPr marL="0" indent="0">
              <a:buNone/>
            </a:pPr>
            <a:r>
              <a:rPr lang="en-IN" sz="3100" i="1" dirty="0">
                <a:solidFill>
                  <a:srgbClr val="00B050"/>
                </a:solidFill>
              </a:rPr>
              <a:t>     if(test expression-2)</a:t>
            </a:r>
          </a:p>
          <a:p>
            <a:pPr marL="0" indent="0">
              <a:buNone/>
            </a:pPr>
            <a:r>
              <a:rPr lang="en-IN" sz="3100" i="1" dirty="0"/>
              <a:t>      {</a:t>
            </a:r>
          </a:p>
          <a:p>
            <a:pPr marL="0" indent="0">
              <a:buNone/>
            </a:pPr>
            <a:r>
              <a:rPr lang="en-IN" sz="3100" i="1" dirty="0"/>
              <a:t>         statement block-1</a:t>
            </a:r>
          </a:p>
          <a:p>
            <a:pPr marL="0" indent="0">
              <a:buNone/>
            </a:pPr>
            <a:r>
              <a:rPr lang="en-IN" sz="3100" i="1" dirty="0"/>
              <a:t>       }</a:t>
            </a:r>
          </a:p>
          <a:p>
            <a:pPr marL="0" indent="0">
              <a:buNone/>
            </a:pPr>
            <a:r>
              <a:rPr lang="en-IN" sz="3100" i="1" dirty="0">
                <a:solidFill>
                  <a:srgbClr val="00B050"/>
                </a:solidFill>
              </a:rPr>
              <a:t>      else</a:t>
            </a:r>
          </a:p>
          <a:p>
            <a:pPr marL="0" indent="0">
              <a:buNone/>
            </a:pPr>
            <a:r>
              <a:rPr lang="en-IN" sz="3100" i="1" dirty="0"/>
              <a:t>      {</a:t>
            </a:r>
          </a:p>
          <a:p>
            <a:pPr marL="0" indent="0">
              <a:buNone/>
            </a:pPr>
            <a:r>
              <a:rPr lang="en-IN" sz="3100" i="1" dirty="0"/>
              <a:t>         statement block-2</a:t>
            </a:r>
          </a:p>
          <a:p>
            <a:pPr marL="0" indent="0">
              <a:buNone/>
            </a:pPr>
            <a:r>
              <a:rPr lang="en-IN" sz="3100" i="1" dirty="0"/>
              <a:t>       }</a:t>
            </a:r>
          </a:p>
          <a:p>
            <a:pPr marL="0" indent="0">
              <a:buNone/>
            </a:pPr>
            <a:r>
              <a:rPr lang="en-IN" sz="3100" i="1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Nested if else statement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726D561-7434-40E9-A75F-6AEB7866DEA4}"/>
              </a:ext>
            </a:extLst>
          </p:cNvPr>
          <p:cNvSpPr txBox="1">
            <a:spLocks/>
          </p:cNvSpPr>
          <p:nvPr/>
        </p:nvSpPr>
        <p:spPr>
          <a:xfrm>
            <a:off x="6045200" y="1524000"/>
            <a:ext cx="3505200" cy="4700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i="1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</a:t>
            </a:r>
            <a:r>
              <a:rPr lang="en-IN" sz="2800" i="1" dirty="0">
                <a:solidFill>
                  <a:srgbClr val="0070C0"/>
                </a:solidFill>
              </a:rPr>
              <a:t>if(test expression-3)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   statement block-3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</a:t>
            </a:r>
            <a:r>
              <a:rPr lang="en-IN" sz="2800" i="1" dirty="0">
                <a:solidFill>
                  <a:srgbClr val="0070C0"/>
                </a:solidFill>
              </a:rPr>
              <a:t>else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 {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   statement block-4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      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i="1" dirty="0"/>
              <a:t>Statement-x;</a:t>
            </a:r>
          </a:p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5832C6-6EE3-4E2A-A471-B40C7E9CE1DA}"/>
              </a:ext>
            </a:extLst>
          </p:cNvPr>
          <p:cNvCxnSpPr>
            <a:cxnSpLocks/>
          </p:cNvCxnSpPr>
          <p:nvPr/>
        </p:nvCxnSpPr>
        <p:spPr>
          <a:xfrm>
            <a:off x="5511800" y="13716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0A288B-BCEF-4A27-9A6D-3F8F849623E8}"/>
              </a:ext>
            </a:extLst>
          </p:cNvPr>
          <p:cNvSpPr txBox="1"/>
          <p:nvPr/>
        </p:nvSpPr>
        <p:spPr>
          <a:xfrm>
            <a:off x="1295400" y="924580"/>
            <a:ext cx="990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if-else block is nested inside another if-else block.</a:t>
            </a:r>
          </a:p>
        </p:txBody>
      </p:sp>
    </p:spTree>
    <p:extLst>
      <p:ext uri="{BB962C8B-B14F-4D97-AF65-F5344CB8AC3E}">
        <p14:creationId xmlns:p14="http://schemas.microsoft.com/office/powerpoint/2010/main" val="5336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 build="p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Flowchart nested if else statement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799C9F5-B177-4131-A335-D53C8186A157}"/>
              </a:ext>
            </a:extLst>
          </p:cNvPr>
          <p:cNvSpPr/>
          <p:nvPr/>
        </p:nvSpPr>
        <p:spPr>
          <a:xfrm>
            <a:off x="4734636" y="1281472"/>
            <a:ext cx="2514600" cy="914400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test expression-1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21D69BF-2030-47B7-AA87-7E77F6A09664}"/>
              </a:ext>
            </a:extLst>
          </p:cNvPr>
          <p:cNvSpPr/>
          <p:nvPr/>
        </p:nvSpPr>
        <p:spPr>
          <a:xfrm>
            <a:off x="3113964" y="2713498"/>
            <a:ext cx="1910096" cy="1096962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B050"/>
                </a:solidFill>
              </a:rPr>
              <a:t>test expression-2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4AE93AC2-85E0-48FC-925C-FFBD851EACBE}"/>
              </a:ext>
            </a:extLst>
          </p:cNvPr>
          <p:cNvSpPr/>
          <p:nvPr/>
        </p:nvSpPr>
        <p:spPr>
          <a:xfrm>
            <a:off x="7000164" y="2751562"/>
            <a:ext cx="1828800" cy="1096962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0070C0"/>
                </a:solidFill>
              </a:rPr>
              <a:t>test expression-3</a:t>
            </a:r>
          </a:p>
        </p:txBody>
      </p: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5A04D612-98C7-496B-9E4C-B66000F11B61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4028364" y="1738672"/>
            <a:ext cx="706272" cy="1013618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6">
            <a:extLst>
              <a:ext uri="{FF2B5EF4-FFF2-40B4-BE49-F238E27FC236}">
                <a16:creationId xmlns:a16="http://schemas.microsoft.com/office/drawing/2014/main" id="{3F8F372E-F5EC-4702-8AF0-1B629641239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9236" y="1738672"/>
            <a:ext cx="661632" cy="1021965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0A01F-7649-4835-B496-7E988D986537}"/>
              </a:ext>
            </a:extLst>
          </p:cNvPr>
          <p:cNvCxnSpPr>
            <a:endCxn id="9" idx="0"/>
          </p:cNvCxnSpPr>
          <p:nvPr/>
        </p:nvCxnSpPr>
        <p:spPr>
          <a:xfrm>
            <a:off x="5991936" y="771091"/>
            <a:ext cx="0" cy="51038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D301357-B076-4825-8F96-EC492A83063F}"/>
              </a:ext>
            </a:extLst>
          </p:cNvPr>
          <p:cNvSpPr/>
          <p:nvPr/>
        </p:nvSpPr>
        <p:spPr>
          <a:xfrm>
            <a:off x="2133600" y="4281527"/>
            <a:ext cx="1371600" cy="563774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block-1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195A24A-875F-46A4-AE70-5A3119F131C5}"/>
              </a:ext>
            </a:extLst>
          </p:cNvPr>
          <p:cNvSpPr/>
          <p:nvPr/>
        </p:nvSpPr>
        <p:spPr>
          <a:xfrm>
            <a:off x="4363303" y="4281527"/>
            <a:ext cx="1371600" cy="527644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block-2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6A685B7-E805-4CBE-8A14-FAA3F206C5FD}"/>
              </a:ext>
            </a:extLst>
          </p:cNvPr>
          <p:cNvSpPr/>
          <p:nvPr/>
        </p:nvSpPr>
        <p:spPr>
          <a:xfrm>
            <a:off x="4570863" y="5786760"/>
            <a:ext cx="2156346" cy="270904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Statement-x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3B223AF-E659-4901-857C-2B7CD034FD5D}"/>
              </a:ext>
            </a:extLst>
          </p:cNvPr>
          <p:cNvSpPr/>
          <p:nvPr/>
        </p:nvSpPr>
        <p:spPr>
          <a:xfrm>
            <a:off x="6024720" y="4335521"/>
            <a:ext cx="1371600" cy="509687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69E13C0-CBB3-4461-8DE1-E27EDB5C7AED}"/>
              </a:ext>
            </a:extLst>
          </p:cNvPr>
          <p:cNvSpPr/>
          <p:nvPr/>
        </p:nvSpPr>
        <p:spPr>
          <a:xfrm>
            <a:off x="8319688" y="4322506"/>
            <a:ext cx="1274928" cy="52064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3EA21B-B2BF-4900-91B4-8A422E1EE7F9}"/>
              </a:ext>
            </a:extLst>
          </p:cNvPr>
          <p:cNvCxnSpPr>
            <a:cxnSpLocks/>
          </p:cNvCxnSpPr>
          <p:nvPr/>
        </p:nvCxnSpPr>
        <p:spPr>
          <a:xfrm>
            <a:off x="2819399" y="5377760"/>
            <a:ext cx="6238165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A9B235-A59B-4CB9-A57C-077D8580736E}"/>
              </a:ext>
            </a:extLst>
          </p:cNvPr>
          <p:cNvCxnSpPr>
            <a:stCxn id="15" idx="2"/>
          </p:cNvCxnSpPr>
          <p:nvPr/>
        </p:nvCxnSpPr>
        <p:spPr>
          <a:xfrm>
            <a:off x="2819400" y="4845301"/>
            <a:ext cx="0" cy="52064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970CD8-0613-44BA-9205-D29F3D1E3EC0}"/>
              </a:ext>
            </a:extLst>
          </p:cNvPr>
          <p:cNvCxnSpPr/>
          <p:nvPr/>
        </p:nvCxnSpPr>
        <p:spPr>
          <a:xfrm>
            <a:off x="9057564" y="4857120"/>
            <a:ext cx="0" cy="52064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FF5050-E67B-46F6-BB73-0BAD3BBE10D9}"/>
              </a:ext>
            </a:extLst>
          </p:cNvPr>
          <p:cNvCxnSpPr>
            <a:cxnSpLocks/>
          </p:cNvCxnSpPr>
          <p:nvPr/>
        </p:nvCxnSpPr>
        <p:spPr>
          <a:xfrm>
            <a:off x="5649036" y="5365941"/>
            <a:ext cx="0" cy="42525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885A99-4E80-4445-AFDF-9D6604B2125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049103" y="4809171"/>
            <a:ext cx="0" cy="56858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AA6E19-9B49-401D-B4B5-B623B0C4877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0520" y="4845208"/>
            <a:ext cx="0" cy="52073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4719E04-F3F3-4C16-88EF-1BC935508401}"/>
              </a:ext>
            </a:extLst>
          </p:cNvPr>
          <p:cNvSpPr txBox="1"/>
          <p:nvPr/>
        </p:nvSpPr>
        <p:spPr>
          <a:xfrm>
            <a:off x="5049102" y="2908789"/>
            <a:ext cx="85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46119F-8158-4A09-9DFB-ECCD526FD49E}"/>
              </a:ext>
            </a:extLst>
          </p:cNvPr>
          <p:cNvSpPr txBox="1"/>
          <p:nvPr/>
        </p:nvSpPr>
        <p:spPr>
          <a:xfrm>
            <a:off x="4062396" y="1374152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C6742-50E1-4580-9A95-554696316A11}"/>
              </a:ext>
            </a:extLst>
          </p:cNvPr>
          <p:cNvSpPr txBox="1"/>
          <p:nvPr/>
        </p:nvSpPr>
        <p:spPr>
          <a:xfrm>
            <a:off x="6463068" y="2895600"/>
            <a:ext cx="91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D3157E-3EB7-473A-A010-9906F4E3C487}"/>
              </a:ext>
            </a:extLst>
          </p:cNvPr>
          <p:cNvSpPr txBox="1"/>
          <p:nvPr/>
        </p:nvSpPr>
        <p:spPr>
          <a:xfrm>
            <a:off x="2611232" y="2892646"/>
            <a:ext cx="89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A2815-32A2-450D-BD5A-452BDA1E0E9D}"/>
              </a:ext>
            </a:extLst>
          </p:cNvPr>
          <p:cNvSpPr txBox="1"/>
          <p:nvPr/>
        </p:nvSpPr>
        <p:spPr>
          <a:xfrm>
            <a:off x="7296976" y="1365598"/>
            <a:ext cx="91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3E67B9-550F-468F-8382-A39CF2DE099E}"/>
              </a:ext>
            </a:extLst>
          </p:cNvPr>
          <p:cNvSpPr txBox="1"/>
          <p:nvPr/>
        </p:nvSpPr>
        <p:spPr>
          <a:xfrm>
            <a:off x="8898220" y="2921405"/>
            <a:ext cx="91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False</a:t>
            </a:r>
          </a:p>
        </p:txBody>
      </p:sp>
      <p:cxnSp>
        <p:nvCxnSpPr>
          <p:cNvPr id="38" name="Elbow Connector 13">
            <a:extLst>
              <a:ext uri="{FF2B5EF4-FFF2-40B4-BE49-F238E27FC236}">
                <a16:creationId xmlns:a16="http://schemas.microsoft.com/office/drawing/2014/main" id="{19ABD5B8-873D-4A92-8925-20AB85D0626F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2819400" y="3261979"/>
            <a:ext cx="294564" cy="1019548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6">
            <a:extLst>
              <a:ext uri="{FF2B5EF4-FFF2-40B4-BE49-F238E27FC236}">
                <a16:creationId xmlns:a16="http://schemas.microsoft.com/office/drawing/2014/main" id="{B23550AD-D83E-4158-8577-7CFE9DE31C02}"/>
              </a:ext>
            </a:extLst>
          </p:cNvPr>
          <p:cNvCxnSpPr>
            <a:cxnSpLocks/>
          </p:cNvCxnSpPr>
          <p:nvPr/>
        </p:nvCxnSpPr>
        <p:spPr>
          <a:xfrm>
            <a:off x="5024060" y="3267908"/>
            <a:ext cx="342900" cy="1013619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3">
            <a:extLst>
              <a:ext uri="{FF2B5EF4-FFF2-40B4-BE49-F238E27FC236}">
                <a16:creationId xmlns:a16="http://schemas.microsoft.com/office/drawing/2014/main" id="{3F59858C-ABA5-4176-9B48-68D4C4A13D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7810" y="3300686"/>
            <a:ext cx="294564" cy="1019548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16">
            <a:extLst>
              <a:ext uri="{FF2B5EF4-FFF2-40B4-BE49-F238E27FC236}">
                <a16:creationId xmlns:a16="http://schemas.microsoft.com/office/drawing/2014/main" id="{5CE00D55-E5C0-4241-AE83-31721546318A}"/>
              </a:ext>
            </a:extLst>
          </p:cNvPr>
          <p:cNvCxnSpPr>
            <a:cxnSpLocks/>
          </p:cNvCxnSpPr>
          <p:nvPr/>
        </p:nvCxnSpPr>
        <p:spPr>
          <a:xfrm>
            <a:off x="8839110" y="3306615"/>
            <a:ext cx="342900" cy="1013619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4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EEF2B-35FC-43AD-982D-D15FCF5C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15994"/>
            <a:ext cx="5613400" cy="5210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int year;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printf</a:t>
            </a:r>
            <a:r>
              <a:rPr lang="en-IN" i="1" dirty="0"/>
              <a:t>(“Enter the year:\n”);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d”,&amp;year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if(year%100==0)</a:t>
            </a:r>
          </a:p>
          <a:p>
            <a:pPr marL="0" indent="0">
              <a:buNone/>
            </a:pPr>
            <a:r>
              <a:rPr lang="en-US" i="1" dirty="0"/>
              <a:t>{	</a:t>
            </a:r>
          </a:p>
          <a:p>
            <a:pPr marL="0" indent="0">
              <a:buNone/>
            </a:pPr>
            <a:r>
              <a:rPr lang="en-US" i="1" dirty="0"/>
              <a:t>   if(year%400==0)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    </a:t>
            </a:r>
            <a:r>
              <a:rPr lang="en-IN" i="1" dirty="0" err="1"/>
              <a:t>printf</a:t>
            </a:r>
            <a:r>
              <a:rPr lang="en-IN" i="1" dirty="0"/>
              <a:t>(“%d is a leap </a:t>
            </a:r>
            <a:r>
              <a:rPr lang="en-IN" i="1" dirty="0" err="1"/>
              <a:t>year”,year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   else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IN" i="1" dirty="0" err="1"/>
              <a:t>printf</a:t>
            </a:r>
            <a:r>
              <a:rPr lang="en-IN" i="1" dirty="0"/>
              <a:t>(“%d is not  a  leap </a:t>
            </a:r>
            <a:r>
              <a:rPr lang="en-IN" i="1" dirty="0" err="1"/>
              <a:t>year”,year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7669B2-6B1B-4EC4-8C3A-809E0748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915993"/>
            <a:ext cx="5384798" cy="34274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else 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    if(year%4==0)</a:t>
            </a:r>
          </a:p>
          <a:p>
            <a:pPr marL="0" indent="0">
              <a:buNone/>
            </a:pPr>
            <a:r>
              <a:rPr lang="en-IN" i="1" dirty="0"/>
              <a:t>        </a:t>
            </a:r>
            <a:r>
              <a:rPr lang="en-IN" i="1" dirty="0" err="1"/>
              <a:t>printf</a:t>
            </a:r>
            <a:r>
              <a:rPr lang="en-IN" i="1" dirty="0"/>
              <a:t>(“%d is a leap </a:t>
            </a:r>
            <a:r>
              <a:rPr lang="en-IN" i="1" dirty="0" err="1"/>
              <a:t>year”,year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    else</a:t>
            </a:r>
          </a:p>
          <a:p>
            <a:pPr marL="0" indent="0">
              <a:buNone/>
            </a:pPr>
            <a:r>
              <a:rPr lang="en-US" i="1" dirty="0"/>
              <a:t>        </a:t>
            </a:r>
            <a:r>
              <a:rPr lang="en-IN" i="1" dirty="0" err="1"/>
              <a:t>printf</a:t>
            </a:r>
            <a:r>
              <a:rPr lang="en-IN" i="1" dirty="0"/>
              <a:t>(“%d is not a leap </a:t>
            </a:r>
            <a:r>
              <a:rPr lang="en-IN" i="1" dirty="0" err="1"/>
              <a:t>year”,year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600" dirty="0"/>
              <a:t>Program 4. WAP to check whether the given year is leap year or not. (CO3)</a:t>
            </a:r>
            <a:r>
              <a:rPr lang="en-IN" sz="2800" dirty="0"/>
              <a:t>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68764-5EF5-418B-AAAE-91EA43612673}"/>
              </a:ext>
            </a:extLst>
          </p:cNvPr>
          <p:cNvSpPr txBox="1"/>
          <p:nvPr/>
        </p:nvSpPr>
        <p:spPr>
          <a:xfrm>
            <a:off x="8229600" y="4191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A2FEA-CAAC-4362-9654-65D544D1086A}"/>
              </a:ext>
            </a:extLst>
          </p:cNvPr>
          <p:cNvSpPr txBox="1"/>
          <p:nvPr/>
        </p:nvSpPr>
        <p:spPr>
          <a:xfrm>
            <a:off x="8305800" y="4648200"/>
            <a:ext cx="32766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the year:</a:t>
            </a:r>
          </a:p>
          <a:p>
            <a:r>
              <a:rPr lang="en-US" sz="2400" dirty="0"/>
              <a:t>2100</a:t>
            </a:r>
            <a:endParaRPr lang="en-IN" sz="2400" dirty="0"/>
          </a:p>
          <a:p>
            <a:r>
              <a:rPr lang="en-US" sz="2400" dirty="0">
                <a:solidFill>
                  <a:srgbClr val="0070C0"/>
                </a:solidFill>
              </a:rPr>
              <a:t>2100 is not the leap year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24785-0B3C-4060-9F8B-F86F8140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15994"/>
            <a:ext cx="5689600" cy="52101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int  </a:t>
            </a:r>
            <a:r>
              <a:rPr lang="en-IN" i="1" dirty="0" err="1"/>
              <a:t>a,b,c</a:t>
            </a:r>
            <a:r>
              <a:rPr lang="en-IN" i="1" dirty="0"/>
              <a:t> 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printf</a:t>
            </a:r>
            <a:r>
              <a:rPr lang="en-IN" i="1" dirty="0"/>
              <a:t>(“Enter the values of a, b and c:\n”);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d%d%d</a:t>
            </a:r>
            <a:r>
              <a:rPr lang="en-IN" i="1" dirty="0"/>
              <a:t>”,&amp;</a:t>
            </a:r>
            <a:r>
              <a:rPr lang="en-IN" i="1" dirty="0" err="1"/>
              <a:t>a,&amp;b,&amp;c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if(a&gt;b)</a:t>
            </a:r>
          </a:p>
          <a:p>
            <a:pPr marL="0" indent="0">
              <a:buNone/>
            </a:pPr>
            <a:r>
              <a:rPr lang="en-US" i="1" dirty="0"/>
              <a:t>{	</a:t>
            </a:r>
          </a:p>
          <a:p>
            <a:pPr marL="0" indent="0">
              <a:buNone/>
            </a:pPr>
            <a:r>
              <a:rPr lang="en-US" i="1" dirty="0"/>
              <a:t>   if(a&gt;c)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    </a:t>
            </a:r>
            <a:r>
              <a:rPr lang="en-IN" i="1" dirty="0" err="1"/>
              <a:t>printf</a:t>
            </a:r>
            <a:r>
              <a:rPr lang="en-IN" i="1" dirty="0"/>
              <a:t>(“%d is the </a:t>
            </a:r>
            <a:r>
              <a:rPr lang="en-IN" i="1" dirty="0" err="1"/>
              <a:t>largest”,a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   else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IN" i="1" dirty="0"/>
              <a:t> </a:t>
            </a:r>
            <a:r>
              <a:rPr lang="en-IN" i="1" dirty="0" err="1"/>
              <a:t>printf</a:t>
            </a:r>
            <a:r>
              <a:rPr lang="en-IN" i="1" dirty="0"/>
              <a:t>(“%d is the </a:t>
            </a:r>
            <a:r>
              <a:rPr lang="en-IN" i="1" dirty="0" err="1"/>
              <a:t>largest”,c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3210E3-95BD-4BE8-96D8-A29721B51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915993"/>
            <a:ext cx="5384798" cy="33512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else 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    if(b&gt;c)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IN" i="1" dirty="0"/>
              <a:t> </a:t>
            </a:r>
            <a:r>
              <a:rPr lang="en-IN" i="1" dirty="0" err="1"/>
              <a:t>printf</a:t>
            </a:r>
            <a:r>
              <a:rPr lang="en-IN" i="1" dirty="0"/>
              <a:t>(“%d is the </a:t>
            </a:r>
            <a:r>
              <a:rPr lang="en-IN" i="1" dirty="0" err="1"/>
              <a:t>largest”,b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    else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IN" i="1" dirty="0"/>
              <a:t> </a:t>
            </a:r>
            <a:r>
              <a:rPr lang="en-IN" i="1" dirty="0" err="1"/>
              <a:t>printf</a:t>
            </a:r>
            <a:r>
              <a:rPr lang="en-IN" i="1" dirty="0"/>
              <a:t>(“%d is the </a:t>
            </a:r>
            <a:r>
              <a:rPr lang="en-IN" i="1" dirty="0" err="1"/>
              <a:t>largest”,c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Program 5. WAP to find  the largest of three numbers. </a:t>
            </a:r>
            <a:r>
              <a:rPr lang="en-IN" sz="2800" dirty="0"/>
              <a:t>(CO3)</a:t>
            </a:r>
            <a:r>
              <a:rPr lang="en-IN" sz="3200" dirty="0"/>
              <a:t> 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57281-97F5-4C35-8554-A56B4D0CAD58}"/>
              </a:ext>
            </a:extLst>
          </p:cNvPr>
          <p:cNvSpPr txBox="1"/>
          <p:nvPr/>
        </p:nvSpPr>
        <p:spPr>
          <a:xfrm>
            <a:off x="8458200" y="4191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19974-36A4-4677-8D95-95DC1E70A0C4}"/>
              </a:ext>
            </a:extLst>
          </p:cNvPr>
          <p:cNvSpPr txBox="1"/>
          <p:nvPr/>
        </p:nvSpPr>
        <p:spPr>
          <a:xfrm>
            <a:off x="7696200" y="4602540"/>
            <a:ext cx="38862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the values of a, b and c:</a:t>
            </a:r>
          </a:p>
          <a:p>
            <a:r>
              <a:rPr lang="en-US" sz="2400" dirty="0"/>
              <a:t>24 57 46</a:t>
            </a:r>
            <a:endParaRPr lang="en-IN" sz="2400" dirty="0"/>
          </a:p>
          <a:p>
            <a:r>
              <a:rPr lang="en-US" sz="2400" dirty="0">
                <a:solidFill>
                  <a:srgbClr val="0070C0"/>
                </a:solidFill>
              </a:rPr>
              <a:t>57 is the largest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4419600" cy="50819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if(test expression-1)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	statement block-1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else if(test expression-2)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	statement block-2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else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	statement block-3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/>
              <a:t>statement-x;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else if ladder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7F9608D-46D4-4F1E-8540-654F7996C160}"/>
              </a:ext>
            </a:extLst>
          </p:cNvPr>
          <p:cNvSpPr/>
          <p:nvPr/>
        </p:nvSpPr>
        <p:spPr>
          <a:xfrm>
            <a:off x="7232033" y="1676400"/>
            <a:ext cx="2438400" cy="990600"/>
          </a:xfrm>
          <a:prstGeom prst="flowChartDecision">
            <a:avLst/>
          </a:prstGeom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test expression-1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A4B8573-75C6-4EFB-AF09-95005076A81A}"/>
              </a:ext>
            </a:extLst>
          </p:cNvPr>
          <p:cNvSpPr/>
          <p:nvPr/>
        </p:nvSpPr>
        <p:spPr>
          <a:xfrm>
            <a:off x="9003683" y="2975189"/>
            <a:ext cx="1333500" cy="5334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67FD2F-E497-4D01-AA97-7342AE3F9A84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9670433" y="2171700"/>
            <a:ext cx="0" cy="80348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2B915467-1A58-420F-8791-6633A28E5DA5}"/>
              </a:ext>
            </a:extLst>
          </p:cNvPr>
          <p:cNvSpPr/>
          <p:nvPr/>
        </p:nvSpPr>
        <p:spPr>
          <a:xfrm>
            <a:off x="6241433" y="2705100"/>
            <a:ext cx="1981200" cy="1025311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test expression-2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845A34-89E9-4290-9FF4-8C3723524716}"/>
              </a:ext>
            </a:extLst>
          </p:cNvPr>
          <p:cNvCxnSpPr>
            <a:stCxn id="9" idx="1"/>
            <a:endCxn id="12" idx="0"/>
          </p:cNvCxnSpPr>
          <p:nvPr/>
        </p:nvCxnSpPr>
        <p:spPr>
          <a:xfrm>
            <a:off x="7232033" y="2171700"/>
            <a:ext cx="0" cy="5334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3DD01D0-2582-4FB0-95D0-203219E34AE2}"/>
              </a:ext>
            </a:extLst>
          </p:cNvPr>
          <p:cNvSpPr/>
          <p:nvPr/>
        </p:nvSpPr>
        <p:spPr>
          <a:xfrm>
            <a:off x="7555883" y="4224870"/>
            <a:ext cx="1333500" cy="5334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54CA48-457F-4415-B296-AD82CFFBC974}"/>
              </a:ext>
            </a:extLst>
          </p:cNvPr>
          <p:cNvCxnSpPr>
            <a:stCxn id="12" idx="3"/>
          </p:cNvCxnSpPr>
          <p:nvPr/>
        </p:nvCxnSpPr>
        <p:spPr>
          <a:xfrm>
            <a:off x="8222633" y="3217756"/>
            <a:ext cx="0" cy="102700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6A027-92D8-46EB-AAA5-912912C9BF98}"/>
              </a:ext>
            </a:extLst>
          </p:cNvPr>
          <p:cNvCxnSpPr/>
          <p:nvPr/>
        </p:nvCxnSpPr>
        <p:spPr>
          <a:xfrm>
            <a:off x="6222384" y="3217756"/>
            <a:ext cx="0" cy="102700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6DCF7-4C41-4051-A6C5-8025130AA1B7}"/>
              </a:ext>
            </a:extLst>
          </p:cNvPr>
          <p:cNvCxnSpPr/>
          <p:nvPr/>
        </p:nvCxnSpPr>
        <p:spPr>
          <a:xfrm>
            <a:off x="8436448" y="1143000"/>
            <a:ext cx="0" cy="53340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4076D4E3-02BD-47AE-9F6D-B9BDBAD7E4D6}"/>
              </a:ext>
            </a:extLst>
          </p:cNvPr>
          <p:cNvSpPr/>
          <p:nvPr/>
        </p:nvSpPr>
        <p:spPr>
          <a:xfrm>
            <a:off x="6578362" y="5379368"/>
            <a:ext cx="1333500" cy="478293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7FD10D-99FE-4A4E-8CC6-C3A71A4343D4}"/>
              </a:ext>
            </a:extLst>
          </p:cNvPr>
          <p:cNvCxnSpPr/>
          <p:nvPr/>
        </p:nvCxnSpPr>
        <p:spPr>
          <a:xfrm>
            <a:off x="6222384" y="4997947"/>
            <a:ext cx="3438549" cy="406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EB6ED0-3C7B-4EA3-A13B-7752866624C6}"/>
              </a:ext>
            </a:extLst>
          </p:cNvPr>
          <p:cNvCxnSpPr/>
          <p:nvPr/>
        </p:nvCxnSpPr>
        <p:spPr>
          <a:xfrm>
            <a:off x="6222384" y="4758270"/>
            <a:ext cx="0" cy="22944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AC693B-3292-4336-9F36-376A29A22F6F}"/>
              </a:ext>
            </a:extLst>
          </p:cNvPr>
          <p:cNvCxnSpPr/>
          <p:nvPr/>
        </p:nvCxnSpPr>
        <p:spPr>
          <a:xfrm>
            <a:off x="8222633" y="4758270"/>
            <a:ext cx="0" cy="22944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25091-89D4-48C7-B229-5FF30F17B0F8}"/>
              </a:ext>
            </a:extLst>
          </p:cNvPr>
          <p:cNvCxnSpPr/>
          <p:nvPr/>
        </p:nvCxnSpPr>
        <p:spPr>
          <a:xfrm>
            <a:off x="7232033" y="4997947"/>
            <a:ext cx="0" cy="38142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7B94F9-A474-4C8B-B21C-2F6BDF814A88}"/>
              </a:ext>
            </a:extLst>
          </p:cNvPr>
          <p:cNvSpPr txBox="1"/>
          <p:nvPr/>
        </p:nvSpPr>
        <p:spPr>
          <a:xfrm>
            <a:off x="6557891" y="2171700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180CF1-214F-416B-90D4-19D4B58D12F9}"/>
              </a:ext>
            </a:extLst>
          </p:cNvPr>
          <p:cNvSpPr txBox="1"/>
          <p:nvPr/>
        </p:nvSpPr>
        <p:spPr>
          <a:xfrm>
            <a:off x="5638800" y="353664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83E93-5B0E-4CBF-8B4D-778FD4461F0A}"/>
              </a:ext>
            </a:extLst>
          </p:cNvPr>
          <p:cNvSpPr txBox="1"/>
          <p:nvPr/>
        </p:nvSpPr>
        <p:spPr>
          <a:xfrm>
            <a:off x="9670433" y="2356366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27DEB5-1FA5-47CE-9545-A9E1670A78E2}"/>
              </a:ext>
            </a:extLst>
          </p:cNvPr>
          <p:cNvSpPr txBox="1"/>
          <p:nvPr/>
        </p:nvSpPr>
        <p:spPr>
          <a:xfrm>
            <a:off x="8146435" y="355528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A43CB-4B83-44B9-89B5-D58B6314F0CF}"/>
              </a:ext>
            </a:extLst>
          </p:cNvPr>
          <p:cNvCxnSpPr/>
          <p:nvPr/>
        </p:nvCxnSpPr>
        <p:spPr>
          <a:xfrm rot="5400000">
            <a:off x="8910834" y="4251914"/>
            <a:ext cx="1500198" cy="158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A903FA7-F003-44F0-BC98-5F8BBEF934DA}"/>
              </a:ext>
            </a:extLst>
          </p:cNvPr>
          <p:cNvSpPr/>
          <p:nvPr/>
        </p:nvSpPr>
        <p:spPr>
          <a:xfrm>
            <a:off x="5524500" y="4191000"/>
            <a:ext cx="1333500" cy="5334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statement block-3</a:t>
            </a:r>
          </a:p>
        </p:txBody>
      </p:sp>
    </p:spTree>
    <p:extLst>
      <p:ext uri="{BB962C8B-B14F-4D97-AF65-F5344CB8AC3E}">
        <p14:creationId xmlns:p14="http://schemas.microsoft.com/office/powerpoint/2010/main" val="30242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2" grpId="0" animBg="1"/>
      <p:bldP spid="14" grpId="0" animBg="1"/>
      <p:bldP spid="18" grpId="0" animBg="1"/>
      <p:bldP spid="23" grpId="0"/>
      <p:bldP spid="24" grpId="0"/>
      <p:bldP spid="25" grpId="0"/>
      <p:bldP spid="26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17168"/>
            <a:ext cx="5867400" cy="54078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500" i="1" dirty="0"/>
              <a:t>#include&lt;</a:t>
            </a:r>
            <a:r>
              <a:rPr lang="en-IN" sz="3500" i="1" dirty="0" err="1"/>
              <a:t>stdio.h</a:t>
            </a:r>
            <a:r>
              <a:rPr lang="en-IN" sz="3500" i="1" dirty="0"/>
              <a:t>&gt;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#include&lt;</a:t>
            </a:r>
            <a:r>
              <a:rPr lang="en-IN" sz="3500" i="1" dirty="0" err="1"/>
              <a:t>conio.h</a:t>
            </a:r>
            <a:r>
              <a:rPr lang="en-IN" sz="3500" i="1" dirty="0"/>
              <a:t>&gt;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void main()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{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int n;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</a:t>
            </a:r>
            <a:r>
              <a:rPr lang="en-IN" sz="3500" i="1" dirty="0" err="1"/>
              <a:t>printf</a:t>
            </a:r>
            <a:r>
              <a:rPr lang="en-IN" sz="3500" i="1" dirty="0"/>
              <a:t>(“Enter a Number:\n”);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</a:t>
            </a:r>
            <a:r>
              <a:rPr lang="en-IN" sz="3500" i="1" dirty="0" err="1"/>
              <a:t>scanf</a:t>
            </a:r>
            <a:r>
              <a:rPr lang="en-IN" sz="3500" i="1" dirty="0"/>
              <a:t>(“%</a:t>
            </a:r>
            <a:r>
              <a:rPr lang="en-IN" sz="3500" i="1" dirty="0" err="1"/>
              <a:t>d”,&amp;n</a:t>
            </a:r>
            <a:r>
              <a:rPr lang="en-IN" sz="3500" i="1" dirty="0"/>
              <a:t>);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if(n&gt;0)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	</a:t>
            </a:r>
            <a:r>
              <a:rPr lang="en-IN" sz="3500" i="1" dirty="0" err="1"/>
              <a:t>printf</a:t>
            </a:r>
            <a:r>
              <a:rPr lang="en-IN" sz="3500" i="1" dirty="0"/>
              <a:t>(“Number is Positive”);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else if(n&lt;0)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		</a:t>
            </a:r>
            <a:r>
              <a:rPr lang="en-IN" sz="3500" i="1" dirty="0" err="1"/>
              <a:t>printf</a:t>
            </a:r>
            <a:r>
              <a:rPr lang="en-IN" sz="3500" i="1" dirty="0"/>
              <a:t>(“Number is Negative”);</a:t>
            </a:r>
            <a:endParaRPr lang="en-IN" sz="3500" dirty="0"/>
          </a:p>
          <a:p>
            <a:pPr marL="457200" lvl="1" indent="0">
              <a:buNone/>
            </a:pPr>
            <a:r>
              <a:rPr lang="en-IN" sz="3500" i="1" dirty="0"/>
              <a:t>	else</a:t>
            </a:r>
            <a:endParaRPr lang="en-IN" sz="3500" dirty="0"/>
          </a:p>
          <a:p>
            <a:pPr marL="457200" lvl="1" indent="0">
              <a:buNone/>
            </a:pPr>
            <a:r>
              <a:rPr lang="en-IN" sz="3500" i="1" dirty="0"/>
              <a:t>		</a:t>
            </a:r>
            <a:r>
              <a:rPr lang="en-IN" sz="3500" i="1" dirty="0" err="1"/>
              <a:t>printf</a:t>
            </a:r>
            <a:r>
              <a:rPr lang="en-IN" sz="3500" i="1" dirty="0"/>
              <a:t>(“Number is Zero”);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       	</a:t>
            </a:r>
            <a:r>
              <a:rPr lang="en-IN" sz="3500" i="1" dirty="0" err="1"/>
              <a:t>getch</a:t>
            </a:r>
            <a:r>
              <a:rPr lang="en-IN" sz="3500" i="1" dirty="0"/>
              <a:t>();</a:t>
            </a:r>
            <a:endParaRPr lang="en-IN" sz="3500" dirty="0"/>
          </a:p>
          <a:p>
            <a:pPr marL="0" indent="0">
              <a:buNone/>
            </a:pPr>
            <a:r>
              <a:rPr lang="en-IN" sz="3500" i="1" dirty="0"/>
              <a:t>}</a:t>
            </a:r>
            <a:endParaRPr lang="en-IN" sz="35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600" dirty="0"/>
              <a:t>Program 6. WAP to check whether a number is positive, negative or zero. </a:t>
            </a:r>
            <a:r>
              <a:rPr lang="en-IN" sz="2400" dirty="0"/>
              <a:t>(CO3)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B8629-D311-4205-95DA-30A332864AB5}"/>
              </a:ext>
            </a:extLst>
          </p:cNvPr>
          <p:cNvSpPr txBox="1"/>
          <p:nvPr/>
        </p:nvSpPr>
        <p:spPr>
          <a:xfrm>
            <a:off x="8610600" y="4191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ED74-E335-4F00-A241-F0A367557D3A}"/>
              </a:ext>
            </a:extLst>
          </p:cNvPr>
          <p:cNvSpPr txBox="1"/>
          <p:nvPr/>
        </p:nvSpPr>
        <p:spPr>
          <a:xfrm>
            <a:off x="8686800" y="4724400"/>
            <a:ext cx="25146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a Number:</a:t>
            </a:r>
          </a:p>
          <a:p>
            <a:r>
              <a:rPr lang="en-IN" sz="2400" dirty="0"/>
              <a:t>25</a:t>
            </a:r>
          </a:p>
          <a:p>
            <a:r>
              <a:rPr lang="en-IN" sz="2400" dirty="0">
                <a:solidFill>
                  <a:srgbClr val="0070C0"/>
                </a:solidFill>
              </a:rPr>
              <a:t>Number is Positive</a:t>
            </a:r>
          </a:p>
        </p:txBody>
      </p:sp>
    </p:spTree>
    <p:extLst>
      <p:ext uri="{BB962C8B-B14F-4D97-AF65-F5344CB8AC3E}">
        <p14:creationId xmlns:p14="http://schemas.microsoft.com/office/powerpoint/2010/main" val="15558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15993"/>
            <a:ext cx="5537200" cy="52101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</a:p>
          <a:p>
            <a:pPr marL="0" indent="0">
              <a:buNone/>
            </a:pPr>
            <a:r>
              <a:rPr lang="en-US" i="1" dirty="0"/>
              <a:t>#include&lt;</a:t>
            </a:r>
            <a:r>
              <a:rPr lang="en-US" i="1" dirty="0" err="1"/>
              <a:t>math.h</a:t>
            </a:r>
            <a:r>
              <a:rPr lang="en-US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float a,b,c,D1,x1,x2,D;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printf</a:t>
            </a:r>
            <a:r>
              <a:rPr lang="en-IN" i="1" dirty="0"/>
              <a:t>(“Enter values of a, b and c:\n”);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f%f%f</a:t>
            </a:r>
            <a:r>
              <a:rPr lang="en-IN" i="1" dirty="0"/>
              <a:t>”,&amp;</a:t>
            </a:r>
            <a:r>
              <a:rPr lang="en-IN" i="1" dirty="0" err="1"/>
              <a:t>a,&amp;b,&amp;c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US" i="1" dirty="0"/>
              <a:t>D=b*b-4*a*c;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if(D==0)</a:t>
            </a:r>
          </a:p>
          <a:p>
            <a:pPr marL="0" indent="0">
              <a:buNone/>
            </a:pPr>
            <a:r>
              <a:rPr lang="en-US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     x1=x2=-b/(2*a);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printf</a:t>
            </a:r>
            <a:r>
              <a:rPr lang="en-US" i="1" dirty="0"/>
              <a:t>(“Roots are real and equal”);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printf</a:t>
            </a:r>
            <a:r>
              <a:rPr lang="en-US" i="1" dirty="0"/>
              <a:t>(“x1=%.2f, x2=%.2f”,x1,x2);</a:t>
            </a:r>
            <a:endParaRPr lang="en-IN" i="1" dirty="0"/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3B105E-56D5-48E2-97D3-E349F90B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400" y="915993"/>
            <a:ext cx="5588000" cy="41894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else if(D&gt;0)</a:t>
            </a:r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i="1" dirty="0"/>
              <a:t>       D1=sqrt(D);</a:t>
            </a:r>
          </a:p>
          <a:p>
            <a:pPr marL="0" indent="0">
              <a:buNone/>
            </a:pPr>
            <a:r>
              <a:rPr lang="en-US" i="1" dirty="0"/>
              <a:t>       x1=(</a:t>
            </a:r>
            <a:r>
              <a:rPr lang="en-IN" i="1" dirty="0"/>
              <a:t>-b+D1)/(2*a)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       x2=(</a:t>
            </a:r>
            <a:r>
              <a:rPr lang="en-IN" i="1" dirty="0"/>
              <a:t>-b-D1)/(2*a)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printf</a:t>
            </a:r>
            <a:r>
              <a:rPr lang="en-US" i="1" dirty="0"/>
              <a:t>(“Roots are real and distinct”);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printf</a:t>
            </a:r>
            <a:r>
              <a:rPr lang="en-US" i="1" dirty="0"/>
              <a:t>(“\nx1=%.2f, x2=%.2f”,x1,x2);</a:t>
            </a:r>
          </a:p>
          <a:p>
            <a:pPr marL="0" indent="0">
              <a:buNone/>
            </a:pPr>
            <a:r>
              <a:rPr lang="en-US" i="1" dirty="0"/>
              <a:t>}</a:t>
            </a:r>
            <a:r>
              <a:rPr lang="en-IN" i="1" dirty="0"/>
              <a:t>	</a:t>
            </a:r>
          </a:p>
          <a:p>
            <a:pPr marL="0" indent="0">
              <a:buNone/>
            </a:pPr>
            <a:r>
              <a:rPr lang="en-IN" i="1" dirty="0"/>
              <a:t>else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     </a:t>
            </a:r>
            <a:r>
              <a:rPr lang="en-IN" i="1" dirty="0" err="1"/>
              <a:t>printf</a:t>
            </a:r>
            <a:r>
              <a:rPr lang="en-IN" i="1" dirty="0"/>
              <a:t>(“Roots are imaginary”);</a:t>
            </a:r>
            <a:endParaRPr lang="en-IN" dirty="0"/>
          </a:p>
          <a:p>
            <a:pPr marL="0" indent="0">
              <a:buNone/>
            </a:pP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dirty="0"/>
              <a:t>Program 7. WAP to compute the roots of quadratic equations. </a:t>
            </a:r>
            <a:r>
              <a:rPr lang="en-IN" sz="2600" dirty="0"/>
              <a:t>(CO3)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5FC4-1A8E-46F5-9F0E-88B32A404637}"/>
              </a:ext>
            </a:extLst>
          </p:cNvPr>
          <p:cNvSpPr txBox="1"/>
          <p:nvPr/>
        </p:nvSpPr>
        <p:spPr>
          <a:xfrm>
            <a:off x="8001000" y="42977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59DFA-1E36-4221-A20B-828DF6B523A4}"/>
              </a:ext>
            </a:extLst>
          </p:cNvPr>
          <p:cNvSpPr txBox="1"/>
          <p:nvPr/>
        </p:nvSpPr>
        <p:spPr>
          <a:xfrm>
            <a:off x="8026401" y="4759405"/>
            <a:ext cx="3556000" cy="156519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values of a, b and c:</a:t>
            </a:r>
          </a:p>
          <a:p>
            <a:r>
              <a:rPr lang="en-US" sz="2400" dirty="0"/>
              <a:t>1 -3 -4</a:t>
            </a:r>
            <a:endParaRPr lang="en-IN" sz="2400" dirty="0"/>
          </a:p>
          <a:p>
            <a:r>
              <a:rPr lang="en-US" sz="2400" dirty="0">
                <a:solidFill>
                  <a:srgbClr val="0070C0"/>
                </a:solidFill>
              </a:rPr>
              <a:t>Roots are real and distinct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x1= 4.00, x2=-1.00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1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18184"/>
            <a:ext cx="9906000" cy="513715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/>
              <a:t>It is the multiway decision making statement in which value of the expression is compared with various case values for equality.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switch statement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02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8382000" cy="5137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i="1" dirty="0"/>
              <a:t>switch(expression)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/>
              <a:t>    case   value1  :    statement-block-1;</a:t>
            </a:r>
          </a:p>
          <a:p>
            <a:pPr marL="0" indent="0">
              <a:buNone/>
            </a:pPr>
            <a:r>
              <a:rPr lang="en-IN" i="1" dirty="0"/>
              <a:t>		        break;</a:t>
            </a:r>
          </a:p>
          <a:p>
            <a:pPr marL="0" indent="0">
              <a:buNone/>
            </a:pPr>
            <a:r>
              <a:rPr lang="en-IN" i="1" dirty="0"/>
              <a:t>    case   value2  :   statement-block-2;</a:t>
            </a:r>
          </a:p>
          <a:p>
            <a:pPr marL="0" indent="0">
              <a:buNone/>
            </a:pPr>
            <a:r>
              <a:rPr lang="en-IN" i="1" dirty="0"/>
              <a:t>		       break;</a:t>
            </a:r>
          </a:p>
          <a:p>
            <a:pPr marL="0" indent="0">
              <a:buNone/>
            </a:pPr>
            <a:r>
              <a:rPr lang="en-IN" i="1" dirty="0"/>
              <a:t>    case   value3  :   statement-block-3;</a:t>
            </a:r>
          </a:p>
          <a:p>
            <a:pPr marL="0" indent="0">
              <a:buNone/>
            </a:pPr>
            <a:r>
              <a:rPr lang="en-IN" i="1" dirty="0"/>
              <a:t>		        break;</a:t>
            </a:r>
          </a:p>
          <a:p>
            <a:pPr marL="0" indent="0">
              <a:buNone/>
            </a:pPr>
            <a:r>
              <a:rPr lang="en-IN" i="1" dirty="0"/>
              <a:t>    default   :   default-statement;</a:t>
            </a:r>
          </a:p>
          <a:p>
            <a:pPr marL="0" indent="0">
              <a:buNone/>
            </a:pPr>
            <a:r>
              <a:rPr lang="en-IN" i="1" dirty="0"/>
              <a:t>	      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r>
              <a:rPr lang="en-IN" i="1" dirty="0"/>
              <a:t>statement-x;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switch statement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55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10134600" cy="507365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students will study the logics of conditional statement and write program based on some condition using if and switch statement.</a:t>
            </a:r>
          </a:p>
          <a:p>
            <a:pPr algn="just"/>
            <a:r>
              <a:rPr lang="en-US" sz="2800" dirty="0"/>
              <a:t>The students will read and write program based on loops for the solution of real world and complex problem.</a:t>
            </a:r>
          </a:p>
          <a:p>
            <a:pPr algn="just"/>
            <a:r>
              <a:rPr lang="en-US" sz="2800" dirty="0"/>
              <a:t>The students will study preprocessor directives and gain knowledge for writing macros and hardware dependent code.</a:t>
            </a:r>
          </a:p>
          <a:p>
            <a:pPr algn="just"/>
            <a:r>
              <a:rPr lang="en-US" sz="2800" dirty="0"/>
              <a:t>The students will gain the understanding of the pointer to store the address of the variables.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3C2-E07C-4F88-9E40-151748989EDD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Unit III Course Objective</a:t>
            </a:r>
          </a:p>
        </p:txBody>
      </p:sp>
    </p:spTree>
    <p:extLst>
      <p:ext uri="{BB962C8B-B14F-4D97-AF65-F5344CB8AC3E}">
        <p14:creationId xmlns:p14="http://schemas.microsoft.com/office/powerpoint/2010/main" val="20031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10363200" cy="414496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case values can be integral (int or char).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case values can’t be float (2.3) or string(“</a:t>
            </a:r>
            <a:r>
              <a:rPr lang="en-US" sz="2800" dirty="0" err="1"/>
              <a:t>xyz</a:t>
            </a:r>
            <a:r>
              <a:rPr lang="en-US" sz="2800" dirty="0"/>
              <a:t>”).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default can be placed anywhere inside the switch.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break is not mandatory inside the switch.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No limitation on number of cases.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case values can be expression consisting of constants only.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Characteristics of switch statement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96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Difference b/w if…else and  switch </a:t>
            </a:r>
            <a:r>
              <a:rPr lang="en-IN" sz="2800" dirty="0"/>
              <a:t>(CO3)</a:t>
            </a:r>
            <a:endParaRPr lang="en-US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324840-31DC-489D-966E-AD528FDFC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4673"/>
              </p:ext>
            </p:extLst>
          </p:nvPr>
        </p:nvGraphicFramePr>
        <p:xfrm>
          <a:off x="1295400" y="1143000"/>
          <a:ext cx="9448800" cy="496016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7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if…else statement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switch statement 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353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/>
                        <a:t>It contains multiple expression with multiple choices.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/>
                        <a:t>It contains single expression for multiple choices.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347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US" sz="2400" dirty="0"/>
                        <a:t>It</a:t>
                      </a:r>
                      <a:r>
                        <a:rPr lang="en-US" sz="2400" baseline="0" dirty="0"/>
                        <a:t> tests for all relational, logical operators.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US" sz="2400" dirty="0"/>
                        <a:t>It tests only for equality.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353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US" sz="2400" dirty="0"/>
                        <a:t>It evaluates to integer, character, pointer or floating-point</a:t>
                      </a:r>
                      <a:r>
                        <a:rPr lang="en-US" sz="2400" baseline="0" dirty="0"/>
                        <a:t> type.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US" sz="2400" dirty="0"/>
                        <a:t>It evaluates to integer or character only.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2347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4"/>
                      </a:pPr>
                      <a:r>
                        <a:rPr lang="en-US" sz="2400" dirty="0"/>
                        <a:t>Editing</a:t>
                      </a:r>
                      <a:r>
                        <a:rPr lang="en-US" sz="2400" baseline="0" dirty="0"/>
                        <a:t> is difficult in nested if-else.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4"/>
                      </a:pPr>
                      <a:r>
                        <a:rPr lang="en-US" sz="2400" dirty="0"/>
                        <a:t>Easy editing</a:t>
                      </a:r>
                      <a:r>
                        <a:rPr lang="en-US" sz="2400" baseline="0" dirty="0"/>
                        <a:t> in switch.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2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DA46C2-6300-49E0-883A-7992AB77F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848925"/>
            <a:ext cx="4724400" cy="37863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/>
              <a:t>#include&lt;</a:t>
            </a:r>
            <a:r>
              <a:rPr lang="en-IN" sz="2000" i="1" dirty="0" err="1"/>
              <a:t>stdio.h</a:t>
            </a:r>
            <a:r>
              <a:rPr lang="en-IN" sz="2000" i="1" dirty="0"/>
              <a:t>&gt;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void main()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{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int </a:t>
            </a:r>
            <a:r>
              <a:rPr lang="en-IN" sz="2000" i="1" dirty="0" err="1"/>
              <a:t>a,b,c</a:t>
            </a:r>
            <a:r>
              <a:rPr lang="en-IN" sz="2000" i="1" dirty="0"/>
              <a:t>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char op;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printf</a:t>
            </a:r>
            <a:r>
              <a:rPr lang="en-IN" sz="2000" i="1" dirty="0"/>
              <a:t>(“Enter two numbers: ”);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scanf</a:t>
            </a:r>
            <a:r>
              <a:rPr lang="en-IN" sz="2000" i="1" dirty="0"/>
              <a:t>(“%</a:t>
            </a:r>
            <a:r>
              <a:rPr lang="en-IN" sz="2000" i="1" dirty="0" err="1"/>
              <a:t>d%d</a:t>
            </a:r>
            <a:r>
              <a:rPr lang="en-IN" sz="2000" i="1" dirty="0"/>
              <a:t>”,&amp;</a:t>
            </a:r>
            <a:r>
              <a:rPr lang="en-IN" sz="2000" i="1" dirty="0" err="1"/>
              <a:t>a,&amp;b</a:t>
            </a:r>
            <a:r>
              <a:rPr lang="en-IN" sz="2000" i="1" dirty="0"/>
              <a:t>);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fflush</a:t>
            </a:r>
            <a:r>
              <a:rPr lang="en-IN" sz="2000" i="1" dirty="0"/>
              <a:t>(stdin);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printf</a:t>
            </a:r>
            <a:r>
              <a:rPr lang="en-IN" sz="2000" i="1" dirty="0"/>
              <a:t>(“Enter Operator: ”);</a:t>
            </a: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	</a:t>
            </a:r>
            <a:r>
              <a:rPr lang="en-IN" sz="2000" i="1" dirty="0" err="1"/>
              <a:t>scanf</a:t>
            </a:r>
            <a:r>
              <a:rPr lang="en-IN" sz="2000" i="1" dirty="0"/>
              <a:t>(“%</a:t>
            </a:r>
            <a:r>
              <a:rPr lang="en-IN" sz="2000" i="1" dirty="0" err="1"/>
              <a:t>c”,&amp;op</a:t>
            </a:r>
            <a:r>
              <a:rPr lang="en-IN" sz="2000" i="1" dirty="0"/>
              <a:t>);</a:t>
            </a:r>
          </a:p>
          <a:p>
            <a:pPr marL="0" indent="0">
              <a:buNone/>
            </a:pPr>
            <a:r>
              <a:rPr lang="en-IN" sz="1800" i="1" dirty="0"/>
              <a:t>	</a:t>
            </a:r>
            <a:endParaRPr lang="en-IN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E0ECB5-B421-4C57-BBF8-AA254878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817168"/>
            <a:ext cx="5638800" cy="55391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600" i="1" dirty="0"/>
              <a:t>switch(op)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{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case ‘+’ : c=</a:t>
            </a:r>
            <a:r>
              <a:rPr lang="en-IN" sz="3600" i="1" dirty="0" err="1"/>
              <a:t>a+b</a:t>
            </a:r>
            <a:r>
              <a:rPr lang="en-IN" sz="3600" i="1" dirty="0"/>
              <a:t>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                </a:t>
            </a:r>
            <a:r>
              <a:rPr lang="en-IN" sz="3600" i="1" dirty="0" err="1"/>
              <a:t>printf</a:t>
            </a:r>
            <a:r>
              <a:rPr lang="en-IN" sz="3600" i="1" dirty="0"/>
              <a:t>(“Addition=%</a:t>
            </a:r>
            <a:r>
              <a:rPr lang="en-IN" sz="3600" i="1" dirty="0" err="1"/>
              <a:t>d”,c</a:t>
            </a:r>
            <a:r>
              <a:rPr lang="en-IN" sz="3600" i="1" dirty="0"/>
              <a:t>);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                break;	</a:t>
            </a:r>
          </a:p>
          <a:p>
            <a:pPr marL="0" indent="0">
              <a:buNone/>
            </a:pPr>
            <a:r>
              <a:rPr lang="en-IN" sz="3600" i="1" dirty="0"/>
              <a:t>	case ‘-’: c=a-b;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             	               </a:t>
            </a:r>
            <a:r>
              <a:rPr lang="en-IN" sz="3600" i="1" dirty="0" err="1"/>
              <a:t>printf</a:t>
            </a:r>
            <a:r>
              <a:rPr lang="en-IN" sz="3600" i="1" dirty="0"/>
              <a:t>(“Subtraction=%</a:t>
            </a:r>
            <a:r>
              <a:rPr lang="en-IN" sz="3600" i="1" dirty="0" err="1"/>
              <a:t>d”,c</a:t>
            </a:r>
            <a:r>
              <a:rPr lang="en-IN" sz="3600" i="1" dirty="0"/>
              <a:t>);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            	               break;</a:t>
            </a:r>
          </a:p>
          <a:p>
            <a:pPr marL="0" indent="0">
              <a:buNone/>
            </a:pPr>
            <a:r>
              <a:rPr lang="en-IN" sz="3600" i="1" dirty="0"/>
              <a:t>	case ‘*’: c=a*b;	                        		               </a:t>
            </a:r>
            <a:r>
              <a:rPr lang="en-IN" sz="3600" i="1" dirty="0" err="1"/>
              <a:t>printf</a:t>
            </a:r>
            <a:r>
              <a:rPr lang="en-IN" sz="3600" i="1" dirty="0"/>
              <a:t>(“Multiplication=%</a:t>
            </a:r>
            <a:r>
              <a:rPr lang="en-IN" sz="3600" i="1" dirty="0" err="1"/>
              <a:t>d”,c</a:t>
            </a:r>
            <a:r>
              <a:rPr lang="en-IN" sz="3600" i="1" dirty="0"/>
              <a:t>);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               break;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case ‘/’: c=a/b;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               </a:t>
            </a:r>
            <a:r>
              <a:rPr lang="en-IN" sz="3600" i="1" dirty="0" err="1"/>
              <a:t>printf</a:t>
            </a:r>
            <a:r>
              <a:rPr lang="en-IN" sz="3600" i="1" dirty="0"/>
              <a:t>(“Division=%</a:t>
            </a:r>
            <a:r>
              <a:rPr lang="en-IN" sz="3600" i="1" dirty="0" err="1"/>
              <a:t>d”,c</a:t>
            </a:r>
            <a:r>
              <a:rPr lang="en-IN" sz="3600" i="1" dirty="0"/>
              <a:t>);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               break;</a:t>
            </a:r>
          </a:p>
          <a:p>
            <a:pPr marL="0" indent="0">
              <a:buNone/>
            </a:pPr>
            <a:r>
              <a:rPr lang="en-IN" sz="3600" i="1" dirty="0"/>
              <a:t>	default: </a:t>
            </a:r>
            <a:r>
              <a:rPr lang="en-IN" sz="3600" i="1" dirty="0" err="1"/>
              <a:t>printf</a:t>
            </a:r>
            <a:r>
              <a:rPr lang="en-IN" sz="3600" i="1" dirty="0"/>
              <a:t>(“Invalid Operator”);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               break;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	}	</a:t>
            </a:r>
            <a:endParaRPr lang="en-IN" sz="3600" dirty="0"/>
          </a:p>
          <a:p>
            <a:pPr marL="0" indent="0">
              <a:buNone/>
            </a:pPr>
            <a:r>
              <a:rPr lang="en-IN" sz="3600" i="1" dirty="0"/>
              <a:t>}</a:t>
            </a:r>
            <a:endParaRPr lang="en-IN" sz="3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600" dirty="0"/>
              <a:t>Program 1. Write a program to simulate calculator using switch statement. </a:t>
            </a:r>
            <a:r>
              <a:rPr lang="en-IN" sz="2200" dirty="0"/>
              <a:t>(CO3)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C3F8F-AE0E-4176-8B44-0356E3B055F1}"/>
              </a:ext>
            </a:extLst>
          </p:cNvPr>
          <p:cNvSpPr txBox="1"/>
          <p:nvPr/>
        </p:nvSpPr>
        <p:spPr>
          <a:xfrm>
            <a:off x="2286000" y="4876800"/>
            <a:ext cx="34290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/>
              <a:t>Enter two numbers:  6  5</a:t>
            </a:r>
          </a:p>
          <a:p>
            <a:r>
              <a:rPr lang="en-IN" sz="2400" dirty="0"/>
              <a:t>Enter Operator:  *</a:t>
            </a:r>
          </a:p>
          <a:p>
            <a:r>
              <a:rPr lang="en-IN" sz="2400" dirty="0">
                <a:solidFill>
                  <a:srgbClr val="0070C0"/>
                </a:solidFill>
              </a:rPr>
              <a:t>Multiplication=30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B1E61-1968-435E-99D8-13D5B997E3C7}"/>
              </a:ext>
            </a:extLst>
          </p:cNvPr>
          <p:cNvSpPr txBox="1"/>
          <p:nvPr/>
        </p:nvSpPr>
        <p:spPr>
          <a:xfrm>
            <a:off x="3733800" y="44196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071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8991600" cy="51581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math.h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float </a:t>
            </a:r>
            <a:r>
              <a:rPr lang="en-IN" i="1" dirty="0" err="1"/>
              <a:t>a,b,c,s,area</a:t>
            </a:r>
            <a:r>
              <a:rPr lang="en-IN" i="1" dirty="0"/>
              <a:t>;</a:t>
            </a:r>
          </a:p>
          <a:p>
            <a:pPr marL="0" indent="0">
              <a:buNone/>
            </a:pPr>
            <a:r>
              <a:rPr lang="en-IN" i="1" dirty="0"/>
              <a:t>	int n;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(“Enter choice::\n”);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(“1. Rectangle\n”);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(“2. Square\n”);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(“3. Circle\n”);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(“4. Triangle\n”);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d”,&amp;n</a:t>
            </a:r>
            <a:r>
              <a:rPr lang="en-IN" i="1" dirty="0"/>
              <a:t>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400" dirty="0"/>
              <a:t>Program 2. Write a menu driven program to calculate the area of different geometrical figures such as rectangle, square, circle and triangle. (CO3)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615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8991600" cy="5365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i="1" dirty="0"/>
              <a:t>switch(n)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{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case  1 :  </a:t>
            </a:r>
            <a:r>
              <a:rPr lang="en-IN" sz="2800" i="1" dirty="0" err="1"/>
              <a:t>printf</a:t>
            </a:r>
            <a:r>
              <a:rPr lang="en-IN" sz="2800" i="1" dirty="0"/>
              <a:t>(“Enter length and breadth of rectangle:\n”);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 	    </a:t>
            </a:r>
            <a:r>
              <a:rPr lang="en-IN" sz="2800" i="1" dirty="0" err="1"/>
              <a:t>scanf</a:t>
            </a:r>
            <a:r>
              <a:rPr lang="en-IN" sz="2800" i="1" dirty="0"/>
              <a:t>(“%</a:t>
            </a:r>
            <a:r>
              <a:rPr lang="en-IN" sz="2800" i="1" dirty="0" err="1"/>
              <a:t>f%f</a:t>
            </a:r>
            <a:r>
              <a:rPr lang="en-IN" sz="2800" i="1" dirty="0"/>
              <a:t>”,&amp;</a:t>
            </a:r>
            <a:r>
              <a:rPr lang="en-IN" sz="2800" i="1" dirty="0" err="1"/>
              <a:t>a,&amp;b</a:t>
            </a:r>
            <a:r>
              <a:rPr lang="en-IN" sz="2800" i="1" dirty="0"/>
              <a:t>);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                area=a*b;</a:t>
            </a:r>
          </a:p>
          <a:p>
            <a:pPr marL="0" indent="0">
              <a:buNone/>
            </a:pPr>
            <a:r>
              <a:rPr lang="en-IN" sz="2800" i="1" dirty="0"/>
              <a:t>                </a:t>
            </a:r>
            <a:r>
              <a:rPr lang="en-IN" sz="2800" i="1" dirty="0" err="1"/>
              <a:t>printf</a:t>
            </a:r>
            <a:r>
              <a:rPr lang="en-IN" sz="2800" i="1" dirty="0"/>
              <a:t>(“Area of </a:t>
            </a:r>
            <a:r>
              <a:rPr lang="en-IN" sz="2800" i="1" dirty="0" err="1"/>
              <a:t>Rectanle</a:t>
            </a:r>
            <a:r>
              <a:rPr lang="en-IN" sz="2800" i="1" dirty="0"/>
              <a:t>:%.2f”,area);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	    break;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case 2:    </a:t>
            </a:r>
            <a:r>
              <a:rPr lang="en-IN" sz="2800" i="1" dirty="0" err="1"/>
              <a:t>printf</a:t>
            </a:r>
            <a:r>
              <a:rPr lang="en-IN" sz="2800" i="1" dirty="0"/>
              <a:t>(“Enter the side of square:\n”);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	     </a:t>
            </a:r>
            <a:r>
              <a:rPr lang="en-IN" sz="2800" i="1" dirty="0" err="1"/>
              <a:t>scanf</a:t>
            </a:r>
            <a:r>
              <a:rPr lang="en-IN" sz="2800" i="1" dirty="0"/>
              <a:t>(“%</a:t>
            </a:r>
            <a:r>
              <a:rPr lang="en-IN" sz="2800" i="1" dirty="0" err="1"/>
              <a:t>f”,&amp;a</a:t>
            </a:r>
            <a:r>
              <a:rPr lang="en-IN" sz="2800" i="1" dirty="0"/>
              <a:t>);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	     area=a*a;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	     </a:t>
            </a:r>
            <a:r>
              <a:rPr lang="en-IN" sz="2800" i="1" dirty="0" err="1"/>
              <a:t>printf</a:t>
            </a:r>
            <a:r>
              <a:rPr lang="en-IN" sz="2800" i="1" dirty="0"/>
              <a:t>(“Area of Square:%.2f”,area);</a:t>
            </a:r>
            <a:endParaRPr lang="en-IN" sz="2800" dirty="0"/>
          </a:p>
          <a:p>
            <a:pPr marL="0" indent="0">
              <a:buNone/>
            </a:pPr>
            <a:r>
              <a:rPr lang="en-IN" sz="2800" i="1" dirty="0"/>
              <a:t>	     break;</a:t>
            </a:r>
            <a:endParaRPr lang="en-IN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Continue….</a:t>
            </a:r>
          </a:p>
        </p:txBody>
      </p:sp>
    </p:spTree>
    <p:extLst>
      <p:ext uri="{BB962C8B-B14F-4D97-AF65-F5344CB8AC3E}">
        <p14:creationId xmlns:p14="http://schemas.microsoft.com/office/powerpoint/2010/main" val="9041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17169"/>
            <a:ext cx="8991600" cy="55391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i="1" dirty="0"/>
              <a:t>	case  3 : </a:t>
            </a:r>
            <a:r>
              <a:rPr lang="en-IN" sz="3400" i="1" dirty="0" err="1"/>
              <a:t>printf</a:t>
            </a:r>
            <a:r>
              <a:rPr lang="en-IN" sz="3400" i="1" dirty="0"/>
              <a:t>(“Enter the radius of circle:\n”);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</a:t>
            </a:r>
            <a:r>
              <a:rPr lang="en-IN" sz="3400" i="1" dirty="0" err="1"/>
              <a:t>scanf</a:t>
            </a:r>
            <a:r>
              <a:rPr lang="en-IN" sz="3400" i="1" dirty="0"/>
              <a:t>(“%</a:t>
            </a:r>
            <a:r>
              <a:rPr lang="en-IN" sz="3400" i="1" dirty="0" err="1"/>
              <a:t>f”,&amp;a</a:t>
            </a:r>
            <a:r>
              <a:rPr lang="en-IN" sz="3400" i="1" dirty="0"/>
              <a:t>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area= 3.14*a*a;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</a:t>
            </a:r>
            <a:r>
              <a:rPr lang="en-IN" sz="3400" i="1" dirty="0" err="1"/>
              <a:t>printf</a:t>
            </a:r>
            <a:r>
              <a:rPr lang="en-IN" sz="3400" i="1" dirty="0"/>
              <a:t>(“Area of Circle:%.2f”,area);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break;</a:t>
            </a:r>
          </a:p>
          <a:p>
            <a:pPr marL="0" indent="0">
              <a:buNone/>
            </a:pPr>
            <a:r>
              <a:rPr lang="en-IN" sz="3400" i="1" dirty="0"/>
              <a:t>	case  4 : </a:t>
            </a:r>
            <a:r>
              <a:rPr lang="en-IN" sz="3400" i="1" dirty="0" err="1"/>
              <a:t>printf</a:t>
            </a:r>
            <a:r>
              <a:rPr lang="en-IN" sz="3400" i="1" dirty="0"/>
              <a:t>(“Enter the three sides of triangle:\n”);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</a:t>
            </a:r>
            <a:r>
              <a:rPr lang="en-IN" sz="3400" i="1" dirty="0" err="1"/>
              <a:t>scanf</a:t>
            </a:r>
            <a:r>
              <a:rPr lang="en-IN" sz="3400" i="1" dirty="0"/>
              <a:t>(“%</a:t>
            </a:r>
            <a:r>
              <a:rPr lang="en-IN" sz="3400" i="1" dirty="0" err="1"/>
              <a:t>f%f%f</a:t>
            </a:r>
            <a:r>
              <a:rPr lang="en-IN" sz="3400" i="1" dirty="0"/>
              <a:t>”,&amp;</a:t>
            </a:r>
            <a:r>
              <a:rPr lang="en-IN" sz="3400" i="1" dirty="0" err="1"/>
              <a:t>a,&amp;b,&amp;c</a:t>
            </a:r>
            <a:r>
              <a:rPr lang="en-IN" sz="3400" i="1" dirty="0"/>
              <a:t>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s =(</a:t>
            </a:r>
            <a:r>
              <a:rPr lang="en-IN" sz="3400" i="1" dirty="0" err="1"/>
              <a:t>a+b+c</a:t>
            </a:r>
            <a:r>
              <a:rPr lang="en-IN" sz="3400" i="1" dirty="0"/>
              <a:t>)/2;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area=sqrt(s*(s-a)*(s-b)*(s-c));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</a:t>
            </a:r>
            <a:r>
              <a:rPr lang="en-IN" sz="3400" i="1" dirty="0" err="1"/>
              <a:t>printf</a:t>
            </a:r>
            <a:r>
              <a:rPr lang="en-IN" sz="3400" i="1" dirty="0"/>
              <a:t>(“Area of Triangle:%.2f”,area);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break;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default : </a:t>
            </a:r>
            <a:r>
              <a:rPr lang="en-IN" sz="3400" i="1" dirty="0" err="1"/>
              <a:t>printf</a:t>
            </a:r>
            <a:r>
              <a:rPr lang="en-IN" sz="3400" i="1" dirty="0"/>
              <a:t>(“Invalid Choice”);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		 break;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}	</a:t>
            </a:r>
            <a:endParaRPr lang="en-IN" sz="3400" dirty="0"/>
          </a:p>
          <a:p>
            <a:pPr marL="0" indent="0">
              <a:buNone/>
            </a:pPr>
            <a:r>
              <a:rPr lang="en-IN" sz="3400" i="1" dirty="0"/>
              <a:t>}</a:t>
            </a:r>
            <a:endParaRPr lang="en-IN" sz="3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Continue….</a:t>
            </a:r>
          </a:p>
        </p:txBody>
      </p:sp>
    </p:spTree>
    <p:extLst>
      <p:ext uri="{BB962C8B-B14F-4D97-AF65-F5344CB8AC3E}">
        <p14:creationId xmlns:p14="http://schemas.microsoft.com/office/powerpoint/2010/main" val="110803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Output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EF40DA-15D2-4E28-BD49-F683D3F4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3000"/>
            <a:ext cx="8229600" cy="4525963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i="1" dirty="0"/>
              <a:t>Enter choice::</a:t>
            </a:r>
          </a:p>
          <a:p>
            <a:pPr marL="0" indent="0">
              <a:buNone/>
            </a:pPr>
            <a:r>
              <a:rPr lang="en-IN" i="1" dirty="0"/>
              <a:t>1. Rectangle</a:t>
            </a:r>
          </a:p>
          <a:p>
            <a:pPr marL="0" indent="0">
              <a:buNone/>
            </a:pPr>
            <a:r>
              <a:rPr lang="en-IN" i="1" dirty="0"/>
              <a:t>2. Square</a:t>
            </a:r>
          </a:p>
          <a:p>
            <a:pPr marL="0" indent="0">
              <a:buNone/>
            </a:pPr>
            <a:r>
              <a:rPr lang="en-IN" i="1" dirty="0"/>
              <a:t>3. Circle</a:t>
            </a:r>
          </a:p>
          <a:p>
            <a:pPr marL="0" indent="0">
              <a:buNone/>
            </a:pPr>
            <a:r>
              <a:rPr lang="en-IN" i="1" dirty="0"/>
              <a:t>4. Triangle</a:t>
            </a:r>
          </a:p>
          <a:p>
            <a:pPr marL="0" indent="0">
              <a:buNone/>
            </a:pPr>
            <a:r>
              <a:rPr lang="en-IN" i="1" dirty="0"/>
              <a:t>3</a:t>
            </a:r>
          </a:p>
          <a:p>
            <a:pPr marL="0" indent="0">
              <a:buNone/>
            </a:pPr>
            <a:r>
              <a:rPr lang="en-IN" i="1" dirty="0"/>
              <a:t>Enter the radius of circle:</a:t>
            </a:r>
          </a:p>
          <a:p>
            <a:pPr marL="0" indent="0">
              <a:buNone/>
            </a:pPr>
            <a:r>
              <a:rPr lang="en-IN" i="1" dirty="0"/>
              <a:t>5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Area of Circle:78.50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2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8991600" cy="5158194"/>
          </a:xfrm>
        </p:spPr>
        <p:txBody>
          <a:bodyPr>
            <a:normAutofit fontScale="92500" lnSpcReduction="10000"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IN" sz="2400" i="1" dirty="0"/>
              <a:t>void main() </a:t>
            </a:r>
          </a:p>
          <a:p>
            <a:pPr marL="400050" lvl="1" indent="0">
              <a:buNone/>
            </a:pPr>
            <a:r>
              <a:rPr lang="en-IN" sz="2400" i="1" dirty="0"/>
              <a:t>	{ </a:t>
            </a:r>
          </a:p>
          <a:p>
            <a:pPr marL="400050" lvl="1" indent="0">
              <a:buNone/>
            </a:pPr>
            <a:r>
              <a:rPr lang="en-IN" sz="2400" i="1" dirty="0"/>
              <a:t>	int n, x = 1,y = 1; </a:t>
            </a:r>
          </a:p>
          <a:p>
            <a:pPr marL="400050" lvl="1" indent="0">
              <a:buNone/>
            </a:pPr>
            <a:r>
              <a:rPr lang="en-IN" sz="2400" i="1" dirty="0"/>
              <a:t>	if(n&gt;0) </a:t>
            </a:r>
          </a:p>
          <a:p>
            <a:pPr marL="400050" lvl="1" indent="0">
              <a:buNone/>
            </a:pPr>
            <a:r>
              <a:rPr lang="en-IN" sz="2400" i="1" dirty="0"/>
              <a:t>	x = x+1; </a:t>
            </a:r>
          </a:p>
          <a:p>
            <a:pPr marL="400050" lvl="1" indent="0">
              <a:buNone/>
            </a:pPr>
            <a:r>
              <a:rPr lang="en-IN" sz="2400" i="1" dirty="0"/>
              <a:t>	y = y-1; </a:t>
            </a:r>
          </a:p>
          <a:p>
            <a:pPr marL="400050" lvl="1" indent="0">
              <a:buNone/>
            </a:pPr>
            <a:r>
              <a:rPr lang="en-IN" sz="2400" i="1" dirty="0"/>
              <a:t>	</a:t>
            </a:r>
            <a:r>
              <a:rPr lang="en-IN" sz="2400" i="1" dirty="0" err="1"/>
              <a:t>printf</a:t>
            </a:r>
            <a:r>
              <a:rPr lang="en-IN" sz="2400" i="1" dirty="0"/>
              <a:t>(“%d,%d”,</a:t>
            </a:r>
            <a:r>
              <a:rPr lang="en-IN" sz="2400" i="1" dirty="0" err="1"/>
              <a:t>x,y</a:t>
            </a:r>
            <a:r>
              <a:rPr lang="en-IN" sz="2400" i="1" dirty="0"/>
              <a:t>); </a:t>
            </a:r>
          </a:p>
          <a:p>
            <a:pPr marL="400050" lvl="1" indent="0">
              <a:buNone/>
            </a:pPr>
            <a:r>
              <a:rPr lang="en-IN" sz="2400" i="1" dirty="0"/>
              <a:t>	} </a:t>
            </a:r>
          </a:p>
          <a:p>
            <a:pPr marL="400050" lvl="1" indent="0">
              <a:buNone/>
            </a:pPr>
            <a:r>
              <a:rPr lang="en-IN" dirty="0"/>
              <a:t>	What will be the value of x and y if the value of n is </a:t>
            </a:r>
            <a:r>
              <a:rPr lang="en-IN" b="1" dirty="0"/>
              <a:t>(a) </a:t>
            </a:r>
            <a:r>
              <a:rPr lang="en-IN" dirty="0"/>
              <a:t>1 	and </a:t>
            </a:r>
            <a:r>
              <a:rPr lang="en-IN" b="1" dirty="0"/>
              <a:t>(b) </a:t>
            </a:r>
            <a:r>
              <a:rPr lang="en-IN" dirty="0"/>
              <a:t>0 	</a:t>
            </a:r>
          </a:p>
          <a:p>
            <a:pPr marL="0" indent="0">
              <a:buNone/>
            </a:pPr>
            <a:r>
              <a:rPr lang="en-IN" b="1" dirty="0"/>
              <a:t>Ans: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(a)  2	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        (b)  1   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347515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8991600" cy="4952999"/>
          </a:xfrm>
        </p:spPr>
        <p:txBody>
          <a:bodyPr>
            <a:normAutofit lnSpcReduction="10000"/>
          </a:bodyPr>
          <a:lstStyle/>
          <a:p>
            <a:pPr marL="914400" lvl="1" indent="-514350">
              <a:buFont typeface="+mj-lt"/>
              <a:buAutoNum type="arabicPeriod" startAt="2"/>
            </a:pPr>
            <a:r>
              <a:rPr lang="en-IN" sz="2400" dirty="0"/>
              <a:t>What is the output of this C code?</a:t>
            </a:r>
            <a:br>
              <a:rPr lang="en-IN" sz="2400" dirty="0"/>
            </a:br>
            <a:r>
              <a:rPr lang="en-US" sz="2400" i="1" dirty="0"/>
              <a:t>void main()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	{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		int a = 100;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		if(a&gt;10)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		</a:t>
            </a:r>
            <a:r>
              <a:rPr lang="en-US" sz="2400" i="1" dirty="0" err="1"/>
              <a:t>printf</a:t>
            </a:r>
            <a:r>
              <a:rPr lang="en-US" sz="2400" i="1" dirty="0"/>
              <a:t>(“Greater than 10”);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		else if(a&gt;20)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		</a:t>
            </a:r>
            <a:r>
              <a:rPr lang="en-US" sz="2400" i="1" dirty="0" err="1"/>
              <a:t>printf</a:t>
            </a:r>
            <a:r>
              <a:rPr lang="en-US" sz="2400" i="1" dirty="0"/>
              <a:t>(“Greater than 20”);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		else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 		</a:t>
            </a:r>
            <a:r>
              <a:rPr lang="en-US" sz="2400" i="1" dirty="0" err="1"/>
              <a:t>printf</a:t>
            </a:r>
            <a:r>
              <a:rPr lang="en-US" sz="2400" i="1" dirty="0"/>
              <a:t>(“Greater than 50”);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  } </a:t>
            </a:r>
            <a:endParaRPr lang="en-IN" sz="2400" i="1" dirty="0"/>
          </a:p>
          <a:p>
            <a:pPr marL="0" indent="0">
              <a:buNone/>
            </a:pPr>
            <a:r>
              <a:rPr lang="en-IN" b="1" dirty="0"/>
              <a:t>Output: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Greater than 10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123831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1"/>
            <a:ext cx="8991600" cy="45259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What is the output of this C code?</a:t>
            </a:r>
            <a:br>
              <a:rPr lang="en-IN" dirty="0"/>
            </a:br>
            <a:r>
              <a:rPr lang="en-IN" dirty="0"/>
              <a:t>     </a:t>
            </a:r>
          </a:p>
          <a:p>
            <a:pPr marL="457200" lvl="1" indent="0">
              <a:buNone/>
            </a:pPr>
            <a:r>
              <a:rPr lang="en-US" i="1" dirty="0"/>
              <a:t>	void main()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       {  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       int x=5;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       if(x)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       </a:t>
            </a:r>
            <a:r>
              <a:rPr lang="en-US" i="1" dirty="0" err="1"/>
              <a:t>printf</a:t>
            </a:r>
            <a:r>
              <a:rPr lang="en-US" i="1" dirty="0"/>
              <a:t>(“It is True”);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       else</a:t>
            </a:r>
            <a:endParaRPr lang="en-IN" i="1" dirty="0"/>
          </a:p>
          <a:p>
            <a:pPr marL="457200" lvl="1" indent="0">
              <a:buNone/>
            </a:pPr>
            <a:r>
              <a:rPr lang="en-US" i="1" dirty="0"/>
              <a:t>       </a:t>
            </a:r>
            <a:r>
              <a:rPr lang="en-US" i="1" dirty="0" err="1"/>
              <a:t>printf</a:t>
            </a:r>
            <a:r>
              <a:rPr lang="en-US" i="1" dirty="0"/>
              <a:t>(“It is False”);</a:t>
            </a:r>
          </a:p>
          <a:p>
            <a:pPr marL="457200" lvl="1" indent="0">
              <a:buNone/>
            </a:pPr>
            <a:r>
              <a:rPr lang="en-US" i="1" dirty="0"/>
              <a:t>	}</a:t>
            </a:r>
            <a:endParaRPr lang="en-IN" i="1" dirty="0"/>
          </a:p>
          <a:p>
            <a:pPr marL="57150" indent="0">
              <a:buNone/>
            </a:pPr>
            <a:r>
              <a:rPr lang="en-IN" b="1" dirty="0"/>
              <a:t>Output: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It is True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42012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8839200" cy="6857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the end of semester, the student will be able 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C56F-4981-4AE9-87FD-8F1F46BAF205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363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Course Outcome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1593BCEF-7A6A-4902-B553-08ADDA4B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94836"/>
              </p:ext>
            </p:extLst>
          </p:nvPr>
        </p:nvGraphicFramePr>
        <p:xfrm>
          <a:off x="1447800" y="1856381"/>
          <a:ext cx="9982200" cy="3784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399894444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3212705412"/>
                    </a:ext>
                  </a:extLst>
                </a:gridCol>
              </a:tblGrid>
              <a:tr h="712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Develop simple algorithms for arithmetic and logical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14446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Translate the algorithms to programs &amp; execution (in C language).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57114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CO3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Implement conditional branching, iteration and recursion.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49613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Decompose a problem into functions and synthesize a complete program using divide and conquer approach.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6487"/>
                  </a:ext>
                </a:extLst>
              </a:tr>
              <a:tr h="712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CO5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arrays, pointers, structures, preprocessor directives and file handling to develop algorithms and programs.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460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4602168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dirty="0"/>
              <a:t>What is the output of this C code?</a:t>
            </a:r>
          </a:p>
          <a:p>
            <a:pPr marL="400050" lvl="1" indent="0">
              <a:buNone/>
            </a:pPr>
            <a:r>
              <a:rPr lang="en-US" sz="2400" i="1" dirty="0"/>
              <a:t>   void main()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{ 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int x=10,y=100%90;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if(x!=y);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</a:t>
            </a:r>
            <a:r>
              <a:rPr lang="en-US" sz="2400" i="1" dirty="0" err="1"/>
              <a:t>printf</a:t>
            </a:r>
            <a:r>
              <a:rPr lang="en-US" sz="2400" i="1" dirty="0"/>
              <a:t>(“x=%</a:t>
            </a:r>
            <a:r>
              <a:rPr lang="en-US" sz="2400" i="1" dirty="0" err="1"/>
              <a:t>d,y</a:t>
            </a:r>
            <a:r>
              <a:rPr lang="en-US" sz="2400" i="1" dirty="0"/>
              <a:t>=%d”,</a:t>
            </a:r>
            <a:r>
              <a:rPr lang="en-US" sz="2400" i="1" dirty="0" err="1"/>
              <a:t>x,y</a:t>
            </a:r>
            <a:r>
              <a:rPr lang="en-US" sz="2400" i="1" dirty="0"/>
              <a:t>);</a:t>
            </a:r>
          </a:p>
          <a:p>
            <a:pPr marL="400050" lvl="1" indent="0">
              <a:buNone/>
            </a:pPr>
            <a:r>
              <a:rPr lang="en-US" sz="2400" i="1" dirty="0"/>
              <a:t>    }</a:t>
            </a:r>
            <a:endParaRPr lang="en-IN" sz="2400" i="1" dirty="0"/>
          </a:p>
          <a:p>
            <a:pPr marL="0" indent="0">
              <a:buNone/>
            </a:pPr>
            <a:r>
              <a:rPr lang="en-IN" b="1" dirty="0"/>
              <a:t>Output: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x=10, y=10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80525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817168"/>
            <a:ext cx="6553200" cy="553918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200" dirty="0"/>
              <a:t>What value is assigned to discount ? </a:t>
            </a:r>
          </a:p>
          <a:p>
            <a:pPr marL="0" indent="0">
              <a:buNone/>
            </a:pPr>
            <a:r>
              <a:rPr lang="en-US" sz="2200" dirty="0"/>
              <a:t>	double discount;</a:t>
            </a:r>
          </a:p>
          <a:p>
            <a:pPr marL="0" indent="0">
              <a:buNone/>
            </a:pPr>
            <a:r>
              <a:rPr lang="en-US" sz="2200" dirty="0"/>
              <a:t>	char   code = 'C' ;</a:t>
            </a:r>
          </a:p>
          <a:p>
            <a:pPr marL="0" indent="0">
              <a:buNone/>
            </a:pPr>
            <a:r>
              <a:rPr lang="en-US" sz="2200" dirty="0"/>
              <a:t>	switch ( code )</a:t>
            </a:r>
          </a:p>
          <a:p>
            <a:pPr marL="0" indent="0">
              <a:buNone/>
            </a:pPr>
            <a:r>
              <a:rPr lang="en-US" sz="2200" dirty="0"/>
              <a:t>	{</a:t>
            </a:r>
          </a:p>
          <a:p>
            <a:pPr marL="0" indent="0">
              <a:buNone/>
            </a:pPr>
            <a:r>
              <a:rPr lang="en-US" sz="2200" dirty="0"/>
              <a:t>		case 'A’:</a:t>
            </a:r>
          </a:p>
          <a:p>
            <a:pPr marL="0" indent="0">
              <a:buNone/>
            </a:pPr>
            <a:r>
              <a:rPr lang="en-US" sz="2200" dirty="0"/>
              <a:t>		discount = 0.0;</a:t>
            </a:r>
          </a:p>
          <a:p>
            <a:pPr marL="0" indent="0">
              <a:buNone/>
            </a:pPr>
            <a:r>
              <a:rPr lang="en-US" sz="2200" dirty="0"/>
              <a:t>		case 'B’:</a:t>
            </a:r>
          </a:p>
          <a:p>
            <a:pPr marL="0" indent="0">
              <a:buNone/>
            </a:pPr>
            <a:r>
              <a:rPr lang="en-US" sz="2200" dirty="0"/>
              <a:t>		discount = 0.1;</a:t>
            </a:r>
          </a:p>
          <a:p>
            <a:pPr marL="0" indent="0">
              <a:buNone/>
            </a:pPr>
            <a:r>
              <a:rPr lang="en-US" sz="2200" dirty="0"/>
              <a:t>		case 'C’:</a:t>
            </a:r>
          </a:p>
          <a:p>
            <a:pPr marL="0" indent="0">
              <a:buNone/>
            </a:pPr>
            <a:r>
              <a:rPr lang="en-US" sz="2200" dirty="0"/>
              <a:t>		discount = 0.2;</a:t>
            </a:r>
          </a:p>
          <a:p>
            <a:pPr marL="0" indent="0">
              <a:buNone/>
            </a:pPr>
            <a:r>
              <a:rPr lang="en-US" sz="2200" dirty="0"/>
              <a:t>		default:</a:t>
            </a:r>
          </a:p>
          <a:p>
            <a:pPr marL="0" indent="0">
              <a:buNone/>
            </a:pPr>
            <a:r>
              <a:rPr lang="en-US" sz="2200" dirty="0"/>
              <a:t>		discount = 0.3;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65B25-9053-4B4B-9E30-209C583E92FD}"/>
              </a:ext>
            </a:extLst>
          </p:cNvPr>
          <p:cNvSpPr txBox="1"/>
          <p:nvPr/>
        </p:nvSpPr>
        <p:spPr>
          <a:xfrm>
            <a:off x="8369300" y="4953000"/>
            <a:ext cx="139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/>
              </a:rPr>
              <a:t>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3BB70-5A8C-4CF6-8004-7273B792F493}"/>
              </a:ext>
            </a:extLst>
          </p:cNvPr>
          <p:cNvSpPr/>
          <p:nvPr/>
        </p:nvSpPr>
        <p:spPr>
          <a:xfrm>
            <a:off x="7564121" y="3705158"/>
            <a:ext cx="3124200" cy="1766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10439400" cy="4572000"/>
          </a:xfrm>
        </p:spPr>
        <p:txBody>
          <a:bodyPr>
            <a:normAutofit fontScale="77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IN" dirty="0"/>
              <a:t>Write a program in C to determine whether a given number is ‘odd’ or ‘even’ and print the message </a:t>
            </a:r>
            <a:r>
              <a:rPr lang="en-IN" b="1" dirty="0"/>
              <a:t>NUMBER IS EVEN </a:t>
            </a:r>
            <a:r>
              <a:rPr lang="en-IN" dirty="0"/>
              <a:t>or </a:t>
            </a:r>
            <a:r>
              <a:rPr lang="en-IN" b="1" dirty="0"/>
              <a:t>NUMBER IS ODD </a:t>
            </a:r>
            <a:r>
              <a:rPr lang="en-IN" dirty="0"/>
              <a:t>without using else option.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en-IN" dirty="0"/>
              <a:t>If cost price and selling price of an item is input through the keyboard, write a program to</a:t>
            </a:r>
            <a:r>
              <a:rPr lang="en-US" dirty="0"/>
              <a:t> </a:t>
            </a:r>
            <a:r>
              <a:rPr lang="en-IN" dirty="0"/>
              <a:t>determine whether the seller has made profit or incurred loss. Also determine how much profit he made or loss he incurred.</a:t>
            </a:r>
            <a:endParaRPr lang="en-US" dirty="0"/>
          </a:p>
          <a:p>
            <a:pPr marL="514350" lvl="0" indent="-514350">
              <a:buFont typeface="+mj-lt"/>
              <a:buAutoNum type="arabicPeriod" startAt="2"/>
            </a:pPr>
            <a:r>
              <a:rPr lang="en-IN" dirty="0"/>
              <a:t>In a company an employee is paid as under: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If his basic salary is less than Rs. 18000, then HRA = 15% of 	basic 	salary and DA = 90% of basic. If his salary is either 	equal to or 	above Rs. 18000, then HRA = Rs.500 and DA = 	98% of basic salary. </a:t>
            </a:r>
          </a:p>
          <a:p>
            <a:pPr marL="0" indent="0">
              <a:buNone/>
            </a:pPr>
            <a:r>
              <a:rPr lang="en-IN" dirty="0"/>
              <a:t>        If the employee’s salary is input through 	the keyboard write a program</a:t>
            </a:r>
          </a:p>
          <a:p>
            <a:pPr marL="0" indent="0">
              <a:buNone/>
            </a:pPr>
            <a:r>
              <a:rPr lang="en-IN" dirty="0"/>
              <a:t>        to find the gross </a:t>
            </a:r>
            <a:r>
              <a:rPr lang="en-US" dirty="0"/>
              <a:t> </a:t>
            </a:r>
            <a:r>
              <a:rPr lang="en-IN" dirty="0"/>
              <a:t>salary.</a:t>
            </a:r>
          </a:p>
          <a:p>
            <a:pPr marL="0" indent="0">
              <a:buNone/>
            </a:pPr>
            <a:r>
              <a:rPr lang="en-IN" dirty="0"/>
              <a:t>4.     WAP to check that given character is vowel or not using switch statement.</a:t>
            </a: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38C-9D2D-4501-8E47-B4C9E866A9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Weekly Assignment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1792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460216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5"/>
            </a:pPr>
            <a:r>
              <a:rPr lang="en-IN" sz="2800" i="1" dirty="0"/>
              <a:t>Program 12.WAP that accepts the marks of 5 subjects and finds the percentage marks obtained by the  student. It also prints grades according to the following criteria: </a:t>
            </a:r>
          </a:p>
          <a:p>
            <a:pPr marL="0" indent="0">
              <a:buNone/>
            </a:pPr>
            <a:r>
              <a:rPr lang="en-IN" sz="2800" i="1" dirty="0"/>
              <a:t>   Between 90-100%-----------Print 'A’ </a:t>
            </a:r>
          </a:p>
          <a:p>
            <a:pPr marL="0" indent="0">
              <a:buNone/>
            </a:pPr>
            <a:r>
              <a:rPr lang="en-IN" sz="2800" i="1" dirty="0"/>
              <a:t>   80-90%------------------------Print  ‘B’</a:t>
            </a:r>
          </a:p>
          <a:p>
            <a:pPr marL="0" indent="0">
              <a:buNone/>
            </a:pPr>
            <a:r>
              <a:rPr lang="en-IN" sz="2800" i="1" dirty="0"/>
              <a:t>   60-80%------------------------Print 'C’</a:t>
            </a:r>
          </a:p>
          <a:p>
            <a:pPr marL="0" indent="0">
              <a:buNone/>
            </a:pPr>
            <a:r>
              <a:rPr lang="en-IN" sz="2800" i="1" dirty="0"/>
              <a:t>   Below 60%------------------------Print 'D'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Weekly Assignment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40298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DA97-1159-47F4-B31B-A801272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dirty="0"/>
              <a:t>Loop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Loop Statement</a:t>
            </a:r>
            <a:r>
              <a:rPr lang="en-US" sz="2400" dirty="0"/>
              <a:t>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1613114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8839200" cy="5073654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students will read and write program based on loops for the solution of real world and complex problem.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3C2-E07C-4F88-9E40-151748989EDD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Topic Objective</a:t>
            </a:r>
          </a:p>
        </p:txBody>
      </p:sp>
    </p:spTree>
    <p:extLst>
      <p:ext uri="{BB962C8B-B14F-4D97-AF65-F5344CB8AC3E}">
        <p14:creationId xmlns:p14="http://schemas.microsoft.com/office/powerpoint/2010/main" val="421917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8839200" cy="4602169"/>
          </a:xfrm>
        </p:spPr>
        <p:txBody>
          <a:bodyPr/>
          <a:lstStyle/>
          <a:p>
            <a:r>
              <a:rPr lang="en-US" sz="2800" dirty="0"/>
              <a:t>Expression </a:t>
            </a:r>
          </a:p>
          <a:p>
            <a:r>
              <a:rPr lang="en-US" sz="2800" dirty="0"/>
              <a:t>Operators</a:t>
            </a:r>
          </a:p>
          <a:p>
            <a:r>
              <a:rPr lang="en-US" sz="2800" dirty="0"/>
              <a:t>Conditional Statements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FD87-2242-4A8A-BDE5-75B3E914B94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Prerequisite and Recap</a:t>
            </a:r>
          </a:p>
        </p:txBody>
      </p:sp>
    </p:spTree>
    <p:extLst>
      <p:ext uri="{BB962C8B-B14F-4D97-AF65-F5344CB8AC3E}">
        <p14:creationId xmlns:p14="http://schemas.microsoft.com/office/powerpoint/2010/main" val="39932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8839200" cy="4602168"/>
          </a:xfrm>
        </p:spPr>
        <p:txBody>
          <a:bodyPr/>
          <a:lstStyle/>
          <a:p>
            <a:pPr algn="just"/>
            <a:r>
              <a:rPr lang="en-IN" sz="2800" dirty="0"/>
              <a:t>Loops are used when we want to execute a part of program or block of statements several times.</a:t>
            </a:r>
          </a:p>
          <a:p>
            <a:pPr algn="just"/>
            <a:r>
              <a:rPr lang="en-IN" sz="2800" dirty="0"/>
              <a:t>It can executes a part of the program repeatedly till some condition is true.</a:t>
            </a:r>
          </a:p>
          <a:p>
            <a:r>
              <a:rPr lang="en-IN" sz="2800" dirty="0"/>
              <a:t>There are three types of loop</a:t>
            </a:r>
          </a:p>
          <a:p>
            <a:pPr lvl="1"/>
            <a:r>
              <a:rPr lang="en-IN" dirty="0"/>
              <a:t>for loop</a:t>
            </a:r>
          </a:p>
          <a:p>
            <a:pPr lvl="1"/>
            <a:r>
              <a:rPr lang="en-IN" dirty="0"/>
              <a:t>while loop</a:t>
            </a:r>
          </a:p>
          <a:p>
            <a:pPr lvl="1"/>
            <a:r>
              <a:rPr lang="en-IN" dirty="0"/>
              <a:t>do …while() 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Introduction to Loop </a:t>
            </a:r>
            <a:r>
              <a:rPr lang="en-US" sz="2800" dirty="0"/>
              <a:t>(CO3)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4191000" cy="4724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Syntax:</a:t>
            </a:r>
          </a:p>
          <a:p>
            <a:pPr marL="0" indent="0">
              <a:buNone/>
            </a:pPr>
            <a:r>
              <a:rPr lang="en-IN" sz="2800" dirty="0"/>
              <a:t>initialization;</a:t>
            </a:r>
          </a:p>
          <a:p>
            <a:pPr marL="0" indent="0">
              <a:buNone/>
            </a:pPr>
            <a:r>
              <a:rPr lang="en-IN" sz="2800" dirty="0"/>
              <a:t>while(condition)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	Body of loop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 err="1"/>
              <a:t>statement_x</a:t>
            </a:r>
            <a:r>
              <a:rPr lang="en-IN" sz="2800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D8F4-D9DD-4F13-AE47-5C490691A7CE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591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200" dirty="0"/>
              <a:t>while Loop </a:t>
            </a:r>
            <a:r>
              <a:rPr lang="en-US" sz="2800" dirty="0"/>
              <a:t>(CO3)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15A601D-987F-43ED-B2B7-2B3F2C1E3D49}"/>
              </a:ext>
            </a:extLst>
          </p:cNvPr>
          <p:cNvSpPr/>
          <p:nvPr/>
        </p:nvSpPr>
        <p:spPr>
          <a:xfrm>
            <a:off x="7874000" y="2165250"/>
            <a:ext cx="2362200" cy="1295400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0F4AFB3-8919-49F1-8748-FFF965EE943F}"/>
              </a:ext>
            </a:extLst>
          </p:cNvPr>
          <p:cNvSpPr/>
          <p:nvPr/>
        </p:nvSpPr>
        <p:spPr>
          <a:xfrm>
            <a:off x="7922904" y="4011406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 of Loop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02718B-0DAB-48FA-A365-4342A504A9D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055100" y="3460650"/>
            <a:ext cx="10804" cy="5507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623C5-848F-485B-B3D2-368882F6C7C0}"/>
              </a:ext>
            </a:extLst>
          </p:cNvPr>
          <p:cNvCxnSpPr>
            <a:endCxn id="9" idx="0"/>
          </p:cNvCxnSpPr>
          <p:nvPr/>
        </p:nvCxnSpPr>
        <p:spPr>
          <a:xfrm>
            <a:off x="9055100" y="1677888"/>
            <a:ext cx="0" cy="4873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1">
            <a:extLst>
              <a:ext uri="{FF2B5EF4-FFF2-40B4-BE49-F238E27FC236}">
                <a16:creationId xmlns:a16="http://schemas.microsoft.com/office/drawing/2014/main" id="{61802344-7FB1-4027-B61F-3296E2D04B42}"/>
              </a:ext>
            </a:extLst>
          </p:cNvPr>
          <p:cNvCxnSpPr/>
          <p:nvPr/>
        </p:nvCxnSpPr>
        <p:spPr>
          <a:xfrm rot="5400000" flipH="1" flipV="1">
            <a:off x="6735022" y="3170878"/>
            <a:ext cx="1496906" cy="793750"/>
          </a:xfrm>
          <a:prstGeom prst="bentConnector3">
            <a:avLst>
              <a:gd name="adj1" fmla="val 10105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792347-9F80-4CA9-B8A8-D3F6194A9E0B}"/>
              </a:ext>
            </a:extLst>
          </p:cNvPr>
          <p:cNvCxnSpPr>
            <a:stCxn id="10" idx="1"/>
          </p:cNvCxnSpPr>
          <p:nvPr/>
        </p:nvCxnSpPr>
        <p:spPr>
          <a:xfrm flipH="1">
            <a:off x="7086600" y="4316206"/>
            <a:ext cx="836304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C62742E-0CE5-46AD-8FCE-07AC6F7CAEEB}"/>
              </a:ext>
            </a:extLst>
          </p:cNvPr>
          <p:cNvSpPr/>
          <p:nvPr/>
        </p:nvSpPr>
        <p:spPr>
          <a:xfrm>
            <a:off x="7950200" y="5518050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tatement_x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6" name="Elbow Connector 24">
            <a:extLst>
              <a:ext uri="{FF2B5EF4-FFF2-40B4-BE49-F238E27FC236}">
                <a16:creationId xmlns:a16="http://schemas.microsoft.com/office/drawing/2014/main" id="{69A7F9AC-5979-42BA-917A-FB51D31C6BAF}"/>
              </a:ext>
            </a:extLst>
          </p:cNvPr>
          <p:cNvCxnSpPr>
            <a:stCxn id="9" idx="3"/>
          </p:cNvCxnSpPr>
          <p:nvPr/>
        </p:nvCxnSpPr>
        <p:spPr>
          <a:xfrm flipH="1">
            <a:off x="9065904" y="2812950"/>
            <a:ext cx="1170296" cy="2705100"/>
          </a:xfrm>
          <a:prstGeom prst="bentConnector4">
            <a:avLst>
              <a:gd name="adj1" fmla="val -19534"/>
              <a:gd name="adj2" fmla="val 8265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E81273-272D-4427-8E37-E23A97779885}"/>
              </a:ext>
            </a:extLst>
          </p:cNvPr>
          <p:cNvSpPr txBox="1"/>
          <p:nvPr/>
        </p:nvSpPr>
        <p:spPr>
          <a:xfrm>
            <a:off x="9093200" y="3567753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DBA12B-2251-4688-9B7A-6EDAC28673BE}"/>
              </a:ext>
            </a:extLst>
          </p:cNvPr>
          <p:cNvSpPr txBox="1"/>
          <p:nvPr/>
        </p:nvSpPr>
        <p:spPr>
          <a:xfrm>
            <a:off x="10464800" y="3003450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B933B-63CF-4869-8007-D232EA2B855A}"/>
              </a:ext>
            </a:extLst>
          </p:cNvPr>
          <p:cNvSpPr txBox="1"/>
          <p:nvPr/>
        </p:nvSpPr>
        <p:spPr>
          <a:xfrm>
            <a:off x="9093200" y="17357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E323B6D-5D13-4C2E-8F2C-BA1B88438CFA}"/>
              </a:ext>
            </a:extLst>
          </p:cNvPr>
          <p:cNvSpPr/>
          <p:nvPr/>
        </p:nvSpPr>
        <p:spPr>
          <a:xfrm>
            <a:off x="8039398" y="1096962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initialization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ABCD08-E29B-4BC4-9D68-180699116C2B}"/>
              </a:ext>
            </a:extLst>
          </p:cNvPr>
          <p:cNvCxnSpPr>
            <a:cxnSpLocks/>
          </p:cNvCxnSpPr>
          <p:nvPr/>
        </p:nvCxnSpPr>
        <p:spPr>
          <a:xfrm>
            <a:off x="9047510" y="817168"/>
            <a:ext cx="0" cy="27979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29270D-5D1D-4400-B036-F52E27E2C93B}"/>
              </a:ext>
            </a:extLst>
          </p:cNvPr>
          <p:cNvCxnSpPr/>
          <p:nvPr/>
        </p:nvCxnSpPr>
        <p:spPr>
          <a:xfrm>
            <a:off x="9047510" y="6137522"/>
            <a:ext cx="0" cy="4873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B4929A4-8681-47BA-9DD1-7EE48CF88BEA}"/>
              </a:ext>
            </a:extLst>
          </p:cNvPr>
          <p:cNvSpPr txBox="1">
            <a:spLocks/>
          </p:cNvSpPr>
          <p:nvPr/>
        </p:nvSpPr>
        <p:spPr>
          <a:xfrm>
            <a:off x="5756748" y="1161081"/>
            <a:ext cx="2015652" cy="515319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b="1" dirty="0"/>
              <a:t>flowchart</a:t>
            </a:r>
          </a:p>
          <a:p>
            <a:pPr marL="0" indent="0">
              <a:buFont typeface="Arial" pitchFamily="34" charset="0"/>
              <a:buNone/>
            </a:pPr>
            <a:endParaRPr lang="en-IN" sz="2800" dirty="0"/>
          </a:p>
          <a:p>
            <a:pPr marL="0" indent="0">
              <a:buFont typeface="Arial" pitchFamily="34" charset="0"/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5" grpId="0" animBg="1"/>
      <p:bldP spid="17" grpId="0"/>
      <p:bldP spid="18" grpId="0"/>
      <p:bldP spid="19" grpId="0"/>
      <p:bldP spid="20" grpId="0" animBg="1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9601200" cy="444976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First initialization is done before starting the while loop.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Condition of while() is evaluated.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If condition is true i.e. non-zero, then the body of loop is executed and then the loop variable is updated.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Again the condition is evaluated again, and if it is true then body of loop is executed again. This continues as long as condition is true.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When condition becomes false, then loop terminates and </a:t>
            </a:r>
            <a:r>
              <a:rPr lang="en-US" dirty="0" err="1"/>
              <a:t>statement_x</a:t>
            </a:r>
            <a:r>
              <a:rPr lang="en-US" dirty="0"/>
              <a:t> outside the loop is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200" dirty="0"/>
              <a:t>Steps of execution of while() Loop</a:t>
            </a:r>
            <a:r>
              <a:rPr lang="en-US" sz="3200" dirty="0"/>
              <a:t> </a:t>
            </a:r>
            <a:r>
              <a:rPr lang="en-US" sz="2800" dirty="0"/>
              <a:t>(CO3)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8137-F889-4614-A404-ACCFF745C8E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CO-PO  Mapping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7BF15CC-9306-4F59-866F-B4B4CD6E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63463"/>
              </p:ext>
            </p:extLst>
          </p:nvPr>
        </p:nvGraphicFramePr>
        <p:xfrm>
          <a:off x="1447800" y="1371600"/>
          <a:ext cx="9563886" cy="45259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69914">
                  <a:extLst>
                    <a:ext uri="{9D8B030D-6E8A-4147-A177-3AD203B41FA5}">
                      <a16:colId xmlns:a16="http://schemas.microsoft.com/office/drawing/2014/main" val="795970929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937651517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2579388657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4274486272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117179822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1944862725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3301730808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1019184723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152610545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906752748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1596455435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2096782459"/>
                    </a:ext>
                  </a:extLst>
                </a:gridCol>
                <a:gridCol w="707831">
                  <a:extLst>
                    <a:ext uri="{9D8B030D-6E8A-4147-A177-3AD203B41FA5}">
                      <a16:colId xmlns:a16="http://schemas.microsoft.com/office/drawing/2014/main" val="590504669"/>
                    </a:ext>
                  </a:extLst>
                </a:gridCol>
              </a:tblGrid>
              <a:tr h="694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PO3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PO4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PO5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PO6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PO7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PO8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PO9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PO10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PO11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PO12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3199435395"/>
                  </a:ext>
                </a:extLst>
              </a:tr>
              <a:tr h="70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KCS101.1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3079903705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KCS101.2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3041487185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KCS101.3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89355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KCS101.4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-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4294284923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KCS101.5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-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90676"/>
                  </a:ext>
                </a:extLst>
              </a:tr>
              <a:tr h="351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2.6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2.4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2.2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2.4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0.8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0.4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0.4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1.0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1.8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2.2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141915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838199"/>
            <a:ext cx="9601200" cy="53867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i</a:t>
            </a:r>
            <a:r>
              <a:rPr lang="en-IN" i="1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=1;		//Initialization of loop variable</a:t>
            </a:r>
          </a:p>
          <a:p>
            <a:pPr marL="0" indent="0">
              <a:buNone/>
            </a:pPr>
            <a:r>
              <a:rPr lang="en-IN" i="1" dirty="0"/>
              <a:t>	while(</a:t>
            </a:r>
            <a:r>
              <a:rPr lang="en-IN" i="1" dirty="0" err="1"/>
              <a:t>i</a:t>
            </a:r>
            <a:r>
              <a:rPr lang="en-IN" i="1" dirty="0"/>
              <a:t>&lt;=5)	</a:t>
            </a:r>
            <a:r>
              <a:rPr lang="en-IN" dirty="0"/>
              <a:t>//</a:t>
            </a:r>
            <a:r>
              <a:rPr lang="en-IN" i="1" dirty="0"/>
              <a:t> Loop Condition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	            	</a:t>
            </a:r>
            <a:r>
              <a:rPr lang="en-IN" i="1" dirty="0" err="1"/>
              <a:t>printf</a:t>
            </a:r>
            <a:r>
              <a:rPr lang="en-IN" i="1" dirty="0"/>
              <a:t>(“%d  ”,</a:t>
            </a:r>
            <a:r>
              <a:rPr lang="en-IN" i="1" dirty="0" err="1"/>
              <a:t>i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</a:t>
            </a:r>
            <a:r>
              <a:rPr lang="en-IN" i="1" dirty="0"/>
              <a:t>++;	</a:t>
            </a:r>
            <a:r>
              <a:rPr lang="en-IN" dirty="0"/>
              <a:t>//</a:t>
            </a:r>
            <a:r>
              <a:rPr lang="en-IN" i="1" dirty="0" err="1"/>
              <a:t>Updation</a:t>
            </a:r>
            <a:r>
              <a:rPr lang="en-IN" i="1" dirty="0"/>
              <a:t> of loop variable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Program 1. WAP to display first five natural number. </a:t>
            </a:r>
            <a:r>
              <a:rPr lang="en-IN" sz="2800" dirty="0"/>
              <a:t>(CO3)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92E9E-9E40-43AA-B9D1-82DF26782AE7}"/>
              </a:ext>
            </a:extLst>
          </p:cNvPr>
          <p:cNvSpPr txBox="1"/>
          <p:nvPr/>
        </p:nvSpPr>
        <p:spPr>
          <a:xfrm>
            <a:off x="8737600" y="8382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21C4E-10B2-4FF5-AA78-E3269D887FD7}"/>
              </a:ext>
            </a:extLst>
          </p:cNvPr>
          <p:cNvSpPr txBox="1"/>
          <p:nvPr/>
        </p:nvSpPr>
        <p:spPr>
          <a:xfrm>
            <a:off x="8737600" y="1299865"/>
            <a:ext cx="7112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7A98C-8B5F-4627-8D37-7A871631453D}"/>
              </a:ext>
            </a:extLst>
          </p:cNvPr>
          <p:cNvSpPr txBox="1"/>
          <p:nvPr/>
        </p:nvSpPr>
        <p:spPr>
          <a:xfrm>
            <a:off x="8737600" y="1297632"/>
            <a:ext cx="711200" cy="461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51125-5A10-4784-B859-C252DBB7B584}"/>
              </a:ext>
            </a:extLst>
          </p:cNvPr>
          <p:cNvSpPr txBox="1"/>
          <p:nvPr/>
        </p:nvSpPr>
        <p:spPr>
          <a:xfrm>
            <a:off x="9525000" y="1290935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&lt;=5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2C471-2881-40F0-A12B-FF1E58DBBE60}"/>
              </a:ext>
            </a:extLst>
          </p:cNvPr>
          <p:cNvSpPr txBox="1"/>
          <p:nvPr/>
        </p:nvSpPr>
        <p:spPr>
          <a:xfrm>
            <a:off x="10210800" y="1290935"/>
            <a:ext cx="1143000" cy="46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12950-6BA5-4553-8AB4-FFFBA7D83DEC}"/>
              </a:ext>
            </a:extLst>
          </p:cNvPr>
          <p:cNvSpPr txBox="1"/>
          <p:nvPr/>
        </p:nvSpPr>
        <p:spPr>
          <a:xfrm>
            <a:off x="8458199" y="36881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03293-D22F-4158-8B79-DFA23E769B85}"/>
              </a:ext>
            </a:extLst>
          </p:cNvPr>
          <p:cNvSpPr txBox="1"/>
          <p:nvPr/>
        </p:nvSpPr>
        <p:spPr>
          <a:xfrm>
            <a:off x="8483600" y="4149805"/>
            <a:ext cx="3556000" cy="46166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E3FCD-AE56-455A-8BD8-B98353B66C76}"/>
              </a:ext>
            </a:extLst>
          </p:cNvPr>
          <p:cNvSpPr txBox="1"/>
          <p:nvPr/>
        </p:nvSpPr>
        <p:spPr>
          <a:xfrm>
            <a:off x="8454452" y="4182256"/>
            <a:ext cx="4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93E29F-DC49-4485-9D55-76A63EB2B027}"/>
              </a:ext>
            </a:extLst>
          </p:cNvPr>
          <p:cNvCxnSpPr>
            <a:cxnSpLocks/>
          </p:cNvCxnSpPr>
          <p:nvPr/>
        </p:nvCxnSpPr>
        <p:spPr>
          <a:xfrm flipH="1">
            <a:off x="8709075" y="1290935"/>
            <a:ext cx="815925" cy="45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CE32E2-135B-4C93-A938-3C3775AD1C0B}"/>
              </a:ext>
            </a:extLst>
          </p:cNvPr>
          <p:cNvSpPr txBox="1"/>
          <p:nvPr/>
        </p:nvSpPr>
        <p:spPr>
          <a:xfrm>
            <a:off x="8722556" y="1745237"/>
            <a:ext cx="712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AE4D7E-BBDC-4FC2-B0FB-32C4F885E5B2}"/>
              </a:ext>
            </a:extLst>
          </p:cNvPr>
          <p:cNvCxnSpPr/>
          <p:nvPr/>
        </p:nvCxnSpPr>
        <p:spPr>
          <a:xfrm flipH="1">
            <a:off x="8712200" y="1772821"/>
            <a:ext cx="711200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24455B-DEFE-4CD0-A6BD-D5F7532B731F}"/>
              </a:ext>
            </a:extLst>
          </p:cNvPr>
          <p:cNvSpPr txBox="1"/>
          <p:nvPr/>
        </p:nvSpPr>
        <p:spPr>
          <a:xfrm>
            <a:off x="8667262" y="2107095"/>
            <a:ext cx="851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A197C0-D250-4721-A8CA-B2B4AE48E777}"/>
              </a:ext>
            </a:extLst>
          </p:cNvPr>
          <p:cNvCxnSpPr/>
          <p:nvPr/>
        </p:nvCxnSpPr>
        <p:spPr>
          <a:xfrm flipH="1">
            <a:off x="8737600" y="2092042"/>
            <a:ext cx="711200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CF4AA-C7BE-450E-B9FA-0DDFE8AD8A26}"/>
              </a:ext>
            </a:extLst>
          </p:cNvPr>
          <p:cNvSpPr txBox="1"/>
          <p:nvPr/>
        </p:nvSpPr>
        <p:spPr>
          <a:xfrm>
            <a:off x="8710740" y="2474909"/>
            <a:ext cx="776160" cy="44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C97507-89DA-4660-BE84-67FFCE88F370}"/>
              </a:ext>
            </a:extLst>
          </p:cNvPr>
          <p:cNvCxnSpPr/>
          <p:nvPr/>
        </p:nvCxnSpPr>
        <p:spPr>
          <a:xfrm flipH="1">
            <a:off x="8762023" y="2497903"/>
            <a:ext cx="711200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30A12B-38AB-4F35-9EE9-B780FB2F9AE2}"/>
              </a:ext>
            </a:extLst>
          </p:cNvPr>
          <p:cNvSpPr txBox="1"/>
          <p:nvPr/>
        </p:nvSpPr>
        <p:spPr>
          <a:xfrm>
            <a:off x="8748542" y="2928672"/>
            <a:ext cx="71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15886D-6E7B-4887-939C-3BDD52D0869F}"/>
              </a:ext>
            </a:extLst>
          </p:cNvPr>
          <p:cNvCxnSpPr/>
          <p:nvPr/>
        </p:nvCxnSpPr>
        <p:spPr>
          <a:xfrm flipH="1">
            <a:off x="8724119" y="2943854"/>
            <a:ext cx="711200" cy="43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C22553-829A-470C-B7CC-E7982F08D0FE}"/>
              </a:ext>
            </a:extLst>
          </p:cNvPr>
          <p:cNvSpPr txBox="1"/>
          <p:nvPr/>
        </p:nvSpPr>
        <p:spPr>
          <a:xfrm>
            <a:off x="8835452" y="4191000"/>
            <a:ext cx="4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5155A-3DBF-4CAB-BA3C-473BD6FF574B}"/>
              </a:ext>
            </a:extLst>
          </p:cNvPr>
          <p:cNvSpPr txBox="1"/>
          <p:nvPr/>
        </p:nvSpPr>
        <p:spPr>
          <a:xfrm>
            <a:off x="9216452" y="4186535"/>
            <a:ext cx="4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E08E2D-4221-4CB1-982D-D736CBB03DF2}"/>
              </a:ext>
            </a:extLst>
          </p:cNvPr>
          <p:cNvSpPr txBox="1"/>
          <p:nvPr/>
        </p:nvSpPr>
        <p:spPr>
          <a:xfrm>
            <a:off x="9597452" y="4186535"/>
            <a:ext cx="4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05C905-48EB-4844-BAA7-35633CAB3C43}"/>
              </a:ext>
            </a:extLst>
          </p:cNvPr>
          <p:cNvSpPr txBox="1"/>
          <p:nvPr/>
        </p:nvSpPr>
        <p:spPr>
          <a:xfrm>
            <a:off x="9978452" y="4191000"/>
            <a:ext cx="46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C3060-1A95-4DCB-A47E-9CAB6BBB6B64}"/>
              </a:ext>
            </a:extLst>
          </p:cNvPr>
          <p:cNvSpPr txBox="1"/>
          <p:nvPr/>
        </p:nvSpPr>
        <p:spPr>
          <a:xfrm>
            <a:off x="8716499" y="3266927"/>
            <a:ext cx="71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D15C13-D0A4-4F21-BFEE-6753F0FDB233}"/>
              </a:ext>
            </a:extLst>
          </p:cNvPr>
          <p:cNvSpPr txBox="1"/>
          <p:nvPr/>
        </p:nvSpPr>
        <p:spPr>
          <a:xfrm>
            <a:off x="9525000" y="16764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&lt;=5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6849F6-2210-4368-9DA2-6D44DDE499BB}"/>
              </a:ext>
            </a:extLst>
          </p:cNvPr>
          <p:cNvSpPr txBox="1"/>
          <p:nvPr/>
        </p:nvSpPr>
        <p:spPr>
          <a:xfrm>
            <a:off x="10210800" y="1676400"/>
            <a:ext cx="1143000" cy="46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A3BF43-E264-4E50-A39C-5843594AE410}"/>
              </a:ext>
            </a:extLst>
          </p:cNvPr>
          <p:cNvSpPr txBox="1"/>
          <p:nvPr/>
        </p:nvSpPr>
        <p:spPr>
          <a:xfrm>
            <a:off x="9525000" y="20574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&lt;=5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8F5BFD-E050-4803-A42D-746050C980F0}"/>
              </a:ext>
            </a:extLst>
          </p:cNvPr>
          <p:cNvSpPr txBox="1"/>
          <p:nvPr/>
        </p:nvSpPr>
        <p:spPr>
          <a:xfrm>
            <a:off x="10210800" y="2057400"/>
            <a:ext cx="1143000" cy="46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4C8ED4-FC16-4FBD-93E8-D2880C5C22CD}"/>
              </a:ext>
            </a:extLst>
          </p:cNvPr>
          <p:cNvSpPr txBox="1"/>
          <p:nvPr/>
        </p:nvSpPr>
        <p:spPr>
          <a:xfrm>
            <a:off x="9525000" y="24384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&lt;=5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3CF0E-602A-4469-B234-19F3CBC9747D}"/>
              </a:ext>
            </a:extLst>
          </p:cNvPr>
          <p:cNvSpPr txBox="1"/>
          <p:nvPr/>
        </p:nvSpPr>
        <p:spPr>
          <a:xfrm>
            <a:off x="10210800" y="2438400"/>
            <a:ext cx="1143000" cy="46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759B4-D944-461F-B502-EB7ACED359CF}"/>
              </a:ext>
            </a:extLst>
          </p:cNvPr>
          <p:cNvSpPr txBox="1"/>
          <p:nvPr/>
        </p:nvSpPr>
        <p:spPr>
          <a:xfrm>
            <a:off x="9525000" y="28956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&lt;=5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57064F-2E0E-4846-BEAF-38FBBC20B259}"/>
              </a:ext>
            </a:extLst>
          </p:cNvPr>
          <p:cNvSpPr txBox="1"/>
          <p:nvPr/>
        </p:nvSpPr>
        <p:spPr>
          <a:xfrm>
            <a:off x="10210800" y="2895600"/>
            <a:ext cx="1143000" cy="46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982C02-F490-49F0-B99F-6D925F55A612}"/>
              </a:ext>
            </a:extLst>
          </p:cNvPr>
          <p:cNvSpPr txBox="1"/>
          <p:nvPr/>
        </p:nvSpPr>
        <p:spPr>
          <a:xfrm>
            <a:off x="9525000" y="327660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&lt;=5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A37D51-E0BC-4C7D-89F7-CE0CB6266FED}"/>
              </a:ext>
            </a:extLst>
          </p:cNvPr>
          <p:cNvSpPr txBox="1"/>
          <p:nvPr/>
        </p:nvSpPr>
        <p:spPr>
          <a:xfrm>
            <a:off x="10210800" y="3276600"/>
            <a:ext cx="1143000" cy="46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1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/>
      <p:bldP spid="18" grpId="0"/>
      <p:bldP spid="21" grpId="0"/>
      <p:bldP spid="23" grpId="0"/>
      <p:bldP spid="25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405F8-D0B9-4958-9095-08880FE5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3304" y="1143000"/>
            <a:ext cx="5740396" cy="50022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for(initialization; condition; </a:t>
            </a:r>
            <a:r>
              <a:rPr lang="en-IN" dirty="0" err="1"/>
              <a:t>updation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Body of loop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statement_x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674-23E4-4D06-A7D9-C5ECC57CA546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799" y="6"/>
            <a:ext cx="10744199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200" dirty="0"/>
              <a:t>for Loop </a:t>
            </a:r>
            <a:r>
              <a:rPr lang="en-US" sz="2800" dirty="0"/>
              <a:t>(CO3)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63047575-9AA7-403C-B843-E0192BE097DA}"/>
              </a:ext>
            </a:extLst>
          </p:cNvPr>
          <p:cNvSpPr/>
          <p:nvPr/>
        </p:nvSpPr>
        <p:spPr>
          <a:xfrm>
            <a:off x="8096250" y="2165250"/>
            <a:ext cx="2362200" cy="1295400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02D9FBA3-1050-49A5-9995-6D8ECF21C880}"/>
              </a:ext>
            </a:extLst>
          </p:cNvPr>
          <p:cNvSpPr/>
          <p:nvPr/>
        </p:nvSpPr>
        <p:spPr>
          <a:xfrm>
            <a:off x="8145154" y="4011406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Body of Loop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658190-1FAD-4BD4-B121-CBEEA7D0D7D8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9277350" y="3460650"/>
            <a:ext cx="10804" cy="5507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27799A-FFCB-4986-9F36-C3BA248EDE79}"/>
              </a:ext>
            </a:extLst>
          </p:cNvPr>
          <p:cNvCxnSpPr>
            <a:endCxn id="38" idx="0"/>
          </p:cNvCxnSpPr>
          <p:nvPr/>
        </p:nvCxnSpPr>
        <p:spPr>
          <a:xfrm>
            <a:off x="9277350" y="1677888"/>
            <a:ext cx="0" cy="4873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1">
            <a:extLst>
              <a:ext uri="{FF2B5EF4-FFF2-40B4-BE49-F238E27FC236}">
                <a16:creationId xmlns:a16="http://schemas.microsoft.com/office/drawing/2014/main" id="{598AF413-5298-4225-859C-49C90BC0A3CE}"/>
              </a:ext>
            </a:extLst>
          </p:cNvPr>
          <p:cNvCxnSpPr/>
          <p:nvPr/>
        </p:nvCxnSpPr>
        <p:spPr>
          <a:xfrm rot="5400000" flipH="1" flipV="1">
            <a:off x="6957272" y="3170878"/>
            <a:ext cx="1496906" cy="793750"/>
          </a:xfrm>
          <a:prstGeom prst="bentConnector3">
            <a:avLst>
              <a:gd name="adj1" fmla="val 10105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E356260B-AC70-41B2-9A17-EBB46CA3E226}"/>
              </a:ext>
            </a:extLst>
          </p:cNvPr>
          <p:cNvSpPr/>
          <p:nvPr/>
        </p:nvSpPr>
        <p:spPr>
          <a:xfrm>
            <a:off x="8172450" y="5518050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"/>
              </a:rPr>
              <a:t>s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tatement_x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24">
            <a:extLst>
              <a:ext uri="{FF2B5EF4-FFF2-40B4-BE49-F238E27FC236}">
                <a16:creationId xmlns:a16="http://schemas.microsoft.com/office/drawing/2014/main" id="{92592ED6-EA19-4AC1-8C67-780282C2C169}"/>
              </a:ext>
            </a:extLst>
          </p:cNvPr>
          <p:cNvCxnSpPr>
            <a:stCxn id="38" idx="3"/>
          </p:cNvCxnSpPr>
          <p:nvPr/>
        </p:nvCxnSpPr>
        <p:spPr>
          <a:xfrm flipH="1">
            <a:off x="9288154" y="2812950"/>
            <a:ext cx="1170296" cy="2705100"/>
          </a:xfrm>
          <a:prstGeom prst="bentConnector4">
            <a:avLst>
              <a:gd name="adj1" fmla="val -19534"/>
              <a:gd name="adj2" fmla="val 8265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74B7332-0528-4A27-BC36-51E0FB9E97E9}"/>
              </a:ext>
            </a:extLst>
          </p:cNvPr>
          <p:cNvSpPr txBox="1"/>
          <p:nvPr/>
        </p:nvSpPr>
        <p:spPr>
          <a:xfrm>
            <a:off x="9315450" y="3567753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C151B8-A6A7-4EA1-BFEF-18772C227AFD}"/>
              </a:ext>
            </a:extLst>
          </p:cNvPr>
          <p:cNvSpPr txBox="1"/>
          <p:nvPr/>
        </p:nvSpPr>
        <p:spPr>
          <a:xfrm>
            <a:off x="10687050" y="3003450"/>
            <a:ext cx="88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False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BBB975-E596-4F51-8CFB-7EF0277FF168}"/>
              </a:ext>
            </a:extLst>
          </p:cNvPr>
          <p:cNvSpPr txBox="1"/>
          <p:nvPr/>
        </p:nvSpPr>
        <p:spPr>
          <a:xfrm>
            <a:off x="9315450" y="173574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9C1AD826-1597-4620-878C-7AFBC1BACC8C}"/>
              </a:ext>
            </a:extLst>
          </p:cNvPr>
          <p:cNvSpPr/>
          <p:nvPr/>
        </p:nvSpPr>
        <p:spPr>
          <a:xfrm>
            <a:off x="8261648" y="1096962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initialization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AE0D0-72D6-4729-B190-487DE4D06C7C}"/>
              </a:ext>
            </a:extLst>
          </p:cNvPr>
          <p:cNvCxnSpPr>
            <a:cxnSpLocks/>
          </p:cNvCxnSpPr>
          <p:nvPr/>
        </p:nvCxnSpPr>
        <p:spPr>
          <a:xfrm>
            <a:off x="9269760" y="817168"/>
            <a:ext cx="0" cy="27979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5F2FD0-AF4B-4004-90E4-975A8240B5EC}"/>
              </a:ext>
            </a:extLst>
          </p:cNvPr>
          <p:cNvCxnSpPr/>
          <p:nvPr/>
        </p:nvCxnSpPr>
        <p:spPr>
          <a:xfrm>
            <a:off x="9269760" y="6137522"/>
            <a:ext cx="0" cy="48736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331522-8EFE-49B5-9E01-512367B98987}"/>
              </a:ext>
            </a:extLst>
          </p:cNvPr>
          <p:cNvCxnSpPr/>
          <p:nvPr/>
        </p:nvCxnSpPr>
        <p:spPr>
          <a:xfrm flipH="1">
            <a:off x="7317096" y="4316206"/>
            <a:ext cx="836304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8" grpId="0" animBg="1"/>
      <p:bldP spid="39" grpId="0" animBg="1"/>
      <p:bldP spid="43" grpId="0" animBg="1"/>
      <p:bldP spid="45" grpId="0"/>
      <p:bldP spid="46" grpId="0"/>
      <p:bldP spid="47" grpId="0"/>
      <p:bldP spid="4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982200" cy="460216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initialization is done. It is done only once whenever loop is started.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 of for() is evaluated.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condition is true i.e. non-zero, then the body of loop is executed and then the loop variable is updated.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Again the condition is evaluated again, if it is true then body of loop is executed and loop variable is updated again. This continues as long as condition is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condition becomes false, then loop terminates and </a:t>
            </a:r>
            <a:r>
              <a:rPr lang="en-US" dirty="0" err="1"/>
              <a:t>statement_x</a:t>
            </a:r>
            <a:r>
              <a:rPr lang="en-US" dirty="0"/>
              <a:t> outside the loop is executed.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7560-7683-4A70-B935-2F68F368C09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6"/>
            <a:ext cx="10820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200" dirty="0"/>
              <a:t>Steps of execution of for() Loop</a:t>
            </a:r>
            <a:r>
              <a:rPr lang="en-US" sz="3200" dirty="0"/>
              <a:t> </a:t>
            </a:r>
            <a:r>
              <a:rPr lang="en-US" sz="2800" dirty="0"/>
              <a:t>(CO3)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5"/>
            <a:ext cx="57912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i</a:t>
            </a:r>
            <a:r>
              <a:rPr lang="en-IN" i="1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=1;i&lt;=10;i++)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     </a:t>
            </a:r>
            <a:r>
              <a:rPr lang="en-IN" i="1" dirty="0" err="1"/>
              <a:t>printf</a:t>
            </a:r>
            <a:r>
              <a:rPr lang="en-IN" i="1" dirty="0"/>
              <a:t>(“%d ”,</a:t>
            </a:r>
            <a:r>
              <a:rPr lang="en-IN" i="1" dirty="0" err="1"/>
              <a:t>i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-35169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/>
              <a:t>Program 2. WAP to display first 10 natural numbers using for loop.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9D1C0-E32F-4F6A-ADB1-66EBE8BD6BEA}"/>
              </a:ext>
            </a:extLst>
          </p:cNvPr>
          <p:cNvSpPr txBox="1"/>
          <p:nvPr/>
        </p:nvSpPr>
        <p:spPr>
          <a:xfrm>
            <a:off x="7848600" y="3867652"/>
            <a:ext cx="3124200" cy="83099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1 2 3 4 5 6 7 8 9 10</a:t>
            </a:r>
          </a:p>
          <a:p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C7B87-A1A7-47DF-A9DD-9FC4B6F076E6}"/>
              </a:ext>
            </a:extLst>
          </p:cNvPr>
          <p:cNvSpPr txBox="1"/>
          <p:nvPr/>
        </p:nvSpPr>
        <p:spPr>
          <a:xfrm>
            <a:off x="7848600" y="340598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62" y="1194638"/>
            <a:ext cx="4899805" cy="50537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initialization;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i="1" dirty="0"/>
              <a:t>do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i="1" dirty="0"/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i="1" dirty="0"/>
              <a:t>	Body of loop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i="1" dirty="0"/>
              <a:t>}while(condition);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i="1" dirty="0" err="1"/>
              <a:t>statement_x</a:t>
            </a:r>
            <a:r>
              <a:rPr lang="en-IN" sz="2800" i="1" dirty="0"/>
              <a:t>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64212" y="-43450"/>
            <a:ext cx="10744200" cy="8171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do while Loop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5BADA6CC-2DF3-4414-9660-FD9BFF519298}"/>
              </a:ext>
            </a:extLst>
          </p:cNvPr>
          <p:cNvSpPr/>
          <p:nvPr/>
        </p:nvSpPr>
        <p:spPr>
          <a:xfrm>
            <a:off x="8267700" y="2362200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Body of Loop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C31D52-E2C6-429E-BFCA-14824E84CD5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439422" y="2012777"/>
            <a:ext cx="9378" cy="38445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00AA21-E00D-4DF9-9C76-4DC8B988C6C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487867" y="2979474"/>
            <a:ext cx="0" cy="44455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FB1422-64EC-408F-B416-4B89E6280124}"/>
              </a:ext>
            </a:extLst>
          </p:cNvPr>
          <p:cNvCxnSpPr>
            <a:cxnSpLocks/>
          </p:cNvCxnSpPr>
          <p:nvPr/>
        </p:nvCxnSpPr>
        <p:spPr>
          <a:xfrm flipH="1" flipV="1">
            <a:off x="7420591" y="4038600"/>
            <a:ext cx="798205" cy="535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5B6D0D6-F8E8-426E-9926-42D9F86D2A3D}"/>
              </a:ext>
            </a:extLst>
          </p:cNvPr>
          <p:cNvSpPr/>
          <p:nvPr/>
        </p:nvSpPr>
        <p:spPr>
          <a:xfrm>
            <a:off x="8382000" y="5382999"/>
            <a:ext cx="2286000" cy="609600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statement_x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C07775-188D-45F3-A4B5-77723209F234}"/>
              </a:ext>
            </a:extLst>
          </p:cNvPr>
          <p:cNvSpPr txBox="1"/>
          <p:nvPr/>
        </p:nvSpPr>
        <p:spPr>
          <a:xfrm>
            <a:off x="7482670" y="3429000"/>
            <a:ext cx="74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A5E4F-E4D5-4858-9AF2-A4548A1C88C2}"/>
              </a:ext>
            </a:extLst>
          </p:cNvPr>
          <p:cNvSpPr txBox="1"/>
          <p:nvPr/>
        </p:nvSpPr>
        <p:spPr>
          <a:xfrm>
            <a:off x="9514197" y="4839420"/>
            <a:ext cx="115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5CFAA4-21B9-4854-9E8F-AA02F7CA50B9}"/>
              </a:ext>
            </a:extLst>
          </p:cNvPr>
          <p:cNvSpPr txBox="1"/>
          <p:nvPr/>
        </p:nvSpPr>
        <p:spPr>
          <a:xfrm>
            <a:off x="9525000" y="19767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Entry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CCB126A7-D4D0-4CBA-86F8-452DDEF8CEF3}"/>
              </a:ext>
            </a:extLst>
          </p:cNvPr>
          <p:cNvSpPr/>
          <p:nvPr/>
        </p:nvSpPr>
        <p:spPr>
          <a:xfrm>
            <a:off x="8218796" y="3424024"/>
            <a:ext cx="2538141" cy="1263866"/>
          </a:xfrm>
          <a:prstGeom prst="flowChartDecision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Control Condition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A52ADA-E282-4CA9-89E0-DC951EF29EA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487867" y="4687890"/>
            <a:ext cx="0" cy="66335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09CE439-EF85-42EF-BBE3-794918BEA185}"/>
              </a:ext>
            </a:extLst>
          </p:cNvPr>
          <p:cNvSpPr/>
          <p:nvPr/>
        </p:nvSpPr>
        <p:spPr>
          <a:xfrm>
            <a:off x="8305800" y="1447800"/>
            <a:ext cx="2286000" cy="564977"/>
          </a:xfrm>
          <a:prstGeom prst="flowChart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Initialization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9512BA-F592-4ABC-BE0F-D185BDBE0C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448800" y="1060799"/>
            <a:ext cx="0" cy="3870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0AD5C7-0479-4D10-B08B-4F26234D454B}"/>
              </a:ext>
            </a:extLst>
          </p:cNvPr>
          <p:cNvCxnSpPr>
            <a:cxnSpLocks/>
          </p:cNvCxnSpPr>
          <p:nvPr/>
        </p:nvCxnSpPr>
        <p:spPr>
          <a:xfrm flipH="1">
            <a:off x="9461376" y="6002471"/>
            <a:ext cx="8531" cy="32212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1">
            <a:extLst>
              <a:ext uri="{FF2B5EF4-FFF2-40B4-BE49-F238E27FC236}">
                <a16:creationId xmlns:a16="http://schemas.microsoft.com/office/drawing/2014/main" id="{FFFFB498-E492-4B23-AA7E-A4949BF6E7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7098" y="2857255"/>
            <a:ext cx="1512195" cy="885208"/>
          </a:xfrm>
          <a:prstGeom prst="bent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5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6" grpId="0" animBg="1"/>
      <p:bldP spid="27" grpId="0"/>
      <p:bldP spid="28" grpId="0"/>
      <p:bldP spid="29" grpId="0"/>
      <p:bldP spid="30" grpId="0" animBg="1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9982200" cy="429736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initialization is done. It is done only once whenever loop is started.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Body of loop is executed and the loop variable is updated inside the loop.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 is evaluated in the while(), if it is true then body of loop is executed and loop variable is updated again. This continues as long as condition is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condition becomes false, then loop terminates and </a:t>
            </a:r>
            <a:r>
              <a:rPr lang="en-US" dirty="0" err="1"/>
              <a:t>statement_x</a:t>
            </a:r>
            <a:r>
              <a:rPr lang="en-US" dirty="0"/>
              <a:t> outside the loop is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7560-7683-4A70-B935-2F68F368C09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20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200" dirty="0"/>
              <a:t>Steps of execution of do…while() Loop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27797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6781800" cy="50819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//#include&lt;conio.h&gt;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i</a:t>
            </a:r>
            <a:r>
              <a:rPr lang="en-IN" i="1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=1;</a:t>
            </a:r>
          </a:p>
          <a:p>
            <a:pPr marL="0" indent="0">
              <a:buNone/>
            </a:pPr>
            <a:r>
              <a:rPr lang="en-IN" i="1" dirty="0"/>
              <a:t>	do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printf</a:t>
            </a:r>
            <a:r>
              <a:rPr lang="en-IN" i="1" dirty="0"/>
              <a:t>(“%d ”,</a:t>
            </a:r>
            <a:r>
              <a:rPr lang="en-IN" i="1" dirty="0" err="1"/>
              <a:t>i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</a:t>
            </a:r>
            <a:r>
              <a:rPr lang="en-IN" i="1" dirty="0"/>
              <a:t>++: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}while(</a:t>
            </a:r>
            <a:r>
              <a:rPr lang="en-IN" i="1" dirty="0" err="1"/>
              <a:t>i</a:t>
            </a:r>
            <a:r>
              <a:rPr lang="en-IN" i="1" dirty="0"/>
              <a:t>&lt;=10);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600" dirty="0"/>
              <a:t>Program 3. WAP to display first 10 natural numbers using do-while loop. </a:t>
            </a:r>
            <a:r>
              <a:rPr lang="en-IN" sz="2600" dirty="0"/>
              <a:t>(CO3)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FB290-764D-4820-8BE9-17083032D6FF}"/>
              </a:ext>
            </a:extLst>
          </p:cNvPr>
          <p:cNvSpPr txBox="1"/>
          <p:nvPr/>
        </p:nvSpPr>
        <p:spPr>
          <a:xfrm>
            <a:off x="8661400" y="4743271"/>
            <a:ext cx="2844800" cy="46166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1 2 3 4 5 6 7 8 9 10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5022A-BA8F-4AC3-8600-15DE1E728B1E}"/>
              </a:ext>
            </a:extLst>
          </p:cNvPr>
          <p:cNvSpPr txBox="1"/>
          <p:nvPr/>
        </p:nvSpPr>
        <p:spPr>
          <a:xfrm>
            <a:off x="8610600" y="4267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749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Difference between the while() and do…while() loop </a:t>
            </a:r>
            <a:r>
              <a:rPr lang="en-IN" sz="2800" dirty="0"/>
              <a:t>(CO3)</a:t>
            </a:r>
            <a:endParaRPr lang="en-US" sz="2800" dirty="0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19EA64D-E1C5-4819-A64F-1D97A9F4B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471061"/>
              </p:ext>
            </p:extLst>
          </p:nvPr>
        </p:nvGraphicFramePr>
        <p:xfrm>
          <a:off x="1295400" y="1028525"/>
          <a:ext cx="9906000" cy="514929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1696967704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17350169"/>
                    </a:ext>
                  </a:extLst>
                </a:gridCol>
              </a:tblGrid>
              <a:tr h="62353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while() loop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do…while() loop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54463"/>
                  </a:ext>
                </a:extLst>
              </a:tr>
              <a:tr h="870952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/>
                      </a:pPr>
                      <a:r>
                        <a:rPr lang="en-US" sz="2600" dirty="0"/>
                        <a:t>It is entry controlled or pre-test loop.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/>
                      </a:pPr>
                      <a:r>
                        <a:rPr lang="en-US" sz="2600" dirty="0"/>
                        <a:t>It is the exit controlled or post-test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3451"/>
                  </a:ext>
                </a:extLst>
              </a:tr>
              <a:tr h="1261378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2"/>
                      </a:pPr>
                      <a:r>
                        <a:rPr lang="en-US" sz="2600" dirty="0"/>
                        <a:t>First the condition is checked, if it is true then body of loop is executed.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2"/>
                      </a:pPr>
                      <a:r>
                        <a:rPr lang="en-US" sz="2600" dirty="0"/>
                        <a:t>First the body of the loop is executed and then condition is checked.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71350"/>
                  </a:ext>
                </a:extLst>
              </a:tr>
              <a:tr h="1261378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3"/>
                      </a:pPr>
                      <a:r>
                        <a:rPr lang="en-US" sz="2600" dirty="0"/>
                        <a:t>Semicolon(;) is not mandatory after the condition in while.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3"/>
                      </a:pPr>
                      <a:r>
                        <a:rPr lang="en-US" sz="2600" dirty="0"/>
                        <a:t>Semicolon(;) is mandatory after the condition in while.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02904"/>
                  </a:ext>
                </a:extLst>
              </a:tr>
              <a:tr h="1100306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4"/>
                      </a:pPr>
                      <a:r>
                        <a:rPr lang="en-US" sz="2600" dirty="0"/>
                        <a:t>It is executed 0 or more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4"/>
                      </a:pPr>
                      <a:r>
                        <a:rPr lang="en-US" sz="2600" dirty="0"/>
                        <a:t>It is executed 1 or more times.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7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2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Difference between the for() and while() loop </a:t>
            </a:r>
            <a:r>
              <a:rPr lang="en-IN" sz="2800" dirty="0"/>
              <a:t>(CO3)</a:t>
            </a:r>
            <a:endParaRPr lang="en-US" sz="2800" dirty="0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DBA0B38-7516-4BBF-93B3-E69466AB7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78304"/>
              </p:ext>
            </p:extLst>
          </p:nvPr>
        </p:nvGraphicFramePr>
        <p:xfrm>
          <a:off x="1447800" y="1295400"/>
          <a:ext cx="9296400" cy="432680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1696967704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917350169"/>
                    </a:ext>
                  </a:extLst>
                </a:gridCol>
              </a:tblGrid>
              <a:tr h="638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for() loop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while() loop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054463"/>
                  </a:ext>
                </a:extLst>
              </a:tr>
              <a:tr h="1257778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/>
                      </a:pPr>
                      <a:r>
                        <a:rPr lang="en-US" sz="2600" dirty="0"/>
                        <a:t>Initialization of loop variable is done with the loop condition.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/>
                      </a:pPr>
                      <a:r>
                        <a:rPr lang="en-US" sz="2600" dirty="0"/>
                        <a:t>Initialization of loop variable is done before starting the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3451"/>
                  </a:ext>
                </a:extLst>
              </a:tr>
              <a:tr h="1257778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2"/>
                      </a:pPr>
                      <a:r>
                        <a:rPr lang="en-US" sz="2600" dirty="0"/>
                        <a:t>It is used when number of iterations are known.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2"/>
                      </a:pPr>
                      <a:r>
                        <a:rPr lang="en-US" sz="2600" dirty="0"/>
                        <a:t>It is generally used when number of iterations are unknown.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71350"/>
                  </a:ext>
                </a:extLst>
              </a:tr>
              <a:tr h="1127529"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3"/>
                      </a:pPr>
                      <a:r>
                        <a:rPr lang="en-US" sz="2600" dirty="0"/>
                        <a:t>It takes less line of code.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just">
                        <a:buFont typeface="+mj-lt"/>
                        <a:buAutoNum type="arabicPeriod" startAt="3"/>
                      </a:pPr>
                      <a:r>
                        <a:rPr lang="en-US" sz="2600" dirty="0"/>
                        <a:t>It takes more lines of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10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EEF2B-35FC-43AD-982D-D15FCF5C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5612" y="910364"/>
            <a:ext cx="6460588" cy="53527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n,i,sum</a:t>
            </a:r>
            <a:r>
              <a:rPr lang="en-IN" i="1" dirty="0"/>
              <a:t>=0;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clrscr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(“Enter a number:\n”);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d”,&amp;n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=1;i&lt;=</a:t>
            </a:r>
            <a:r>
              <a:rPr lang="en-IN" i="1" dirty="0" err="1"/>
              <a:t>n;i</a:t>
            </a:r>
            <a:r>
              <a:rPr lang="en-IN" i="1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sum=sum + </a:t>
            </a:r>
            <a:r>
              <a:rPr lang="en-IN" i="1" dirty="0" err="1"/>
              <a:t>i</a:t>
            </a:r>
            <a:r>
              <a:rPr lang="en-IN" i="1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(“Sum from 1 to %d number=%d”,</a:t>
            </a:r>
            <a:r>
              <a:rPr lang="en-IN" i="1" dirty="0" err="1"/>
              <a:t>n,sum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600" dirty="0"/>
              <a:t>Program 4. WAP to print the sum of all numbers upto to a given Number. (CO3)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68764-5EF5-418B-AAAE-91EA43612673}"/>
              </a:ext>
            </a:extLst>
          </p:cNvPr>
          <p:cNvSpPr txBox="1"/>
          <p:nvPr/>
        </p:nvSpPr>
        <p:spPr>
          <a:xfrm>
            <a:off x="7924800" y="36531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A0724-7315-48AE-89F2-7DEBB34EB48A}"/>
              </a:ext>
            </a:extLst>
          </p:cNvPr>
          <p:cNvSpPr txBox="1"/>
          <p:nvPr/>
        </p:nvSpPr>
        <p:spPr>
          <a:xfrm>
            <a:off x="8001000" y="4267200"/>
            <a:ext cx="38862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 from 1 to  4 number=10</a:t>
            </a:r>
          </a:p>
        </p:txBody>
      </p:sp>
    </p:spTree>
    <p:extLst>
      <p:ext uri="{BB962C8B-B14F-4D97-AF65-F5344CB8AC3E}">
        <p14:creationId xmlns:p14="http://schemas.microsoft.com/office/powerpoint/2010/main" val="27418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8137-F889-4614-A404-ACCFF745C8E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CO-PSO  Mapping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B40B2D-870C-400C-B045-FB7EF9836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19610"/>
              </p:ext>
            </p:extLst>
          </p:nvPr>
        </p:nvGraphicFramePr>
        <p:xfrm>
          <a:off x="1463040" y="1406768"/>
          <a:ext cx="8976361" cy="465446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61765">
                  <a:extLst>
                    <a:ext uri="{9D8B030D-6E8A-4147-A177-3AD203B41FA5}">
                      <a16:colId xmlns:a16="http://schemas.microsoft.com/office/drawing/2014/main" val="795970929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937651517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579388657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4274486272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117179822"/>
                    </a:ext>
                  </a:extLst>
                </a:gridCol>
              </a:tblGrid>
              <a:tr h="719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effectLst/>
                        </a:rPr>
                        <a:t> CO.K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PSO1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PSO2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PSO3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PSO4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3199435395"/>
                  </a:ext>
                </a:extLst>
              </a:tr>
              <a:tr h="6931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CO1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3079903705"/>
                  </a:ext>
                </a:extLst>
              </a:tr>
              <a:tr h="7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CO2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3041487185"/>
                  </a:ext>
                </a:extLst>
              </a:tr>
              <a:tr h="7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CO3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89355"/>
                  </a:ext>
                </a:extLst>
              </a:tr>
              <a:tr h="7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CO4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4294284923"/>
                  </a:ext>
                </a:extLst>
              </a:tr>
              <a:tr h="7194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CO5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170" marR="8170" marT="817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90676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effectLst/>
                        </a:rPr>
                        <a:t>AVG 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170" marR="8170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8170" marR="8170" marT="8170" marB="0" anchor="ctr"/>
                </a:tc>
                <a:extLst>
                  <a:ext uri="{0D108BD9-81ED-4DB2-BD59-A6C34878D82A}">
                    <a16:rowId xmlns:a16="http://schemas.microsoft.com/office/drawing/2014/main" val="141915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EEF2B-35FC-43AD-982D-D15FCF5C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5612" y="910365"/>
            <a:ext cx="6460588" cy="5445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1.	Let n = 4 (input value of n)</a:t>
            </a:r>
          </a:p>
          <a:p>
            <a:pPr marL="0" indent="0">
              <a:buNone/>
            </a:pPr>
            <a:r>
              <a:rPr lang="pt-BR" dirty="0"/>
              <a:t>2.	f = 1, i = 1</a:t>
            </a:r>
          </a:p>
          <a:p>
            <a:pPr marL="0" indent="0">
              <a:buNone/>
            </a:pPr>
            <a:r>
              <a:rPr lang="pt-BR" dirty="0"/>
              <a:t>3.	f = 1, i = 1 &lt; = n, true</a:t>
            </a:r>
          </a:p>
          <a:p>
            <a:pPr marL="0" indent="0">
              <a:buNone/>
            </a:pPr>
            <a:r>
              <a:rPr lang="pt-BR" dirty="0"/>
              <a:t>		a.	f = f*i =1*1 = 1</a:t>
            </a:r>
          </a:p>
          <a:p>
            <a:pPr marL="0" indent="0">
              <a:buNone/>
            </a:pPr>
            <a:r>
              <a:rPr lang="pt-BR" dirty="0"/>
              <a:t>		b.	i++  (i=2)</a:t>
            </a:r>
          </a:p>
          <a:p>
            <a:pPr marL="0" indent="0">
              <a:buNone/>
            </a:pPr>
            <a:r>
              <a:rPr lang="pt-BR" dirty="0"/>
              <a:t>4.	f = 1, i = 2 &lt; = n, true</a:t>
            </a:r>
          </a:p>
          <a:p>
            <a:pPr marL="0" indent="0">
              <a:buNone/>
            </a:pPr>
            <a:r>
              <a:rPr lang="pt-BR" dirty="0"/>
              <a:t>		a.	f = f*i =1*2 = 2</a:t>
            </a:r>
          </a:p>
          <a:p>
            <a:pPr marL="0" indent="0">
              <a:buNone/>
            </a:pPr>
            <a:r>
              <a:rPr lang="pt-BR" dirty="0"/>
              <a:t>		b.	i++  (i=3)</a:t>
            </a:r>
          </a:p>
          <a:p>
            <a:pPr marL="0" indent="0">
              <a:buNone/>
            </a:pPr>
            <a:r>
              <a:rPr lang="pt-BR" dirty="0"/>
              <a:t>5.	f = 2, i = 3 &lt; = n, true</a:t>
            </a:r>
          </a:p>
          <a:p>
            <a:pPr marL="0" indent="0">
              <a:buNone/>
            </a:pPr>
            <a:r>
              <a:rPr lang="pt-BR" dirty="0"/>
              <a:t>		a.	f = f*i =2*3 = 6</a:t>
            </a:r>
          </a:p>
          <a:p>
            <a:pPr marL="0" indent="0">
              <a:buNone/>
            </a:pPr>
            <a:r>
              <a:rPr lang="pt-BR" dirty="0"/>
              <a:t>		b.	i++  (i=4)</a:t>
            </a:r>
          </a:p>
          <a:p>
            <a:pPr marL="0" indent="0">
              <a:buNone/>
            </a:pPr>
            <a:r>
              <a:rPr lang="pt-BR" dirty="0"/>
              <a:t>6.	f = 6, i = 4 &lt; = n, true</a:t>
            </a:r>
          </a:p>
          <a:p>
            <a:pPr marL="0" indent="0">
              <a:buNone/>
            </a:pPr>
            <a:r>
              <a:rPr lang="pt-BR" dirty="0"/>
              <a:t>		a.	f = f*i =6*4 = 24</a:t>
            </a:r>
          </a:p>
          <a:p>
            <a:pPr marL="0" indent="0">
              <a:buNone/>
            </a:pPr>
            <a:r>
              <a:rPr lang="pt-BR" dirty="0"/>
              <a:t>		b.	i++  (i = 5)</a:t>
            </a:r>
          </a:p>
          <a:p>
            <a:pPr marL="0" indent="0">
              <a:buNone/>
            </a:pPr>
            <a:r>
              <a:rPr lang="pt-BR" dirty="0"/>
              <a:t>7.	f = 24, i = 5 &lt; = n,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Logic to compute the factorial of the given number </a:t>
            </a:r>
            <a:r>
              <a:rPr lang="en-US" sz="2800" dirty="0"/>
              <a:t>(CO3)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26B220-33FA-4747-A5EB-0C1490926F2B}"/>
              </a:ext>
            </a:extLst>
          </p:cNvPr>
          <p:cNvSpPr/>
          <p:nvPr/>
        </p:nvSpPr>
        <p:spPr>
          <a:xfrm>
            <a:off x="7696200" y="1066800"/>
            <a:ext cx="284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/>
              <a:t>f=1;</a:t>
            </a:r>
          </a:p>
          <a:p>
            <a:r>
              <a:rPr lang="en-IN" sz="2800" i="1" dirty="0"/>
              <a:t>for(</a:t>
            </a:r>
            <a:r>
              <a:rPr lang="en-IN" sz="2800" i="1" dirty="0" err="1"/>
              <a:t>i</a:t>
            </a:r>
            <a:r>
              <a:rPr lang="en-IN" sz="2800" i="1" dirty="0"/>
              <a:t>=1;i&lt;=</a:t>
            </a:r>
            <a:r>
              <a:rPr lang="en-IN" sz="2800" i="1" dirty="0" err="1"/>
              <a:t>n;i</a:t>
            </a:r>
            <a:r>
              <a:rPr lang="en-IN" sz="2800" i="1" dirty="0"/>
              <a:t>++)</a:t>
            </a:r>
            <a:endParaRPr lang="en-IN" sz="2800" dirty="0"/>
          </a:p>
          <a:p>
            <a:r>
              <a:rPr lang="en-IN" sz="2800" i="1" dirty="0"/>
              <a:t>{</a:t>
            </a:r>
            <a:endParaRPr lang="en-IN" sz="2800" dirty="0"/>
          </a:p>
          <a:p>
            <a:r>
              <a:rPr lang="en-IN" sz="2800" i="1" dirty="0"/>
              <a:t>	f=f*</a:t>
            </a:r>
            <a:r>
              <a:rPr lang="en-IN" sz="2800" i="1" dirty="0" err="1"/>
              <a:t>i</a:t>
            </a:r>
            <a:r>
              <a:rPr lang="en-IN" sz="2800" i="1" dirty="0"/>
              <a:t>;</a:t>
            </a:r>
            <a:endParaRPr lang="en-IN" sz="2800" dirty="0"/>
          </a:p>
          <a:p>
            <a:r>
              <a:rPr lang="en-IN" sz="2800" i="1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9762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EEF2B-35FC-43AD-982D-D15FCF5C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5612" y="910365"/>
            <a:ext cx="6460588" cy="5445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n,i</a:t>
            </a:r>
            <a:r>
              <a:rPr lang="en-IN" i="1" dirty="0"/>
              <a:t>;</a:t>
            </a:r>
          </a:p>
          <a:p>
            <a:pPr marL="0" indent="0">
              <a:buNone/>
            </a:pPr>
            <a:r>
              <a:rPr lang="en-IN" i="1" dirty="0"/>
              <a:t>	long int f=1;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clrscr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(“Enter a number:\n”);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d”,&amp;n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=1;i&lt;=</a:t>
            </a:r>
            <a:r>
              <a:rPr lang="en-IN" i="1" dirty="0" err="1"/>
              <a:t>n;i</a:t>
            </a:r>
            <a:r>
              <a:rPr lang="en-IN" i="1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f=f*</a:t>
            </a:r>
            <a:r>
              <a:rPr lang="en-IN" i="1" dirty="0" err="1"/>
              <a:t>i</a:t>
            </a:r>
            <a:r>
              <a:rPr lang="en-IN" i="1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(“Factorial of %d=%</a:t>
            </a:r>
            <a:r>
              <a:rPr lang="en-IN" i="1" dirty="0" err="1"/>
              <a:t>ld</a:t>
            </a:r>
            <a:r>
              <a:rPr lang="en-IN" i="1" dirty="0"/>
              <a:t>”,</a:t>
            </a:r>
            <a:r>
              <a:rPr lang="en-IN" i="1" dirty="0" err="1"/>
              <a:t>n,f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dirty="0"/>
              <a:t>Program 5. WAP to compute the factorial of a given number. (CO3)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68764-5EF5-418B-AAAE-91EA43612673}"/>
              </a:ext>
            </a:extLst>
          </p:cNvPr>
          <p:cNvSpPr txBox="1"/>
          <p:nvPr/>
        </p:nvSpPr>
        <p:spPr>
          <a:xfrm>
            <a:off x="7467600" y="3810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73887-BCAA-4013-A786-76AE92CC7D45}"/>
              </a:ext>
            </a:extLst>
          </p:cNvPr>
          <p:cNvSpPr txBox="1"/>
          <p:nvPr/>
        </p:nvSpPr>
        <p:spPr>
          <a:xfrm>
            <a:off x="7467600" y="4495800"/>
            <a:ext cx="3071842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Factorial of 5=120</a:t>
            </a:r>
          </a:p>
        </p:txBody>
      </p:sp>
    </p:spTree>
    <p:extLst>
      <p:ext uri="{BB962C8B-B14F-4D97-AF65-F5344CB8AC3E}">
        <p14:creationId xmlns:p14="http://schemas.microsoft.com/office/powerpoint/2010/main" val="18562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7C6A-B310-4650-BA4C-18E15AEC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5994"/>
            <a:ext cx="5384800" cy="5210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1.  Let N = 5 (input value of N)</a:t>
            </a:r>
          </a:p>
          <a:p>
            <a:pPr marL="0" indent="0">
              <a:buNone/>
            </a:pPr>
            <a:r>
              <a:rPr lang="pt-BR" sz="2200" dirty="0"/>
              <a:t>2.  odd = 0, even = 0, i = 1</a:t>
            </a:r>
          </a:p>
          <a:p>
            <a:pPr marL="0" indent="0">
              <a:buNone/>
            </a:pPr>
            <a:r>
              <a:rPr lang="pt-BR" sz="2200" dirty="0"/>
              <a:t>3.  odd = 0, even = 0, i = 1 &lt; = N, true</a:t>
            </a:r>
          </a:p>
          <a:p>
            <a:pPr marL="0" indent="0">
              <a:buNone/>
            </a:pPr>
            <a:r>
              <a:rPr lang="pt-BR" sz="2200" dirty="0"/>
              <a:t>	a.	if  i%2=1%2=1==0, false</a:t>
            </a:r>
          </a:p>
          <a:p>
            <a:pPr marL="0" indent="0">
              <a:buNone/>
            </a:pPr>
            <a:r>
              <a:rPr lang="pt-BR" sz="2200" dirty="0"/>
              <a:t>	b.	odd = odd + i = 0 + 1 = 1</a:t>
            </a:r>
          </a:p>
          <a:p>
            <a:pPr marL="0" indent="0">
              <a:buNone/>
            </a:pPr>
            <a:r>
              <a:rPr lang="pt-BR" sz="2200" dirty="0"/>
              <a:t>	c.	i++ (i=2)</a:t>
            </a:r>
          </a:p>
          <a:p>
            <a:pPr marL="0" indent="0">
              <a:buNone/>
            </a:pPr>
            <a:r>
              <a:rPr lang="pt-BR" sz="2200" dirty="0"/>
              <a:t>4. odd = 1, even = 0, i = 2 &lt; = N, true</a:t>
            </a:r>
          </a:p>
          <a:p>
            <a:pPr marL="0" indent="0">
              <a:buNone/>
            </a:pPr>
            <a:r>
              <a:rPr lang="pt-BR" sz="2200" dirty="0"/>
              <a:t>	a.	if  i%2=2%2=0==0, true</a:t>
            </a:r>
          </a:p>
          <a:p>
            <a:pPr marL="0" indent="0">
              <a:buNone/>
            </a:pPr>
            <a:r>
              <a:rPr lang="pt-BR" sz="2200" dirty="0"/>
              <a:t>	b.	even = even + i = 0 + 2=2</a:t>
            </a:r>
          </a:p>
          <a:p>
            <a:pPr marL="0" indent="0">
              <a:buNone/>
            </a:pPr>
            <a:r>
              <a:rPr lang="pt-BR" sz="2200" dirty="0"/>
              <a:t>	c.	i++ (i=3)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B9CF714-E8EC-4E74-810C-EFB27702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817167"/>
            <a:ext cx="5384800" cy="5539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   5.    odd = 1, even = 2, i = 3 &lt; = N, true</a:t>
            </a:r>
          </a:p>
          <a:p>
            <a:pPr marL="0" indent="0">
              <a:buNone/>
            </a:pPr>
            <a:r>
              <a:rPr lang="pt-BR" sz="2200" dirty="0"/>
              <a:t>	a.	if  i%2=3%2=1==0, false</a:t>
            </a:r>
          </a:p>
          <a:p>
            <a:pPr marL="0" indent="0">
              <a:buNone/>
            </a:pPr>
            <a:r>
              <a:rPr lang="pt-BR" sz="2200" dirty="0"/>
              <a:t>	b.	odd = odd + i = 1 + 3 = 4</a:t>
            </a:r>
          </a:p>
          <a:p>
            <a:pPr marL="0" indent="0">
              <a:buNone/>
            </a:pPr>
            <a:r>
              <a:rPr lang="pt-BR" sz="2200" dirty="0"/>
              <a:t>	c.	i++ (i = 4)</a:t>
            </a:r>
          </a:p>
          <a:p>
            <a:pPr marL="0" indent="0">
              <a:buNone/>
            </a:pPr>
            <a:r>
              <a:rPr lang="pt-BR" sz="2200" dirty="0"/>
              <a:t>    6.   odd = 4, even = 2, i = 4 &lt; = N, true</a:t>
            </a:r>
          </a:p>
          <a:p>
            <a:pPr marL="0" indent="0">
              <a:buNone/>
            </a:pPr>
            <a:r>
              <a:rPr lang="pt-BR" sz="2200" dirty="0"/>
              <a:t>	a.	if  i%2=4%2=0==0, true</a:t>
            </a:r>
          </a:p>
          <a:p>
            <a:pPr marL="0" indent="0">
              <a:buNone/>
            </a:pPr>
            <a:r>
              <a:rPr lang="pt-BR" sz="2200" dirty="0"/>
              <a:t>	b.	even = even + i = 2 + 4 = 6</a:t>
            </a:r>
          </a:p>
          <a:p>
            <a:pPr marL="0" indent="0">
              <a:buNone/>
            </a:pPr>
            <a:r>
              <a:rPr lang="pt-BR" sz="2200" dirty="0"/>
              <a:t>	c.	i++ (i = 5)</a:t>
            </a:r>
          </a:p>
          <a:p>
            <a:pPr marL="0" indent="0">
              <a:buNone/>
            </a:pPr>
            <a:r>
              <a:rPr lang="pt-BR" sz="2200" dirty="0"/>
              <a:t>    7.   odd = 4, even = 6, i = 5 &lt; = N, true</a:t>
            </a:r>
          </a:p>
          <a:p>
            <a:pPr marL="0" indent="0">
              <a:buNone/>
            </a:pPr>
            <a:r>
              <a:rPr lang="pt-BR" sz="2200" dirty="0"/>
              <a:t>	a.	if  i%2=5%2=1==0, false</a:t>
            </a:r>
          </a:p>
          <a:p>
            <a:pPr marL="0" indent="0">
              <a:buNone/>
            </a:pPr>
            <a:r>
              <a:rPr lang="pt-BR" sz="2200" dirty="0"/>
              <a:t>	b.	odd = odd + i = 4 + 5 = 9</a:t>
            </a:r>
          </a:p>
          <a:p>
            <a:pPr marL="0" indent="0">
              <a:buNone/>
            </a:pPr>
            <a:r>
              <a:rPr lang="pt-BR" sz="2200" dirty="0"/>
              <a:t>	c.	i++ (i = 6)</a:t>
            </a:r>
          </a:p>
          <a:p>
            <a:pPr marL="0" indent="0">
              <a:buNone/>
            </a:pPr>
            <a:r>
              <a:rPr lang="pt-BR" sz="2200" dirty="0"/>
              <a:t>    8.  odd = 9, even = 6, i = 6 &lt; = N, false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Logic to compute the sum of odd and even numbers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8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EEF2B-35FC-43AD-982D-D15FCF5C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5612" y="910364"/>
            <a:ext cx="8365588" cy="5445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N,i,odd</a:t>
            </a:r>
            <a:r>
              <a:rPr lang="en-IN" i="1" dirty="0"/>
              <a:t>=0,even=0;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(“Enter a number:\n”);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d”,&amp;N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=1;i&lt;=</a:t>
            </a:r>
            <a:r>
              <a:rPr lang="en-IN" i="1" dirty="0" err="1"/>
              <a:t>N;i</a:t>
            </a:r>
            <a:r>
              <a:rPr lang="en-IN" i="1" dirty="0"/>
              <a:t>++)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dirty="0"/>
              <a:t>if(i%2==0)</a:t>
            </a:r>
          </a:p>
          <a:p>
            <a:pPr marL="0" indent="0">
              <a:buNone/>
            </a:pPr>
            <a:r>
              <a:rPr lang="en-IN" dirty="0"/>
              <a:t>			even = even +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else</a:t>
            </a:r>
          </a:p>
          <a:p>
            <a:pPr marL="0" indent="0">
              <a:buNone/>
            </a:pPr>
            <a:r>
              <a:rPr lang="en-IN" dirty="0"/>
              <a:t>			odd = odd +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i="1" dirty="0"/>
              <a:t>	}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(“Odd=%d, Even=%d”,</a:t>
            </a:r>
            <a:r>
              <a:rPr lang="en-IN" i="1" dirty="0" err="1"/>
              <a:t>odd,even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10820399" cy="6858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400" dirty="0"/>
              <a:t>Program 6. WAP to print the sum of odd and even numbers from 1 to N Numbers. </a:t>
            </a:r>
            <a:r>
              <a:rPr lang="en-IN" dirty="0"/>
              <a:t>(CO3)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68764-5EF5-418B-AAAE-91EA43612673}"/>
              </a:ext>
            </a:extLst>
          </p:cNvPr>
          <p:cNvSpPr txBox="1"/>
          <p:nvPr/>
        </p:nvSpPr>
        <p:spPr>
          <a:xfrm>
            <a:off x="7162800" y="2667000"/>
            <a:ext cx="198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A8F38-9DCA-4BFD-87BC-7AA3608557D5}"/>
              </a:ext>
            </a:extLst>
          </p:cNvPr>
          <p:cNvSpPr txBox="1"/>
          <p:nvPr/>
        </p:nvSpPr>
        <p:spPr>
          <a:xfrm>
            <a:off x="7162800" y="3128665"/>
            <a:ext cx="49530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  <a:p>
            <a:r>
              <a:rPr lang="en-IN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Odd=9, Even=6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EEF2B-35FC-43AD-982D-D15FCF5C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5612" y="910364"/>
            <a:ext cx="8365588" cy="54459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dirty="0"/>
              <a:t>int </a:t>
            </a:r>
            <a:r>
              <a:rPr lang="en-IN" dirty="0" err="1"/>
              <a:t>N,a</a:t>
            </a:r>
            <a:r>
              <a:rPr lang="en-IN" dirty="0"/>
              <a:t>=0,b=1,c;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(“Enter a number:\n”);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(“Fibonacci Series upto %d numbers\</a:t>
            </a:r>
            <a:r>
              <a:rPr lang="en-IN" dirty="0" err="1"/>
              <a:t>n”,N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(“%d\</a:t>
            </a:r>
            <a:r>
              <a:rPr lang="en-IN" dirty="0" err="1"/>
              <a:t>t%d</a:t>
            </a:r>
            <a:r>
              <a:rPr lang="en-IN" dirty="0"/>
              <a:t>”,</a:t>
            </a:r>
            <a:r>
              <a:rPr lang="en-IN" dirty="0" err="1"/>
              <a:t>a,b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=1;i&lt;=N-2;i++)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c = a + b;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t%d</a:t>
            </a:r>
            <a:r>
              <a:rPr lang="en-IN" dirty="0"/>
              <a:t>”,c);</a:t>
            </a:r>
          </a:p>
          <a:p>
            <a:pPr marL="0" indent="0">
              <a:buNone/>
            </a:pPr>
            <a:r>
              <a:rPr lang="en-IN" dirty="0"/>
              <a:t>		a=b;</a:t>
            </a:r>
          </a:p>
          <a:p>
            <a:pPr marL="0" indent="0">
              <a:buNone/>
            </a:pPr>
            <a:r>
              <a:rPr lang="en-IN" dirty="0"/>
              <a:t>		b=c;	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5471" y="-15240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Program 7. WAP to print the Fibonacci series.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68764-5EF5-418B-AAAE-91EA43612673}"/>
              </a:ext>
            </a:extLst>
          </p:cNvPr>
          <p:cNvSpPr txBox="1"/>
          <p:nvPr/>
        </p:nvSpPr>
        <p:spPr>
          <a:xfrm>
            <a:off x="7390228" y="3692605"/>
            <a:ext cx="2133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53932-14FD-4247-BFE5-EEACB3C5E25F}"/>
              </a:ext>
            </a:extLst>
          </p:cNvPr>
          <p:cNvSpPr txBox="1"/>
          <p:nvPr/>
        </p:nvSpPr>
        <p:spPr>
          <a:xfrm>
            <a:off x="7390228" y="4154270"/>
            <a:ext cx="4344572" cy="15723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Fibonacci Series upto 5 numbers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	1	1	2	3</a:t>
            </a:r>
          </a:p>
        </p:txBody>
      </p:sp>
    </p:spTree>
    <p:extLst>
      <p:ext uri="{BB962C8B-B14F-4D97-AF65-F5344CB8AC3E}">
        <p14:creationId xmlns:p14="http://schemas.microsoft.com/office/powerpoint/2010/main" val="335629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24785-0B3C-4060-9F8B-F86F8140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219200"/>
            <a:ext cx="9372600" cy="4191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It is used to terminate the execution of loop</a:t>
            </a:r>
          </a:p>
          <a:p>
            <a:pPr>
              <a:lnSpc>
                <a:spcPct val="200000"/>
              </a:lnSpc>
            </a:pPr>
            <a:r>
              <a:rPr lang="en-IN" dirty="0"/>
              <a:t>It transfer the control to the first statement after loop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break Statement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15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24785-0B3C-4060-9F8B-F86F8140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47356"/>
            <a:ext cx="5384800" cy="50788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100" b="1" dirty="0"/>
              <a:t>Syntax:</a:t>
            </a:r>
          </a:p>
          <a:p>
            <a:pPr marL="0" indent="0">
              <a:buNone/>
            </a:pPr>
            <a:r>
              <a:rPr lang="en-IN" sz="3100" i="1" dirty="0"/>
              <a:t>for(initialization; condition; </a:t>
            </a:r>
            <a:r>
              <a:rPr lang="en-IN" sz="3100" i="1" dirty="0" err="1"/>
              <a:t>updation</a:t>
            </a:r>
            <a:r>
              <a:rPr lang="en-IN" sz="3100" i="1" dirty="0"/>
              <a:t>)</a:t>
            </a:r>
          </a:p>
          <a:p>
            <a:pPr marL="0" indent="0">
              <a:buNone/>
            </a:pPr>
            <a:r>
              <a:rPr lang="en-IN" sz="3100" i="1" dirty="0"/>
              <a:t>{</a:t>
            </a:r>
          </a:p>
          <a:p>
            <a:pPr marL="0" indent="0">
              <a:buNone/>
            </a:pPr>
            <a:r>
              <a:rPr lang="en-IN" sz="3100" i="1" dirty="0"/>
              <a:t>	statement-1;</a:t>
            </a:r>
          </a:p>
          <a:p>
            <a:pPr marL="0" indent="0">
              <a:buNone/>
            </a:pPr>
            <a:r>
              <a:rPr lang="en-IN" sz="3100" i="1" dirty="0"/>
              <a:t>	statement-2;</a:t>
            </a:r>
          </a:p>
          <a:p>
            <a:pPr marL="0" indent="0">
              <a:buNone/>
            </a:pPr>
            <a:r>
              <a:rPr lang="en-IN" sz="3100" i="1" dirty="0">
                <a:solidFill>
                  <a:srgbClr val="FF0000"/>
                </a:solidFill>
              </a:rPr>
              <a:t>	</a:t>
            </a:r>
            <a:r>
              <a:rPr lang="en-IN" sz="3100" i="1" dirty="0">
                <a:solidFill>
                  <a:schemeClr val="accent1">
                    <a:lumMod val="75000"/>
                  </a:schemeClr>
                </a:solidFill>
              </a:rPr>
              <a:t>if(condition)</a:t>
            </a:r>
          </a:p>
          <a:p>
            <a:pPr marL="0" indent="0">
              <a:buNone/>
            </a:pPr>
            <a:r>
              <a:rPr lang="en-IN" sz="3100" i="1" dirty="0">
                <a:solidFill>
                  <a:schemeClr val="accent1">
                    <a:lumMod val="75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en-IN" sz="3100" i="1" dirty="0">
                <a:solidFill>
                  <a:schemeClr val="accent1">
                    <a:lumMod val="75000"/>
                  </a:schemeClr>
                </a:solidFill>
              </a:rPr>
              <a:t>		break;</a:t>
            </a:r>
          </a:p>
          <a:p>
            <a:pPr marL="0" indent="0">
              <a:buNone/>
            </a:pPr>
            <a:r>
              <a:rPr lang="en-IN" sz="3100" i="1" dirty="0">
                <a:solidFill>
                  <a:schemeClr val="accent1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3100" i="1" dirty="0"/>
              <a:t>	statement-3;</a:t>
            </a:r>
          </a:p>
          <a:p>
            <a:pPr marL="0" indent="0">
              <a:buNone/>
            </a:pPr>
            <a:r>
              <a:rPr lang="en-IN" sz="3100" i="1" dirty="0"/>
              <a:t>}</a:t>
            </a:r>
          </a:p>
          <a:p>
            <a:pPr marL="0" indent="0">
              <a:buNone/>
            </a:pPr>
            <a:r>
              <a:rPr lang="en-IN" sz="3100" i="1" dirty="0"/>
              <a:t>statement-x;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C700-7FC7-448D-B689-7CD40BF7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047356"/>
            <a:ext cx="5384800" cy="53090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i</a:t>
            </a:r>
            <a:r>
              <a:rPr lang="en-IN" i="1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=1;i&lt;=10;i++)</a:t>
            </a:r>
          </a:p>
          <a:p>
            <a:pPr marL="0" indent="0">
              <a:buNone/>
            </a:pPr>
            <a:r>
              <a:rPr lang="en-IN" i="1" dirty="0"/>
              <a:t>	{</a:t>
            </a:r>
          </a:p>
          <a:p>
            <a:pPr marL="0" indent="0">
              <a:buNone/>
            </a:pPr>
            <a:r>
              <a:rPr lang="en-IN" i="1" dirty="0"/>
              <a:t>		if(</a:t>
            </a:r>
            <a:r>
              <a:rPr lang="en-IN" i="1" dirty="0" err="1"/>
              <a:t>i</a:t>
            </a:r>
            <a:r>
              <a:rPr lang="en-IN" i="1" dirty="0"/>
              <a:t>==5)</a:t>
            </a:r>
          </a:p>
          <a:p>
            <a:pPr marL="0" indent="0">
              <a:buNone/>
            </a:pPr>
            <a:r>
              <a:rPr lang="en-IN" i="1" dirty="0"/>
              <a:t>			break;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printf</a:t>
            </a:r>
            <a:r>
              <a:rPr lang="en-IN" i="1" dirty="0"/>
              <a:t>(“%d”,</a:t>
            </a:r>
            <a:r>
              <a:rPr lang="en-IN" i="1" dirty="0" err="1"/>
              <a:t>i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	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break Statement Syntax and Example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321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1"/>
            <a:ext cx="9448800" cy="452596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It is used to transfer the control to the </a:t>
            </a:r>
            <a:r>
              <a:rPr lang="en-IN" dirty="0" err="1"/>
              <a:t>updation</a:t>
            </a:r>
            <a:r>
              <a:rPr lang="en-IN" dirty="0"/>
              <a:t> in for loop and to the condition in while and do while loop.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continue Statement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2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24785-0B3C-4060-9F8B-F86F8140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47356"/>
            <a:ext cx="5384800" cy="50788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400" b="1" dirty="0"/>
              <a:t>Syntax:</a:t>
            </a:r>
          </a:p>
          <a:p>
            <a:pPr marL="0" indent="0">
              <a:buNone/>
            </a:pPr>
            <a:r>
              <a:rPr lang="en-IN" sz="3400" i="1" dirty="0"/>
              <a:t>for(initialization; condition; </a:t>
            </a:r>
            <a:r>
              <a:rPr lang="en-IN" sz="3400" i="1" dirty="0" err="1"/>
              <a:t>updation</a:t>
            </a:r>
            <a:r>
              <a:rPr lang="en-IN" sz="3400" i="1" dirty="0"/>
              <a:t>)</a:t>
            </a:r>
          </a:p>
          <a:p>
            <a:pPr marL="0" indent="0">
              <a:buNone/>
            </a:pPr>
            <a:r>
              <a:rPr lang="en-IN" sz="3400" i="1" dirty="0"/>
              <a:t>{</a:t>
            </a:r>
          </a:p>
          <a:p>
            <a:pPr marL="0" indent="0">
              <a:buNone/>
            </a:pPr>
            <a:r>
              <a:rPr lang="en-IN" sz="3400" i="1" dirty="0"/>
              <a:t>	statement-1;</a:t>
            </a:r>
          </a:p>
          <a:p>
            <a:pPr marL="0" indent="0">
              <a:buNone/>
            </a:pPr>
            <a:r>
              <a:rPr lang="en-IN" sz="3400" i="1" dirty="0"/>
              <a:t>	statement-2;</a:t>
            </a:r>
          </a:p>
          <a:p>
            <a:pPr marL="0" indent="0">
              <a:buNone/>
            </a:pPr>
            <a:r>
              <a:rPr lang="en-IN" sz="3400" i="1" dirty="0">
                <a:solidFill>
                  <a:srgbClr val="FF0000"/>
                </a:solidFill>
              </a:rPr>
              <a:t>	</a:t>
            </a:r>
            <a:r>
              <a:rPr lang="en-IN" sz="3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if(condition)</a:t>
            </a:r>
          </a:p>
          <a:p>
            <a:pPr marL="0" indent="0">
              <a:buNone/>
            </a:pPr>
            <a:r>
              <a:rPr lang="en-IN" sz="3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en-IN" sz="3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continue;</a:t>
            </a:r>
          </a:p>
          <a:p>
            <a:pPr marL="0" indent="0">
              <a:buNone/>
            </a:pPr>
            <a:r>
              <a:rPr lang="en-IN" sz="3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3400" i="1" dirty="0"/>
              <a:t>	statement-3;</a:t>
            </a:r>
          </a:p>
          <a:p>
            <a:pPr marL="0" indent="0">
              <a:buNone/>
            </a:pPr>
            <a:r>
              <a:rPr lang="en-IN" sz="3400" i="1" dirty="0"/>
              <a:t>}</a:t>
            </a:r>
          </a:p>
          <a:p>
            <a:pPr marL="0" indent="0">
              <a:buNone/>
            </a:pPr>
            <a:r>
              <a:rPr lang="en-IN" sz="3400" i="1" dirty="0"/>
              <a:t>statement-x;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C700-7FC7-448D-B689-7CD40BF7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047356"/>
            <a:ext cx="5384800" cy="50788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100" i="1" dirty="0"/>
              <a:t>#include&lt;</a:t>
            </a:r>
            <a:r>
              <a:rPr lang="en-IN" sz="3100" i="1" dirty="0" err="1"/>
              <a:t>stdio.h</a:t>
            </a:r>
            <a:r>
              <a:rPr lang="en-IN" sz="3100" i="1" dirty="0"/>
              <a:t>&gt;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#include&lt;</a:t>
            </a:r>
            <a:r>
              <a:rPr lang="en-IN" sz="3100" i="1" dirty="0" err="1"/>
              <a:t>conio.h</a:t>
            </a:r>
            <a:r>
              <a:rPr lang="en-IN" sz="3100" i="1" dirty="0"/>
              <a:t>&gt;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void main()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{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int </a:t>
            </a:r>
            <a:r>
              <a:rPr lang="en-IN" sz="3100" i="1" dirty="0" err="1"/>
              <a:t>i</a:t>
            </a:r>
            <a:r>
              <a:rPr lang="en-IN" sz="3100" i="1" dirty="0"/>
              <a:t>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for(</a:t>
            </a:r>
            <a:r>
              <a:rPr lang="en-IN" sz="3100" i="1" dirty="0" err="1"/>
              <a:t>i</a:t>
            </a:r>
            <a:r>
              <a:rPr lang="en-IN" sz="3100" i="1" dirty="0"/>
              <a:t>=1;i&lt;=10;i++)</a:t>
            </a:r>
          </a:p>
          <a:p>
            <a:pPr marL="0" indent="0">
              <a:buNone/>
            </a:pPr>
            <a:r>
              <a:rPr lang="en-IN" sz="3100" i="1" dirty="0"/>
              <a:t>	{</a:t>
            </a:r>
          </a:p>
          <a:p>
            <a:pPr marL="0" indent="0">
              <a:buNone/>
            </a:pPr>
            <a:r>
              <a:rPr lang="en-IN" sz="3100" i="1" dirty="0"/>
              <a:t>		if(</a:t>
            </a:r>
            <a:r>
              <a:rPr lang="en-IN" sz="3100" i="1" dirty="0" err="1"/>
              <a:t>i</a:t>
            </a:r>
            <a:r>
              <a:rPr lang="en-IN" sz="3100" i="1" dirty="0"/>
              <a:t>==5)</a:t>
            </a:r>
          </a:p>
          <a:p>
            <a:pPr marL="0" indent="0">
              <a:buNone/>
            </a:pPr>
            <a:r>
              <a:rPr lang="en-IN" sz="3100" i="1" dirty="0"/>
              <a:t>		     continue;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	</a:t>
            </a:r>
            <a:r>
              <a:rPr lang="en-IN" sz="3100" i="1" dirty="0" err="1"/>
              <a:t>printf</a:t>
            </a:r>
            <a:r>
              <a:rPr lang="en-IN" sz="3100" i="1" dirty="0"/>
              <a:t>(“%d ”,</a:t>
            </a:r>
            <a:r>
              <a:rPr lang="en-IN" sz="3100" i="1" dirty="0" err="1"/>
              <a:t>i</a:t>
            </a:r>
            <a:r>
              <a:rPr lang="en-IN" sz="3100" i="1" dirty="0"/>
              <a:t>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}	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	</a:t>
            </a:r>
            <a:r>
              <a:rPr lang="en-IN" sz="3100" i="1" dirty="0" err="1"/>
              <a:t>getch</a:t>
            </a:r>
            <a:r>
              <a:rPr lang="en-IN" sz="3100" i="1" dirty="0"/>
              <a:t>();</a:t>
            </a:r>
            <a:endParaRPr lang="en-IN" sz="3100" dirty="0"/>
          </a:p>
          <a:p>
            <a:pPr marL="0" indent="0">
              <a:buNone/>
            </a:pPr>
            <a:r>
              <a:rPr lang="en-IN" sz="3100" i="1" dirty="0"/>
              <a:t>}</a:t>
            </a:r>
            <a:endParaRPr lang="en-IN" sz="31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continue Statement Syntax and Example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7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Difference between the break and continue </a:t>
            </a:r>
            <a:r>
              <a:rPr lang="en-IN" sz="2800" dirty="0"/>
              <a:t>(CO3)</a:t>
            </a:r>
            <a:r>
              <a:rPr lang="en-IN" sz="3200" dirty="0"/>
              <a:t> </a:t>
            </a:r>
            <a:endParaRPr lang="en-US" sz="3200" dirty="0"/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0D461092-B478-4A2B-ACFD-030CA675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4488"/>
              </p:ext>
            </p:extLst>
          </p:nvPr>
        </p:nvGraphicFramePr>
        <p:xfrm>
          <a:off x="1295400" y="1052736"/>
          <a:ext cx="9677400" cy="44284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086693051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345056457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break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continue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2106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400" dirty="0"/>
                        <a:t>It can be used inside the loop and switch statement.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400" dirty="0"/>
                        <a:t>It can be used inside the loop statement.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80528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2400" dirty="0"/>
                        <a:t>It terminates the execution of loop statement.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2"/>
                      </a:pPr>
                      <a:r>
                        <a:rPr lang="en-US" sz="2400" dirty="0"/>
                        <a:t>It stops the current execution of loop and begins the execution from the next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855657"/>
                  </a:ext>
                </a:extLst>
              </a:tr>
              <a:tr h="12601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US" sz="2400" dirty="0"/>
                        <a:t>It is primarily used as the exit statement.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 startAt="3"/>
                      </a:pPr>
                      <a:r>
                        <a:rPr lang="en-US" sz="2400" dirty="0"/>
                        <a:t>It helps in jumping from the current loop iteration to the next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6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8839200" cy="460216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Conditional branching or statements are used to execute a group of statements if some condition is true, otherwise other group of statements are executed.</a:t>
            </a:r>
          </a:p>
          <a:p>
            <a:pPr algn="just"/>
            <a:r>
              <a:rPr lang="en-US" dirty="0"/>
              <a:t>Loop statements are used to execute a piece of code repeatedly till some condition is satisfied.</a:t>
            </a:r>
          </a:p>
          <a:p>
            <a:pPr algn="just"/>
            <a:r>
              <a:rPr lang="en-US" dirty="0"/>
              <a:t>Pre-processor directives are used to include libraries and define macro.</a:t>
            </a:r>
          </a:p>
          <a:p>
            <a:pPr algn="just"/>
            <a:r>
              <a:rPr lang="en-US" dirty="0"/>
              <a:t>Pointer is a special type of variable that stores the address of another variable of same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Introduction</a:t>
            </a:r>
            <a:r>
              <a:rPr lang="en-US" sz="2400" dirty="0"/>
              <a:t> </a:t>
            </a:r>
            <a:r>
              <a:rPr lang="en-US" sz="2800" dirty="0"/>
              <a:t>(CO3, CO5)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7356"/>
            <a:ext cx="5156200" cy="51776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unsigned </a:t>
            </a:r>
            <a:r>
              <a:rPr lang="en-IN" i="1" dirty="0" err="1"/>
              <a:t>n,i,flag</a:t>
            </a:r>
            <a:r>
              <a:rPr lang="en-IN" i="1" dirty="0"/>
              <a:t>=0;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printf</a:t>
            </a:r>
            <a:r>
              <a:rPr lang="en-IN" i="1" dirty="0"/>
              <a:t>(“Enter a number:\n”);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scanf</a:t>
            </a:r>
            <a:r>
              <a:rPr lang="en-IN" i="1" dirty="0"/>
              <a:t>(“%</a:t>
            </a:r>
            <a:r>
              <a:rPr lang="en-IN" i="1" dirty="0" err="1"/>
              <a:t>u”,&amp;n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=2;i&lt;=n/2;i++)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if(</a:t>
            </a:r>
            <a:r>
              <a:rPr lang="en-IN" i="1" dirty="0" err="1"/>
              <a:t>n%i</a:t>
            </a:r>
            <a:r>
              <a:rPr lang="en-IN" i="1" dirty="0"/>
              <a:t>==0)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{</a:t>
            </a:r>
          </a:p>
          <a:p>
            <a:pPr marL="0" indent="0">
              <a:buNone/>
            </a:pPr>
            <a:r>
              <a:rPr lang="en-US" i="1" dirty="0"/>
              <a:t>			flag=1;</a:t>
            </a:r>
          </a:p>
          <a:p>
            <a:pPr marL="0" indent="0">
              <a:buNone/>
            </a:pPr>
            <a:r>
              <a:rPr lang="en-US" i="1" dirty="0"/>
              <a:t>			break;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		}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047357"/>
            <a:ext cx="5384800" cy="20768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i="1" dirty="0"/>
              <a:t>if(flag==0 &amp;&amp; n!=1)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    </a:t>
            </a:r>
            <a:r>
              <a:rPr lang="en-IN" i="1" dirty="0" err="1"/>
              <a:t>printf</a:t>
            </a:r>
            <a:r>
              <a:rPr lang="en-IN" i="1" dirty="0"/>
              <a:t>(“%u is Prime </a:t>
            </a:r>
            <a:r>
              <a:rPr lang="en-IN" i="1" dirty="0" err="1"/>
              <a:t>Number”,n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else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     </a:t>
            </a:r>
            <a:r>
              <a:rPr lang="en-IN" i="1" dirty="0" err="1"/>
              <a:t>printf</a:t>
            </a:r>
            <a:r>
              <a:rPr lang="en-IN" i="1" dirty="0"/>
              <a:t>(“%u is not Prime </a:t>
            </a:r>
            <a:r>
              <a:rPr lang="en-IN" i="1" dirty="0" err="1"/>
              <a:t>Number”,n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400" dirty="0"/>
              <a:t>Program 8. WAP to check whether an integer number is Prime number or not. (CO3)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5FC4-1A8E-46F5-9F0E-88B32A404637}"/>
              </a:ext>
            </a:extLst>
          </p:cNvPr>
          <p:cNvSpPr txBox="1"/>
          <p:nvPr/>
        </p:nvSpPr>
        <p:spPr>
          <a:xfrm>
            <a:off x="8046720" y="3348335"/>
            <a:ext cx="193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E982E-92C0-4B7F-B508-E87901003198}"/>
              </a:ext>
            </a:extLst>
          </p:cNvPr>
          <p:cNvSpPr txBox="1"/>
          <p:nvPr/>
        </p:nvSpPr>
        <p:spPr>
          <a:xfrm>
            <a:off x="8001000" y="3810000"/>
            <a:ext cx="28956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 is Prime Number</a:t>
            </a:r>
          </a:p>
        </p:txBody>
      </p:sp>
    </p:spTree>
    <p:extLst>
      <p:ext uri="{BB962C8B-B14F-4D97-AF65-F5344CB8AC3E}">
        <p14:creationId xmlns:p14="http://schemas.microsoft.com/office/powerpoint/2010/main" val="65895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  <p:bldP spid="11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990599"/>
            <a:ext cx="5105400" cy="51355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i</a:t>
            </a:r>
            <a:r>
              <a:rPr lang="en-IN" i="1" dirty="0"/>
              <a:t>, j;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=1,j=5; </a:t>
            </a:r>
            <a:r>
              <a:rPr lang="en-IN" i="1" dirty="0" err="1"/>
              <a:t>i</a:t>
            </a:r>
            <a:r>
              <a:rPr lang="en-IN" i="1" dirty="0"/>
              <a:t>&lt;=j; </a:t>
            </a:r>
            <a:r>
              <a:rPr lang="en-IN" i="1" dirty="0" err="1"/>
              <a:t>i</a:t>
            </a:r>
            <a:r>
              <a:rPr lang="en-IN" i="1" dirty="0"/>
              <a:t>++,j--)</a:t>
            </a:r>
          </a:p>
          <a:p>
            <a:pPr marL="0" indent="0">
              <a:buNone/>
            </a:pPr>
            <a:r>
              <a:rPr lang="en-IN" i="1" dirty="0"/>
              <a:t>	{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printf</a:t>
            </a:r>
            <a:r>
              <a:rPr lang="en-IN" i="1" dirty="0"/>
              <a:t>(“%d\</a:t>
            </a:r>
            <a:r>
              <a:rPr lang="en-IN" i="1" dirty="0" err="1"/>
              <a:t>t%d</a:t>
            </a:r>
            <a:r>
              <a:rPr lang="en-IN" i="1" dirty="0"/>
              <a:t>\n”,</a:t>
            </a:r>
            <a:r>
              <a:rPr lang="en-IN" i="1" dirty="0" err="1"/>
              <a:t>i,j</a:t>
            </a:r>
            <a:r>
              <a:rPr lang="en-IN" i="1" dirty="0"/>
              <a:t>);</a:t>
            </a:r>
          </a:p>
          <a:p>
            <a:pPr marL="0" indent="0">
              <a:buNone/>
            </a:pPr>
            <a:r>
              <a:rPr lang="en-IN" i="1" dirty="0"/>
              <a:t>	}	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Multi Loop Variables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5FC4-1A8E-46F5-9F0E-88B32A404637}"/>
              </a:ext>
            </a:extLst>
          </p:cNvPr>
          <p:cNvSpPr txBox="1"/>
          <p:nvPr/>
        </p:nvSpPr>
        <p:spPr>
          <a:xfrm>
            <a:off x="8001000" y="3352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FFB0A-AFC2-4066-AE48-4296880350D3}"/>
              </a:ext>
            </a:extLst>
          </p:cNvPr>
          <p:cNvSpPr txBox="1"/>
          <p:nvPr/>
        </p:nvSpPr>
        <p:spPr>
          <a:xfrm>
            <a:off x="7986932" y="3851979"/>
            <a:ext cx="13716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	5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	4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	3</a:t>
            </a:r>
          </a:p>
        </p:txBody>
      </p:sp>
    </p:spTree>
    <p:extLst>
      <p:ext uri="{BB962C8B-B14F-4D97-AF65-F5344CB8AC3E}">
        <p14:creationId xmlns:p14="http://schemas.microsoft.com/office/powerpoint/2010/main" val="30875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7356"/>
            <a:ext cx="5156200" cy="50788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1.  Let num=254 (input value of num)</a:t>
            </a:r>
          </a:p>
          <a:p>
            <a:pPr marL="0" indent="0">
              <a:buNone/>
            </a:pPr>
            <a:r>
              <a:rPr lang="pt-BR" dirty="0"/>
              <a:t>2.  n = num, sum = 0</a:t>
            </a:r>
          </a:p>
          <a:p>
            <a:pPr marL="0" indent="0">
              <a:buNone/>
            </a:pPr>
            <a:r>
              <a:rPr lang="pt-BR" dirty="0"/>
              <a:t>3.  sum = 0, n = 254&gt;0, true</a:t>
            </a:r>
          </a:p>
          <a:p>
            <a:pPr marL="0" indent="0">
              <a:buNone/>
            </a:pPr>
            <a:r>
              <a:rPr lang="pt-BR" dirty="0"/>
              <a:t>	a.  rem = n%10 =254%10 = 4</a:t>
            </a:r>
          </a:p>
          <a:p>
            <a:pPr marL="0" indent="0">
              <a:buNone/>
            </a:pPr>
            <a:r>
              <a:rPr lang="pt-BR" dirty="0"/>
              <a:t>	b.  sum = sum + rem = 0+4 = 4</a:t>
            </a:r>
          </a:p>
          <a:p>
            <a:pPr marL="0" indent="0">
              <a:buNone/>
            </a:pPr>
            <a:r>
              <a:rPr lang="pt-BR" dirty="0"/>
              <a:t>	c.   n = n/10 = 254/10=25</a:t>
            </a:r>
          </a:p>
          <a:p>
            <a:pPr marL="0" indent="0">
              <a:buNone/>
            </a:pPr>
            <a:r>
              <a:rPr lang="pt-BR" dirty="0"/>
              <a:t>4.  sum= 4, n = 25&gt;0, true</a:t>
            </a:r>
          </a:p>
          <a:p>
            <a:pPr marL="0" indent="0">
              <a:buNone/>
            </a:pPr>
            <a:r>
              <a:rPr lang="pt-BR" dirty="0"/>
              <a:t>	a.  rem = n%10 =25%10= 5</a:t>
            </a:r>
          </a:p>
          <a:p>
            <a:pPr marL="0" indent="0">
              <a:buNone/>
            </a:pPr>
            <a:r>
              <a:rPr lang="pt-BR" dirty="0"/>
              <a:t>	b.  sum = sum + rem = 4+5 = 9</a:t>
            </a:r>
          </a:p>
          <a:p>
            <a:pPr marL="0" indent="0">
              <a:buNone/>
            </a:pPr>
            <a:r>
              <a:rPr lang="pt-BR" dirty="0"/>
              <a:t>	c.  n = n/10 = 25/10=2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15994"/>
            <a:ext cx="5384800" cy="49630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5.  sum= 9, n = 2&gt;0, true</a:t>
            </a:r>
          </a:p>
          <a:p>
            <a:pPr marL="0" indent="0">
              <a:buNone/>
            </a:pPr>
            <a:r>
              <a:rPr lang="pt-BR" dirty="0"/>
              <a:t>	a.  rem = n%10 =2%10 =  2</a:t>
            </a:r>
          </a:p>
          <a:p>
            <a:pPr marL="0" indent="0">
              <a:buNone/>
            </a:pPr>
            <a:r>
              <a:rPr lang="pt-BR" dirty="0"/>
              <a:t>	b.  sum = sum+rem=9+2 = 11.</a:t>
            </a:r>
          </a:p>
          <a:p>
            <a:pPr marL="0" indent="0">
              <a:buNone/>
            </a:pPr>
            <a:r>
              <a:rPr lang="pt-BR" dirty="0"/>
              <a:t>	c.   n = n/10 = 2/10=0</a:t>
            </a:r>
          </a:p>
          <a:p>
            <a:pPr marL="0" indent="0">
              <a:buNone/>
            </a:pPr>
            <a:r>
              <a:rPr lang="pt-BR" dirty="0"/>
              <a:t>6.  sum = 11, n = 0 &gt; 0,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Logic to find the sum of digits of an integer number.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173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7356"/>
            <a:ext cx="5156200" cy="507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unsigned int </a:t>
            </a:r>
            <a:r>
              <a:rPr lang="en-IN" dirty="0" err="1"/>
              <a:t>n,num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unsigned </a:t>
            </a:r>
            <a:r>
              <a:rPr lang="en-IN" dirty="0" err="1"/>
              <a:t>rem,sum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(“Enter a number: 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(“%u”,&amp;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	n=num;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15994"/>
            <a:ext cx="5384800" cy="4963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while(n&gt;0)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rem = n%10;</a:t>
            </a:r>
          </a:p>
          <a:p>
            <a:pPr marL="0" indent="0">
              <a:buNone/>
            </a:pPr>
            <a:r>
              <a:rPr lang="en-IN" dirty="0"/>
              <a:t>	sum = sum + rem;</a:t>
            </a:r>
          </a:p>
          <a:p>
            <a:pPr marL="0" indent="0">
              <a:buNone/>
            </a:pPr>
            <a:r>
              <a:rPr lang="en-IN" dirty="0"/>
              <a:t>	n = n / 10;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(“The Sum of digits=%</a:t>
            </a:r>
            <a:r>
              <a:rPr lang="en-IN" dirty="0" err="1"/>
              <a:t>u”,sum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dirty="0"/>
              <a:t>Program 9. WAP to find the sum of digits of an integer number. (CO3)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5FC4-1A8E-46F5-9F0E-88B32A404637}"/>
              </a:ext>
            </a:extLst>
          </p:cNvPr>
          <p:cNvSpPr txBox="1"/>
          <p:nvPr/>
        </p:nvSpPr>
        <p:spPr>
          <a:xfrm>
            <a:off x="7924800" y="4724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EA470-F779-4EA0-8D61-2A080CDD1C1C}"/>
              </a:ext>
            </a:extLst>
          </p:cNvPr>
          <p:cNvSpPr txBox="1"/>
          <p:nvPr/>
        </p:nvSpPr>
        <p:spPr>
          <a:xfrm>
            <a:off x="8153400" y="5186065"/>
            <a:ext cx="3175000" cy="8265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 254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Sum of digits=11</a:t>
            </a:r>
          </a:p>
        </p:txBody>
      </p:sp>
    </p:spTree>
    <p:extLst>
      <p:ext uri="{BB962C8B-B14F-4D97-AF65-F5344CB8AC3E}">
        <p14:creationId xmlns:p14="http://schemas.microsoft.com/office/powerpoint/2010/main" val="5695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  <p:bldP spid="11" grpId="0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47356"/>
            <a:ext cx="5816600" cy="50788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1. Let num = 254 (input value of num)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2. n = num, rev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3. rev = 0, n = 254&gt;0,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a.   rem = n%10 =254%10 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b.   rev =rev*10 + rem = 0+4 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c.    n = n/10 = 254/10=25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817167"/>
            <a:ext cx="5994400" cy="553918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/>
              <a:t>4. rev= 4, n = 25&gt;0,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a.    rem = n%10 =25%10= 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b.    rev = rev*10+rem=4*10+5 = 45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c.     n=n/10 = 25/10=2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5. rev= 45, n = 2&gt;0,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a.     rem = n%10 =2%10 = 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b.     rev=rev*10+rem=45*10+2 = 452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    c.      n = n/10 = 2/10=0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6. rev = 452, n = 0 &gt; 0,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Logic to find the reverse of an integer number.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193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7356"/>
            <a:ext cx="5156200" cy="507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unsigned int </a:t>
            </a:r>
            <a:r>
              <a:rPr lang="en-IN" dirty="0" err="1"/>
              <a:t>n,num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unsigned </a:t>
            </a:r>
            <a:r>
              <a:rPr lang="en-IN" dirty="0" err="1"/>
              <a:t>rem,rev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(“Enter a number: 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(“%u”,&amp;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	n=num;</a:t>
            </a:r>
            <a:endParaRPr lang="en-IN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817168"/>
            <a:ext cx="5994400" cy="4191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while(n&gt;0)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rem=n%10;</a:t>
            </a:r>
          </a:p>
          <a:p>
            <a:pPr marL="0" indent="0">
              <a:buNone/>
            </a:pPr>
            <a:r>
              <a:rPr lang="en-IN" dirty="0"/>
              <a:t>	rev = rev*10 + rem;</a:t>
            </a:r>
          </a:p>
          <a:p>
            <a:pPr marL="0" indent="0">
              <a:buNone/>
            </a:pPr>
            <a:r>
              <a:rPr lang="en-IN" dirty="0"/>
              <a:t>	n = n / 10;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(“Reverse Number = %</a:t>
            </a:r>
            <a:r>
              <a:rPr lang="en-IN" dirty="0" err="1"/>
              <a:t>u”,rev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Program 10. WAP to find the reverse of an integer number.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5FC4-1A8E-46F5-9F0E-88B32A404637}"/>
              </a:ext>
            </a:extLst>
          </p:cNvPr>
          <p:cNvSpPr txBox="1"/>
          <p:nvPr/>
        </p:nvSpPr>
        <p:spPr>
          <a:xfrm>
            <a:off x="8229599" y="4419600"/>
            <a:ext cx="232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EA470-F779-4EA0-8D61-2A080CDD1C1C}"/>
              </a:ext>
            </a:extLst>
          </p:cNvPr>
          <p:cNvSpPr txBox="1"/>
          <p:nvPr/>
        </p:nvSpPr>
        <p:spPr>
          <a:xfrm>
            <a:off x="8305800" y="4865132"/>
            <a:ext cx="3048000" cy="83099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 254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Reverse Number </a:t>
            </a: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452</a:t>
            </a:r>
          </a:p>
        </p:txBody>
      </p:sp>
    </p:spTree>
    <p:extLst>
      <p:ext uri="{BB962C8B-B14F-4D97-AF65-F5344CB8AC3E}">
        <p14:creationId xmlns:p14="http://schemas.microsoft.com/office/powerpoint/2010/main" val="12070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  <p:bldP spid="11" grpId="0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1047356"/>
            <a:ext cx="5537200" cy="50788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1.   Let num = 254 (input value of num)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2.   n = num = 254, count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3.      a.    count++ (count=1)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         b.    n = n/10 = 254/10=25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         c.    is n &gt; 0, true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817167"/>
            <a:ext cx="5994400" cy="5539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4.      a.    count++ (count = 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         b.    n = n/10 = 25/10=2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         c.     is n &gt; 0, 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5.      a.    count++ (count = 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         b.    n = n/10 = 2/10=0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         c.    is n &gt; 0, 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600" dirty="0"/>
              <a:t>6.      count = 3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dirty="0"/>
              <a:t>Logic to count the number of digits of the given number. 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90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3D3389-7E50-4250-9012-D43CF6C9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7356"/>
            <a:ext cx="5156200" cy="507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unsigned int </a:t>
            </a:r>
            <a:r>
              <a:rPr lang="en-IN" dirty="0" err="1"/>
              <a:t>n,num,count</a:t>
            </a:r>
            <a:r>
              <a:rPr lang="en-IN" dirty="0"/>
              <a:t>=0;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(“Enter a number:\n”);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scanf</a:t>
            </a:r>
            <a:r>
              <a:rPr lang="en-IN" dirty="0"/>
              <a:t>(“%u”,&amp;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     n=num;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0B9-B861-4BDD-B0DB-068AD4B9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817167"/>
            <a:ext cx="5994400" cy="5539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count++;</a:t>
            </a:r>
          </a:p>
          <a:p>
            <a:pPr marL="0" indent="0">
              <a:buNone/>
            </a:pPr>
            <a:r>
              <a:rPr lang="en-US" dirty="0"/>
              <a:t>	n=n/10;</a:t>
            </a:r>
          </a:p>
          <a:p>
            <a:pPr marL="0" indent="0">
              <a:buNone/>
            </a:pPr>
            <a:r>
              <a:rPr lang="en-US" dirty="0"/>
              <a:t>}while(n&gt;0);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(“Digits = %</a:t>
            </a:r>
            <a:r>
              <a:rPr lang="en-IN" dirty="0" err="1"/>
              <a:t>u”,count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600" dirty="0"/>
              <a:t>Program 11. WAP to count the number of digits of the given number. (CO3)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05FC4-1A8E-46F5-9F0E-88B32A404637}"/>
              </a:ext>
            </a:extLst>
          </p:cNvPr>
          <p:cNvSpPr txBox="1"/>
          <p:nvPr/>
        </p:nvSpPr>
        <p:spPr>
          <a:xfrm>
            <a:off x="8153399" y="4110335"/>
            <a:ext cx="224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7CFE0-7EBD-4E52-9CDC-BD5647EB8A03}"/>
              </a:ext>
            </a:extLst>
          </p:cNvPr>
          <p:cNvSpPr txBox="1"/>
          <p:nvPr/>
        </p:nvSpPr>
        <p:spPr>
          <a:xfrm>
            <a:off x="8229600" y="4551402"/>
            <a:ext cx="36576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a number: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254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Digits = 3</a:t>
            </a:r>
          </a:p>
        </p:txBody>
      </p:sp>
    </p:spTree>
    <p:extLst>
      <p:ext uri="{BB962C8B-B14F-4D97-AF65-F5344CB8AC3E}">
        <p14:creationId xmlns:p14="http://schemas.microsoft.com/office/powerpoint/2010/main" val="379358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build="p"/>
      <p:bldP spid="11" grpId="0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8991600" cy="46021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300" dirty="0"/>
              <a:t>It is the loop used inside another loop.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Syntax: </a:t>
            </a:r>
          </a:p>
          <a:p>
            <a:pPr marL="0" indent="0">
              <a:buNone/>
            </a:pPr>
            <a:r>
              <a:rPr lang="en-IN" i="1" dirty="0"/>
              <a:t>for(initialization1; condition1; updation1)</a:t>
            </a:r>
          </a:p>
          <a:p>
            <a:pPr marL="0" indent="0">
              <a:buNone/>
            </a:pPr>
            <a:r>
              <a:rPr lang="en-IN" i="1" dirty="0"/>
              <a:t>{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for(initialization2; condition2; updation2)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	{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		statementblock1;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	}</a:t>
            </a:r>
          </a:p>
          <a:p>
            <a:pPr marL="0" indent="0">
              <a:buNone/>
            </a:pPr>
            <a:r>
              <a:rPr lang="en-IN" i="1" dirty="0"/>
              <a:t> 	statementblock2;</a:t>
            </a:r>
          </a:p>
          <a:p>
            <a:pPr marL="0" indent="0">
              <a:buNone/>
            </a:pPr>
            <a:r>
              <a:rPr lang="en-IN" i="1" dirty="0"/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Nested Loops </a:t>
            </a:r>
            <a:r>
              <a:rPr lang="en-IN" sz="2800" dirty="0"/>
              <a:t>(CO3)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0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442200" cy="53657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stdio.h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#include&lt;</a:t>
            </a:r>
            <a:r>
              <a:rPr lang="en-IN" i="1" dirty="0" err="1"/>
              <a:t>conio.h</a:t>
            </a:r>
            <a:r>
              <a:rPr lang="en-IN" i="1" dirty="0"/>
              <a:t>&gt;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void main()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{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int </a:t>
            </a:r>
            <a:r>
              <a:rPr lang="en-IN" i="1" dirty="0" err="1"/>
              <a:t>i</a:t>
            </a:r>
            <a:r>
              <a:rPr lang="en-IN" i="1" dirty="0"/>
              <a:t>, j;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i="1" dirty="0"/>
              <a:t>	for(</a:t>
            </a:r>
            <a:r>
              <a:rPr lang="en-IN" i="1" dirty="0" err="1"/>
              <a:t>i</a:t>
            </a:r>
            <a:r>
              <a:rPr lang="en-IN" i="1" dirty="0"/>
              <a:t>=1;i&lt;=5;i++)</a:t>
            </a:r>
          </a:p>
          <a:p>
            <a:pPr marL="0" indent="0">
              <a:buNone/>
            </a:pPr>
            <a:r>
              <a:rPr lang="en-IN" i="1" dirty="0"/>
              <a:t>	{</a:t>
            </a:r>
          </a:p>
          <a:p>
            <a:pPr marL="0" indent="0">
              <a:buNone/>
            </a:pPr>
            <a:r>
              <a:rPr lang="en-IN" i="1" dirty="0"/>
              <a:t>		for(j=1;j&lt;=</a:t>
            </a:r>
            <a:r>
              <a:rPr lang="en-IN" i="1" dirty="0" err="1"/>
              <a:t>i</a:t>
            </a:r>
            <a:r>
              <a:rPr lang="en-IN" i="1" dirty="0"/>
              <a:t>; </a:t>
            </a:r>
            <a:r>
              <a:rPr lang="en-IN" i="1" dirty="0" err="1"/>
              <a:t>j++</a:t>
            </a:r>
            <a:r>
              <a:rPr lang="en-IN" i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   		</a:t>
            </a:r>
            <a:r>
              <a:rPr lang="en-IN" i="1" dirty="0" err="1"/>
              <a:t>printf</a:t>
            </a:r>
            <a:r>
              <a:rPr lang="en-IN" i="1" dirty="0"/>
              <a:t>(“%d ”,</a:t>
            </a:r>
            <a:r>
              <a:rPr lang="en-IN" i="1" dirty="0" err="1"/>
              <a:t>i</a:t>
            </a:r>
            <a:r>
              <a:rPr lang="en-IN" i="1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printf</a:t>
            </a:r>
            <a:r>
              <a:rPr lang="en-IN" i="1" dirty="0"/>
              <a:t>(“\n”);</a:t>
            </a:r>
          </a:p>
          <a:p>
            <a:pPr marL="0" indent="0">
              <a:buNone/>
            </a:pPr>
            <a:r>
              <a:rPr lang="en-IN" i="1" dirty="0"/>
              <a:t>	}	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getch</a:t>
            </a:r>
            <a:r>
              <a:rPr lang="en-IN" i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i="1" dirty="0"/>
              <a:t>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dirty="0"/>
              <a:t>Program 12. WAP to print the pattern </a:t>
            </a:r>
            <a:r>
              <a:rPr lang="en-IN" sz="2800" dirty="0"/>
              <a:t>(CO3)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4D71C-C9E6-444F-A921-6BCE07250539}"/>
              </a:ext>
            </a:extLst>
          </p:cNvPr>
          <p:cNvSpPr txBox="1"/>
          <p:nvPr/>
        </p:nvSpPr>
        <p:spPr>
          <a:xfrm>
            <a:off x="6705600" y="2514600"/>
            <a:ext cx="3200400" cy="193899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2    2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3    3    3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4    4    4    4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5    5    5    5    5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F956-B3D0-4ED3-B325-BF2DB281F6A1}"/>
              </a:ext>
            </a:extLst>
          </p:cNvPr>
          <p:cNvSpPr txBox="1"/>
          <p:nvPr/>
        </p:nvSpPr>
        <p:spPr>
          <a:xfrm>
            <a:off x="6629400" y="1976735"/>
            <a:ext cx="224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173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DA97-1159-47F4-B31B-A801272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Conditional Statement</a:t>
            </a:r>
            <a:r>
              <a:rPr lang="en-US" sz="2400" dirty="0"/>
              <a:t>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39802720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5994"/>
            <a:ext cx="5588000" cy="5210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n,i,flag,N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(“Enter the value of N:\n”);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(“%</a:t>
            </a:r>
            <a:r>
              <a:rPr lang="en-IN" dirty="0" err="1"/>
              <a:t>d”,&amp;N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for(n=2;n&lt;=</a:t>
            </a:r>
            <a:r>
              <a:rPr lang="en-IN" dirty="0" err="1"/>
              <a:t>N;n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flag=0;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A4C009-C50D-493F-9003-2153665D0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15992"/>
            <a:ext cx="5384800" cy="5210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=2;i&lt;=n/2;i++)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          if(</a:t>
            </a:r>
            <a:r>
              <a:rPr lang="en-IN" dirty="0" err="1"/>
              <a:t>n%i</a:t>
            </a:r>
            <a:r>
              <a:rPr lang="en-IN" dirty="0"/>
              <a:t>==0)</a:t>
            </a:r>
          </a:p>
          <a:p>
            <a:pPr marL="0" indent="0">
              <a:buNone/>
            </a:pPr>
            <a:r>
              <a:rPr lang="en-IN" dirty="0"/>
              <a:t>	         {</a:t>
            </a:r>
          </a:p>
          <a:p>
            <a:pPr marL="0" indent="0">
              <a:buNone/>
            </a:pPr>
            <a:r>
              <a:rPr lang="en-IN" dirty="0"/>
              <a:t>		flag=1;</a:t>
            </a:r>
          </a:p>
          <a:p>
            <a:pPr marL="0" indent="0">
              <a:buNone/>
            </a:pPr>
            <a:r>
              <a:rPr lang="en-IN" dirty="0"/>
              <a:t>		break;</a:t>
            </a:r>
          </a:p>
          <a:p>
            <a:pPr marL="0" indent="0">
              <a:buNone/>
            </a:pPr>
            <a:r>
              <a:rPr lang="en-IN" dirty="0"/>
              <a:t>	          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if(flag==0)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(“%d\</a:t>
            </a:r>
            <a:r>
              <a:rPr lang="en-IN" dirty="0" err="1"/>
              <a:t>t”,n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600" dirty="0"/>
              <a:t>Program 13. Write a program to print all Prime number between 1 and N. (CO3)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4D62F-A9B0-43D4-943E-5D5DECB4969D}"/>
              </a:ext>
            </a:extLst>
          </p:cNvPr>
          <p:cNvSpPr txBox="1"/>
          <p:nvPr/>
        </p:nvSpPr>
        <p:spPr>
          <a:xfrm>
            <a:off x="9118600" y="5048071"/>
            <a:ext cx="2844800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 the value of N: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15</a:t>
            </a:r>
          </a:p>
          <a:p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2    3    5    7    11    13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A2327-877F-47C2-94B8-E3575BF7E5EA}"/>
              </a:ext>
            </a:extLst>
          </p:cNvPr>
          <p:cNvSpPr txBox="1"/>
          <p:nvPr/>
        </p:nvSpPr>
        <p:spPr>
          <a:xfrm>
            <a:off x="10896600" y="4572000"/>
            <a:ext cx="224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94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1" grpId="0" animBg="1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4602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What is the output of this C code?</a:t>
            </a:r>
            <a:endParaRPr lang="en-IN" i="1" dirty="0"/>
          </a:p>
          <a:p>
            <a:pPr marL="400050" lvl="1" indent="0">
              <a:buNone/>
            </a:pPr>
            <a:r>
              <a:rPr lang="en-IN" sz="2400" i="1" dirty="0"/>
              <a:t> void main() </a:t>
            </a:r>
          </a:p>
          <a:p>
            <a:pPr marL="400050" lvl="1" indent="0">
              <a:buNone/>
            </a:pPr>
            <a:r>
              <a:rPr lang="en-IN" sz="2400" i="1" dirty="0"/>
              <a:t>{</a:t>
            </a:r>
          </a:p>
          <a:p>
            <a:pPr marL="400050" lvl="1" indent="0">
              <a:buNone/>
            </a:pPr>
            <a:r>
              <a:rPr lang="en-IN" sz="2400" i="1" dirty="0"/>
              <a:t>char a=1;</a:t>
            </a:r>
          </a:p>
          <a:p>
            <a:pPr marL="400050" lvl="1" indent="0">
              <a:buNone/>
            </a:pPr>
            <a:r>
              <a:rPr lang="en-IN" sz="2400" i="1" dirty="0"/>
              <a:t>while(a&lt;=255)</a:t>
            </a:r>
          </a:p>
          <a:p>
            <a:pPr marL="400050" lvl="1" indent="0">
              <a:buNone/>
            </a:pPr>
            <a:r>
              <a:rPr lang="en-IN" sz="2400" i="1" dirty="0"/>
              <a:t>{</a:t>
            </a:r>
          </a:p>
          <a:p>
            <a:pPr marL="400050" lvl="1" indent="0">
              <a:buNone/>
            </a:pPr>
            <a:r>
              <a:rPr lang="en-IN" sz="2400" i="1" dirty="0" err="1"/>
              <a:t>printf</a:t>
            </a:r>
            <a:r>
              <a:rPr lang="en-IN" sz="2400" i="1" dirty="0"/>
              <a:t>(“\</a:t>
            </a:r>
            <a:r>
              <a:rPr lang="en-IN" sz="2400" i="1" dirty="0" err="1"/>
              <a:t>t%d</a:t>
            </a:r>
            <a:r>
              <a:rPr lang="en-IN" sz="2400" i="1" dirty="0"/>
              <a:t>”,a);</a:t>
            </a:r>
          </a:p>
          <a:p>
            <a:pPr marL="400050" lvl="1" indent="0">
              <a:buNone/>
            </a:pPr>
            <a:r>
              <a:rPr lang="en-IN" sz="2400" i="1" dirty="0"/>
              <a:t>a=a+1; </a:t>
            </a:r>
          </a:p>
          <a:p>
            <a:pPr marL="400050" lvl="1" indent="0">
              <a:buNone/>
            </a:pPr>
            <a:r>
              <a:rPr lang="en-IN" sz="2400" i="1" dirty="0"/>
              <a:t>} </a:t>
            </a:r>
          </a:p>
          <a:p>
            <a:pPr marL="400050" lvl="1" indent="0">
              <a:buNone/>
            </a:pPr>
            <a:r>
              <a:rPr lang="en-IN" sz="2400" i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Output: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1  2  3  4 ………. 127  -128  -127…….. 0 1 …….. </a:t>
            </a:r>
          </a:p>
          <a:p>
            <a:pPr marL="5715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11018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460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2. What is the output of this C code?</a:t>
            </a:r>
            <a:br>
              <a:rPr lang="en-IN" dirty="0"/>
            </a:br>
            <a:r>
              <a:rPr lang="en-IN" dirty="0"/>
              <a:t>     </a:t>
            </a:r>
            <a:r>
              <a:rPr lang="en-US" sz="2400" i="1" dirty="0"/>
              <a:t>void main()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{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int </a:t>
            </a:r>
            <a:r>
              <a:rPr lang="en-US" sz="2400" i="1" dirty="0" err="1"/>
              <a:t>i,j</a:t>
            </a:r>
            <a:r>
              <a:rPr lang="en-US" sz="2400" i="1" dirty="0"/>
              <a:t>;</a:t>
            </a:r>
          </a:p>
          <a:p>
            <a:pPr marL="400050" lvl="1" indent="0">
              <a:buNone/>
            </a:pPr>
            <a:r>
              <a:rPr lang="en-US" sz="2400" i="1" dirty="0"/>
              <a:t>       </a:t>
            </a:r>
            <a:r>
              <a:rPr lang="en-US" sz="2400" i="1" dirty="0" err="1"/>
              <a:t>i</a:t>
            </a:r>
            <a:r>
              <a:rPr lang="en-US" sz="2400" i="1" dirty="0"/>
              <a:t>=j=2,3;</a:t>
            </a:r>
          </a:p>
          <a:p>
            <a:pPr marL="400050" lvl="1" indent="0">
              <a:buNone/>
            </a:pPr>
            <a:r>
              <a:rPr lang="en-US" sz="2400" i="1" dirty="0"/>
              <a:t>       while(--</a:t>
            </a:r>
            <a:r>
              <a:rPr lang="en-US" sz="2400" i="1" dirty="0" err="1"/>
              <a:t>i</a:t>
            </a:r>
            <a:r>
              <a:rPr lang="en-US" sz="2400" i="1" dirty="0"/>
              <a:t> &amp;&amp; </a:t>
            </a:r>
            <a:r>
              <a:rPr lang="en-US" sz="2400" i="1" dirty="0" err="1"/>
              <a:t>j++</a:t>
            </a:r>
            <a:r>
              <a:rPr lang="en-US" sz="2400" i="1" dirty="0"/>
              <a:t>)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</a:t>
            </a:r>
            <a:r>
              <a:rPr lang="en-US" sz="2400" i="1" dirty="0" err="1"/>
              <a:t>printf</a:t>
            </a:r>
            <a:r>
              <a:rPr lang="en-US" sz="2400" i="1" dirty="0"/>
              <a:t>(“%d\</a:t>
            </a:r>
            <a:r>
              <a:rPr lang="en-US" sz="2400" i="1" dirty="0" err="1"/>
              <a:t>t%d</a:t>
            </a:r>
            <a:r>
              <a:rPr lang="en-US" sz="2400" i="1" dirty="0"/>
              <a:t>”,</a:t>
            </a:r>
            <a:r>
              <a:rPr lang="en-US" sz="2400" i="1" dirty="0" err="1"/>
              <a:t>i,j</a:t>
            </a:r>
            <a:r>
              <a:rPr lang="en-US" sz="2400" i="1" dirty="0"/>
              <a:t>);</a:t>
            </a:r>
            <a:endParaRPr lang="en-IN" sz="2400" i="1" dirty="0"/>
          </a:p>
          <a:p>
            <a:pPr marL="400050" lvl="1" indent="0">
              <a:buNone/>
            </a:pPr>
            <a:r>
              <a:rPr lang="en-US" sz="2400" i="1" dirty="0"/>
              <a:t>        } </a:t>
            </a:r>
            <a:endParaRPr lang="en-IN" sz="2400" i="1" dirty="0"/>
          </a:p>
          <a:p>
            <a:pPr marL="0" indent="0">
              <a:buNone/>
            </a:pPr>
            <a:r>
              <a:rPr lang="en-IN" b="1" dirty="0"/>
              <a:t>Output: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1     3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5715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36387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4602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3. What is the output of this C code?</a:t>
            </a:r>
            <a:br>
              <a:rPr lang="en-IN" dirty="0"/>
            </a:br>
            <a:r>
              <a:rPr lang="en-IN" dirty="0"/>
              <a:t>     </a:t>
            </a:r>
            <a:endParaRPr lang="en-IN" sz="2800" dirty="0"/>
          </a:p>
          <a:p>
            <a:pPr marL="400050" lvl="1" indent="0">
              <a:buNone/>
            </a:pPr>
            <a:r>
              <a:rPr lang="en-IN" i="1" dirty="0"/>
              <a:t>int main()</a:t>
            </a:r>
          </a:p>
          <a:p>
            <a:pPr marL="400050" lvl="1" indent="0">
              <a:buNone/>
            </a:pPr>
            <a:r>
              <a:rPr lang="en-IN" i="1" dirty="0"/>
              <a:t>{</a:t>
            </a:r>
            <a:endParaRPr lang="en-IN" sz="2400" i="1" dirty="0"/>
          </a:p>
          <a:p>
            <a:pPr marL="400050" lvl="1" indent="0">
              <a:buNone/>
            </a:pPr>
            <a:r>
              <a:rPr lang="en-IN" i="1" dirty="0"/>
              <a:t>  int </a:t>
            </a:r>
            <a:r>
              <a:rPr lang="en-IN" i="1" dirty="0" err="1"/>
              <a:t>i</a:t>
            </a:r>
            <a:r>
              <a:rPr lang="en-IN" i="1" dirty="0"/>
              <a:t>=1;</a:t>
            </a:r>
            <a:endParaRPr lang="en-IN" sz="2400" i="1" dirty="0"/>
          </a:p>
          <a:p>
            <a:pPr marL="400050" lvl="1" indent="0">
              <a:buNone/>
            </a:pPr>
            <a:r>
              <a:rPr lang="en-IN" i="1" dirty="0"/>
              <a:t>    for(</a:t>
            </a:r>
            <a:r>
              <a:rPr lang="en-IN" i="1" dirty="0" err="1"/>
              <a:t>i</a:t>
            </a:r>
            <a:r>
              <a:rPr lang="en-IN" i="1" dirty="0"/>
              <a:t>=0;i=-1;i=1) </a:t>
            </a:r>
          </a:p>
          <a:p>
            <a:pPr marL="400050" lvl="1" indent="0">
              <a:buNone/>
            </a:pPr>
            <a:r>
              <a:rPr lang="en-IN" i="1" dirty="0"/>
              <a:t>	{</a:t>
            </a:r>
            <a:endParaRPr lang="en-IN" sz="2400" i="1" dirty="0"/>
          </a:p>
          <a:p>
            <a:pPr marL="400050" lvl="1" indent="0">
              <a:buNone/>
            </a:pPr>
            <a:r>
              <a:rPr lang="en-IN" i="1" dirty="0"/>
              <a:t>         </a:t>
            </a:r>
            <a:r>
              <a:rPr lang="en-IN" i="1" dirty="0" err="1"/>
              <a:t>printf</a:t>
            </a:r>
            <a:r>
              <a:rPr lang="en-IN" i="1" dirty="0"/>
              <a:t>("%d ",</a:t>
            </a:r>
            <a:r>
              <a:rPr lang="en-IN" i="1" dirty="0" err="1"/>
              <a:t>i</a:t>
            </a:r>
            <a:r>
              <a:rPr lang="en-IN" i="1" dirty="0"/>
              <a:t>);</a:t>
            </a:r>
            <a:endParaRPr lang="en-IN" sz="2400" i="1" dirty="0"/>
          </a:p>
          <a:p>
            <a:pPr marL="400050" lvl="1" indent="0">
              <a:buNone/>
            </a:pPr>
            <a:r>
              <a:rPr lang="en-IN" i="1" dirty="0"/>
              <a:t>         if(</a:t>
            </a:r>
            <a:r>
              <a:rPr lang="en-IN" i="1" dirty="0" err="1"/>
              <a:t>i</a:t>
            </a:r>
            <a:r>
              <a:rPr lang="en-IN" i="1" dirty="0"/>
              <a:t>!=1) break;</a:t>
            </a:r>
            <a:endParaRPr lang="en-IN" sz="2400" i="1" dirty="0"/>
          </a:p>
          <a:p>
            <a:pPr marL="400050" lvl="1" indent="0">
              <a:buNone/>
            </a:pPr>
            <a:r>
              <a:rPr lang="en-IN" i="1" dirty="0"/>
              <a:t>    }</a:t>
            </a:r>
            <a:endParaRPr lang="en-IN" sz="2400" i="1" dirty="0"/>
          </a:p>
          <a:p>
            <a:pPr marL="400050" lvl="1" indent="0">
              <a:buNone/>
            </a:pPr>
            <a:r>
              <a:rPr lang="en-IN" i="1" dirty="0"/>
              <a:t>}</a:t>
            </a:r>
            <a:endParaRPr lang="en-IN" sz="2400" i="1" dirty="0"/>
          </a:p>
          <a:p>
            <a:pPr marL="57150" indent="0">
              <a:buNone/>
            </a:pPr>
            <a:r>
              <a:rPr lang="en-IN" b="1" dirty="0"/>
              <a:t>Output: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-1</a:t>
            </a:r>
          </a:p>
          <a:p>
            <a:pPr marL="5715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17303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8991600" cy="4602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4. What is the output/error of this C code?</a:t>
            </a:r>
            <a:br>
              <a:rPr lang="en-IN" dirty="0"/>
            </a:br>
            <a:r>
              <a:rPr lang="en-IN" dirty="0"/>
              <a:t>     </a:t>
            </a:r>
          </a:p>
          <a:p>
            <a:pPr marL="457200" lvl="1" indent="0">
              <a:buNone/>
            </a:pPr>
            <a:r>
              <a:rPr lang="en-IN" i="1" dirty="0"/>
              <a:t>void main()</a:t>
            </a:r>
          </a:p>
          <a:p>
            <a:pPr marL="457200" lvl="1" indent="0">
              <a:buNone/>
            </a:pPr>
            <a:r>
              <a:rPr lang="en-IN" i="1" dirty="0"/>
              <a:t>{</a:t>
            </a:r>
            <a:endParaRPr lang="en-IN" sz="2400" i="1" dirty="0"/>
          </a:p>
          <a:p>
            <a:pPr marL="457200" lvl="1" indent="0">
              <a:buNone/>
            </a:pPr>
            <a:r>
              <a:rPr lang="en-IN" i="1" dirty="0"/>
              <a:t>    	for( ; ; ) </a:t>
            </a:r>
          </a:p>
          <a:p>
            <a:pPr marL="457200" lvl="1" indent="0">
              <a:buNone/>
            </a:pPr>
            <a:r>
              <a:rPr lang="en-IN" i="1" dirty="0"/>
              <a:t>	{</a:t>
            </a:r>
            <a:endParaRPr lang="en-IN" sz="2400" i="1" dirty="0"/>
          </a:p>
          <a:p>
            <a:pPr marL="457200" lvl="1" indent="0">
              <a:buNone/>
            </a:pPr>
            <a:r>
              <a:rPr lang="en-IN" i="1" dirty="0"/>
              <a:t>         </a:t>
            </a:r>
            <a:r>
              <a:rPr lang="en-IN" i="1" dirty="0" err="1"/>
              <a:t>printf</a:t>
            </a:r>
            <a:r>
              <a:rPr lang="en-IN" i="1" dirty="0"/>
              <a:t>("%d ",10);</a:t>
            </a:r>
            <a:endParaRPr lang="en-IN" sz="2400" i="1" dirty="0"/>
          </a:p>
          <a:p>
            <a:pPr marL="457200" lvl="1" indent="0">
              <a:buNone/>
            </a:pPr>
            <a:r>
              <a:rPr lang="en-IN" i="1" dirty="0"/>
              <a:t>      }</a:t>
            </a:r>
            <a:endParaRPr lang="en-IN" sz="2400" i="1" dirty="0"/>
          </a:p>
          <a:p>
            <a:pPr marL="457200" lvl="1" indent="0">
              <a:buNone/>
            </a:pPr>
            <a:r>
              <a:rPr lang="en-IN" i="1" dirty="0"/>
              <a:t> }</a:t>
            </a:r>
            <a:endParaRPr lang="en-IN" sz="2400" i="1" dirty="0"/>
          </a:p>
          <a:p>
            <a:pPr marL="0" indent="0">
              <a:buNone/>
            </a:pPr>
            <a:r>
              <a:rPr lang="en-IN" b="1" dirty="0"/>
              <a:t>No Output</a:t>
            </a:r>
            <a:endParaRPr lang="en-IN" dirty="0"/>
          </a:p>
          <a:p>
            <a:pPr marL="5715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3EFC-AC3F-449B-880E-830A94BCFFC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Daily Quiz </a:t>
            </a:r>
            <a:r>
              <a:rPr lang="en-US" sz="2800" dirty="0"/>
              <a:t>(CO3)</a:t>
            </a:r>
          </a:p>
        </p:txBody>
      </p:sp>
    </p:spTree>
    <p:extLst>
      <p:ext uri="{BB962C8B-B14F-4D97-AF65-F5344CB8AC3E}">
        <p14:creationId xmlns:p14="http://schemas.microsoft.com/office/powerpoint/2010/main" val="40849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10439400" cy="4419600"/>
          </a:xfrm>
        </p:spPr>
        <p:txBody>
          <a:bodyPr>
            <a:normAutofit fontScale="925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WAP to check whether the given number is an Armstrong number or not.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WAP to display all the Armstrong numbers between 100 to 1000.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WAP to display the following series:</a:t>
            </a:r>
          </a:p>
          <a:p>
            <a:pPr marL="0" lvl="0" indent="0" algn="just">
              <a:buNone/>
            </a:pPr>
            <a:r>
              <a:rPr lang="en-US" dirty="0"/>
              <a:t>	1, 2, 4, 7, 11, 16,……………upto n</a:t>
            </a:r>
            <a:r>
              <a:rPr lang="en-US" baseline="30000" dirty="0"/>
              <a:t>th</a:t>
            </a:r>
            <a:r>
              <a:rPr lang="en-US" dirty="0"/>
              <a:t> term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WAP to compute sum of the following series:</a:t>
            </a:r>
          </a:p>
          <a:p>
            <a:pPr marL="0" indent="0">
              <a:buNone/>
            </a:pPr>
            <a:r>
              <a:rPr lang="en-US" dirty="0"/>
              <a:t>		1</a:t>
            </a:r>
            <a:r>
              <a:rPr lang="en-US" baseline="30000" dirty="0"/>
              <a:t>3</a:t>
            </a:r>
            <a:r>
              <a:rPr lang="en-US" dirty="0"/>
              <a:t>-3</a:t>
            </a:r>
            <a:r>
              <a:rPr lang="en-US" baseline="30000" dirty="0"/>
              <a:t>3</a:t>
            </a:r>
            <a:r>
              <a:rPr lang="en-US" dirty="0"/>
              <a:t>+5</a:t>
            </a:r>
            <a:r>
              <a:rPr lang="en-US" baseline="30000" dirty="0"/>
              <a:t>3</a:t>
            </a:r>
            <a:r>
              <a:rPr lang="en-US" dirty="0"/>
              <a:t>-7</a:t>
            </a:r>
            <a:r>
              <a:rPr lang="en-US" baseline="30000" dirty="0"/>
              <a:t>3</a:t>
            </a:r>
            <a:r>
              <a:rPr lang="en-US" dirty="0"/>
              <a:t>+9</a:t>
            </a:r>
            <a:r>
              <a:rPr lang="en-US" baseline="30000" dirty="0"/>
              <a:t>3</a:t>
            </a:r>
            <a:r>
              <a:rPr lang="en-US" dirty="0"/>
              <a:t>+……….upto 100</a:t>
            </a:r>
            <a:r>
              <a:rPr lang="en-US" baseline="30000" dirty="0"/>
              <a:t>th</a:t>
            </a:r>
            <a:r>
              <a:rPr lang="en-US" dirty="0"/>
              <a:t> term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WAP to check whether the given number is strong number or not.</a:t>
            </a:r>
          </a:p>
          <a:p>
            <a:pPr marL="0" lvl="0" indent="0" algn="just">
              <a:buNone/>
            </a:pPr>
            <a:endParaRPr lang="en-US" dirty="0"/>
          </a:p>
          <a:p>
            <a:pPr marL="514350" lvl="0" indent="-514350" algn="just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638C-9D2D-4501-8E47-B4C9E866A952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6"/>
            <a:ext cx="108966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Weekly Assignment</a:t>
            </a:r>
          </a:p>
        </p:txBody>
      </p:sp>
    </p:spTree>
    <p:extLst>
      <p:ext uri="{BB962C8B-B14F-4D97-AF65-F5344CB8AC3E}">
        <p14:creationId xmlns:p14="http://schemas.microsoft.com/office/powerpoint/2010/main" val="1949389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DA97-1159-47F4-B31B-A8012729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US" dirty="0"/>
              <a:t>Preprocessor Directives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Preprocessor Directives</a:t>
            </a:r>
            <a:r>
              <a:rPr lang="en-US" sz="2400" dirty="0"/>
              <a:t>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546432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9448800" cy="507365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The students will study preprocessor directives and gain knowledge for writing macros and hardware dependent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3C2-E07C-4F88-9E40-151748989EDD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Topic Objective</a:t>
            </a:r>
          </a:p>
        </p:txBody>
      </p:sp>
    </p:spTree>
    <p:extLst>
      <p:ext uri="{BB962C8B-B14F-4D97-AF65-F5344CB8AC3E}">
        <p14:creationId xmlns:p14="http://schemas.microsoft.com/office/powerpoint/2010/main" val="42875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8839200" cy="4602169"/>
          </a:xfrm>
        </p:spPr>
        <p:txBody>
          <a:bodyPr/>
          <a:lstStyle/>
          <a:p>
            <a:r>
              <a:rPr lang="en-US" sz="2800" dirty="0"/>
              <a:t>Expression </a:t>
            </a:r>
          </a:p>
          <a:p>
            <a:r>
              <a:rPr lang="en-US" sz="2800" dirty="0"/>
              <a:t>Operators</a:t>
            </a:r>
          </a:p>
          <a:p>
            <a:r>
              <a:rPr lang="en-US" sz="2800" dirty="0"/>
              <a:t>Constants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1FD87-2242-4A8A-BDE5-75B3E914B94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Prerequisite and Recap</a:t>
            </a:r>
          </a:p>
        </p:txBody>
      </p:sp>
    </p:spTree>
    <p:extLst>
      <p:ext uri="{BB962C8B-B14F-4D97-AF65-F5344CB8AC3E}">
        <p14:creationId xmlns:p14="http://schemas.microsoft.com/office/powerpoint/2010/main" val="38350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8839200" cy="4602168"/>
          </a:xfrm>
        </p:spPr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Preprocessor is a program that processes the source code before it passes through the compiler.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Preprocessor replaces each comment by a single space.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5D8E4-17CC-437E-8A45-F270E4DDB9B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Preprocessor</a:t>
            </a:r>
            <a:r>
              <a:rPr lang="en-US" sz="2400" dirty="0"/>
              <a:t> </a:t>
            </a:r>
            <a:r>
              <a:rPr lang="en-US" sz="2800" dirty="0"/>
              <a:t>(CO5)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1"/>
            <a:ext cx="9753600" cy="507365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The students will study the logics of conditional statement and write program based on some condition using if and switch statement.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43C2-E07C-4F88-9E40-151748989EDD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7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/>
              <a:t>Topic Objective</a:t>
            </a:r>
          </a:p>
        </p:txBody>
      </p:sp>
    </p:spTree>
    <p:extLst>
      <p:ext uri="{BB962C8B-B14F-4D97-AF65-F5344CB8AC3E}">
        <p14:creationId xmlns:p14="http://schemas.microsoft.com/office/powerpoint/2010/main" val="27149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1"/>
            <a:ext cx="10134600" cy="4525968"/>
          </a:xfrm>
        </p:spPr>
        <p:txBody>
          <a:bodyPr>
            <a:normAutofit/>
          </a:bodyPr>
          <a:lstStyle/>
          <a:p>
            <a:r>
              <a:rPr lang="en-US" sz="2800" dirty="0"/>
              <a:t>Pre-processor works under the control of set of instructions, called preprocessor directives.</a:t>
            </a:r>
          </a:p>
          <a:p>
            <a:r>
              <a:rPr lang="en-US" sz="2800" dirty="0"/>
              <a:t>They are placed in the source program before the main().</a:t>
            </a:r>
          </a:p>
          <a:p>
            <a:r>
              <a:rPr lang="en-US" sz="2800" dirty="0"/>
              <a:t>They begin with # and do not require semicolon at their end.</a:t>
            </a:r>
          </a:p>
          <a:p>
            <a:r>
              <a:rPr lang="en-US" sz="2800" dirty="0"/>
              <a:t>There can be only one directive in a line.</a:t>
            </a:r>
          </a:p>
          <a:p>
            <a:r>
              <a:rPr lang="en-US" sz="2800" dirty="0"/>
              <a:t>Examples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#include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D8F4-D9DD-4F13-AE47-5C490691A7CE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591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Pre-processor Directives</a:t>
            </a:r>
            <a:r>
              <a:rPr lang="en-US" sz="2400" dirty="0"/>
              <a:t> </a:t>
            </a:r>
            <a:r>
              <a:rPr lang="en-US" sz="2800" dirty="0"/>
              <a:t>(CO5)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8839200" cy="4449768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becomes readable and easy to understand.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can be easily modified or updated.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becomes portable and efficient.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Advantages of preprocessor Directives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27249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8839200" cy="44497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Macros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File Inclusion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Conditional Compilation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Types of pre-processor directives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23285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8839200" cy="4449768"/>
          </a:xfrm>
        </p:spPr>
        <p:txBody>
          <a:bodyPr/>
          <a:lstStyle/>
          <a:p>
            <a:pPr algn="just"/>
            <a:r>
              <a:rPr lang="en-IN" sz="2800" dirty="0"/>
              <a:t>A </a:t>
            </a:r>
            <a:r>
              <a:rPr lang="en-IN" sz="2800" b="1" dirty="0"/>
              <a:t>macro</a:t>
            </a:r>
            <a:r>
              <a:rPr lang="en-IN" sz="2800" dirty="0"/>
              <a:t> is a fragment of code which has been given a name. Whenever name is used, it is replaced by the contents of the macro.</a:t>
            </a:r>
          </a:p>
          <a:p>
            <a:pPr algn="just"/>
            <a:r>
              <a:rPr lang="en-IN" sz="2800" dirty="0"/>
              <a:t>It is used to define constants or some mathematical formulas. 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#define  PI  3.14</a:t>
            </a:r>
          </a:p>
          <a:p>
            <a:pPr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#define  RATE  9.15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Macros</a:t>
            </a:r>
            <a:r>
              <a:rPr lang="en-US" sz="2400" dirty="0"/>
              <a:t>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11956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8839200" cy="44497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Simple Macros</a:t>
            </a:r>
          </a:p>
          <a:p>
            <a:pPr marL="4571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#define  PI  3.14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Macros with arguments</a:t>
            </a:r>
          </a:p>
          <a:p>
            <a:pPr marL="4571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#define  AREA(x)  (3.14*x*x)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Macros</a:t>
            </a:r>
          </a:p>
          <a:p>
            <a:pPr marL="457188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#define  SQUARE(x)  x*x</a:t>
            </a:r>
          </a:p>
          <a:p>
            <a:pPr marL="457188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#define  CUBE(x)  SQUARE(x)*x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Types of Macros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315983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Simple Macro </a:t>
            </a:r>
            <a:r>
              <a:rPr lang="en-US" sz="2800" dirty="0"/>
              <a:t>(CO5)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A864D5-A8A3-402E-82E8-D05919DBC7AA}"/>
              </a:ext>
            </a:extLst>
          </p:cNvPr>
          <p:cNvGraphicFramePr>
            <a:graphicFrameLocks noGrp="1"/>
          </p:cNvGraphicFramePr>
          <p:nvPr/>
        </p:nvGraphicFramePr>
        <p:xfrm>
          <a:off x="1599028" y="1661160"/>
          <a:ext cx="3506372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6372">
                  <a:extLst>
                    <a:ext uri="{9D8B030D-6E8A-4147-A177-3AD203B41FA5}">
                      <a16:colId xmlns:a16="http://schemas.microsoft.com/office/drawing/2014/main" val="1773845564"/>
                    </a:ext>
                  </a:extLst>
                </a:gridCol>
              </a:tblGrid>
              <a:tr h="4039772">
                <a:tc>
                  <a:txBody>
                    <a:bodyPr/>
                    <a:lstStyle/>
                    <a:p>
                      <a:r>
                        <a:rPr lang="en-US" sz="2600" dirty="0"/>
                        <a:t>//Program to calculate //the area of circle</a:t>
                      </a:r>
                    </a:p>
                    <a:p>
                      <a:r>
                        <a:rPr lang="en-US" sz="2600" dirty="0"/>
                        <a:t>#include&lt;</a:t>
                      </a:r>
                      <a:r>
                        <a:rPr lang="en-US" sz="2600" dirty="0" err="1"/>
                        <a:t>stdio.h</a:t>
                      </a:r>
                      <a:r>
                        <a:rPr lang="en-US" sz="2600" dirty="0"/>
                        <a:t>&gt;</a:t>
                      </a:r>
                    </a:p>
                    <a:p>
                      <a:r>
                        <a:rPr lang="en-US" sz="2600" dirty="0"/>
                        <a:t>#define PI 3.14</a:t>
                      </a:r>
                    </a:p>
                    <a:p>
                      <a:r>
                        <a:rPr lang="en-US" sz="2600" dirty="0"/>
                        <a:t>void main()</a:t>
                      </a:r>
                    </a:p>
                    <a:p>
                      <a:r>
                        <a:rPr lang="en-US" sz="2600" dirty="0"/>
                        <a:t>{</a:t>
                      </a:r>
                    </a:p>
                    <a:p>
                      <a:r>
                        <a:rPr lang="en-US" sz="2600" dirty="0"/>
                        <a:t>    float r=10.0,A;</a:t>
                      </a:r>
                    </a:p>
                    <a:p>
                      <a:r>
                        <a:rPr lang="en-US" sz="2600" dirty="0"/>
                        <a:t>    A = PI*r*r;</a:t>
                      </a:r>
                    </a:p>
                    <a:p>
                      <a:r>
                        <a:rPr lang="en-US" sz="2600" dirty="0"/>
                        <a:t> 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(“Area=%</a:t>
                      </a:r>
                      <a:r>
                        <a:rPr lang="en-US" sz="2600" dirty="0" err="1"/>
                        <a:t>f”,A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185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CDC8A355-FA4E-4FA0-85DB-8CDE614BB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085563"/>
              </p:ext>
            </p:extLst>
          </p:nvPr>
        </p:nvGraphicFramePr>
        <p:xfrm>
          <a:off x="7543800" y="1661160"/>
          <a:ext cx="342900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773845564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void main()</a:t>
                      </a:r>
                    </a:p>
                    <a:p>
                      <a:r>
                        <a:rPr lang="en-US" sz="2600" dirty="0"/>
                        <a:t>{</a:t>
                      </a:r>
                    </a:p>
                    <a:p>
                      <a:r>
                        <a:rPr lang="en-US" sz="2600" dirty="0"/>
                        <a:t>    float r=10.0,A;</a:t>
                      </a:r>
                    </a:p>
                    <a:p>
                      <a:r>
                        <a:rPr lang="en-US" sz="2600" dirty="0"/>
                        <a:t>    A = 3.14*r*r;</a:t>
                      </a:r>
                    </a:p>
                    <a:p>
                      <a:r>
                        <a:rPr lang="en-US" sz="2600" dirty="0"/>
                        <a:t> 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(“Area=%</a:t>
                      </a:r>
                      <a:r>
                        <a:rPr lang="en-US" sz="2600" dirty="0" err="1"/>
                        <a:t>f”,A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}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18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01B989A-A8D5-483D-98C0-D635C3C7EF3B}"/>
              </a:ext>
            </a:extLst>
          </p:cNvPr>
          <p:cNvSpPr/>
          <p:nvPr/>
        </p:nvSpPr>
        <p:spPr>
          <a:xfrm>
            <a:off x="5105400" y="3962399"/>
            <a:ext cx="2438400" cy="253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72A50-4AAD-43FD-BA97-AEF1707B9F5A}"/>
              </a:ext>
            </a:extLst>
          </p:cNvPr>
          <p:cNvSpPr txBox="1"/>
          <p:nvPr/>
        </p:nvSpPr>
        <p:spPr>
          <a:xfrm>
            <a:off x="5257800" y="30552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</a:t>
            </a:r>
          </a:p>
          <a:p>
            <a:r>
              <a:rPr lang="en-US" sz="24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580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Macro with arguments </a:t>
            </a:r>
            <a:r>
              <a:rPr lang="en-US" sz="2800" dirty="0"/>
              <a:t>(CO5)</a:t>
            </a:r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F7B8F227-F909-49F0-915C-8DB56A3233D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432560"/>
          <a:ext cx="358140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773845564"/>
                    </a:ext>
                  </a:extLst>
                </a:gridCol>
              </a:tblGrid>
              <a:tr h="3657600">
                <a:tc>
                  <a:txBody>
                    <a:bodyPr/>
                    <a:lstStyle/>
                    <a:p>
                      <a:r>
                        <a:rPr lang="en-US" sz="2600" dirty="0"/>
                        <a:t>//Program to calculate //the area of rectangle</a:t>
                      </a:r>
                    </a:p>
                    <a:p>
                      <a:r>
                        <a:rPr lang="en-US" sz="2600" dirty="0"/>
                        <a:t>#include&lt;</a:t>
                      </a:r>
                      <a:r>
                        <a:rPr lang="en-US" sz="2600" dirty="0" err="1"/>
                        <a:t>stdio.h</a:t>
                      </a:r>
                      <a:r>
                        <a:rPr lang="en-US" sz="2600" dirty="0"/>
                        <a:t>&gt;</a:t>
                      </a:r>
                    </a:p>
                    <a:p>
                      <a:r>
                        <a:rPr lang="en-US" sz="2600" dirty="0"/>
                        <a:t>#define AREA(</a:t>
                      </a:r>
                      <a:r>
                        <a:rPr lang="en-US" sz="2600" dirty="0" err="1"/>
                        <a:t>x,y</a:t>
                      </a:r>
                      <a:r>
                        <a:rPr lang="en-US" sz="2600" dirty="0"/>
                        <a:t>)   x*y</a:t>
                      </a:r>
                    </a:p>
                    <a:p>
                      <a:r>
                        <a:rPr lang="en-US" sz="2600" dirty="0"/>
                        <a:t>void main()</a:t>
                      </a:r>
                    </a:p>
                    <a:p>
                      <a:r>
                        <a:rPr lang="en-US" sz="2600" dirty="0"/>
                        <a:t>{</a:t>
                      </a:r>
                    </a:p>
                    <a:p>
                      <a:r>
                        <a:rPr lang="en-US" sz="2600" dirty="0"/>
                        <a:t>    float a=4,b=5,A;</a:t>
                      </a:r>
                    </a:p>
                    <a:p>
                      <a:r>
                        <a:rPr lang="en-US" sz="2600" dirty="0"/>
                        <a:t>    A = AREA(</a:t>
                      </a:r>
                      <a:r>
                        <a:rPr lang="en-US" sz="2600" dirty="0" err="1"/>
                        <a:t>a,b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 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(“Area=%</a:t>
                      </a:r>
                      <a:r>
                        <a:rPr lang="en-US" sz="2600" dirty="0" err="1"/>
                        <a:t>f”,A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185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DDB617FC-C0A9-4DBC-B432-4F6D88CED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278587"/>
              </p:ext>
            </p:extLst>
          </p:nvPr>
        </p:nvGraphicFramePr>
        <p:xfrm>
          <a:off x="7696200" y="1432560"/>
          <a:ext cx="342900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773845564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void main()</a:t>
                      </a:r>
                    </a:p>
                    <a:p>
                      <a:r>
                        <a:rPr lang="en-US" sz="2600" dirty="0"/>
                        <a:t>{</a:t>
                      </a:r>
                    </a:p>
                    <a:p>
                      <a:r>
                        <a:rPr lang="en-US" sz="2600" dirty="0"/>
                        <a:t>    float a=4,b=5,A;</a:t>
                      </a:r>
                    </a:p>
                    <a:p>
                      <a:r>
                        <a:rPr lang="en-US" sz="2600" dirty="0"/>
                        <a:t>    A = a*b;</a:t>
                      </a:r>
                    </a:p>
                    <a:p>
                      <a:r>
                        <a:rPr lang="en-US" sz="2600" dirty="0"/>
                        <a:t> 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(“Area=%</a:t>
                      </a:r>
                      <a:r>
                        <a:rPr lang="en-US" sz="2600" dirty="0" err="1"/>
                        <a:t>f”,A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}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185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078F3645-C586-4BB4-9860-0FF84C7AA638}"/>
              </a:ext>
            </a:extLst>
          </p:cNvPr>
          <p:cNvSpPr/>
          <p:nvPr/>
        </p:nvSpPr>
        <p:spPr>
          <a:xfrm>
            <a:off x="5410200" y="3718560"/>
            <a:ext cx="228600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881BE0-0ECD-4C4E-8B8E-7C1640D436C6}"/>
              </a:ext>
            </a:extLst>
          </p:cNvPr>
          <p:cNvSpPr txBox="1"/>
          <p:nvPr/>
        </p:nvSpPr>
        <p:spPr>
          <a:xfrm>
            <a:off x="5562600" y="272796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</a:t>
            </a:r>
          </a:p>
          <a:p>
            <a:r>
              <a:rPr lang="en-US" sz="24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53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Nested macros </a:t>
            </a:r>
            <a:r>
              <a:rPr lang="en-US" sz="2800" dirty="0"/>
              <a:t>(CO5)</a:t>
            </a: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A6C99D2-288F-4EB0-B6E8-7C4270E2C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97132"/>
              </p:ext>
            </p:extLst>
          </p:nvPr>
        </p:nvGraphicFramePr>
        <p:xfrm>
          <a:off x="1447800" y="1371600"/>
          <a:ext cx="396240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773845564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r>
                        <a:rPr lang="en-US" sz="2600" dirty="0"/>
                        <a:t>#include&lt;</a:t>
                      </a:r>
                      <a:r>
                        <a:rPr lang="en-US" sz="2600" dirty="0" err="1"/>
                        <a:t>stdio.h</a:t>
                      </a:r>
                      <a:r>
                        <a:rPr lang="en-US" sz="2600" dirty="0"/>
                        <a:t>&gt;</a:t>
                      </a:r>
                    </a:p>
                    <a:p>
                      <a:r>
                        <a:rPr lang="en-US" sz="2600" dirty="0"/>
                        <a:t>#define square(x)   x*x</a:t>
                      </a:r>
                    </a:p>
                    <a:p>
                      <a:r>
                        <a:rPr lang="en-US" sz="2600" dirty="0"/>
                        <a:t>#define cube(x) square(x)*x</a:t>
                      </a:r>
                    </a:p>
                    <a:p>
                      <a:r>
                        <a:rPr lang="en-US" sz="2600" dirty="0"/>
                        <a:t>void main()</a:t>
                      </a:r>
                    </a:p>
                    <a:p>
                      <a:r>
                        <a:rPr lang="en-US" sz="2600" dirty="0"/>
                        <a:t>{</a:t>
                      </a:r>
                    </a:p>
                    <a:p>
                      <a:r>
                        <a:rPr lang="en-US" sz="2600" dirty="0"/>
                        <a:t>    int a=10,V;</a:t>
                      </a:r>
                    </a:p>
                    <a:p>
                      <a:r>
                        <a:rPr lang="en-US" sz="2600" dirty="0"/>
                        <a:t>    V = cube(a);</a:t>
                      </a:r>
                    </a:p>
                    <a:p>
                      <a:r>
                        <a:rPr lang="en-US" sz="2600" dirty="0"/>
                        <a:t> 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(“Cube=%</a:t>
                      </a:r>
                      <a:r>
                        <a:rPr lang="en-US" sz="2600" dirty="0" err="1"/>
                        <a:t>d”,V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185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A0111A12-C238-452C-8DA9-42EB70429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08913"/>
              </p:ext>
            </p:extLst>
          </p:nvPr>
        </p:nvGraphicFramePr>
        <p:xfrm>
          <a:off x="7924800" y="1371600"/>
          <a:ext cx="342900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773845564"/>
                    </a:ext>
                  </a:extLst>
                </a:gridCol>
              </a:tblGrid>
              <a:tr h="4053840"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void main()</a:t>
                      </a:r>
                    </a:p>
                    <a:p>
                      <a:r>
                        <a:rPr lang="en-US" sz="2600" dirty="0"/>
                        <a:t>{</a:t>
                      </a:r>
                    </a:p>
                    <a:p>
                      <a:r>
                        <a:rPr lang="en-US" sz="2600" dirty="0"/>
                        <a:t>    int a=10,V;</a:t>
                      </a:r>
                    </a:p>
                    <a:p>
                      <a:r>
                        <a:rPr lang="en-US" sz="2600" dirty="0"/>
                        <a:t>    V = a*a*a;</a:t>
                      </a:r>
                    </a:p>
                    <a:p>
                      <a:r>
                        <a:rPr lang="en-US" sz="2600" dirty="0"/>
                        <a:t>    </a:t>
                      </a:r>
                      <a:r>
                        <a:rPr lang="en-US" sz="2600" dirty="0" err="1"/>
                        <a:t>printf</a:t>
                      </a:r>
                      <a:r>
                        <a:rPr lang="en-US" sz="2600" dirty="0"/>
                        <a:t>(“Cube=%</a:t>
                      </a:r>
                      <a:r>
                        <a:rPr lang="en-US" sz="2600" dirty="0" err="1"/>
                        <a:t>d”,V</a:t>
                      </a:r>
                      <a:r>
                        <a:rPr lang="en-US" sz="2600" dirty="0"/>
                        <a:t>);</a:t>
                      </a:r>
                    </a:p>
                    <a:p>
                      <a:r>
                        <a:rPr lang="en-US" sz="2600" dirty="0"/>
                        <a:t>}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185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543C73D4-972B-41FA-A633-EA693DBC09F9}"/>
              </a:ext>
            </a:extLst>
          </p:cNvPr>
          <p:cNvSpPr/>
          <p:nvPr/>
        </p:nvSpPr>
        <p:spPr>
          <a:xfrm>
            <a:off x="5410200" y="3590330"/>
            <a:ext cx="2514600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7A9821-535D-4DA6-A054-6C60063F8FC5}"/>
              </a:ext>
            </a:extLst>
          </p:cNvPr>
          <p:cNvSpPr txBox="1"/>
          <p:nvPr/>
        </p:nvSpPr>
        <p:spPr>
          <a:xfrm>
            <a:off x="5715000" y="26670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</a:t>
            </a:r>
          </a:p>
          <a:p>
            <a:r>
              <a:rPr lang="en-US" sz="2400" b="1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0628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Macro vs function  </a:t>
            </a:r>
            <a:r>
              <a:rPr lang="en-US" sz="2800" dirty="0"/>
              <a:t>(CO5)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2F45FEF-DCDA-4B0E-9E59-8379657EB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71535"/>
              </p:ext>
            </p:extLst>
          </p:nvPr>
        </p:nvGraphicFramePr>
        <p:xfrm>
          <a:off x="1447800" y="1143000"/>
          <a:ext cx="9220200" cy="4678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39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function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582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400" baseline="0" dirty="0"/>
                        <a:t>In a macro call, the preprocessor replaces the macro template with its macro expansion.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400" dirty="0"/>
                        <a:t>In a function call, the control is passed to a function along with certain arguments, some calculation is performed and value is returned.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92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2"/>
                      </a:pPr>
                      <a:r>
                        <a:rPr lang="en-US" sz="2400" dirty="0"/>
                        <a:t>It makes program run faster.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2"/>
                      </a:pPr>
                      <a:r>
                        <a:rPr lang="en-US" sz="2400" dirty="0"/>
                        <a:t>It slows down the program execution.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192"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3"/>
                      </a:pPr>
                      <a:r>
                        <a:rPr lang="en-US" sz="2400" dirty="0"/>
                        <a:t>It</a:t>
                      </a:r>
                      <a:r>
                        <a:rPr lang="en-US" sz="2400" baseline="0" dirty="0"/>
                        <a:t> increases the size of the program.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 startAt="3"/>
                      </a:pPr>
                      <a:r>
                        <a:rPr lang="en-US" sz="2400" dirty="0"/>
                        <a:t>Function makes program smaller and compact.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1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854545-BB9C-4B9A-A5C7-36EECE2E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219200"/>
            <a:ext cx="10134600" cy="49069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There are two ways to include a file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include“stdio.h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is searched first in current directory and then in specified directory.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#include&lt;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</a:rPr>
              <a:t>stdio.h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File is searched only in specified directory.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03AE-F6C2-4564-B031-D3AD0221FB71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800" y="6"/>
            <a:ext cx="107442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/>
              <a:t>File Inclusion  </a:t>
            </a:r>
            <a:r>
              <a:rPr lang="en-US" sz="2800" dirty="0"/>
              <a:t>(CO5)</a:t>
            </a:r>
          </a:p>
        </p:txBody>
      </p:sp>
    </p:spTree>
    <p:extLst>
      <p:ext uri="{BB962C8B-B14F-4D97-AF65-F5344CB8AC3E}">
        <p14:creationId xmlns:p14="http://schemas.microsoft.com/office/powerpoint/2010/main" val="9710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10674</Words>
  <Application>Microsoft Office PowerPoint</Application>
  <PresentationFormat>Widescreen</PresentationFormat>
  <Paragraphs>2020</Paragraphs>
  <Slides>133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7" baseType="lpstr">
      <vt:lpstr>Arial</vt:lpstr>
      <vt:lpstr>Calibri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Preprocessor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Tarkeshwar Singh</cp:lastModifiedBy>
  <cp:revision>260</cp:revision>
  <dcterms:created xsi:type="dcterms:W3CDTF">2006-08-16T00:00:00Z</dcterms:created>
  <dcterms:modified xsi:type="dcterms:W3CDTF">2023-01-02T04:47:10Z</dcterms:modified>
</cp:coreProperties>
</file>