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74" d="100"/>
          <a:sy n="74" d="100"/>
        </p:scale>
        <p:origin x="-103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5954AF-92D2-B64B-927A-D8B8FFFC8A2B}" type="datetimeFigureOut">
              <a:rPr lang="en-US"/>
              <a:pPr/>
              <a:t>10/4/2014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5C7A97-706C-E24D-8007-6C59F6DF74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18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0F2FE7-2151-674B-99C5-EC651A22E15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365BA7-759B-854B-93E5-27E43CFFDDC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789677-0A52-4B49-827F-54F910C7875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CD946D-0AB0-9241-B8D8-207EB8F4156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D072B6-5ED2-5049-901D-0D5FF766F96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51561E-E111-D74D-9A7F-1DBE7764ECA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9CB356-317B-8440-8623-24B46E5709D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D66402-C00D-3F4B-8F98-560560104FD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6ABBC3-4010-474C-A724-37DA6D7C32E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34BF2-E731-3046-A2ED-3848AE91B4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936DC-3677-F240-8806-828B7A8005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76D65-D1D1-7A4D-A297-47349C5FE5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B1DBE-1FDB-1948-AF6C-B00245CAE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D0199-0F42-6C48-BF6B-F00D9A648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617B5-903C-9E44-9D4F-BA4BF34160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1CB2A-7C3B-C649-935F-C7B0FE6547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E9DD3-999E-3244-9785-69475DB1BD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A96F4-A55B-924C-87CE-06DA49FD6D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EC00F-F5E7-8F49-922A-6D602AB6FD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FE250-4053-554F-BDED-AD1CDD8BFF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00"/>
            </a:gs>
            <a:gs pos="100000">
              <a:schemeClr val="accent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667295-E0CF-A748-A402-607EB5D498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vjoncheray.com/phototheque-img/img_maxi/2449.jpg&amp;imgrefurl=http://www.vjoncheray.com/phototheque/fr/photos_personnages/femmes/2449.html&amp;h=233&amp;w=350&amp;sz=29&amp;tbnid=_KmsQlt-XQUJ:&amp;tbnh=77&amp;tbnw=116&amp;start=22&amp;prev=/images?q=girl+flying&amp;start=20&amp;hl=en&amp;lr=&amp;sa=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.towson.edu/ows/moduleDangling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exasbeyondhistory.net/tejas/fundamentals/images/wichita-grass-house-sm.jpg&amp;imgrefurl=http://www.texasbeyondhistory.net/tejas/fundamentals/languages.html&amp;h=263&amp;w=200&amp;sz=17&amp;tbnid=bXdn9ZUPZOAJ:&amp;tbnh=107&amp;tbnw=81&amp;start=2&amp;prev=/images?q=grass+house&amp;hl=en&amp;lr=&amp;sa=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designingtrade.com/hometeam/images/sneeze.gif&amp;imgrefurl=http://www.designingtrade.com/hometeam/archives1.htm&amp;h=603&amp;w=479&amp;sz=18&amp;tbnid=b3pZTSF8JfkJ:&amp;tbnh=132&amp;tbnw=105&amp;start=13&amp;prev=/images?q=sneeze&amp;hl=en&amp;lr=&amp;sa=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820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Putting Misplaced and Dangling Modifiers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048000" y="3048000"/>
            <a:ext cx="2159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0">
                <a:solidFill>
                  <a:srgbClr val="FFFF00"/>
                </a:solidFill>
                <a:latin typeface="Impact" charset="0"/>
              </a:rPr>
              <a:t>In</a:t>
            </a:r>
          </a:p>
          <a:p>
            <a:endParaRPr lang="en-US" sz="8000">
              <a:solidFill>
                <a:schemeClr val="bg1"/>
              </a:solidFill>
              <a:latin typeface="Impact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191000" y="3962400"/>
            <a:ext cx="3886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0">
                <a:solidFill>
                  <a:srgbClr val="FFFF00"/>
                </a:solidFill>
                <a:latin typeface="Impact" charset="0"/>
              </a:rPr>
              <a:t>Their</a:t>
            </a:r>
          </a:p>
          <a:p>
            <a:endParaRPr lang="en-US" sz="8000">
              <a:solidFill>
                <a:srgbClr val="FFFF00"/>
              </a:solidFill>
              <a:latin typeface="Impact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10200" y="5013325"/>
            <a:ext cx="3886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0">
                <a:solidFill>
                  <a:srgbClr val="FFFF00"/>
                </a:solidFill>
                <a:latin typeface="Impact" charset="0"/>
              </a:rPr>
              <a:t>Place</a:t>
            </a:r>
          </a:p>
          <a:p>
            <a:endParaRPr lang="en-US" sz="8000">
              <a:solidFill>
                <a:schemeClr val="bg1"/>
              </a:solidFill>
              <a:latin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648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Impact" charset="0"/>
              </a:rPr>
              <a:t>Dangling Modifiers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6096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b="1" i="1">
                <a:latin typeface="Book Antiqua" charset="0"/>
              </a:rPr>
              <a:t>Dangling modifier: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15963" y="2719388"/>
            <a:ext cx="72786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Book Antiqua" charset="0"/>
              </a:rPr>
              <a:t>Soaring through the sky</a:t>
            </a:r>
            <a:r>
              <a:rPr lang="en-US" b="1">
                <a:latin typeface="Book Antiqua" charset="0"/>
              </a:rPr>
              <a:t>, Brenda watched the high-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powered jet.</a:t>
            </a:r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85800" y="3810000"/>
            <a:ext cx="80772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>
                <a:latin typeface="Book Antiqua" charset="0"/>
              </a:rPr>
              <a:t>Corrected version: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85800" y="4572000"/>
            <a:ext cx="7718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Brenda watched the high-powered jet </a:t>
            </a:r>
            <a:r>
              <a:rPr lang="en-US" b="1">
                <a:solidFill>
                  <a:schemeClr val="bg1"/>
                </a:solidFill>
                <a:latin typeface="Book Antiqua" charset="0"/>
              </a:rPr>
              <a:t>soaring through</a:t>
            </a:r>
          </a:p>
          <a:p>
            <a:pPr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Book Antiqua" charset="0"/>
              </a:rPr>
              <a:t>the sky.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3048000" y="2590800"/>
            <a:ext cx="1676400" cy="228600"/>
          </a:xfrm>
          <a:custGeom>
            <a:avLst/>
            <a:gdLst>
              <a:gd name="T0" fmla="*/ 1676400 w 540"/>
              <a:gd name="T1" fmla="*/ 152400 h 162"/>
              <a:gd name="T2" fmla="*/ 1341120 w 540"/>
              <a:gd name="T3" fmla="*/ 63500 h 162"/>
              <a:gd name="T4" fmla="*/ 1089660 w 540"/>
              <a:gd name="T5" fmla="*/ 0 h 162"/>
              <a:gd name="T6" fmla="*/ 586740 w 540"/>
              <a:gd name="T7" fmla="*/ 25400 h 162"/>
              <a:gd name="T8" fmla="*/ 335280 w 540"/>
              <a:gd name="T9" fmla="*/ 63500 h 162"/>
              <a:gd name="T10" fmla="*/ 251460 w 540"/>
              <a:gd name="T11" fmla="*/ 76200 h 162"/>
              <a:gd name="T12" fmla="*/ 0 w 540"/>
              <a:gd name="T13" fmla="*/ 22860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5924550" y="4419600"/>
            <a:ext cx="857250" cy="257175"/>
          </a:xfrm>
          <a:custGeom>
            <a:avLst/>
            <a:gdLst>
              <a:gd name="T0" fmla="*/ 857250 w 540"/>
              <a:gd name="T1" fmla="*/ 171450 h 162"/>
              <a:gd name="T2" fmla="*/ 685800 w 540"/>
              <a:gd name="T3" fmla="*/ 71437 h 162"/>
              <a:gd name="T4" fmla="*/ 557212 w 540"/>
              <a:gd name="T5" fmla="*/ 0 h 162"/>
              <a:gd name="T6" fmla="*/ 300037 w 540"/>
              <a:gd name="T7" fmla="*/ 28575 h 162"/>
              <a:gd name="T8" fmla="*/ 171450 w 540"/>
              <a:gd name="T9" fmla="*/ 71437 h 162"/>
              <a:gd name="T10" fmla="*/ 128587 w 540"/>
              <a:gd name="T11" fmla="*/ 85725 h 162"/>
              <a:gd name="T12" fmla="*/ 0 w 540"/>
              <a:gd name="T13" fmla="*/ 257175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0" name="Picture 10" descr="2449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533400"/>
            <a:ext cx="2895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4" grpId="0" autoUpdateAnimBg="0"/>
      <p:bldP spid="10245" grpId="0" build="p" autoUpdateAnimBg="0"/>
      <p:bldP spid="10246" grpId="0" autoUpdateAnimBg="0"/>
      <p:bldP spid="10247" grpId="0" animBg="1"/>
      <p:bldP spid="102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Let’s Look At These for the Real Meaning….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her way to work, Elaine saw the </a:t>
            </a:r>
            <a:r>
              <a:rPr lang="en-US" i="1"/>
              <a:t>silver woman’s earring </a:t>
            </a:r>
            <a:r>
              <a:rPr lang="en-US"/>
              <a:t>laying on the park bench. </a:t>
            </a:r>
          </a:p>
          <a:p>
            <a:pPr lvl="1"/>
            <a:r>
              <a:rPr lang="en-US"/>
              <a:t>This sentence implies that there is a </a:t>
            </a:r>
            <a:r>
              <a:rPr lang="en-US" i="1"/>
              <a:t>silver woman</a:t>
            </a:r>
            <a:r>
              <a:rPr lang="en-US"/>
              <a:t> who left her earring on the park bench, not that the earring itself is silver. </a:t>
            </a:r>
          </a:p>
          <a:p>
            <a:r>
              <a:rPr lang="en-US"/>
              <a:t>On her way to work, Elaine saw the </a:t>
            </a:r>
            <a:r>
              <a:rPr lang="en-US" i="1"/>
              <a:t>woman’s silver earring </a:t>
            </a:r>
            <a:r>
              <a:rPr lang="en-US"/>
              <a:t>laying on the park bench. </a:t>
            </a:r>
          </a:p>
          <a:p>
            <a:pPr lvl="1"/>
            <a:r>
              <a:rPr lang="en-US"/>
              <a:t>Now the earring is silver instead of the woman.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 Those Adverbs!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Placement of adverbs (many words that end in –</a:t>
            </a:r>
            <a:r>
              <a:rPr lang="en-US" sz="2800" dirty="0" err="1"/>
              <a:t>ly</a:t>
            </a:r>
            <a:r>
              <a:rPr lang="en-US" sz="2800" dirty="0"/>
              <a:t> are adverbs) can change meanings to funny things.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drove off in the car we had just bought quickly.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Did we </a:t>
            </a:r>
            <a:r>
              <a:rPr lang="en-US" sz="2400" i="1" dirty="0"/>
              <a:t>buy</a:t>
            </a:r>
            <a:r>
              <a:rPr lang="en-US" sz="2400" dirty="0"/>
              <a:t> the car quickly, or did we </a:t>
            </a:r>
            <a:r>
              <a:rPr lang="en-US" sz="2400" i="1" dirty="0"/>
              <a:t>drive</a:t>
            </a:r>
            <a:r>
              <a:rPr lang="en-US" sz="2400" dirty="0"/>
              <a:t> the car quickly?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quickly drove off in the car we had just bought.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Okay! We must have made a great deal and were afraid the dealership would change its mind!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Other adverbs that don’t end in –</a:t>
            </a:r>
            <a:r>
              <a:rPr lang="en-US" sz="2800" dirty="0" err="1"/>
              <a:t>ly</a:t>
            </a:r>
            <a:r>
              <a:rPr lang="en-US" sz="2800" dirty="0"/>
              <a:t> to watch: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Only, just, almost.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Was Stolen?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stolen man’s wallet</a:t>
            </a:r>
            <a:r>
              <a:rPr lang="en-US"/>
              <a:t> was placed on the police department’s counter. </a:t>
            </a:r>
          </a:p>
          <a:p>
            <a:pPr lvl="1"/>
            <a:r>
              <a:rPr lang="en-US"/>
              <a:t>Was the man stolen, or was the wallet stolen?</a:t>
            </a:r>
          </a:p>
          <a:p>
            <a:r>
              <a:rPr lang="en-US"/>
              <a:t>The </a:t>
            </a:r>
            <a:r>
              <a:rPr lang="en-US" i="1"/>
              <a:t>man’s stolen wallet </a:t>
            </a:r>
            <a:r>
              <a:rPr lang="en-US"/>
              <a:t>was placed on the police department’s counter. </a:t>
            </a:r>
          </a:p>
          <a:p>
            <a:pPr lvl="1"/>
            <a:r>
              <a:rPr lang="en-US"/>
              <a:t>Oh…. So the </a:t>
            </a:r>
            <a:r>
              <a:rPr lang="en-US" i="1"/>
              <a:t>wallet </a:t>
            </a:r>
            <a:r>
              <a:rPr lang="en-US"/>
              <a:t>was stolen and not the </a:t>
            </a:r>
            <a:r>
              <a:rPr lang="en-US" i="1"/>
              <a:t>man!</a:t>
            </a:r>
            <a:endParaRPr lang="en-US"/>
          </a:p>
        </p:txBody>
      </p:sp>
      <p:pic>
        <p:nvPicPr>
          <p:cNvPr id="11268" name="Picture 4" descr="MCj0237186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5029200"/>
            <a:ext cx="1352550" cy="1524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219200"/>
          </a:xfrm>
        </p:spPr>
        <p:txBody>
          <a:bodyPr/>
          <a:lstStyle/>
          <a:p>
            <a:r>
              <a:rPr lang="en-US" sz="3600" b="1"/>
              <a:t>Troublesome Words That Indicate Number….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Almost and nearly mean </a:t>
            </a:r>
            <a:r>
              <a:rPr lang="en-US" sz="2800" i="1"/>
              <a:t>close to</a:t>
            </a:r>
            <a:r>
              <a:rPr lang="en-US" sz="2800"/>
              <a:t> – nouns can be counted; verbs cannot be counted, so these words should be next to the </a:t>
            </a:r>
            <a:r>
              <a:rPr lang="en-US" sz="2800" b="1"/>
              <a:t>noun. 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He </a:t>
            </a:r>
            <a:r>
              <a:rPr lang="en-US" sz="2800" i="1"/>
              <a:t>nearly swam</a:t>
            </a:r>
            <a:r>
              <a:rPr lang="en-US" sz="2800"/>
              <a:t> for an hour.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can somebody </a:t>
            </a:r>
            <a:r>
              <a:rPr lang="en-US" sz="2400" i="1"/>
              <a:t>nearly swim</a:t>
            </a:r>
            <a:r>
              <a:rPr lang="en-US" sz="2400"/>
              <a:t>? Is he in the water, or is he on dry land? </a:t>
            </a:r>
          </a:p>
          <a:p>
            <a:pPr>
              <a:lnSpc>
                <a:spcPct val="90000"/>
              </a:lnSpc>
            </a:pPr>
            <a:r>
              <a:rPr lang="en-US" sz="2800"/>
              <a:t>He </a:t>
            </a:r>
            <a:r>
              <a:rPr lang="en-US" sz="2800" i="1"/>
              <a:t>swam for </a:t>
            </a:r>
            <a:r>
              <a:rPr lang="en-US" sz="2800" i="1" u="sng"/>
              <a:t>nearly </a:t>
            </a:r>
            <a:r>
              <a:rPr lang="en-US" sz="2800"/>
              <a:t>an hour. </a:t>
            </a:r>
          </a:p>
          <a:p>
            <a:pPr>
              <a:lnSpc>
                <a:spcPct val="90000"/>
              </a:lnSpc>
            </a:pPr>
            <a:r>
              <a:rPr lang="en-US" sz="2800"/>
              <a:t>It </a:t>
            </a:r>
            <a:r>
              <a:rPr lang="en-US" sz="2800" i="1"/>
              <a:t>almost cost </a:t>
            </a:r>
            <a:r>
              <a:rPr lang="en-US" sz="2800"/>
              <a:t>me $800 for my car insurance.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 you have any car insurance? If it </a:t>
            </a:r>
            <a:r>
              <a:rPr lang="en-US" sz="2400" i="1"/>
              <a:t>almost cost </a:t>
            </a:r>
            <a:r>
              <a:rPr lang="en-US" sz="2400"/>
              <a:t>you, did you actually get the policy, or did you find a cheaper one someplace else? </a:t>
            </a:r>
          </a:p>
          <a:p>
            <a:pPr>
              <a:lnSpc>
                <a:spcPct val="90000"/>
              </a:lnSpc>
            </a:pPr>
            <a:r>
              <a:rPr lang="en-US" sz="2800"/>
              <a:t>It </a:t>
            </a:r>
            <a:r>
              <a:rPr lang="en-US" sz="2800" i="1"/>
              <a:t>cost me almost </a:t>
            </a:r>
            <a:r>
              <a:rPr lang="en-US" sz="2800"/>
              <a:t>$800 for my car insurance.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Forget </a:t>
            </a:r>
            <a:r>
              <a:rPr lang="en-US" i="1"/>
              <a:t>Merely </a:t>
            </a:r>
            <a:r>
              <a:rPr lang="en-US"/>
              <a:t>and </a:t>
            </a:r>
            <a:r>
              <a:rPr lang="en-US" i="1"/>
              <a:t>Only!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r>
              <a:rPr lang="en-US"/>
              <a:t>Joey </a:t>
            </a:r>
            <a:r>
              <a:rPr lang="en-US" i="1"/>
              <a:t>only gave </a:t>
            </a:r>
            <a:r>
              <a:rPr lang="en-US"/>
              <a:t>his mother $50.00 towards the rent. </a:t>
            </a:r>
          </a:p>
          <a:p>
            <a:pPr lvl="1"/>
            <a:r>
              <a:rPr lang="en-US"/>
              <a:t>Joey was the only one who gave anything.</a:t>
            </a:r>
          </a:p>
          <a:p>
            <a:r>
              <a:rPr lang="en-US"/>
              <a:t>Joey gave his mother </a:t>
            </a:r>
            <a:r>
              <a:rPr lang="en-US" i="1"/>
              <a:t>only $50.00 </a:t>
            </a:r>
            <a:r>
              <a:rPr lang="en-US"/>
              <a:t>toward the rent. </a:t>
            </a:r>
          </a:p>
          <a:p>
            <a:pPr lvl="1"/>
            <a:r>
              <a:rPr lang="en-US"/>
              <a:t>Shouldn’t Joey be helping out more? </a:t>
            </a:r>
          </a:p>
          <a:p>
            <a:pPr lvl="2"/>
            <a:r>
              <a:rPr lang="en-US"/>
              <a:t>The same thing happens to these sentences                 if we replace the word </a:t>
            </a:r>
            <a:r>
              <a:rPr lang="en-US" i="1"/>
              <a:t>only </a:t>
            </a:r>
            <a:r>
              <a:rPr lang="en-US"/>
              <a:t>with </a:t>
            </a:r>
            <a:r>
              <a:rPr lang="en-US" i="1"/>
              <a:t>merely. </a:t>
            </a:r>
            <a:endParaRPr lang="en-US"/>
          </a:p>
        </p:txBody>
      </p:sp>
      <p:pic>
        <p:nvPicPr>
          <p:cNvPr id="14341" name="Picture 5" descr="MCj04134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4648200"/>
            <a:ext cx="1522413" cy="15668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“Just” is Just a Pain In the Neck!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800600"/>
          </a:xfrm>
        </p:spPr>
        <p:txBody>
          <a:bodyPr/>
          <a:lstStyle/>
          <a:p>
            <a:r>
              <a:rPr lang="en-US" sz="2800"/>
              <a:t>Placing the word </a:t>
            </a:r>
            <a:r>
              <a:rPr lang="en-US" sz="2800" i="1"/>
              <a:t>just </a:t>
            </a:r>
            <a:r>
              <a:rPr lang="en-US" sz="2800"/>
              <a:t>in different places can change your meaning completely:</a:t>
            </a:r>
          </a:p>
          <a:p>
            <a:pPr lvl="1"/>
            <a:r>
              <a:rPr lang="en-US" sz="2400" i="1"/>
              <a:t>Just Evan </a:t>
            </a:r>
            <a:r>
              <a:rPr lang="en-US" sz="2400"/>
              <a:t>was rushed to the hospital from the accident scene to treat his wounds on his neck. </a:t>
            </a:r>
          </a:p>
          <a:p>
            <a:pPr lvl="2"/>
            <a:r>
              <a:rPr lang="en-US" sz="2000"/>
              <a:t>Evan was the only one injured in the accident.</a:t>
            </a:r>
          </a:p>
          <a:p>
            <a:pPr lvl="1"/>
            <a:r>
              <a:rPr lang="en-US" sz="2400"/>
              <a:t>Evan was </a:t>
            </a:r>
            <a:r>
              <a:rPr lang="en-US" sz="2400" i="1"/>
              <a:t>just rushed </a:t>
            </a:r>
            <a:r>
              <a:rPr lang="en-US" sz="2400"/>
              <a:t>to the hospital from the accident scene to treat his wounds on his neck. </a:t>
            </a:r>
          </a:p>
          <a:p>
            <a:pPr lvl="2"/>
            <a:r>
              <a:rPr lang="en-US" sz="2000"/>
              <a:t>Evan’s ambulance </a:t>
            </a:r>
            <a:r>
              <a:rPr lang="en-US" sz="2000" i="1"/>
              <a:t>just </a:t>
            </a:r>
            <a:r>
              <a:rPr lang="en-US" sz="2000"/>
              <a:t>got there!</a:t>
            </a:r>
          </a:p>
          <a:p>
            <a:pPr lvl="1"/>
            <a:r>
              <a:rPr lang="en-US" sz="2400"/>
              <a:t>Evan was rushed to the hospital from the accident scene to treat </a:t>
            </a:r>
            <a:r>
              <a:rPr lang="en-US" sz="2400" i="1"/>
              <a:t>just his wounds </a:t>
            </a:r>
            <a:r>
              <a:rPr lang="en-US" sz="2400"/>
              <a:t>on his neck. </a:t>
            </a:r>
          </a:p>
          <a:p>
            <a:pPr lvl="2"/>
            <a:r>
              <a:rPr lang="en-US" sz="2000"/>
              <a:t>Evan has wounds and contusions all over, but only the ones on his neck are really serious.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Misplaced Prepositional Phrases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you place a prepositional phrase in the wrong place, all sorts of funny things can happen. Be careful!</a:t>
            </a:r>
          </a:p>
          <a:p>
            <a:pPr>
              <a:lnSpc>
                <a:spcPct val="90000"/>
              </a:lnSpc>
            </a:pPr>
            <a:r>
              <a:rPr lang="en-US"/>
              <a:t>Christine made the brownies for her aunt </a:t>
            </a:r>
            <a:r>
              <a:rPr lang="en-US" i="1"/>
              <a:t>with chocolate icing. </a:t>
            </a:r>
          </a:p>
          <a:p>
            <a:pPr lvl="1">
              <a:lnSpc>
                <a:spcPct val="90000"/>
              </a:lnSpc>
            </a:pPr>
            <a:r>
              <a:rPr lang="en-US"/>
              <a:t>What is a woman doing running around covered in chocolate icing? </a:t>
            </a:r>
          </a:p>
          <a:p>
            <a:pPr>
              <a:lnSpc>
                <a:spcPct val="90000"/>
              </a:lnSpc>
            </a:pPr>
            <a:r>
              <a:rPr lang="en-US"/>
              <a:t>Christine made brownies </a:t>
            </a:r>
            <a:r>
              <a:rPr lang="en-US" i="1"/>
              <a:t>with chocolate icing </a:t>
            </a:r>
            <a:r>
              <a:rPr lang="en-US"/>
              <a:t>for her aunt.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 Out For Verbals!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/>
              <a:t>Verbals are verbs that end in –ing or that have the word “to” before them. </a:t>
            </a:r>
          </a:p>
          <a:p>
            <a:pPr>
              <a:lnSpc>
                <a:spcPct val="90000"/>
              </a:lnSpc>
            </a:pPr>
            <a:r>
              <a:rPr lang="en-US" sz="2400"/>
              <a:t>Laila and Rachel talked about dancing in the kitchen </a:t>
            </a:r>
            <a:r>
              <a:rPr lang="en-US" sz="2400" i="1"/>
              <a:t>making grilled tuna. 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I wish </a:t>
            </a:r>
            <a:r>
              <a:rPr lang="en-US" sz="2000" b="1"/>
              <a:t>my </a:t>
            </a:r>
            <a:r>
              <a:rPr lang="en-US" sz="2000"/>
              <a:t>kitchen could make grilled tuna!</a:t>
            </a:r>
          </a:p>
          <a:p>
            <a:pPr>
              <a:lnSpc>
                <a:spcPct val="90000"/>
              </a:lnSpc>
            </a:pPr>
            <a:r>
              <a:rPr lang="en-US" sz="2400"/>
              <a:t>Laila and Rachel, making grilled tuna, talked about dancing in the kitchen.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 guess Rachel Ray had Laila Ali as a guest. </a:t>
            </a:r>
          </a:p>
          <a:p>
            <a:pPr>
              <a:lnSpc>
                <a:spcPct val="90000"/>
              </a:lnSpc>
            </a:pPr>
            <a:r>
              <a:rPr lang="en-US" sz="2400"/>
              <a:t>Drew and Alex drew pictures for Mom to show.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Is Mom showing the pictures, or are they showing the pictures to Mom?</a:t>
            </a:r>
          </a:p>
          <a:p>
            <a:pPr>
              <a:lnSpc>
                <a:spcPct val="90000"/>
              </a:lnSpc>
            </a:pPr>
            <a:r>
              <a:rPr lang="en-US" sz="2400"/>
              <a:t>Drew and Alex drew pictures to show to Mom.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That makes more sense, doesn’t it? Or is Mom a braggart? 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And Don’t Forget Those Clumsy Clauses!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sure that clauses modify (describe) the noun you want them to modify. </a:t>
            </a:r>
          </a:p>
          <a:p>
            <a:r>
              <a:rPr lang="en-US"/>
              <a:t>The mechanic drove out the car to Joe </a:t>
            </a:r>
            <a:r>
              <a:rPr lang="en-US" i="1"/>
              <a:t>that was lubricated. </a:t>
            </a:r>
            <a:endParaRPr lang="en-US"/>
          </a:p>
          <a:p>
            <a:pPr lvl="1"/>
            <a:r>
              <a:rPr lang="en-US"/>
              <a:t>Was Joe just at the bar? </a:t>
            </a:r>
          </a:p>
          <a:p>
            <a:r>
              <a:rPr lang="en-US"/>
              <a:t>The mechanic drove out the car </a:t>
            </a:r>
            <a:r>
              <a:rPr lang="en-US" i="1"/>
              <a:t>that was lubricated </a:t>
            </a:r>
            <a:r>
              <a:rPr lang="en-US"/>
              <a:t>to Joe. </a:t>
            </a:r>
          </a:p>
          <a:p>
            <a:pPr lvl="1"/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Misplaced Modifier?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modifier </a:t>
            </a:r>
            <a:r>
              <a:rPr lang="en-US" dirty="0"/>
              <a:t>is a word, phrase, or clause that describes or changes the meaning of another word, phrase or clause in some way.</a:t>
            </a:r>
          </a:p>
          <a:p>
            <a:r>
              <a:rPr lang="en-US" dirty="0"/>
              <a:t>A </a:t>
            </a:r>
            <a:r>
              <a:rPr lang="en-US" b="1" dirty="0"/>
              <a:t>misplaced modifier </a:t>
            </a:r>
            <a:r>
              <a:rPr lang="en-US" dirty="0"/>
              <a:t>means that there is a separation of space between the word, phrase, or clause and the modifier. </a:t>
            </a:r>
          </a:p>
          <a:p>
            <a:r>
              <a:rPr lang="en-US" dirty="0"/>
              <a:t>When a modifier is misplaced, your meaning gets really fuzzy.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 to the lamp, Dawn piled the books </a:t>
            </a:r>
            <a:r>
              <a:rPr lang="en-US" i="1"/>
              <a:t>that she turned on. </a:t>
            </a:r>
            <a:endParaRPr lang="en-US"/>
          </a:p>
          <a:p>
            <a:pPr lvl="1"/>
            <a:r>
              <a:rPr lang="en-US"/>
              <a:t>Are these audio books? How did Dawn turn on a book? </a:t>
            </a:r>
          </a:p>
          <a:p>
            <a:r>
              <a:rPr lang="en-US"/>
              <a:t>Dawn piled the books next to the lamp </a:t>
            </a:r>
            <a:r>
              <a:rPr lang="en-US" i="1"/>
              <a:t>that she had turned on. </a:t>
            </a:r>
            <a:endParaRPr lang="en-US"/>
          </a:p>
        </p:txBody>
      </p:sp>
      <p:pic>
        <p:nvPicPr>
          <p:cNvPr id="21508" name="Picture 4" descr="MCj0396940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572000"/>
            <a:ext cx="1406525" cy="1843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Don’t Play “Monkey in the Middle!”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When you move the phrase or clause that was a problem, don’t plop it in between two nouns!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teacher said </a:t>
            </a:r>
            <a:r>
              <a:rPr lang="en-US" sz="2800" i="1" dirty="0"/>
              <a:t>on Monday </a:t>
            </a:r>
            <a:r>
              <a:rPr lang="en-US" sz="2800" dirty="0"/>
              <a:t>she would return our essays.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Did the teacher tell the class on Monday, or did she promise them for Monday?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teacher said she would return our essays </a:t>
            </a:r>
            <a:r>
              <a:rPr lang="en-US" sz="2800" i="1" dirty="0"/>
              <a:t>on Monday. 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Or – </a:t>
            </a:r>
            <a:r>
              <a:rPr lang="en-US" sz="2800" i="1" dirty="0"/>
              <a:t>On Monday, </a:t>
            </a:r>
            <a:r>
              <a:rPr lang="en-US" sz="2800" dirty="0"/>
              <a:t>the teacher said she would return our essays.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1200" dirty="0">
              <a:hlinkClick r:id="rId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Modifiers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Live things and machines do actions – if there is an action verb in your sentence, there must also be a living thing or a machine that does the action.</a:t>
            </a:r>
          </a:p>
          <a:p>
            <a:r>
              <a:rPr lang="en-US"/>
              <a:t>Whenever you have dangling modifier, you must add words to the sentence. Simply rearranging the sentence will </a:t>
            </a:r>
            <a:r>
              <a:rPr lang="en-US" b="1"/>
              <a:t>not </a:t>
            </a:r>
            <a:r>
              <a:rPr lang="en-US"/>
              <a:t>fix the problem.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Dangling Modifiers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Staring out over the ocean, the hurricane force winds were daunting.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 hurricane is not alive, and it is not a machine. It cannot stare anywhere. Add a person.</a:t>
            </a:r>
          </a:p>
          <a:p>
            <a:pPr>
              <a:lnSpc>
                <a:spcPct val="80000"/>
              </a:lnSpc>
            </a:pPr>
            <a:r>
              <a:rPr lang="en-US" sz="2800"/>
              <a:t>Staring out over the ocean, </a:t>
            </a:r>
            <a:r>
              <a:rPr lang="en-US" sz="2800" i="1"/>
              <a:t>Matt saw</a:t>
            </a:r>
            <a:r>
              <a:rPr lang="en-US" sz="2800"/>
              <a:t> the daunting hurricane force winds. </a:t>
            </a:r>
          </a:p>
          <a:p>
            <a:pPr>
              <a:lnSpc>
                <a:spcPct val="80000"/>
              </a:lnSpc>
            </a:pPr>
            <a:r>
              <a:rPr lang="en-US" sz="2800"/>
              <a:t>When in third grade, my mother went back to college.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This is a matter of logic – my mother could not have gone back to college in 3</a:t>
            </a:r>
            <a:r>
              <a:rPr lang="en-US" sz="2400" baseline="30000"/>
              <a:t>rd</a:t>
            </a:r>
            <a:r>
              <a:rPr lang="en-US" sz="2400"/>
              <a:t> grade.</a:t>
            </a:r>
          </a:p>
          <a:p>
            <a:pPr>
              <a:lnSpc>
                <a:spcPct val="80000"/>
              </a:lnSpc>
            </a:pPr>
            <a:r>
              <a:rPr lang="en-US" sz="2800"/>
              <a:t>When </a:t>
            </a:r>
            <a:r>
              <a:rPr lang="en-US" sz="2800" i="1"/>
              <a:t>I was</a:t>
            </a:r>
            <a:r>
              <a:rPr lang="en-US" sz="2800"/>
              <a:t> in third grade, my mother went back to college.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Dangling Modifiers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Change the main part of the sentence so it </a:t>
            </a:r>
            <a:r>
              <a:rPr lang="en-US" sz="2800" b="1" dirty="0"/>
              <a:t>begins </a:t>
            </a:r>
            <a:r>
              <a:rPr lang="en-US" sz="2800" dirty="0"/>
              <a:t>with the term </a:t>
            </a:r>
            <a:r>
              <a:rPr lang="en-US" sz="2800" b="1" dirty="0"/>
              <a:t>actually modified.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This change will put the modifier </a:t>
            </a:r>
            <a:r>
              <a:rPr lang="en-US" sz="2400" b="1" dirty="0"/>
              <a:t>next to </a:t>
            </a:r>
            <a:r>
              <a:rPr lang="en-US" sz="2400" dirty="0"/>
              <a:t>the term it modifies. 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Looking toward the west, </a:t>
            </a:r>
            <a:r>
              <a:rPr lang="en-US" sz="2800" dirty="0"/>
              <a:t>a funnel shaped cloud stirred up dust. (Incorrect)</a:t>
            </a: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800" b="1" dirty="0"/>
              <a:t>Looking toward the west, </a:t>
            </a:r>
            <a:r>
              <a:rPr lang="en-US" sz="2800" i="1" dirty="0"/>
              <a:t>I saw </a:t>
            </a:r>
            <a:r>
              <a:rPr lang="en-US" sz="2800" dirty="0"/>
              <a:t>a funnel shaped cloud stir up dust. (Correct)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Walking to the movies, </a:t>
            </a:r>
            <a:r>
              <a:rPr lang="en-US" sz="2800" dirty="0"/>
              <a:t>the cloudburst drenched Jim. (Incorrect)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Walking to the movies, </a:t>
            </a:r>
            <a:r>
              <a:rPr lang="en-US" sz="2800" i="1" dirty="0"/>
              <a:t>Jim was drenched</a:t>
            </a:r>
            <a:r>
              <a:rPr lang="en-US" sz="2800" dirty="0"/>
              <a:t> by the cloudburst. (Correct).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Another Way to Fix Dangling Modifiers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Change the dangling modifier phrase to a subordinate clause, creating a subject and verb.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Leave the rest of the sentence as it is. 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When nine years old, </a:t>
            </a:r>
            <a:r>
              <a:rPr lang="en-US" sz="2800" dirty="0"/>
              <a:t>my father enrolled in medical school. (Incorrect)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When </a:t>
            </a:r>
            <a:r>
              <a:rPr lang="en-US" sz="2800" b="1" i="1" dirty="0"/>
              <a:t>I was </a:t>
            </a:r>
            <a:r>
              <a:rPr lang="en-US" sz="2800" b="1" dirty="0"/>
              <a:t>nine years old, </a:t>
            </a:r>
            <a:r>
              <a:rPr lang="en-US" sz="2800" dirty="0"/>
              <a:t>my father enrolled in medical school. (Correct)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Having been fixed the night before, </a:t>
            </a:r>
            <a:r>
              <a:rPr lang="en-US" sz="2800" dirty="0"/>
              <a:t>Priscilla could use the car. (Incorrect)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Since </a:t>
            </a:r>
            <a:r>
              <a:rPr lang="en-US" sz="2800" b="1" i="1" dirty="0"/>
              <a:t>the car had been </a:t>
            </a:r>
            <a:r>
              <a:rPr lang="en-US" sz="2800" b="1" dirty="0"/>
              <a:t>fixed the night before, 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Lets Practice!!!!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419600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WRONG: Once the test was over, Sharon walked slow out of the classroom.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RIGHT: Once the test was over, Sharon walked slowly out of the classroom.</a:t>
            </a: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The sentence needs an adverb, not an adjective, to modify the verb "walked."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WRONG: We tried real hard to get the muffin mixture perfect.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RIGHT: We tried really hard to get the muffin mixture perfect.</a:t>
            </a: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The sentence needs an adverb, not an adjective, to modify the adjective "hard."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WRONG: Randy has nearly annoyed every professor he has had. (he hasn't "nearly annoyed" them)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RIGHT: Randy has annoyed nearly every professor he has had.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WRONG: We almost ate all of the festival sweets. (we didn't "almost eat" it)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RIGHT: We ate almost all of the festival sweets.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Lets Practice!!!!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343400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Wrong: Changing the oil every 3,000 miles, the car seemed to run better.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Right: Changing the oil every 3,000 miles, Fred found the car run better and provide higher gas mileage.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Wrong: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Raised in Nova Scotia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it is natural to miss the smell of the sea.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Right: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For a person raised in Nova Scotia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it is natural to miss the smell of the sea.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Wrong: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When nine years old,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my mother enrolled in medical school.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Right: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When I was nine years old,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my mother enrolled in medical school.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Impact" charset="0"/>
              </a:rPr>
              <a:t>Misplaced Modifiers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0292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latin typeface="Book Antiqua" pitchFamily="28" charset="0"/>
              </a:rPr>
              <a:t>A misplaced modifier is a modifier that is incorrectly separated from the word or words that it describes. </a:t>
            </a: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Book Antiqua" pitchFamily="28" charset="0"/>
              </a:rPr>
              <a:t>Misplaced modifiers seem to describe words that the author did not intend them to describe. </a:t>
            </a:r>
          </a:p>
          <a:p>
            <a:pPr eaLnBrk="1" hangingPunct="1">
              <a:defRPr/>
            </a:pPr>
            <a:r>
              <a:rPr lang="en-US" sz="2800" b="1" dirty="0" smtClean="0">
                <a:latin typeface="Book Antiqua" pitchFamily="28" charset="0"/>
              </a:rPr>
              <a:t>When modifiers are misplaced, the reader may  misunderstand the sentence. </a:t>
            </a: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Book Antiqua" pitchFamily="28" charset="0"/>
              </a:rPr>
              <a:t>Generally, the solution is to place the modifier as close as possible to the word or words it describes.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Impact" charset="0"/>
              </a:rPr>
              <a:t>Misplaced Modifiers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6096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b="1" i="1">
                <a:latin typeface="Book Antiqua" charset="0"/>
              </a:rPr>
              <a:t>Misplaced modifier: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15963" y="2719388"/>
            <a:ext cx="67706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Sam bought a used car from a local dealer </a:t>
            </a:r>
            <a:r>
              <a:rPr lang="en-US" b="1">
                <a:solidFill>
                  <a:schemeClr val="bg1"/>
                </a:solidFill>
                <a:latin typeface="Book Antiqua" charset="0"/>
              </a:rPr>
              <a:t>with </a:t>
            </a:r>
          </a:p>
          <a:p>
            <a:pPr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Book Antiqua" charset="0"/>
              </a:rPr>
              <a:t>a smoky tailpipe.</a:t>
            </a:r>
          </a:p>
          <a:p>
            <a:endParaRPr lang="en-US" b="1">
              <a:solidFill>
                <a:srgbClr val="0000FF"/>
              </a:solidFill>
              <a:latin typeface="Book Antiqua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85800" y="3810000"/>
            <a:ext cx="80772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>
                <a:latin typeface="Book Antiqua" charset="0"/>
              </a:rPr>
              <a:t>Corrected version: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85800" y="4572000"/>
            <a:ext cx="72612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Sam bought a used car </a:t>
            </a:r>
            <a:r>
              <a:rPr lang="en-US" b="1">
                <a:solidFill>
                  <a:schemeClr val="bg1"/>
                </a:solidFill>
                <a:latin typeface="Book Antiqua" charset="0"/>
              </a:rPr>
              <a:t>with a smoky tailpipe</a:t>
            </a:r>
            <a:r>
              <a:rPr lang="en-US" b="1">
                <a:latin typeface="Book Antiqua" charset="0"/>
              </a:rPr>
              <a:t> from 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a local dealer.</a:t>
            </a:r>
          </a:p>
          <a:p>
            <a:endParaRPr lang="en-US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6172200" y="2600325"/>
            <a:ext cx="857250" cy="257175"/>
          </a:xfrm>
          <a:custGeom>
            <a:avLst/>
            <a:gdLst>
              <a:gd name="T0" fmla="*/ 857250 w 540"/>
              <a:gd name="T1" fmla="*/ 171450 h 162"/>
              <a:gd name="T2" fmla="*/ 685800 w 540"/>
              <a:gd name="T3" fmla="*/ 71437 h 162"/>
              <a:gd name="T4" fmla="*/ 557212 w 540"/>
              <a:gd name="T5" fmla="*/ 0 h 162"/>
              <a:gd name="T6" fmla="*/ 300037 w 540"/>
              <a:gd name="T7" fmla="*/ 28575 h 162"/>
              <a:gd name="T8" fmla="*/ 171450 w 540"/>
              <a:gd name="T9" fmla="*/ 71437 h 162"/>
              <a:gd name="T10" fmla="*/ 128587 w 540"/>
              <a:gd name="T11" fmla="*/ 85725 h 162"/>
              <a:gd name="T12" fmla="*/ 0 w 540"/>
              <a:gd name="T13" fmla="*/ 257175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3657600" y="4391025"/>
            <a:ext cx="857250" cy="257175"/>
          </a:xfrm>
          <a:custGeom>
            <a:avLst/>
            <a:gdLst>
              <a:gd name="T0" fmla="*/ 857250 w 540"/>
              <a:gd name="T1" fmla="*/ 171450 h 162"/>
              <a:gd name="T2" fmla="*/ 685800 w 540"/>
              <a:gd name="T3" fmla="*/ 71437 h 162"/>
              <a:gd name="T4" fmla="*/ 557212 w 540"/>
              <a:gd name="T5" fmla="*/ 0 h 162"/>
              <a:gd name="T6" fmla="*/ 300037 w 540"/>
              <a:gd name="T7" fmla="*/ 28575 h 162"/>
              <a:gd name="T8" fmla="*/ 171450 w 540"/>
              <a:gd name="T9" fmla="*/ 71437 h 162"/>
              <a:gd name="T10" fmla="*/ 128587 w 540"/>
              <a:gd name="T11" fmla="*/ 85725 h 162"/>
              <a:gd name="T12" fmla="*/ 0 w 540"/>
              <a:gd name="T13" fmla="*/ 257175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tailpip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200400"/>
            <a:ext cx="14732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4100" grpId="0" autoUpdateAnimBg="0"/>
      <p:bldP spid="4101" grpId="0" build="p" autoUpdateAnimBg="0"/>
      <p:bldP spid="4102" grpId="0" autoUpdateAnimBg="0"/>
      <p:bldP spid="4103" grpId="0" animBg="1"/>
      <p:bldP spid="4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486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Impact" charset="0"/>
              </a:rPr>
              <a:t>Misplaced Modifiers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6096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b="1" i="1">
                <a:latin typeface="Book Antiqua" charset="0"/>
              </a:rPr>
              <a:t>Misplaced modifier: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15963" y="2719388"/>
            <a:ext cx="69643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The robin built a nest at the back of our house </a:t>
            </a:r>
            <a:r>
              <a:rPr lang="en-US" b="1">
                <a:solidFill>
                  <a:schemeClr val="bg1"/>
                </a:solidFill>
                <a:latin typeface="Book Antiqua" charset="0"/>
              </a:rPr>
              <a:t>of</a:t>
            </a:r>
          </a:p>
          <a:p>
            <a:pPr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Book Antiqua" charset="0"/>
              </a:rPr>
              <a:t>grass and string.</a:t>
            </a:r>
          </a:p>
          <a:p>
            <a:endParaRPr lang="en-US" b="1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5800" y="3810000"/>
            <a:ext cx="80772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>
                <a:latin typeface="Book Antiqua" charset="0"/>
              </a:rPr>
              <a:t>Corrected version: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85800" y="4572000"/>
            <a:ext cx="74215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The robin built a nest </a:t>
            </a:r>
            <a:r>
              <a:rPr lang="en-US" b="1">
                <a:solidFill>
                  <a:schemeClr val="bg1"/>
                </a:solidFill>
                <a:latin typeface="Book Antiqua" charset="0"/>
              </a:rPr>
              <a:t>of grass and string</a:t>
            </a:r>
            <a:r>
              <a:rPr lang="en-US" b="1">
                <a:latin typeface="Book Antiqua" charset="0"/>
              </a:rPr>
              <a:t> at the back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of our house.</a:t>
            </a:r>
            <a:endParaRPr lang="en-US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6762750" y="2600325"/>
            <a:ext cx="857250" cy="257175"/>
          </a:xfrm>
          <a:custGeom>
            <a:avLst/>
            <a:gdLst>
              <a:gd name="T0" fmla="*/ 857250 w 540"/>
              <a:gd name="T1" fmla="*/ 171450 h 162"/>
              <a:gd name="T2" fmla="*/ 685800 w 540"/>
              <a:gd name="T3" fmla="*/ 71437 h 162"/>
              <a:gd name="T4" fmla="*/ 557212 w 540"/>
              <a:gd name="T5" fmla="*/ 0 h 162"/>
              <a:gd name="T6" fmla="*/ 300037 w 540"/>
              <a:gd name="T7" fmla="*/ 28575 h 162"/>
              <a:gd name="T8" fmla="*/ 171450 w 540"/>
              <a:gd name="T9" fmla="*/ 71437 h 162"/>
              <a:gd name="T10" fmla="*/ 128587 w 540"/>
              <a:gd name="T11" fmla="*/ 85725 h 162"/>
              <a:gd name="T12" fmla="*/ 0 w 540"/>
              <a:gd name="T13" fmla="*/ 257175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Freeform 8"/>
          <p:cNvSpPr>
            <a:spLocks/>
          </p:cNvSpPr>
          <p:nvPr/>
        </p:nvSpPr>
        <p:spPr bwMode="auto">
          <a:xfrm>
            <a:off x="3581400" y="4391025"/>
            <a:ext cx="857250" cy="257175"/>
          </a:xfrm>
          <a:custGeom>
            <a:avLst/>
            <a:gdLst>
              <a:gd name="T0" fmla="*/ 857250 w 540"/>
              <a:gd name="T1" fmla="*/ 171450 h 162"/>
              <a:gd name="T2" fmla="*/ 685800 w 540"/>
              <a:gd name="T3" fmla="*/ 71437 h 162"/>
              <a:gd name="T4" fmla="*/ 557212 w 540"/>
              <a:gd name="T5" fmla="*/ 0 h 162"/>
              <a:gd name="T6" fmla="*/ 300037 w 540"/>
              <a:gd name="T7" fmla="*/ 28575 h 162"/>
              <a:gd name="T8" fmla="*/ 171450 w 540"/>
              <a:gd name="T9" fmla="*/ 71437 h 162"/>
              <a:gd name="T10" fmla="*/ 128587 w 540"/>
              <a:gd name="T11" fmla="*/ 85725 h 162"/>
              <a:gd name="T12" fmla="*/ 0 w 540"/>
              <a:gd name="T13" fmla="*/ 257175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3" name="Picture 10" descr="wichita-grass-house-sm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5088" y="304800"/>
            <a:ext cx="16732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4" grpId="0" autoUpdateAnimBg="0"/>
      <p:bldP spid="5125" grpId="0" build="p" autoUpdateAnimBg="0"/>
      <p:bldP spid="5126" grpId="0" autoUpdateAnimBg="0"/>
      <p:bldP spid="5127" grpId="0" animBg="1"/>
      <p:bldP spid="51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609600"/>
            <a:ext cx="6477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Impact" charset="0"/>
              </a:rPr>
              <a:t>Misplaced Modifiers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6096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b="1" i="1">
                <a:latin typeface="Book Antiqua" charset="0"/>
              </a:rPr>
              <a:t>Misplaced modifier: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15963" y="2719388"/>
            <a:ext cx="7185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Christie </a:t>
            </a:r>
            <a:r>
              <a:rPr lang="en-US" b="1">
                <a:solidFill>
                  <a:schemeClr val="bg1"/>
                </a:solidFill>
                <a:latin typeface="Book Antiqua" charset="0"/>
              </a:rPr>
              <a:t>almost</a:t>
            </a:r>
            <a:r>
              <a:rPr lang="en-US" b="1">
                <a:latin typeface="Book Antiqua" charset="0"/>
              </a:rPr>
              <a:t> sneezed fifteen times last evening.</a:t>
            </a:r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85800" y="3810000"/>
            <a:ext cx="80772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>
                <a:latin typeface="Book Antiqua" charset="0"/>
              </a:rPr>
              <a:t>Corrected version: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85800" y="4572000"/>
            <a:ext cx="7185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Christie sneezed </a:t>
            </a:r>
            <a:r>
              <a:rPr lang="en-US" b="1">
                <a:solidFill>
                  <a:schemeClr val="bg1"/>
                </a:solidFill>
                <a:latin typeface="Book Antiqua" charset="0"/>
              </a:rPr>
              <a:t>almost</a:t>
            </a:r>
            <a:r>
              <a:rPr lang="en-US" b="1">
                <a:latin typeface="Book Antiqua" charset="0"/>
              </a:rPr>
              <a:t> fifteen times last evening.</a:t>
            </a:r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2590800" y="2590800"/>
            <a:ext cx="857250" cy="257175"/>
          </a:xfrm>
          <a:custGeom>
            <a:avLst/>
            <a:gdLst>
              <a:gd name="T0" fmla="*/ 857250 w 540"/>
              <a:gd name="T1" fmla="*/ 171450 h 162"/>
              <a:gd name="T2" fmla="*/ 685800 w 540"/>
              <a:gd name="T3" fmla="*/ 71437 h 162"/>
              <a:gd name="T4" fmla="*/ 557212 w 540"/>
              <a:gd name="T5" fmla="*/ 0 h 162"/>
              <a:gd name="T6" fmla="*/ 300037 w 540"/>
              <a:gd name="T7" fmla="*/ 28575 h 162"/>
              <a:gd name="T8" fmla="*/ 171450 w 540"/>
              <a:gd name="T9" fmla="*/ 71437 h 162"/>
              <a:gd name="T10" fmla="*/ 128587 w 540"/>
              <a:gd name="T11" fmla="*/ 85725 h 162"/>
              <a:gd name="T12" fmla="*/ 0 w 540"/>
              <a:gd name="T13" fmla="*/ 257175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3657600" y="4419600"/>
            <a:ext cx="857250" cy="257175"/>
          </a:xfrm>
          <a:custGeom>
            <a:avLst/>
            <a:gdLst>
              <a:gd name="T0" fmla="*/ 857250 w 540"/>
              <a:gd name="T1" fmla="*/ 171450 h 162"/>
              <a:gd name="T2" fmla="*/ 685800 w 540"/>
              <a:gd name="T3" fmla="*/ 71437 h 162"/>
              <a:gd name="T4" fmla="*/ 557212 w 540"/>
              <a:gd name="T5" fmla="*/ 0 h 162"/>
              <a:gd name="T6" fmla="*/ 300037 w 540"/>
              <a:gd name="T7" fmla="*/ 28575 h 162"/>
              <a:gd name="T8" fmla="*/ 171450 w 540"/>
              <a:gd name="T9" fmla="*/ 71437 h 162"/>
              <a:gd name="T10" fmla="*/ 128587 w 540"/>
              <a:gd name="T11" fmla="*/ 85725 h 162"/>
              <a:gd name="T12" fmla="*/ 0 w 540"/>
              <a:gd name="T13" fmla="*/ 257175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sneez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b="49892"/>
          <a:stretch>
            <a:fillRect/>
          </a:stretch>
        </p:blipFill>
        <p:spPr bwMode="auto">
          <a:xfrm>
            <a:off x="5943600" y="762000"/>
            <a:ext cx="29051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  <p:bldP spid="6148" grpId="0" autoUpdateAnimBg="0"/>
      <p:bldP spid="6149" grpId="0" build="p" autoUpdateAnimBg="0"/>
      <p:bldP spid="6150" grpId="0" autoUpdateAnimBg="0"/>
      <p:bldP spid="6151" grpId="0" animBg="1"/>
      <p:bldP spid="6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Impact" charset="0"/>
              </a:rPr>
              <a:t>Dangling Modifiers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1981200"/>
            <a:ext cx="8077200" cy="2514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>
                <a:latin typeface="Book Antiqua" charset="0"/>
              </a:rPr>
              <a:t>A modifier that starts a sentence must be followed right away by the word that it describes. Otherwise, the modifier is said to be dangling, and the sentence takes on an unintended meaning.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Impact" charset="0"/>
              </a:rPr>
              <a:t>Dangling Modifiers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6096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b="1" i="1">
                <a:latin typeface="Book Antiqua" charset="0"/>
              </a:rPr>
              <a:t>Dangling modifier: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15963" y="2719388"/>
            <a:ext cx="60150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Book Antiqua" charset="0"/>
              </a:rPr>
              <a:t>Sitting in the dentist’s chair</a:t>
            </a:r>
            <a:r>
              <a:rPr lang="en-US" b="1">
                <a:latin typeface="Book Antiqua" charset="0"/>
              </a:rPr>
              <a:t>, the sound of 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the drill made Larry sweat.</a:t>
            </a:r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85800" y="3810000"/>
            <a:ext cx="80772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>
                <a:latin typeface="Book Antiqua" charset="0"/>
              </a:rPr>
              <a:t>Corrected version: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85800" y="4572000"/>
            <a:ext cx="6032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As </a:t>
            </a:r>
            <a:r>
              <a:rPr lang="en-US" b="1">
                <a:solidFill>
                  <a:schemeClr val="bg1"/>
                </a:solidFill>
                <a:latin typeface="Book Antiqua" charset="0"/>
              </a:rPr>
              <a:t>Larry</a:t>
            </a:r>
            <a:r>
              <a:rPr lang="en-US" b="1">
                <a:latin typeface="Book Antiqua" charset="0"/>
              </a:rPr>
              <a:t> was sitting in the dentist’s chair, 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the sound of the drill made him sweat.</a:t>
            </a:r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3048000" y="2590800"/>
            <a:ext cx="2514600" cy="152400"/>
          </a:xfrm>
          <a:custGeom>
            <a:avLst/>
            <a:gdLst>
              <a:gd name="T0" fmla="*/ 2514600 w 540"/>
              <a:gd name="T1" fmla="*/ 101600 h 162"/>
              <a:gd name="T2" fmla="*/ 2011680 w 540"/>
              <a:gd name="T3" fmla="*/ 42333 h 162"/>
              <a:gd name="T4" fmla="*/ 1634490 w 540"/>
              <a:gd name="T5" fmla="*/ 0 h 162"/>
              <a:gd name="T6" fmla="*/ 880110 w 540"/>
              <a:gd name="T7" fmla="*/ 16933 h 162"/>
              <a:gd name="T8" fmla="*/ 502920 w 540"/>
              <a:gd name="T9" fmla="*/ 42333 h 162"/>
              <a:gd name="T10" fmla="*/ 377190 w 540"/>
              <a:gd name="T11" fmla="*/ 50800 h 162"/>
              <a:gd name="T12" fmla="*/ 0 w 540"/>
              <a:gd name="T13" fmla="*/ 15240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1" name="Picture 9" descr="catin chair"/>
          <p:cNvPicPr>
            <a:picLocks noChangeAspect="1" noChangeArrowheads="1"/>
          </p:cNvPicPr>
          <p:nvPr/>
        </p:nvPicPr>
        <p:blipFill>
          <a:blip r:embed="rId3"/>
          <a:srcRect l="-24269" r="-24269" b="-17419"/>
          <a:stretch>
            <a:fillRect/>
          </a:stretch>
        </p:blipFill>
        <p:spPr bwMode="auto">
          <a:xfrm>
            <a:off x="6156325" y="1600200"/>
            <a:ext cx="2897188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utoUpdateAnimBg="0"/>
      <p:bldP spid="8197" grpId="0" build="p" autoUpdateAnimBg="0"/>
      <p:bldP spid="8198" grpId="0" autoUpdateAnimBg="0"/>
      <p:bldP spid="81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Impact" charset="0"/>
              </a:rPr>
              <a:t>Dangling Modifiers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6096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b="1" i="1">
                <a:latin typeface="Book Antiqua" charset="0"/>
              </a:rPr>
              <a:t>Dangling modifier: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15963" y="2719388"/>
            <a:ext cx="65325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Book Antiqua" charset="0"/>
              </a:rPr>
              <a:t>Sitting in the dentist’s chair</a:t>
            </a:r>
            <a:r>
              <a:rPr lang="en-US" b="1">
                <a:latin typeface="Book Antiqua" charset="0"/>
              </a:rPr>
              <a:t>, the sound of the 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drill made Larry sweat.</a:t>
            </a:r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85800" y="3810000"/>
            <a:ext cx="80772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>
                <a:latin typeface="Book Antiqua" charset="0"/>
              </a:rPr>
              <a:t>Corrected version: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85800" y="4572000"/>
            <a:ext cx="7937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  <a:latin typeface="Book Antiqua" charset="0"/>
              </a:rPr>
              <a:t>Sitting in the dentist’s chair</a:t>
            </a:r>
            <a:r>
              <a:rPr lang="en-US" b="1">
                <a:latin typeface="Book Antiqua" charset="0"/>
              </a:rPr>
              <a:t>, Larry sweated at the sound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Book Antiqua" charset="0"/>
              </a:rPr>
              <a:t>of the drill.</a:t>
            </a:r>
            <a:endParaRPr lang="en-US"/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3048000" y="2590800"/>
            <a:ext cx="2514600" cy="152400"/>
          </a:xfrm>
          <a:custGeom>
            <a:avLst/>
            <a:gdLst>
              <a:gd name="T0" fmla="*/ 2514600 w 540"/>
              <a:gd name="T1" fmla="*/ 101600 h 162"/>
              <a:gd name="T2" fmla="*/ 2011680 w 540"/>
              <a:gd name="T3" fmla="*/ 42333 h 162"/>
              <a:gd name="T4" fmla="*/ 1634490 w 540"/>
              <a:gd name="T5" fmla="*/ 0 h 162"/>
              <a:gd name="T6" fmla="*/ 880110 w 540"/>
              <a:gd name="T7" fmla="*/ 16933 h 162"/>
              <a:gd name="T8" fmla="*/ 502920 w 540"/>
              <a:gd name="T9" fmla="*/ 42333 h 162"/>
              <a:gd name="T10" fmla="*/ 377190 w 540"/>
              <a:gd name="T11" fmla="*/ 50800 h 162"/>
              <a:gd name="T12" fmla="*/ 0 w 540"/>
              <a:gd name="T13" fmla="*/ 15240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3657600" y="4419600"/>
            <a:ext cx="1524000" cy="257175"/>
          </a:xfrm>
          <a:custGeom>
            <a:avLst/>
            <a:gdLst>
              <a:gd name="T0" fmla="*/ 1524000 w 540"/>
              <a:gd name="T1" fmla="*/ 171450 h 162"/>
              <a:gd name="T2" fmla="*/ 1219200 w 540"/>
              <a:gd name="T3" fmla="*/ 71437 h 162"/>
              <a:gd name="T4" fmla="*/ 990600 w 540"/>
              <a:gd name="T5" fmla="*/ 0 h 162"/>
              <a:gd name="T6" fmla="*/ 533400 w 540"/>
              <a:gd name="T7" fmla="*/ 28575 h 162"/>
              <a:gd name="T8" fmla="*/ 304800 w 540"/>
              <a:gd name="T9" fmla="*/ 71437 h 162"/>
              <a:gd name="T10" fmla="*/ 228600 w 540"/>
              <a:gd name="T11" fmla="*/ 85725 h 162"/>
              <a:gd name="T12" fmla="*/ 0 w 540"/>
              <a:gd name="T13" fmla="*/ 257175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62"/>
              <a:gd name="T23" fmla="*/ 540 w 540"/>
              <a:gd name="T24" fmla="*/ 162 h 1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62">
                <a:moveTo>
                  <a:pt x="540" y="108"/>
                </a:moveTo>
                <a:cubicBezTo>
                  <a:pt x="511" y="65"/>
                  <a:pt x="481" y="57"/>
                  <a:pt x="432" y="45"/>
                </a:cubicBezTo>
                <a:cubicBezTo>
                  <a:pt x="370" y="4"/>
                  <a:pt x="399" y="16"/>
                  <a:pt x="351" y="0"/>
                </a:cubicBezTo>
                <a:cubicBezTo>
                  <a:pt x="298" y="4"/>
                  <a:pt x="241" y="4"/>
                  <a:pt x="189" y="18"/>
                </a:cubicBezTo>
                <a:cubicBezTo>
                  <a:pt x="162" y="25"/>
                  <a:pt x="135" y="36"/>
                  <a:pt x="108" y="45"/>
                </a:cubicBezTo>
                <a:cubicBezTo>
                  <a:pt x="99" y="48"/>
                  <a:pt x="81" y="54"/>
                  <a:pt x="81" y="54"/>
                </a:cubicBezTo>
                <a:cubicBezTo>
                  <a:pt x="49" y="86"/>
                  <a:pt x="0" y="109"/>
                  <a:pt x="0" y="16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lar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825" y="685800"/>
            <a:ext cx="17303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0" grpId="0" autoUpdateAnimBg="0"/>
      <p:bldP spid="9221" grpId="0" build="p" autoUpdateAnimBg="0"/>
      <p:bldP spid="9222" grpId="0" autoUpdateAnimBg="0"/>
      <p:bldP spid="9223" grpId="0" animBg="1"/>
      <p:bldP spid="922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1896</Words>
  <Application>Microsoft Office PowerPoint</Application>
  <PresentationFormat>On-screen Show (4:3)</PresentationFormat>
  <Paragraphs>176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PowerPoint Presentation</vt:lpstr>
      <vt:lpstr>What Is A Misplaced Modifier? </vt:lpstr>
      <vt:lpstr>Misplaced Modifiers</vt:lpstr>
      <vt:lpstr>Misplaced Modifiers</vt:lpstr>
      <vt:lpstr>Misplaced Modifiers</vt:lpstr>
      <vt:lpstr>Misplaced Modifiers</vt:lpstr>
      <vt:lpstr>PowerPoint Presentation</vt:lpstr>
      <vt:lpstr>Dangling Modifiers</vt:lpstr>
      <vt:lpstr>Dangling Modifiers</vt:lpstr>
      <vt:lpstr>Dangling Modifiers</vt:lpstr>
      <vt:lpstr>Let’s Look At These for the Real Meaning….</vt:lpstr>
      <vt:lpstr>Watch Those Adverbs!</vt:lpstr>
      <vt:lpstr>What Was Stolen?</vt:lpstr>
      <vt:lpstr>Troublesome Words That Indicate Number….</vt:lpstr>
      <vt:lpstr>Don’t Forget Merely and Only!</vt:lpstr>
      <vt:lpstr>“Just” is Just a Pain In the Neck!</vt:lpstr>
      <vt:lpstr>Misplaced Prepositional Phrases</vt:lpstr>
      <vt:lpstr>Watch Out For Verbals!</vt:lpstr>
      <vt:lpstr>And Don’t Forget Those Clumsy Clauses!</vt:lpstr>
      <vt:lpstr>Another Example:</vt:lpstr>
      <vt:lpstr>Don’t Play “Monkey in the Middle!”</vt:lpstr>
      <vt:lpstr>Dangling Modifiers</vt:lpstr>
      <vt:lpstr>Examples of Dangling Modifiers</vt:lpstr>
      <vt:lpstr>Fixing Dangling Modifiers</vt:lpstr>
      <vt:lpstr>Another Way to Fix Dangling Modifiers</vt:lpstr>
      <vt:lpstr>Lets Practice!!!!</vt:lpstr>
      <vt:lpstr>Lets Practice!!!!</vt:lpstr>
    </vt:vector>
  </TitlesOfParts>
  <Company>Lakeside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Ajay</cp:lastModifiedBy>
  <cp:revision>18</cp:revision>
  <dcterms:created xsi:type="dcterms:W3CDTF">2011-10-15T17:43:08Z</dcterms:created>
  <dcterms:modified xsi:type="dcterms:W3CDTF">2014-10-04T02:24:35Z</dcterms:modified>
</cp:coreProperties>
</file>