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476" r:id="rId2"/>
    <p:sldId id="576" r:id="rId3"/>
    <p:sldId id="582" r:id="rId4"/>
    <p:sldId id="579" r:id="rId5"/>
    <p:sldId id="580" r:id="rId6"/>
    <p:sldId id="588" r:id="rId7"/>
    <p:sldId id="581" r:id="rId8"/>
    <p:sldId id="397" r:id="rId9"/>
    <p:sldId id="447" r:id="rId10"/>
    <p:sldId id="403" r:id="rId11"/>
    <p:sldId id="284" r:id="rId12"/>
    <p:sldId id="604" r:id="rId13"/>
    <p:sldId id="276" r:id="rId14"/>
    <p:sldId id="280" r:id="rId15"/>
    <p:sldId id="285" r:id="rId16"/>
    <p:sldId id="404" r:id="rId17"/>
    <p:sldId id="288" r:id="rId18"/>
    <p:sldId id="286" r:id="rId19"/>
    <p:sldId id="405" r:id="rId20"/>
    <p:sldId id="291" r:id="rId21"/>
    <p:sldId id="293" r:id="rId22"/>
    <p:sldId id="306" r:id="rId23"/>
    <p:sldId id="294" r:id="rId24"/>
    <p:sldId id="299" r:id="rId25"/>
    <p:sldId id="300" r:id="rId26"/>
    <p:sldId id="301" r:id="rId27"/>
    <p:sldId id="302" r:id="rId28"/>
    <p:sldId id="303" r:id="rId29"/>
    <p:sldId id="304" r:id="rId30"/>
    <p:sldId id="313" r:id="rId31"/>
    <p:sldId id="314" r:id="rId32"/>
    <p:sldId id="315" r:id="rId33"/>
    <p:sldId id="605" r:id="rId34"/>
    <p:sldId id="606" r:id="rId35"/>
    <p:sldId id="607" r:id="rId36"/>
    <p:sldId id="608" r:id="rId37"/>
    <p:sldId id="316" r:id="rId38"/>
    <p:sldId id="317" r:id="rId39"/>
    <p:sldId id="319" r:id="rId40"/>
    <p:sldId id="320" r:id="rId41"/>
    <p:sldId id="321" r:id="rId42"/>
    <p:sldId id="323" r:id="rId43"/>
    <p:sldId id="318" r:id="rId44"/>
    <p:sldId id="468" r:id="rId45"/>
    <p:sldId id="398" r:id="rId46"/>
    <p:sldId id="443" r:id="rId47"/>
    <p:sldId id="324" r:id="rId48"/>
    <p:sldId id="469" r:id="rId49"/>
    <p:sldId id="467" r:id="rId50"/>
    <p:sldId id="609" r:id="rId51"/>
    <p:sldId id="326" r:id="rId52"/>
    <p:sldId id="327" r:id="rId53"/>
    <p:sldId id="470" r:id="rId54"/>
    <p:sldId id="471" r:id="rId55"/>
    <p:sldId id="328" r:id="rId56"/>
    <p:sldId id="329" r:id="rId57"/>
    <p:sldId id="413" r:id="rId58"/>
    <p:sldId id="330" r:id="rId59"/>
    <p:sldId id="331" r:id="rId60"/>
    <p:sldId id="332" r:id="rId61"/>
    <p:sldId id="334" r:id="rId62"/>
    <p:sldId id="335" r:id="rId63"/>
    <p:sldId id="336" r:id="rId64"/>
    <p:sldId id="350" r:id="rId65"/>
    <p:sldId id="337" r:id="rId66"/>
    <p:sldId id="338" r:id="rId67"/>
    <p:sldId id="472" r:id="rId68"/>
    <p:sldId id="351" r:id="rId69"/>
    <p:sldId id="414" r:id="rId70"/>
    <p:sldId id="352" r:id="rId71"/>
    <p:sldId id="353" r:id="rId72"/>
    <p:sldId id="339" r:id="rId73"/>
    <p:sldId id="354" r:id="rId74"/>
    <p:sldId id="355" r:id="rId75"/>
    <p:sldId id="416" r:id="rId76"/>
    <p:sldId id="356" r:id="rId77"/>
    <p:sldId id="342" r:id="rId78"/>
    <p:sldId id="610" r:id="rId79"/>
    <p:sldId id="611" r:id="rId80"/>
    <p:sldId id="612" r:id="rId81"/>
    <p:sldId id="613" r:id="rId82"/>
    <p:sldId id="399" r:id="rId83"/>
    <p:sldId id="444" r:id="rId84"/>
    <p:sldId id="420" r:id="rId85"/>
    <p:sldId id="344" r:id="rId86"/>
    <p:sldId id="345" r:id="rId87"/>
    <p:sldId id="347" r:id="rId88"/>
    <p:sldId id="348" r:id="rId89"/>
    <p:sldId id="349" r:id="rId90"/>
    <p:sldId id="359" r:id="rId91"/>
    <p:sldId id="363"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60" r:id="rId106"/>
    <p:sldId id="616" r:id="rId107"/>
    <p:sldId id="617" r:id="rId108"/>
    <p:sldId id="554" r:id="rId109"/>
    <p:sldId id="1154" r:id="rId110"/>
    <p:sldId id="1155" r:id="rId111"/>
    <p:sldId id="567" r:id="rId112"/>
    <p:sldId id="566" r:id="rId113"/>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B79F-4054-0000-8533-7228C57E5F36}" v="1" dt="2021-03-26T04:00:48.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02" autoAdjust="0"/>
    <p:restoredTop sz="94375" autoAdjust="0"/>
  </p:normalViewPr>
  <p:slideViewPr>
    <p:cSldViewPr>
      <p:cViewPr varScale="1">
        <p:scale>
          <a:sx n="139" d="100"/>
          <a:sy n="139" d="100"/>
        </p:scale>
        <p:origin x="536" y="168"/>
      </p:cViewPr>
      <p:guideLst>
        <p:guide orient="horz" pos="2160"/>
        <p:guide pos="3840"/>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0-08-14T09:09:16.239"/>
    </inkml:context>
    <inkml:brush xml:id="br0">
      <inkml:brushProperty name="width" value="0.05292" units="cm"/>
      <inkml:brushProperty name="height" value="0.05292" units="cm"/>
      <inkml:brushProperty name="color" value="#FF0000"/>
    </inkml:brush>
  </inkml:definitions>
  <inkml:trace contextRef="#ctx0" brushRef="#br0">8657 14957 0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0-08-20T08:34:34.499"/>
    </inkml:context>
    <inkml:brush xml:id="br0">
      <inkml:brushProperty name="width" value="0.05292" units="cm"/>
      <inkml:brushProperty name="height" value="0.05292" units="cm"/>
      <inkml:brushProperty name="color" value="#FF0000"/>
    </inkml:brush>
  </inkml:definitions>
  <inkml:trace contextRef="#ctx0" brushRef="#br0">13171 13494 0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10771563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273138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a:solidFill>
                  <a:schemeClr val="tx1"/>
                </a:solidFill>
                <a:effectLst/>
                <a:latin typeface="+mn-lt"/>
                <a:ea typeface="+mn-ea"/>
                <a:cs typeface="+mn-cs"/>
              </a:rPr>
              <a:t>The number of ways of arranging 12 objects around a circle is in 12! ways. Now the sisters can be arranged on either side of the person who is in between the sisters in 2! ways. The person who sits in between the two sisters can be any of the 15 in the group and can be selected in 15 ways. Therefore, the total number of ways 15 *12! * 2!.</a:t>
            </a:r>
            <a:endParaRPr lang="en-IN" sz="800"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val="410602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8A6E8C-92DC-40CB-9AD0-B0F8644F54D9}"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DC086-7938-4270-A2BF-018BBD6282EA}"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4"/>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0FA6AA-9646-4727-BB6C-6092D6C352D4}"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88124-87BD-4178-A032-B599F14FAE40}"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normAutofit/>
          </a:bodyPr>
          <a:lstStyle>
            <a:lvl1pPr algn="l">
              <a:defRPr sz="1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714008-EEA9-4513-ABD1-36B8075D4728}"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FF50F5-1DBD-440D-869C-A04930A22E32}" type="datetime1">
              <a:rPr lang="en-US" smtClean="0"/>
              <a:pPr/>
              <a:t>11/18/23</a:t>
            </a:fld>
            <a:endParaRPr lang="en-US"/>
          </a:p>
        </p:txBody>
      </p:sp>
      <p:sp>
        <p:nvSpPr>
          <p:cNvPr id="6" name="Footer Placeholder 5"/>
          <p:cNvSpPr>
            <a:spLocks noGrp="1"/>
          </p:cNvSpPr>
          <p:nvPr>
            <p:ph type="ftr" sz="quarter" idx="11"/>
          </p:nvPr>
        </p:nvSpPr>
        <p:spPr/>
        <p:txBody>
          <a:bodyPr/>
          <a:lstStyle/>
          <a:p>
            <a:r>
              <a:rPr lang="en-US" dirty="0"/>
              <a:t>Aditya Narayan Singh       Discrete Mathematics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60B3879-9392-4CF9-B167-FD8DD8FEAB38}" type="datetime1">
              <a:rPr lang="en-US" smtClean="0"/>
              <a:pPr/>
              <a:t>11/18/23</a:t>
            </a:fld>
            <a:endParaRPr lang="en-US"/>
          </a:p>
        </p:txBody>
      </p:sp>
      <p:sp>
        <p:nvSpPr>
          <p:cNvPr id="8" name="Footer Placeholder 7"/>
          <p:cNvSpPr>
            <a:spLocks noGrp="1"/>
          </p:cNvSpPr>
          <p:nvPr>
            <p:ph type="ftr" sz="quarter" idx="11"/>
          </p:nvPr>
        </p:nvSpPr>
        <p:spPr/>
        <p:txBody>
          <a:bodyPr/>
          <a:lstStyle/>
          <a:p>
            <a:r>
              <a:rPr lang="en-US" dirty="0"/>
              <a:t>Aditya Narayan Singh       Discrete Mathematics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5762242-50A7-4713-B737-96296CF30FBB}" type="datetime1">
              <a:rPr lang="en-US" smtClean="0"/>
              <a:pPr/>
              <a:t>11/18/23</a:t>
            </a:fld>
            <a:endParaRPr lang="en-US"/>
          </a:p>
        </p:txBody>
      </p:sp>
      <p:sp>
        <p:nvSpPr>
          <p:cNvPr id="4" name="Footer Placeholder 3"/>
          <p:cNvSpPr>
            <a:spLocks noGrp="1"/>
          </p:cNvSpPr>
          <p:nvPr>
            <p:ph type="ftr" sz="quarter" idx="11"/>
          </p:nvPr>
        </p:nvSpPr>
        <p:spPr/>
        <p:txBody>
          <a:bodyPr/>
          <a:lstStyle/>
          <a:p>
            <a:r>
              <a:rPr lang="en-US" dirty="0"/>
              <a:t>Aditya Narayan Singh       Discrete Mathematics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31BEC-4AAC-4A8A-A852-DEC1386B6F8A}" type="datetime1">
              <a:rPr lang="en-US" smtClean="0"/>
              <a:pPr/>
              <a:t>11/18/23</a:t>
            </a:fld>
            <a:endParaRPr lang="en-US"/>
          </a:p>
        </p:txBody>
      </p:sp>
      <p:sp>
        <p:nvSpPr>
          <p:cNvPr id="3" name="Footer Placeholder 2"/>
          <p:cNvSpPr>
            <a:spLocks noGrp="1"/>
          </p:cNvSpPr>
          <p:nvPr>
            <p:ph type="ftr" sz="quarter" idx="11"/>
          </p:nvPr>
        </p:nvSpPr>
        <p:spPr/>
        <p:txBody>
          <a:bodyPr/>
          <a:lstStyle/>
          <a:p>
            <a:r>
              <a:rPr lang="en-US" dirty="0"/>
              <a:t>Aditya Narayan Singh       Discrete Mathematics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3"/>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4454CDC6-EB04-424F-9C7E-6C67BA0B2765}" type="datetime1">
              <a:rPr lang="en-US" smtClean="0"/>
              <a:pPr/>
              <a:t>11/18/23</a:t>
            </a:fld>
            <a:endParaRPr lang="en-US"/>
          </a:p>
        </p:txBody>
      </p:sp>
      <p:sp>
        <p:nvSpPr>
          <p:cNvPr id="6" name="Footer Placeholder 5"/>
          <p:cNvSpPr>
            <a:spLocks noGrp="1"/>
          </p:cNvSpPr>
          <p:nvPr>
            <p:ph type="ftr" sz="quarter" idx="11"/>
          </p:nvPr>
        </p:nvSpPr>
        <p:spPr/>
        <p:txBody>
          <a:bodyPr/>
          <a:lstStyle/>
          <a:p>
            <a:r>
              <a:rPr lang="en-US" dirty="0"/>
              <a:t>Aditya Narayan Singh       Discrete Mathematics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83328216-7BAB-42AE-99F8-D43EEE4DD36A}" type="datetime1">
              <a:rPr lang="en-US" smtClean="0"/>
              <a:pPr/>
              <a:t>11/18/23</a:t>
            </a:fld>
            <a:endParaRPr lang="en-US"/>
          </a:p>
        </p:txBody>
      </p:sp>
      <p:sp>
        <p:nvSpPr>
          <p:cNvPr id="6" name="Footer Placeholder 5"/>
          <p:cNvSpPr>
            <a:spLocks noGrp="1"/>
          </p:cNvSpPr>
          <p:nvPr>
            <p:ph type="ftr" sz="quarter" idx="11"/>
          </p:nvPr>
        </p:nvSpPr>
        <p:spPr/>
        <p:txBody>
          <a:bodyPr/>
          <a:lstStyle/>
          <a:p>
            <a:r>
              <a:rPr lang="en-US" dirty="0"/>
              <a:t>Aditya Narayan Singh       Discrete Mathematics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5"/>
            <a:ext cx="8229600" cy="3394472"/>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8"/>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0FF25323-85AD-4FDD-9A5E-A3FA5C1E74C5}" type="datetime1">
              <a:rPr lang="en-US" smtClean="0"/>
              <a:pPr/>
              <a:t>11/18/23</a:t>
            </a:fld>
            <a:endParaRPr lang="en-US"/>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dirty="0"/>
              <a:t>Aditya Narayan Singh       Discrete Mathematics              Unit 1</a:t>
            </a:r>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685800" rtl="0" eaLnBrk="1" latinLnBrk="0" hangingPunct="1">
        <a:spcBef>
          <a:spcPct val="0"/>
        </a:spcBef>
        <a:buNone/>
        <a:defRPr sz="18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6.xml"/><Relationship Id="rId7" Type="http://schemas.openxmlformats.org/officeDocument/2006/relationships/image" Target="../media/image3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image" Target="../media/image37.png"/></Relationships>
</file>

<file path=ppt/slides/_rels/slide10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tags" Target="../tags/tag10.xml"/><Relationship Id="rId7" Type="http://schemas.openxmlformats.org/officeDocument/2006/relationships/slideLayout" Target="../slideLayouts/slideLayout2.xml"/><Relationship Id="rId12" Type="http://schemas.openxmlformats.org/officeDocument/2006/relationships/image" Target="../media/image4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43.png"/><Relationship Id="rId5" Type="http://schemas.openxmlformats.org/officeDocument/2006/relationships/tags" Target="../tags/tag12.xml"/><Relationship Id="rId10" Type="http://schemas.openxmlformats.org/officeDocument/2006/relationships/image" Target="../media/image42.png"/><Relationship Id="rId4" Type="http://schemas.openxmlformats.org/officeDocument/2006/relationships/tags" Target="../tags/tag11.xml"/><Relationship Id="rId9" Type="http://schemas.openxmlformats.org/officeDocument/2006/relationships/image" Target="../media/image41.png"/></Relationships>
</file>

<file path=ppt/slides/_rels/slide10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nptel.ac.in/courses/111/105/111105112/" TargetMode="External"/><Relationship Id="rId2" Type="http://schemas.openxmlformats.org/officeDocument/2006/relationships/hyperlink" Target="https://swayam.gov.in/nd1_noc19_cs49"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0.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
            <a:ext cx="8115300" cy="742944"/>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err="1">
                <a:solidFill>
                  <a:schemeClr val="tx1"/>
                </a:solidFill>
                <a:latin typeface="Times New Roman" panose="02020603050405020304" pitchFamily="18" charset="0"/>
                <a:cs typeface="Times New Roman" panose="02020603050405020304" pitchFamily="18" charset="0"/>
              </a:rPr>
              <a:t>Galgotias</a:t>
            </a:r>
            <a:r>
              <a:rPr lang="en-US" sz="2400" b="0" dirty="0">
                <a:solidFill>
                  <a:schemeClr val="tx1"/>
                </a:solidFill>
                <a:latin typeface="Times New Roman" panose="02020603050405020304" pitchFamily="18" charset="0"/>
                <a:cs typeface="Times New Roman" panose="02020603050405020304" pitchFamily="18" charset="0"/>
              </a:rPr>
              <a:t> College of Engineering and Technology, Greater Noida</a:t>
            </a:r>
          </a:p>
        </p:txBody>
      </p:sp>
      <p:sp>
        <p:nvSpPr>
          <p:cNvPr id="3" name="Subtitle 2"/>
          <p:cNvSpPr>
            <a:spLocks noGrp="1"/>
          </p:cNvSpPr>
          <p:nvPr>
            <p:ph type="subTitle" idx="1"/>
          </p:nvPr>
        </p:nvSpPr>
        <p:spPr>
          <a:xfrm>
            <a:off x="1428750" y="925098"/>
            <a:ext cx="6686550" cy="815878"/>
          </a:xfrm>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tx1"/>
                </a:solidFill>
                <a:latin typeface="Times New Roman" pitchFamily="18" charset="0"/>
                <a:cs typeface="Times New Roman" pitchFamily="18" charset="0"/>
              </a:rPr>
              <a:t>Set Theory, Relation, Function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486400" y="3314701"/>
            <a:ext cx="2628900" cy="9715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Aditya Narayan Singh</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IN" sz="1800" dirty="0">
                <a:solidFill>
                  <a:schemeClr val="tx1"/>
                </a:solidFill>
                <a:latin typeface="Times New Roman" panose="02020603050405020304" pitchFamily="18" charset="0"/>
                <a:cs typeface="Times New Roman" panose="02020603050405020304" pitchFamily="18" charset="0"/>
              </a:rPr>
              <a:t>Department of MCA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28750" y="4457700"/>
            <a:ext cx="400050" cy="400050"/>
          </a:xfrm>
          <a:prstGeom prst="rect">
            <a:avLst/>
          </a:prstGeom>
          <a:noFill/>
        </p:spPr>
      </p:pic>
      <p:sp>
        <p:nvSpPr>
          <p:cNvPr id="9" name="Date Placeholder 8"/>
          <p:cNvSpPr>
            <a:spLocks noGrp="1"/>
          </p:cNvSpPr>
          <p:nvPr>
            <p:ph type="dt" sz="half" idx="10"/>
          </p:nvPr>
        </p:nvSpPr>
        <p:spPr>
          <a:xfrm>
            <a:off x="500034" y="4869662"/>
            <a:ext cx="1339463" cy="273844"/>
          </a:xfrm>
        </p:spPr>
        <p:txBody>
          <a:bodyPr/>
          <a:lstStyle/>
          <a:p>
            <a:fld id="{62C63813-9FE4-4C62-9486-1BCF043BF6F5}"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7" y="4822052"/>
            <a:ext cx="4121955" cy="26430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5" name="Subtitle 2"/>
          <p:cNvSpPr txBox="1">
            <a:spLocks/>
          </p:cNvSpPr>
          <p:nvPr/>
        </p:nvSpPr>
        <p:spPr>
          <a:xfrm>
            <a:off x="1428750" y="3429000"/>
            <a:ext cx="2000250" cy="637845"/>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a:solidFill>
                  <a:schemeClr val="tx1"/>
                </a:solidFill>
                <a:latin typeface="Times New Roman" panose="02020603050405020304" pitchFamily="18" charset="0"/>
                <a:cs typeface="Times New Roman" panose="02020603050405020304" pitchFamily="18" charset="0"/>
              </a:rPr>
              <a:t>MCA</a:t>
            </a:r>
          </a:p>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Ist</a:t>
            </a:r>
            <a:r>
              <a:rPr lang="en-US" sz="1800" dirty="0">
                <a:solidFill>
                  <a:schemeClr val="tx1"/>
                </a:solidFill>
                <a:latin typeface="Times New Roman" panose="02020603050405020304" pitchFamily="18" charset="0"/>
                <a:cs typeface="Times New Roman" panose="02020603050405020304" pitchFamily="18" charset="0"/>
              </a:rPr>
              <a:t> Sem</a:t>
            </a:r>
          </a:p>
        </p:txBody>
      </p:sp>
      <p:sp>
        <p:nvSpPr>
          <p:cNvPr id="12" name="Rectangle 11"/>
          <p:cNvSpPr/>
          <p:nvPr/>
        </p:nvSpPr>
        <p:spPr>
          <a:xfrm>
            <a:off x="1428750" y="2114550"/>
            <a:ext cx="1178727" cy="267893"/>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a:latin typeface="Times New Roman" pitchFamily="18" charset="0"/>
                <a:cs typeface="Times New Roman" pitchFamily="18" charset="0"/>
              </a:rPr>
              <a:t>UNIT-1</a:t>
            </a:r>
            <a:endParaRPr lang="en-US" sz="1800" dirty="0">
              <a:latin typeface="Times New Roman" pitchFamily="18" charset="0"/>
              <a:cs typeface="Times New Roman" pitchFamily="18" charset="0"/>
            </a:endParaRPr>
          </a:p>
        </p:txBody>
      </p:sp>
      <p:sp>
        <p:nvSpPr>
          <p:cNvPr id="14" name="Rectangle 13"/>
          <p:cNvSpPr/>
          <p:nvPr/>
        </p:nvSpPr>
        <p:spPr>
          <a:xfrm>
            <a:off x="1428751" y="2686050"/>
            <a:ext cx="2518190" cy="3750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a:solidFill>
                  <a:schemeClr val="tx1"/>
                </a:solidFill>
                <a:latin typeface="Times New Roman" panose="02020603050405020304" pitchFamily="18" charset="0"/>
                <a:cs typeface="Times New Roman" panose="02020603050405020304" pitchFamily="18" charset="0"/>
              </a:rPr>
              <a:t>Discrete Mathematics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4" cstate="print"/>
          <a:srcRect/>
          <a:stretch>
            <a:fillRect/>
          </a:stretch>
        </p:blipFill>
        <p:spPr bwMode="auto">
          <a:xfrm>
            <a:off x="6125766" y="2089547"/>
            <a:ext cx="1143000" cy="1143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819150"/>
            <a:ext cx="7429500" cy="3849592"/>
          </a:xfrm>
        </p:spPr>
        <p:txBody>
          <a:bodyPr>
            <a:noAutofit/>
          </a:bodyPr>
          <a:lstStyle/>
          <a:p>
            <a:pPr algn="just"/>
            <a:r>
              <a:rPr lang="en-US" sz="1800" dirty="0">
                <a:latin typeface="+mj-lt"/>
              </a:rPr>
              <a:t>A set is an unordered collection of distinct objects, called elements or members of the set.</a:t>
            </a:r>
          </a:p>
          <a:p>
            <a:pPr algn="just"/>
            <a:r>
              <a:rPr lang="en-US" sz="1800" dirty="0">
                <a:latin typeface="+mj-lt"/>
              </a:rPr>
              <a:t>A set is said to contain its elements.</a:t>
            </a:r>
          </a:p>
          <a:p>
            <a:pPr algn="just"/>
            <a:r>
              <a:rPr lang="en-US" sz="1800" dirty="0">
                <a:latin typeface="+mj-lt"/>
              </a:rPr>
              <a:t>Sets are used to group objects together. Often, but not always, the objects in a set have similar properties.</a:t>
            </a:r>
          </a:p>
          <a:p>
            <a:pPr algn="just"/>
            <a:r>
              <a:rPr lang="en-US" sz="1800" dirty="0">
                <a:latin typeface="Times New Roman" panose="02020603050405020304" pitchFamily="18" charset="0"/>
                <a:cs typeface="Times New Roman" panose="02020603050405020304" pitchFamily="18" charset="0"/>
              </a:rPr>
              <a:t>An object can be numbers, alphabets, names, etc.</a:t>
            </a:r>
          </a:p>
          <a:p>
            <a:pPr algn="just"/>
            <a:r>
              <a:rPr lang="en-US" sz="1800" dirty="0">
                <a:latin typeface="Times New Roman" panose="02020603050405020304" pitchFamily="18" charset="0"/>
                <a:cs typeface="Times New Roman" panose="02020603050405020304" pitchFamily="18" charset="0"/>
              </a:rPr>
              <a:t>The idea of set theory is to turn logical predications, like "x is less than 100 and x is greater than 1", into objects which can be manipulated by good formal rules.</a:t>
            </a:r>
            <a:endParaRPr lang="en-US" sz="1800" dirty="0">
              <a:latin typeface="+mj-lt"/>
              <a:cs typeface="Times New Roman" panose="02020603050405020304" pitchFamily="18" charset="0"/>
            </a:endParaRPr>
          </a:p>
          <a:p>
            <a:pPr algn="just"/>
            <a:r>
              <a:rPr lang="en-US" sz="1800" dirty="0">
                <a:latin typeface="+mj-lt"/>
                <a:cs typeface="Times New Roman" panose="02020603050405020304" pitchFamily="18" charset="0"/>
              </a:rPr>
              <a:t>Set theory is important because it is a theor</a:t>
            </a:r>
            <a:r>
              <a:rPr lang="en-US" sz="1800" dirty="0">
                <a:latin typeface="Times New Roman" panose="02020603050405020304" pitchFamily="18" charset="0"/>
                <a:cs typeface="Times New Roman" panose="02020603050405020304" pitchFamily="18" charset="0"/>
              </a:rPr>
              <a:t>y of integers, models of axiom systems, infinite ordinals, and real numbers, all in one unified structure.</a:t>
            </a:r>
          </a:p>
        </p:txBody>
      </p:sp>
      <p:sp>
        <p:nvSpPr>
          <p:cNvPr id="4" name="Date Placeholder 3"/>
          <p:cNvSpPr>
            <a:spLocks noGrp="1"/>
          </p:cNvSpPr>
          <p:nvPr>
            <p:ph type="dt" sz="half" idx="10"/>
          </p:nvPr>
        </p:nvSpPr>
        <p:spPr/>
        <p:txBody>
          <a:bodyPr/>
          <a:lstStyle/>
          <a:p>
            <a:fld id="{624F1E6B-8120-4F07-B2FD-564A43DC2407}"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5"/>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Introduction to Sets </a:t>
            </a:r>
            <a:r>
              <a:rPr lang="en-IN" sz="2400" dirty="0">
                <a:latin typeface="Times New Roman" panose="02020603050405020304" pitchFamily="18" charset="0"/>
                <a:cs typeface="Times New Roman" panose="02020603050405020304" pitchFamily="18" charset="0"/>
              </a:rPr>
              <a:t>(CO1)</a:t>
            </a:r>
          </a:p>
        </p:txBody>
      </p:sp>
      <p:sp>
        <p:nvSpPr>
          <p:cNvPr id="9" name="Footer Placeholder 12"/>
          <p:cNvSpPr>
            <a:spLocks noGrp="1"/>
          </p:cNvSpPr>
          <p:nvPr>
            <p:ph type="ftr" sz="quarter" idx="11"/>
          </p:nvPr>
        </p:nvSpPr>
        <p:spPr>
          <a:xfrm>
            <a:off x="2857500" y="4755362"/>
            <a:ext cx="42862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92167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485900" y="4767268"/>
            <a:ext cx="1600200" cy="328607"/>
          </a:xfrm>
        </p:spPr>
        <p:txBody>
          <a:bodyPr/>
          <a:lstStyle/>
          <a:p>
            <a:fld id="{4AA4D4A2-566D-40B0-A877-3D1060C37CB1}"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a:xfrm>
            <a:off x="6057900" y="4767268"/>
            <a:ext cx="1600200" cy="328607"/>
          </a:xfrm>
        </p:spPr>
        <p:txBody>
          <a:bodyPr/>
          <a:lstStyle/>
          <a:p>
            <a:fld id="{B6F15528-21DE-4FAA-801E-634DDDAF4B2B}" type="slidenum">
              <a:rPr lang="en-US" smtClean="0">
                <a:solidFill>
                  <a:schemeClr val="tx1"/>
                </a:solidFill>
              </a:rPr>
              <a:pPr/>
              <a:t>100</a:t>
            </a:fld>
            <a:endParaRPr lang="en-US">
              <a:solidFill>
                <a:schemeClr val="tx1"/>
              </a:solidFill>
            </a:endParaRPr>
          </a:p>
        </p:txBody>
      </p:sp>
      <p:sp>
        <p:nvSpPr>
          <p:cNvPr id="7" name="Title 1"/>
          <p:cNvSpPr txBox="1">
            <a:spLocks/>
          </p:cNvSpPr>
          <p:nvPr/>
        </p:nvSpPr>
        <p:spPr>
          <a:xfrm>
            <a:off x="1028700" y="2"/>
            <a:ext cx="8001000" cy="47685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328607"/>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TextBox 10"/>
          <p:cNvSpPr txBox="1"/>
          <p:nvPr/>
        </p:nvSpPr>
        <p:spPr>
          <a:xfrm>
            <a:off x="5932170" y="1333567"/>
            <a:ext cx="373380" cy="346249"/>
          </a:xfrm>
          <a:prstGeom prst="rect">
            <a:avLst/>
          </a:prstGeom>
          <a:noFill/>
        </p:spPr>
        <p:txBody>
          <a:bodyPr wrap="square" lIns="68580" tIns="34290" rIns="68580" bIns="34290" rtlCol="0">
            <a:spAutoFit/>
          </a:bodyPr>
          <a:lstStyle/>
          <a:p>
            <a:endParaRPr lang="en-US" sz="1800" i="1" dirty="0"/>
          </a:p>
        </p:txBody>
      </p:sp>
      <p:grpSp>
        <p:nvGrpSpPr>
          <p:cNvPr id="12" name="Group 11"/>
          <p:cNvGrpSpPr/>
          <p:nvPr/>
        </p:nvGrpSpPr>
        <p:grpSpPr>
          <a:xfrm>
            <a:off x="1485900" y="800100"/>
            <a:ext cx="5837533" cy="2676638"/>
            <a:chOff x="304800" y="1524000"/>
            <a:chExt cx="7783377" cy="2974090"/>
          </a:xfrm>
        </p:grpSpPr>
        <p:sp>
          <p:nvSpPr>
            <p:cNvPr id="13" name="TextBox 12"/>
            <p:cNvSpPr txBox="1"/>
            <p:nvPr/>
          </p:nvSpPr>
          <p:spPr>
            <a:xfrm>
              <a:off x="5090622" y="1548708"/>
              <a:ext cx="640080" cy="615563"/>
            </a:xfrm>
            <a:prstGeom prst="rect">
              <a:avLst/>
            </a:prstGeom>
            <a:noFill/>
          </p:spPr>
          <p:txBody>
            <a:bodyPr wrap="square" rtlCol="0">
              <a:spAutoFit/>
            </a:bodyPr>
            <a:lstStyle/>
            <a:p>
              <a:r>
                <a:rPr lang="en-US" sz="3000" b="1" dirty="0"/>
                <a:t>A</a:t>
              </a:r>
            </a:p>
          </p:txBody>
        </p:sp>
        <p:sp>
          <p:nvSpPr>
            <p:cNvPr id="14" name="TextBox 13"/>
            <p:cNvSpPr txBox="1"/>
            <p:nvPr/>
          </p:nvSpPr>
          <p:spPr>
            <a:xfrm>
              <a:off x="7530804" y="1548708"/>
              <a:ext cx="557373" cy="615563"/>
            </a:xfrm>
            <a:prstGeom prst="rect">
              <a:avLst/>
            </a:prstGeom>
            <a:noFill/>
          </p:spPr>
          <p:txBody>
            <a:bodyPr wrap="square" rtlCol="0">
              <a:spAutoFit/>
            </a:bodyPr>
            <a:lstStyle/>
            <a:p>
              <a:r>
                <a:rPr lang="en-US" sz="3000" b="1" dirty="0"/>
                <a:t>C</a:t>
              </a:r>
            </a:p>
          </p:txBody>
        </p:sp>
        <p:cxnSp>
          <p:nvCxnSpPr>
            <p:cNvPr id="15" name="Straight Arrow Connector 14"/>
            <p:cNvCxnSpPr/>
            <p:nvPr/>
          </p:nvCxnSpPr>
          <p:spPr>
            <a:xfrm>
              <a:off x="5694680" y="1974273"/>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pic>
          <p:nvPicPr>
            <p:cNvPr id="16" name="Picture 15" descr="addin_tmp.png"/>
            <p:cNvPicPr>
              <a:picLocks noChangeAspect="1"/>
            </p:cNvPicPr>
            <p:nvPr>
              <p:custDataLst>
                <p:tags r:id="rId1"/>
              </p:custDataLst>
            </p:nvPr>
          </p:nvPicPr>
          <p:blipFill>
            <a:blip r:embed="rId3" cstate="print"/>
            <a:stretch>
              <a:fillRect/>
            </a:stretch>
          </p:blipFill>
          <p:spPr>
            <a:xfrm>
              <a:off x="6248400" y="1617609"/>
              <a:ext cx="668894" cy="310101"/>
            </a:xfrm>
            <a:prstGeom prst="rect">
              <a:avLst/>
            </a:prstGeom>
          </p:spPr>
        </p:pic>
        <p:grpSp>
          <p:nvGrpSpPr>
            <p:cNvPr id="17" name="Group 16"/>
            <p:cNvGrpSpPr/>
            <p:nvPr/>
          </p:nvGrpSpPr>
          <p:grpSpPr>
            <a:xfrm>
              <a:off x="304800" y="1524000"/>
              <a:ext cx="7720046" cy="2974090"/>
              <a:chOff x="304800" y="1524000"/>
              <a:chExt cx="7720046" cy="2974090"/>
            </a:xfrm>
          </p:grpSpPr>
          <p:grpSp>
            <p:nvGrpSpPr>
              <p:cNvPr id="18" name="Group 17"/>
              <p:cNvGrpSpPr/>
              <p:nvPr/>
            </p:nvGrpSpPr>
            <p:grpSpPr>
              <a:xfrm>
                <a:off x="304800" y="1524000"/>
                <a:ext cx="7688431" cy="2974090"/>
                <a:chOff x="304800" y="990600"/>
                <a:chExt cx="7688431" cy="2974090"/>
              </a:xfrm>
            </p:grpSpPr>
            <p:sp>
              <p:nvSpPr>
                <p:cNvPr id="36" name="TextBox 35"/>
                <p:cNvSpPr txBox="1"/>
                <p:nvPr/>
              </p:nvSpPr>
              <p:spPr>
                <a:xfrm>
                  <a:off x="304800" y="990600"/>
                  <a:ext cx="685800" cy="615563"/>
                </a:xfrm>
                <a:prstGeom prst="rect">
                  <a:avLst/>
                </a:prstGeom>
                <a:noFill/>
              </p:spPr>
              <p:txBody>
                <a:bodyPr wrap="square" rtlCol="0">
                  <a:spAutoFit/>
                </a:bodyPr>
                <a:lstStyle/>
                <a:p>
                  <a:r>
                    <a:rPr lang="en-US" sz="3000" b="1" dirty="0"/>
                    <a:t>A</a:t>
                  </a:r>
                </a:p>
              </p:txBody>
            </p:sp>
            <p:sp>
              <p:nvSpPr>
                <p:cNvPr id="37" name="TextBox 36"/>
                <p:cNvSpPr txBox="1"/>
                <p:nvPr/>
              </p:nvSpPr>
              <p:spPr>
                <a:xfrm>
                  <a:off x="2133600" y="990600"/>
                  <a:ext cx="685800" cy="615563"/>
                </a:xfrm>
                <a:prstGeom prst="rect">
                  <a:avLst/>
                </a:prstGeom>
                <a:noFill/>
              </p:spPr>
              <p:txBody>
                <a:bodyPr wrap="square" rtlCol="0">
                  <a:spAutoFit/>
                </a:bodyPr>
                <a:lstStyle/>
                <a:p>
                  <a:r>
                    <a:rPr lang="en-US" sz="3000" b="1" dirty="0"/>
                    <a:t>B</a:t>
                  </a:r>
                </a:p>
              </p:txBody>
            </p:sp>
            <p:sp>
              <p:nvSpPr>
                <p:cNvPr id="38" name="TextBox 37"/>
                <p:cNvSpPr txBox="1"/>
                <p:nvPr/>
              </p:nvSpPr>
              <p:spPr>
                <a:xfrm>
                  <a:off x="4107873" y="1003454"/>
                  <a:ext cx="685800" cy="615563"/>
                </a:xfrm>
                <a:prstGeom prst="rect">
                  <a:avLst/>
                </a:prstGeom>
                <a:noFill/>
              </p:spPr>
              <p:txBody>
                <a:bodyPr wrap="square" rtlCol="0">
                  <a:spAutoFit/>
                </a:bodyPr>
                <a:lstStyle/>
                <a:p>
                  <a:r>
                    <a:rPr lang="en-US" sz="3000" b="1" dirty="0"/>
                    <a:t>C</a:t>
                  </a:r>
                </a:p>
              </p:txBody>
            </p:sp>
            <p:sp>
              <p:nvSpPr>
                <p:cNvPr id="39" name="Flowchart: Connector 38"/>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1463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84909" y="1728061"/>
                  <a:ext cx="203200" cy="341980"/>
                </a:xfrm>
                <a:prstGeom prst="rect">
                  <a:avLst/>
                </a:prstGeom>
                <a:noFill/>
              </p:spPr>
              <p:txBody>
                <a:bodyPr wrap="square" rtlCol="0">
                  <a:spAutoFit/>
                </a:bodyPr>
                <a:lstStyle/>
                <a:p>
                  <a:r>
                    <a:rPr lang="en-US" dirty="0"/>
                    <a:t>a</a:t>
                  </a:r>
                </a:p>
              </p:txBody>
            </p:sp>
            <p:sp>
              <p:nvSpPr>
                <p:cNvPr id="47" name="TextBox 46"/>
                <p:cNvSpPr txBox="1"/>
                <p:nvPr/>
              </p:nvSpPr>
              <p:spPr>
                <a:xfrm>
                  <a:off x="457200" y="2286000"/>
                  <a:ext cx="203200" cy="341980"/>
                </a:xfrm>
                <a:prstGeom prst="rect">
                  <a:avLst/>
                </a:prstGeom>
                <a:noFill/>
              </p:spPr>
              <p:txBody>
                <a:bodyPr wrap="square" rtlCol="0">
                  <a:spAutoFit/>
                </a:bodyPr>
                <a:lstStyle/>
                <a:p>
                  <a:r>
                    <a:rPr lang="en-US" dirty="0"/>
                    <a:t>b</a:t>
                  </a:r>
                </a:p>
              </p:txBody>
            </p:sp>
            <p:sp>
              <p:nvSpPr>
                <p:cNvPr id="48" name="TextBox 47"/>
                <p:cNvSpPr txBox="1"/>
                <p:nvPr/>
              </p:nvSpPr>
              <p:spPr>
                <a:xfrm>
                  <a:off x="457200" y="2743200"/>
                  <a:ext cx="203200" cy="341980"/>
                </a:xfrm>
                <a:prstGeom prst="rect">
                  <a:avLst/>
                </a:prstGeom>
                <a:noFill/>
              </p:spPr>
              <p:txBody>
                <a:bodyPr wrap="square" rtlCol="0">
                  <a:spAutoFit/>
                </a:bodyPr>
                <a:lstStyle/>
                <a:p>
                  <a:r>
                    <a:rPr lang="en-US" dirty="0"/>
                    <a:t>c</a:t>
                  </a:r>
                </a:p>
              </p:txBody>
            </p:sp>
            <p:sp>
              <p:nvSpPr>
                <p:cNvPr id="49" name="TextBox 48"/>
                <p:cNvSpPr txBox="1"/>
                <p:nvPr/>
              </p:nvSpPr>
              <p:spPr>
                <a:xfrm>
                  <a:off x="457200" y="3200400"/>
                  <a:ext cx="203200" cy="341980"/>
                </a:xfrm>
                <a:prstGeom prst="rect">
                  <a:avLst/>
                </a:prstGeom>
                <a:noFill/>
              </p:spPr>
              <p:txBody>
                <a:bodyPr wrap="square" rtlCol="0">
                  <a:spAutoFit/>
                </a:bodyPr>
                <a:lstStyle/>
                <a:p>
                  <a:r>
                    <a:rPr lang="en-US" dirty="0"/>
                    <a:t>d</a:t>
                  </a:r>
                </a:p>
              </p:txBody>
            </p:sp>
            <p:sp>
              <p:nvSpPr>
                <p:cNvPr id="50" name="TextBox 49"/>
                <p:cNvSpPr txBox="1"/>
                <p:nvPr/>
              </p:nvSpPr>
              <p:spPr>
                <a:xfrm>
                  <a:off x="2159000" y="1681067"/>
                  <a:ext cx="228600" cy="341980"/>
                </a:xfrm>
                <a:prstGeom prst="rect">
                  <a:avLst/>
                </a:prstGeom>
                <a:noFill/>
              </p:spPr>
              <p:txBody>
                <a:bodyPr wrap="square" rtlCol="0">
                  <a:spAutoFit/>
                </a:bodyPr>
                <a:lstStyle/>
                <a:p>
                  <a:r>
                    <a:rPr lang="en-US" dirty="0"/>
                    <a:t>v</a:t>
                  </a:r>
                </a:p>
              </p:txBody>
            </p:sp>
            <p:sp>
              <p:nvSpPr>
                <p:cNvPr id="51" name="TextBox 50"/>
                <p:cNvSpPr txBox="1"/>
                <p:nvPr/>
              </p:nvSpPr>
              <p:spPr>
                <a:xfrm>
                  <a:off x="2178237" y="2465101"/>
                  <a:ext cx="203200" cy="341980"/>
                </a:xfrm>
                <a:prstGeom prst="rect">
                  <a:avLst/>
                </a:prstGeom>
                <a:noFill/>
              </p:spPr>
              <p:txBody>
                <a:bodyPr wrap="square" rtlCol="0">
                  <a:spAutoFit/>
                </a:bodyPr>
                <a:lstStyle/>
                <a:p>
                  <a:r>
                    <a:rPr lang="en-US" dirty="0"/>
                    <a:t>w</a:t>
                  </a:r>
                </a:p>
              </p:txBody>
            </p:sp>
            <p:sp>
              <p:nvSpPr>
                <p:cNvPr id="52" name="TextBox 51"/>
                <p:cNvSpPr txBox="1"/>
                <p:nvPr/>
              </p:nvSpPr>
              <p:spPr>
                <a:xfrm>
                  <a:off x="2229037" y="3085578"/>
                  <a:ext cx="127000" cy="341980"/>
                </a:xfrm>
                <a:prstGeom prst="rect">
                  <a:avLst/>
                </a:prstGeom>
                <a:noFill/>
              </p:spPr>
              <p:txBody>
                <a:bodyPr wrap="square" rtlCol="0">
                  <a:spAutoFit/>
                </a:bodyPr>
                <a:lstStyle/>
                <a:p>
                  <a:r>
                    <a:rPr lang="en-US" dirty="0"/>
                    <a:t>x</a:t>
                  </a:r>
                </a:p>
              </p:txBody>
            </p:sp>
            <p:cxnSp>
              <p:nvCxnSpPr>
                <p:cNvPr id="53" name="Straight Arrow Connector 52"/>
                <p:cNvCxnSpPr>
                  <a:stCxn id="39" idx="6"/>
                  <a:endCxn id="51" idx="1"/>
                </p:cNvCxnSpPr>
                <p:nvPr/>
              </p:nvCxnSpPr>
              <p:spPr>
                <a:xfrm>
                  <a:off x="762000" y="2453640"/>
                  <a:ext cx="1416237" cy="182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Flowchart: Connector 53"/>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247900" y="3622710"/>
                  <a:ext cx="203200" cy="341980"/>
                </a:xfrm>
                <a:prstGeom prst="rect">
                  <a:avLst/>
                </a:prstGeom>
                <a:noFill/>
              </p:spPr>
              <p:txBody>
                <a:bodyPr wrap="square" rtlCol="0">
                  <a:spAutoFit/>
                </a:bodyPr>
                <a:lstStyle/>
                <a:p>
                  <a:r>
                    <a:rPr lang="en-US" dirty="0"/>
                    <a:t>y</a:t>
                  </a:r>
                </a:p>
              </p:txBody>
            </p:sp>
            <p:cxnSp>
              <p:nvCxnSpPr>
                <p:cNvPr id="56" name="Straight Arrow Connector 55"/>
                <p:cNvCxnSpPr>
                  <a:stCxn id="41" idx="5"/>
                  <a:endCxn id="54" idx="1"/>
                </p:cNvCxnSpPr>
                <p:nvPr/>
              </p:nvCxnSpPr>
              <p:spPr>
                <a:xfrm>
                  <a:off x="717363" y="2001987"/>
                  <a:ext cx="1562474" cy="1726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45" idx="2"/>
                </p:cNvCxnSpPr>
                <p:nvPr/>
              </p:nvCxnSpPr>
              <p:spPr>
                <a:xfrm>
                  <a:off x="762000" y="2910840"/>
                  <a:ext cx="142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71600" y="990600"/>
                  <a:ext cx="355600" cy="410375"/>
                </a:xfrm>
                <a:prstGeom prst="rect">
                  <a:avLst/>
                </a:prstGeom>
                <a:noFill/>
              </p:spPr>
              <p:txBody>
                <a:bodyPr wrap="square" rtlCol="0">
                  <a:spAutoFit/>
                </a:bodyPr>
                <a:lstStyle/>
                <a:p>
                  <a:r>
                    <a:rPr lang="en-US" sz="1800" i="1" dirty="0"/>
                    <a:t>g</a:t>
                  </a:r>
                </a:p>
              </p:txBody>
            </p:sp>
            <p:cxnSp>
              <p:nvCxnSpPr>
                <p:cNvPr id="60" name="Straight Arrow Connector 5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61" name="Flowchart: Connector 60"/>
                <p:cNvSpPr/>
                <p:nvPr/>
              </p:nvSpPr>
              <p:spPr>
                <a:xfrm>
                  <a:off x="4216400" y="1874205"/>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4233194" y="3039398"/>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4217555" y="1838860"/>
                  <a:ext cx="203200" cy="341980"/>
                </a:xfrm>
                <a:prstGeom prst="rect">
                  <a:avLst/>
                </a:prstGeom>
                <a:noFill/>
              </p:spPr>
              <p:txBody>
                <a:bodyPr wrap="square" rtlCol="0">
                  <a:spAutoFit/>
                </a:bodyPr>
                <a:lstStyle/>
                <a:p>
                  <a:r>
                    <a:rPr lang="en-US" dirty="0"/>
                    <a:t>h</a:t>
                  </a:r>
                </a:p>
              </p:txBody>
            </p:sp>
            <p:sp>
              <p:nvSpPr>
                <p:cNvPr id="65" name="TextBox 64"/>
                <p:cNvSpPr txBox="1"/>
                <p:nvPr/>
              </p:nvSpPr>
              <p:spPr>
                <a:xfrm>
                  <a:off x="4271294" y="2971653"/>
                  <a:ext cx="228600" cy="341980"/>
                </a:xfrm>
                <a:prstGeom prst="rect">
                  <a:avLst/>
                </a:prstGeom>
                <a:noFill/>
              </p:spPr>
              <p:txBody>
                <a:bodyPr wrap="square" rtlCol="0">
                  <a:spAutoFit/>
                </a:bodyPr>
                <a:lstStyle/>
                <a:p>
                  <a:r>
                    <a:rPr lang="en-US" dirty="0"/>
                    <a:t>j</a:t>
                  </a:r>
                </a:p>
              </p:txBody>
            </p:sp>
            <p:sp>
              <p:nvSpPr>
                <p:cNvPr id="66" name="TextBox 65"/>
                <p:cNvSpPr txBox="1"/>
                <p:nvPr/>
              </p:nvSpPr>
              <p:spPr>
                <a:xfrm>
                  <a:off x="4253239" y="2316480"/>
                  <a:ext cx="203200" cy="341980"/>
                </a:xfrm>
                <a:prstGeom prst="rect">
                  <a:avLst/>
                </a:prstGeom>
                <a:noFill/>
              </p:spPr>
              <p:txBody>
                <a:bodyPr wrap="square" rtlCol="0">
                  <a:spAutoFit/>
                </a:bodyPr>
                <a:lstStyle/>
                <a:p>
                  <a:r>
                    <a:rPr lang="en-US" dirty="0"/>
                    <a:t>i</a:t>
                  </a:r>
                </a:p>
              </p:txBody>
            </p:sp>
            <p:cxnSp>
              <p:nvCxnSpPr>
                <p:cNvPr id="67" name="Straight Arrow Connector 66"/>
                <p:cNvCxnSpPr>
                  <a:stCxn id="43" idx="6"/>
                  <a:endCxn id="62" idx="1"/>
                </p:cNvCxnSpPr>
                <p:nvPr/>
              </p:nvCxnSpPr>
              <p:spPr>
                <a:xfrm>
                  <a:off x="2451100" y="1859280"/>
                  <a:ext cx="1809937" cy="543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5" idx="6"/>
                  <a:endCxn id="62" idx="2"/>
                </p:cNvCxnSpPr>
                <p:nvPr/>
              </p:nvCxnSpPr>
              <p:spPr>
                <a:xfrm flipV="1">
                  <a:off x="2489200" y="2499360"/>
                  <a:ext cx="1727200" cy="777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6"/>
                  <a:endCxn id="63" idx="2"/>
                </p:cNvCxnSpPr>
                <p:nvPr/>
              </p:nvCxnSpPr>
              <p:spPr>
                <a:xfrm flipV="1">
                  <a:off x="2540000" y="3176558"/>
                  <a:ext cx="1693194" cy="6486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4" idx="6"/>
                  <a:endCxn id="61" idx="2"/>
                </p:cNvCxnSpPr>
                <p:nvPr/>
              </p:nvCxnSpPr>
              <p:spPr>
                <a:xfrm flipV="1">
                  <a:off x="2489200" y="2011365"/>
                  <a:ext cx="1727200" cy="625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4200" y="990600"/>
                  <a:ext cx="355600" cy="410375"/>
                </a:xfrm>
                <a:prstGeom prst="rect">
                  <a:avLst/>
                </a:prstGeom>
                <a:noFill/>
              </p:spPr>
              <p:txBody>
                <a:bodyPr wrap="square" rtlCol="0">
                  <a:spAutoFit/>
                </a:bodyPr>
                <a:lstStyle/>
                <a:p>
                  <a:r>
                    <a:rPr lang="en-US" sz="1800" i="1" dirty="0"/>
                    <a:t>f</a:t>
                  </a:r>
                </a:p>
              </p:txBody>
            </p:sp>
            <p:cxnSp>
              <p:nvCxnSpPr>
                <p:cNvPr id="72" name="Straight Arrow Connector 71"/>
                <p:cNvCxnSpPr>
                  <a:stCxn id="42" idx="6"/>
                  <a:endCxn id="44" idx="3"/>
                </p:cNvCxnSpPr>
                <p:nvPr/>
              </p:nvCxnSpPr>
              <p:spPr>
                <a:xfrm flipV="1">
                  <a:off x="762000" y="2733507"/>
                  <a:ext cx="1467037" cy="634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Flowchart: Connector 72"/>
                <p:cNvSpPr/>
                <p:nvPr/>
              </p:nvSpPr>
              <p:spPr>
                <a:xfrm>
                  <a:off x="7688431" y="1874924"/>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Flowchart: Connector 18"/>
              <p:cNvSpPr/>
              <p:nvPr/>
            </p:nvSpPr>
            <p:spPr>
              <a:xfrm>
                <a:off x="5232862" y="2857500"/>
                <a:ext cx="355600" cy="290594"/>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5250243" y="3276600"/>
                <a:ext cx="355600" cy="312549"/>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5231518" y="2273343"/>
                <a:ext cx="345440" cy="302217"/>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240461" y="3751859"/>
                <a:ext cx="355600" cy="29916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7670884" y="2895600"/>
                <a:ext cx="302030" cy="30861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61998" y="2230775"/>
                <a:ext cx="284480" cy="341980"/>
              </a:xfrm>
              <a:prstGeom prst="rect">
                <a:avLst/>
              </a:prstGeom>
              <a:noFill/>
            </p:spPr>
            <p:txBody>
              <a:bodyPr wrap="square" rtlCol="0">
                <a:spAutoFit/>
              </a:bodyPr>
              <a:lstStyle/>
              <a:p>
                <a:r>
                  <a:rPr lang="en-US" dirty="0"/>
                  <a:t>a</a:t>
                </a:r>
              </a:p>
            </p:txBody>
          </p:sp>
          <p:sp>
            <p:nvSpPr>
              <p:cNvPr id="25" name="TextBox 24"/>
              <p:cNvSpPr txBox="1"/>
              <p:nvPr/>
            </p:nvSpPr>
            <p:spPr>
              <a:xfrm>
                <a:off x="5283200" y="2805231"/>
                <a:ext cx="284480" cy="341980"/>
              </a:xfrm>
              <a:prstGeom prst="rect">
                <a:avLst/>
              </a:prstGeom>
              <a:noFill/>
            </p:spPr>
            <p:txBody>
              <a:bodyPr wrap="square" rtlCol="0">
                <a:spAutoFit/>
              </a:bodyPr>
              <a:lstStyle/>
              <a:p>
                <a:r>
                  <a:rPr lang="en-US" dirty="0"/>
                  <a:t>b</a:t>
                </a:r>
              </a:p>
            </p:txBody>
          </p:sp>
          <p:sp>
            <p:nvSpPr>
              <p:cNvPr id="26" name="TextBox 25"/>
              <p:cNvSpPr txBox="1"/>
              <p:nvPr/>
            </p:nvSpPr>
            <p:spPr>
              <a:xfrm>
                <a:off x="5276021" y="3257673"/>
                <a:ext cx="284480" cy="341980"/>
              </a:xfrm>
              <a:prstGeom prst="rect">
                <a:avLst/>
              </a:prstGeom>
              <a:noFill/>
            </p:spPr>
            <p:txBody>
              <a:bodyPr wrap="square" rtlCol="0">
                <a:spAutoFit/>
              </a:bodyPr>
              <a:lstStyle/>
              <a:p>
                <a:r>
                  <a:rPr lang="en-US" dirty="0"/>
                  <a:t>c</a:t>
                </a:r>
              </a:p>
            </p:txBody>
          </p:sp>
          <p:sp>
            <p:nvSpPr>
              <p:cNvPr id="27" name="TextBox 26"/>
              <p:cNvSpPr txBox="1"/>
              <p:nvPr/>
            </p:nvSpPr>
            <p:spPr>
              <a:xfrm>
                <a:off x="5261998" y="3709958"/>
                <a:ext cx="284480" cy="341980"/>
              </a:xfrm>
              <a:prstGeom prst="rect">
                <a:avLst/>
              </a:prstGeom>
              <a:noFill/>
            </p:spPr>
            <p:txBody>
              <a:bodyPr wrap="square" rtlCol="0">
                <a:spAutoFit/>
              </a:bodyPr>
              <a:lstStyle/>
              <a:p>
                <a:r>
                  <a:rPr lang="en-US" dirty="0"/>
                  <a:t>d</a:t>
                </a:r>
              </a:p>
            </p:txBody>
          </p:sp>
          <p:sp>
            <p:nvSpPr>
              <p:cNvPr id="28" name="TextBox 27"/>
              <p:cNvSpPr txBox="1"/>
              <p:nvPr/>
            </p:nvSpPr>
            <p:spPr>
              <a:xfrm>
                <a:off x="7693218" y="2857500"/>
                <a:ext cx="232547" cy="341980"/>
              </a:xfrm>
              <a:prstGeom prst="rect">
                <a:avLst/>
              </a:prstGeom>
              <a:noFill/>
            </p:spPr>
            <p:txBody>
              <a:bodyPr wrap="square" rtlCol="0">
                <a:spAutoFit/>
              </a:bodyPr>
              <a:lstStyle/>
              <a:p>
                <a:r>
                  <a:rPr lang="en-US" dirty="0"/>
                  <a:t>i</a:t>
                </a:r>
              </a:p>
            </p:txBody>
          </p:sp>
          <p:sp>
            <p:nvSpPr>
              <p:cNvPr id="29" name="TextBox 28"/>
              <p:cNvSpPr txBox="1"/>
              <p:nvPr/>
            </p:nvSpPr>
            <p:spPr>
              <a:xfrm>
                <a:off x="7740366" y="3579614"/>
                <a:ext cx="284480" cy="341980"/>
              </a:xfrm>
              <a:prstGeom prst="rect">
                <a:avLst/>
              </a:prstGeom>
              <a:noFill/>
            </p:spPr>
            <p:txBody>
              <a:bodyPr wrap="square" rtlCol="0">
                <a:spAutoFit/>
              </a:bodyPr>
              <a:lstStyle/>
              <a:p>
                <a:r>
                  <a:rPr lang="en-US" dirty="0"/>
                  <a:t>j</a:t>
                </a:r>
              </a:p>
            </p:txBody>
          </p:sp>
          <p:sp>
            <p:nvSpPr>
              <p:cNvPr id="30" name="Flowchart: Connector 29"/>
              <p:cNvSpPr/>
              <p:nvPr/>
            </p:nvSpPr>
            <p:spPr>
              <a:xfrm>
                <a:off x="7674326" y="3601640"/>
                <a:ext cx="350520" cy="31466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710893" y="2360099"/>
                <a:ext cx="313953" cy="341980"/>
              </a:xfrm>
              <a:prstGeom prst="rect">
                <a:avLst/>
              </a:prstGeom>
              <a:noFill/>
            </p:spPr>
            <p:txBody>
              <a:bodyPr wrap="square" rtlCol="0">
                <a:spAutoFit/>
              </a:bodyPr>
              <a:lstStyle/>
              <a:p>
                <a:r>
                  <a:rPr lang="en-US" dirty="0"/>
                  <a:t>h</a:t>
                </a:r>
              </a:p>
            </p:txBody>
          </p:sp>
          <p:cxnSp>
            <p:nvCxnSpPr>
              <p:cNvPr id="32" name="Straight Arrow Connector 31"/>
              <p:cNvCxnSpPr>
                <a:stCxn id="21" idx="6"/>
                <a:endCxn id="30" idx="1"/>
              </p:cNvCxnSpPr>
              <p:nvPr/>
            </p:nvCxnSpPr>
            <p:spPr>
              <a:xfrm>
                <a:off x="5576958" y="2424452"/>
                <a:ext cx="2148700" cy="1223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6"/>
                <a:endCxn id="73" idx="3"/>
              </p:cNvCxnSpPr>
              <p:nvPr/>
            </p:nvCxnSpPr>
            <p:spPr>
              <a:xfrm flipV="1">
                <a:off x="5596061" y="2642471"/>
                <a:ext cx="2137007" cy="1258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9" idx="6"/>
                <a:endCxn id="73" idx="2"/>
              </p:cNvCxnSpPr>
              <p:nvPr/>
            </p:nvCxnSpPr>
            <p:spPr>
              <a:xfrm flipV="1">
                <a:off x="5588462" y="2545484"/>
                <a:ext cx="2099969" cy="457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6"/>
                <a:endCxn id="23" idx="2"/>
              </p:cNvCxnSpPr>
              <p:nvPr/>
            </p:nvCxnSpPr>
            <p:spPr>
              <a:xfrm flipV="1">
                <a:off x="5605843" y="3049905"/>
                <a:ext cx="2065041" cy="38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8924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89E360-4A99-4C15-AE4F-45C24A0F84A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101</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485900" y="800100"/>
            <a:ext cx="6172200" cy="3486150"/>
          </a:xfrm>
        </p:spPr>
        <p:txBody>
          <a:bodyPr>
            <a:normAutofit/>
          </a:bodyPr>
          <a:lstStyle/>
          <a:p>
            <a:r>
              <a:rPr lang="en-US" sz="1700" b="1" dirty="0">
                <a:latin typeface="Times New Roman" panose="02020603050405020304" pitchFamily="18" charset="0"/>
                <a:cs typeface="Times New Roman" panose="02020603050405020304" pitchFamily="18" charset="0"/>
              </a:rPr>
              <a:t>Example</a:t>
            </a:r>
            <a:r>
              <a:rPr lang="en-US" sz="1700" dirty="0">
                <a:latin typeface="Times New Roman" panose="02020603050405020304" pitchFamily="18" charset="0"/>
                <a:cs typeface="Times New Roman" panose="02020603050405020304" pitchFamily="18" charset="0"/>
              </a:rPr>
              <a:t>: If                     and                            then </a:t>
            </a:r>
          </a:p>
          <a:p>
            <a:pPr algn="ctr">
              <a:buNone/>
            </a:pPr>
            <a:endParaRPr lang="en-US" sz="1700" dirty="0">
              <a:latin typeface="Times New Roman" panose="02020603050405020304" pitchFamily="18" charset="0"/>
              <a:cs typeface="Times New Roman" panose="02020603050405020304" pitchFamily="18" charset="0"/>
            </a:endParaRPr>
          </a:p>
          <a:p>
            <a:pPr algn="ctr">
              <a:buNone/>
            </a:pPr>
            <a:r>
              <a:rPr lang="en-US" sz="1700" dirty="0">
                <a:latin typeface="Times New Roman" panose="02020603050405020304" pitchFamily="18" charset="0"/>
                <a:cs typeface="Times New Roman" panose="02020603050405020304" pitchFamily="18" charset="0"/>
              </a:rPr>
              <a:t>and  </a:t>
            </a:r>
          </a:p>
        </p:txBody>
      </p:sp>
      <p:pic>
        <p:nvPicPr>
          <p:cNvPr id="12" name="Picture 11" descr="addin_tmp.png"/>
          <p:cNvPicPr>
            <a:picLocks noChangeAspect="1"/>
          </p:cNvPicPr>
          <p:nvPr>
            <p:custDataLst>
              <p:tags r:id="rId1"/>
            </p:custDataLst>
          </p:nvPr>
        </p:nvPicPr>
        <p:blipFill>
          <a:blip r:embed="rId6" cstate="print"/>
          <a:stretch>
            <a:fillRect/>
          </a:stretch>
        </p:blipFill>
        <p:spPr>
          <a:xfrm>
            <a:off x="2971800" y="857250"/>
            <a:ext cx="914400" cy="236883"/>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4343400" y="872258"/>
            <a:ext cx="1314450" cy="224664"/>
          </a:xfrm>
          <a:prstGeom prst="rect">
            <a:avLst/>
          </a:prstGeom>
        </p:spPr>
      </p:pic>
      <p:pic>
        <p:nvPicPr>
          <p:cNvPr id="14" name="Picture 13" descr="addin_tmp.png"/>
          <p:cNvPicPr>
            <a:picLocks noChangeAspect="1"/>
          </p:cNvPicPr>
          <p:nvPr>
            <p:custDataLst>
              <p:tags r:id="rId3"/>
            </p:custDataLst>
          </p:nvPr>
        </p:nvPicPr>
        <p:blipFill>
          <a:blip r:embed="rId8" cstate="print"/>
          <a:stretch>
            <a:fillRect/>
          </a:stretch>
        </p:blipFill>
        <p:spPr>
          <a:xfrm>
            <a:off x="3543301" y="1200150"/>
            <a:ext cx="1833086" cy="233629"/>
          </a:xfrm>
          <a:prstGeom prst="rect">
            <a:avLst/>
          </a:prstGeom>
        </p:spPr>
      </p:pic>
      <p:pic>
        <p:nvPicPr>
          <p:cNvPr id="15" name="Picture 14" descr="addin_tmp.png"/>
          <p:cNvPicPr>
            <a:picLocks noChangeAspect="1"/>
          </p:cNvPicPr>
          <p:nvPr>
            <p:custDataLst>
              <p:tags r:id="rId4"/>
            </p:custDataLst>
          </p:nvPr>
        </p:nvPicPr>
        <p:blipFill>
          <a:blip r:embed="rId9" cstate="print"/>
          <a:stretch>
            <a:fillRect/>
          </a:stretch>
        </p:blipFill>
        <p:spPr>
          <a:xfrm>
            <a:off x="3600453" y="1771650"/>
            <a:ext cx="1764713" cy="245960"/>
          </a:xfrm>
          <a:prstGeom prst="rect">
            <a:avLst/>
          </a:prstGeom>
        </p:spPr>
      </p:pic>
    </p:spTree>
    <p:extLst>
      <p:ext uri="{BB962C8B-B14F-4D97-AF65-F5344CB8AC3E}">
        <p14:creationId xmlns:p14="http://schemas.microsoft.com/office/powerpoint/2010/main" val="769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07A44-5330-4B09-A473-EB3AB2C5E6FD}"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102</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Graphs of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7" name="Content Placeholder 2"/>
          <p:cNvSpPr>
            <a:spLocks noGrp="1"/>
          </p:cNvSpPr>
          <p:nvPr>
            <p:ph idx="1"/>
          </p:nvPr>
        </p:nvSpPr>
        <p:spPr>
          <a:xfrm>
            <a:off x="1257300" y="628650"/>
            <a:ext cx="7086600" cy="4114800"/>
          </a:xfrm>
        </p:spPr>
        <p:txBody>
          <a:bodyPr>
            <a:normAutofit/>
          </a:bodyPr>
          <a:lstStyle/>
          <a:p>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a function from the set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the set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The </a:t>
            </a:r>
            <a:r>
              <a:rPr lang="en-US" sz="1800" b="1" i="1" dirty="0">
                <a:latin typeface="Times New Roman" panose="02020603050405020304" pitchFamily="18" charset="0"/>
                <a:cs typeface="Times New Roman" panose="02020603050405020304" pitchFamily="18" charset="0"/>
              </a:rPr>
              <a:t>graph</a:t>
            </a:r>
            <a:r>
              <a:rPr lang="en-US" sz="1800" dirty="0">
                <a:latin typeface="Times New Roman" panose="02020603050405020304" pitchFamily="18" charset="0"/>
                <a:cs typeface="Times New Roman" panose="02020603050405020304" pitchFamily="18" charset="0"/>
              </a:rPr>
              <a:t> of 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set of ordered pairs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err="1">
                <a:latin typeface="Times New Roman" panose="02020603050405020304" pitchFamily="18" charset="0"/>
                <a:ea typeface="Cambria Math" pitchFamily="18" charset="0"/>
                <a:cs typeface="Times New Roman" panose="02020603050405020304" pitchFamily="18" charset="0"/>
              </a:rPr>
              <a:t>a,b</a:t>
            </a:r>
            <a:r>
              <a:rPr lang="en-US" sz="1800" dirty="0">
                <a:latin typeface="Times New Roman" panose="02020603050405020304" pitchFamily="18" charset="0"/>
                <a:ea typeface="Cambria Math"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rPr>
              <a:t> and </a:t>
            </a:r>
            <a:r>
              <a:rPr lang="en-US" sz="1800" i="1" dirty="0">
                <a:latin typeface="Times New Roman" panose="02020603050405020304" pitchFamily="18" charset="0"/>
                <a:ea typeface="Cambria Math"/>
                <a:cs typeface="Times New Roman" panose="02020603050405020304" pitchFamily="18" charset="0"/>
              </a:rPr>
              <a:t>f</a:t>
            </a:r>
            <a:r>
              <a:rPr lang="en-US" sz="1800" dirty="0">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rPr>
              <a:t>) = </a:t>
            </a:r>
            <a:r>
              <a:rPr lang="en-US" sz="1800" i="1" dirty="0">
                <a:latin typeface="Times New Roman" panose="02020603050405020304" pitchFamily="18" charset="0"/>
                <a:ea typeface="Cambria Math"/>
                <a:cs typeface="Times New Roman" panose="02020603050405020304" pitchFamily="18" charset="0"/>
              </a:rPr>
              <a:t>b</a:t>
            </a:r>
            <a:r>
              <a:rPr lang="en-US" sz="1800" dirty="0">
                <a:latin typeface="Times New Roman" panose="02020603050405020304" pitchFamily="18" charset="0"/>
                <a:ea typeface="Cambria Math"/>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pic>
        <p:nvPicPr>
          <p:cNvPr id="18" name="Picture 17" descr="0219.jpg"/>
          <p:cNvPicPr>
            <a:picLocks noChangeAspect="1"/>
          </p:cNvPicPr>
          <p:nvPr/>
        </p:nvPicPr>
        <p:blipFill>
          <a:blip r:embed="rId2" cstate="print"/>
          <a:stretch>
            <a:fillRect/>
          </a:stretch>
        </p:blipFill>
        <p:spPr>
          <a:xfrm>
            <a:off x="1600200" y="2343150"/>
            <a:ext cx="2343150" cy="2343150"/>
          </a:xfrm>
          <a:prstGeom prst="rect">
            <a:avLst/>
          </a:prstGeom>
        </p:spPr>
      </p:pic>
      <p:pic>
        <p:nvPicPr>
          <p:cNvPr id="19" name="Picture 18" descr="0220.jpg"/>
          <p:cNvPicPr>
            <a:picLocks noChangeAspect="1"/>
          </p:cNvPicPr>
          <p:nvPr/>
        </p:nvPicPr>
        <p:blipFill>
          <a:blip r:embed="rId3" cstate="print"/>
          <a:stretch>
            <a:fillRect/>
          </a:stretch>
        </p:blipFill>
        <p:spPr>
          <a:xfrm>
            <a:off x="4725165" y="2343151"/>
            <a:ext cx="2593048" cy="2343150"/>
          </a:xfrm>
          <a:prstGeom prst="rect">
            <a:avLst/>
          </a:prstGeom>
        </p:spPr>
      </p:pic>
      <p:sp>
        <p:nvSpPr>
          <p:cNvPr id="20" name="TextBox 19"/>
          <p:cNvSpPr txBox="1"/>
          <p:nvPr/>
        </p:nvSpPr>
        <p:spPr>
          <a:xfrm>
            <a:off x="1714500" y="1771654"/>
            <a:ext cx="2260494" cy="500137"/>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Graph of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ea typeface="Cambria Math"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ea typeface="Cambria Math" pitchFamily="18" charset="0"/>
                <a:cs typeface="Times New Roman" panose="02020603050405020304" pitchFamily="18" charset="0"/>
              </a:rPr>
              <a:t>+1 </a:t>
            </a:r>
          </a:p>
          <a:p>
            <a:r>
              <a:rPr lang="en-US" dirty="0">
                <a:latin typeface="Times New Roman" panose="02020603050405020304" pitchFamily="18" charset="0"/>
                <a:cs typeface="Times New Roman" panose="02020603050405020304" pitchFamily="18" charset="0"/>
              </a:rPr>
              <a:t>    from Z to Z</a:t>
            </a:r>
          </a:p>
        </p:txBody>
      </p:sp>
      <p:sp>
        <p:nvSpPr>
          <p:cNvPr id="21" name="TextBox 20"/>
          <p:cNvSpPr txBox="1"/>
          <p:nvPr/>
        </p:nvSpPr>
        <p:spPr>
          <a:xfrm>
            <a:off x="5200651" y="1771651"/>
            <a:ext cx="2189198" cy="500137"/>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Graph  of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from Z to Z</a:t>
            </a:r>
          </a:p>
        </p:txBody>
      </p:sp>
    </p:spTree>
    <p:extLst>
      <p:ext uri="{BB962C8B-B14F-4D97-AF65-F5344CB8AC3E}">
        <p14:creationId xmlns:p14="http://schemas.microsoft.com/office/powerpoint/2010/main" val="44045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0" grpId="0"/>
      <p:bldP spid="2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4EE725-BBC6-4D2A-A5FB-E2AD214078C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103</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Some Important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485900" y="800100"/>
            <a:ext cx="6172200" cy="3600450"/>
          </a:xfrm>
        </p:spPr>
        <p:txBody>
          <a:bodyPr>
            <a:normAutofit/>
          </a:bodyPr>
          <a:lstStyle/>
          <a:p>
            <a:r>
              <a:rPr lang="en-US"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floor</a:t>
            </a:r>
            <a:r>
              <a:rPr lang="en-US" sz="1600" dirty="0">
                <a:latin typeface="Times New Roman" panose="02020603050405020304" pitchFamily="18" charset="0"/>
                <a:cs typeface="Times New Roman" panose="02020603050405020304" pitchFamily="18" charset="0"/>
              </a:rPr>
              <a:t> function, denoted</a:t>
            </a:r>
          </a:p>
          <a:p>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is the largest integer less than or equal to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a:t>
            </a:r>
            <a:r>
              <a:rPr lang="en-US" sz="1600" b="1" i="1" dirty="0">
                <a:latin typeface="Times New Roman" panose="02020603050405020304" pitchFamily="18" charset="0"/>
                <a:cs typeface="Times New Roman" panose="02020603050405020304" pitchFamily="18" charset="0"/>
              </a:rPr>
              <a:t>ceiling</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function, denoted</a:t>
            </a:r>
          </a:p>
          <a:p>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is the smallest integer greater than or equal to </a:t>
            </a:r>
            <a:r>
              <a:rPr lang="en-US" sz="1600" i="1" dirty="0">
                <a:latin typeface="Times New Roman" panose="02020603050405020304" pitchFamily="18" charset="0"/>
                <a:cs typeface="Times New Roman" panose="02020603050405020304" pitchFamily="18" charset="0"/>
              </a:rPr>
              <a:t>x</a:t>
            </a:r>
          </a:p>
          <a:p>
            <a:pPr>
              <a:buNone/>
            </a:pPr>
            <a:endParaRPr lang="en-US" sz="1600" i="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Examples:</a:t>
            </a:r>
          </a:p>
        </p:txBody>
      </p:sp>
      <p:pic>
        <p:nvPicPr>
          <p:cNvPr id="12" name="Picture 11" descr="addin_tmp.png"/>
          <p:cNvPicPr>
            <a:picLocks noChangeAspect="1"/>
          </p:cNvPicPr>
          <p:nvPr>
            <p:custDataLst>
              <p:tags r:id="rId1"/>
            </p:custDataLst>
          </p:nvPr>
        </p:nvPicPr>
        <p:blipFill>
          <a:blip r:embed="rId8" cstate="print"/>
          <a:stretch>
            <a:fillRect/>
          </a:stretch>
        </p:blipFill>
        <p:spPr>
          <a:xfrm>
            <a:off x="4366150" y="895350"/>
            <a:ext cx="1203722" cy="268832"/>
          </a:xfrm>
          <a:prstGeom prst="rect">
            <a:avLst/>
          </a:prstGeom>
        </p:spPr>
      </p:pic>
      <p:pic>
        <p:nvPicPr>
          <p:cNvPr id="13" name="Picture 12" descr="addin_tmp.png"/>
          <p:cNvPicPr>
            <a:picLocks noChangeAspect="1"/>
          </p:cNvPicPr>
          <p:nvPr>
            <p:custDataLst>
              <p:tags r:id="rId2"/>
            </p:custDataLst>
          </p:nvPr>
        </p:nvPicPr>
        <p:blipFill>
          <a:blip r:embed="rId9" cstate="print"/>
          <a:stretch>
            <a:fillRect/>
          </a:stretch>
        </p:blipFill>
        <p:spPr>
          <a:xfrm>
            <a:off x="4572000" y="1733550"/>
            <a:ext cx="1200150" cy="268034"/>
          </a:xfrm>
          <a:prstGeom prst="rect">
            <a:avLst/>
          </a:prstGeom>
        </p:spPr>
      </p:pic>
      <p:pic>
        <p:nvPicPr>
          <p:cNvPr id="14" name="Picture 13" descr="addin_tmp.png"/>
          <p:cNvPicPr>
            <a:picLocks noChangeAspect="1"/>
          </p:cNvPicPr>
          <p:nvPr>
            <p:custDataLst>
              <p:tags r:id="rId3"/>
            </p:custDataLst>
          </p:nvPr>
        </p:nvPicPr>
        <p:blipFill>
          <a:blip r:embed="rId10" cstate="print"/>
          <a:stretch>
            <a:fillRect/>
          </a:stretch>
        </p:blipFill>
        <p:spPr>
          <a:xfrm>
            <a:off x="2819400" y="2952750"/>
            <a:ext cx="1007431" cy="267318"/>
          </a:xfrm>
          <a:prstGeom prst="rect">
            <a:avLst/>
          </a:prstGeom>
        </p:spPr>
      </p:pic>
      <p:pic>
        <p:nvPicPr>
          <p:cNvPr id="15" name="Picture 14" descr="addin_tmp.png"/>
          <p:cNvPicPr>
            <a:picLocks noChangeAspect="1"/>
          </p:cNvPicPr>
          <p:nvPr>
            <p:custDataLst>
              <p:tags r:id="rId4"/>
            </p:custDataLst>
          </p:nvPr>
        </p:nvPicPr>
        <p:blipFill>
          <a:blip r:embed="rId11" cstate="print"/>
          <a:stretch>
            <a:fillRect/>
          </a:stretch>
        </p:blipFill>
        <p:spPr>
          <a:xfrm>
            <a:off x="4856250" y="2925952"/>
            <a:ext cx="1030202" cy="274448"/>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2628903" y="3371850"/>
            <a:ext cx="1384102" cy="263078"/>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4857753" y="3336568"/>
            <a:ext cx="1396246" cy="263888"/>
          </a:xfrm>
          <a:prstGeom prst="rect">
            <a:avLst/>
          </a:prstGeom>
        </p:spPr>
      </p:pic>
    </p:spTree>
    <p:extLst>
      <p:ext uri="{BB962C8B-B14F-4D97-AF65-F5344CB8AC3E}">
        <p14:creationId xmlns:p14="http://schemas.microsoft.com/office/powerpoint/2010/main" val="23438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97AE60-0586-42D2-B454-91D0599A3C4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104</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Some Important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1" name="Picture 10" descr="0221.jpg"/>
          <p:cNvPicPr>
            <a:picLocks noChangeAspect="1"/>
          </p:cNvPicPr>
          <p:nvPr/>
        </p:nvPicPr>
        <p:blipFill>
          <a:blip r:embed="rId2" cstate="print"/>
          <a:stretch>
            <a:fillRect/>
          </a:stretch>
        </p:blipFill>
        <p:spPr>
          <a:xfrm>
            <a:off x="1460748" y="1415034"/>
            <a:ext cx="6172259" cy="2857500"/>
          </a:xfrm>
          <a:prstGeom prst="rect">
            <a:avLst/>
          </a:prstGeom>
        </p:spPr>
      </p:pic>
      <p:sp>
        <p:nvSpPr>
          <p:cNvPr id="12" name="TextBox 11"/>
          <p:cNvSpPr txBox="1"/>
          <p:nvPr/>
        </p:nvSpPr>
        <p:spPr>
          <a:xfrm>
            <a:off x="1707637" y="843539"/>
            <a:ext cx="5779016" cy="284693"/>
          </a:xfrm>
          <a:prstGeom prst="rect">
            <a:avLst/>
          </a:prstGeom>
          <a:noFill/>
        </p:spPr>
        <p:txBody>
          <a:bodyPr wrap="square" lIns="68580" tIns="34290" rIns="68580" bIns="34290" rtlCol="0">
            <a:spAutoFit/>
          </a:bodyPr>
          <a:lstStyle/>
          <a:p>
            <a:r>
              <a:rPr lang="en-US" dirty="0">
                <a:latin typeface="Times New Roman" panose="02020603050405020304" pitchFamily="18" charset="0"/>
                <a:cs typeface="Times New Roman" panose="02020603050405020304" pitchFamily="18" charset="0"/>
              </a:rPr>
              <a:t>Floor Function (</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i="1" dirty="0">
                <a:solidFill>
                  <a:prstClr val="black"/>
                </a:solidFill>
                <a:latin typeface="Times New Roman" panose="02020603050405020304" pitchFamily="18" charset="0"/>
                <a:ea typeface="Cambria Math"/>
                <a:cs typeface="Times New Roman" panose="02020603050405020304" pitchFamily="18" charset="0"/>
              </a:rPr>
              <a:t>x</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Ceiling Function (</a:t>
            </a:r>
            <a:r>
              <a:rPr lang="en-US" dirty="0">
                <a:solidFill>
                  <a:prstClr val="black"/>
                </a:solidFill>
                <a:latin typeface="Times New Roman" panose="02020603050405020304" pitchFamily="18" charset="0"/>
                <a:ea typeface="Cambria Math"/>
                <a:cs typeface="Times New Roman" panose="02020603050405020304" pitchFamily="18" charset="0"/>
              </a:rPr>
              <a:t>≥</a:t>
            </a:r>
            <a:r>
              <a:rPr lang="en-US" i="1" dirty="0">
                <a:solidFill>
                  <a:prstClr val="black"/>
                </a:solidFill>
                <a:latin typeface="Times New Roman" panose="02020603050405020304" pitchFamily="18" charset="0"/>
                <a:ea typeface="Cambria Math"/>
                <a:cs typeface="Times New Roman" panose="02020603050405020304" pitchFamily="18" charset="0"/>
              </a:rPr>
              <a:t>x</a:t>
            </a:r>
            <a:r>
              <a:rPr lang="en-US" dirty="0">
                <a:solidFill>
                  <a:prstClr val="black"/>
                </a:solidFill>
                <a:latin typeface="Times New Roman" panose="02020603050405020304" pitchFamily="18" charset="0"/>
                <a:ea typeface="Cambria Math"/>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2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4C2B66-CC9E-4863-8103-658D696A2D1C}"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105</a:t>
            </a:fld>
            <a:endParaRPr lang="en-US">
              <a:solidFill>
                <a:schemeClr val="tx1"/>
              </a:solidFill>
            </a:endParaRPr>
          </a:p>
        </p:txBody>
      </p:sp>
      <p:sp>
        <p:nvSpPr>
          <p:cNvPr id="7" name="Title 1"/>
          <p:cNvSpPr txBox="1">
            <a:spLocks/>
          </p:cNvSpPr>
          <p:nvPr/>
        </p:nvSpPr>
        <p:spPr>
          <a:xfrm>
            <a:off x="1200153" y="7"/>
            <a:ext cx="793888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Factorial Function </a:t>
            </a:r>
            <a:r>
              <a:rPr lang="en-IN" sz="2400" dirty="0">
                <a:latin typeface="Times New Roman" panose="02020603050405020304" pitchFamily="18" charset="0"/>
                <a:cs typeface="Times New Roman" panose="02020603050405020304" pitchFamily="18" charset="0"/>
              </a:rPr>
              <a:t>(CO1)</a:t>
            </a:r>
            <a:r>
              <a:rPr lang="en-US" sz="2400" dirty="0">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57300" y="628650"/>
            <a:ext cx="6743700" cy="3600450"/>
          </a:xfrm>
        </p:spPr>
        <p:txBody>
          <a:bodyPr>
            <a:normAutofit/>
          </a:bodyPr>
          <a:lstStyle/>
          <a:p>
            <a:r>
              <a:rPr lang="en-US" sz="1800" b="1" dirty="0">
                <a:latin typeface="Times New Roman" panose="02020603050405020304" pitchFamily="18" charset="0"/>
                <a:cs typeface="Times New Roman" panose="02020603050405020304" pitchFamily="18" charset="0"/>
              </a:rPr>
              <a:t>Definition: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N </a:t>
            </a:r>
            <a:r>
              <a:rPr lang="en-US" sz="1800" b="1" dirty="0">
                <a:latin typeface="Times New Roman" panose="02020603050405020304" pitchFamily="18" charset="0"/>
                <a:ea typeface="Cambria Math"/>
                <a:cs typeface="Times New Roman" panose="02020603050405020304" pitchFamily="18" charset="0"/>
                <a:sym typeface="Wingdings" pitchFamily="2" charset="2"/>
              </a:rPr>
              <a:t>→</a:t>
            </a:r>
            <a:r>
              <a:rPr lang="en-US" sz="1800" b="1" dirty="0">
                <a:latin typeface="Times New Roman" panose="02020603050405020304" pitchFamily="18" charset="0"/>
                <a:cs typeface="Times New Roman" panose="02020603050405020304" pitchFamily="18" charset="0"/>
                <a:sym typeface="Wingdings" pitchFamily="2" charset="2"/>
              </a:rPr>
              <a:t> Z</a:t>
            </a:r>
            <a:r>
              <a:rPr lang="en-US" sz="1800" b="1" baseline="30000" dirty="0">
                <a:latin typeface="Times New Roman" panose="02020603050405020304" pitchFamily="18" charset="0"/>
                <a:cs typeface="Times New Roman" panose="02020603050405020304" pitchFamily="18" charset="0"/>
                <a:sym typeface="Wingdings" pitchFamily="2" charset="2"/>
              </a:rPr>
              <a:t>+</a:t>
            </a:r>
            <a:r>
              <a:rPr lang="en-US" sz="1800" b="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denoted by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 </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is the product of the first </a:t>
            </a:r>
            <a:r>
              <a:rPr lang="en-US" sz="1800" i="1" dirty="0">
                <a:latin typeface="Times New Roman" panose="02020603050405020304" pitchFamily="18" charset="0"/>
                <a:cs typeface="Times New Roman" panose="02020603050405020304" pitchFamily="18" charset="0"/>
                <a:sym typeface="Wingdings" pitchFamily="2" charset="2"/>
              </a:rPr>
              <a:t>n</a:t>
            </a:r>
            <a:r>
              <a:rPr lang="en-US" sz="1800" dirty="0">
                <a:latin typeface="Times New Roman" panose="02020603050405020304" pitchFamily="18" charset="0"/>
                <a:cs typeface="Times New Roman" panose="02020603050405020304" pitchFamily="18" charset="0"/>
                <a:sym typeface="Wingdings" pitchFamily="2" charset="2"/>
              </a:rPr>
              <a:t>  natural numbers:</a:t>
            </a:r>
          </a:p>
          <a:p>
            <a:pPr marL="0" indent="0">
              <a:buNone/>
            </a:pP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f(n) =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2 ∙∙∙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for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n</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&gt;0</a:t>
            </a:r>
          </a:p>
          <a:p>
            <a:pPr marL="0" indent="0">
              <a:buNone/>
            </a:pP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0) = 0! = 1 </a:t>
            </a:r>
          </a:p>
          <a:p>
            <a:pPr>
              <a:spcBef>
                <a:spcPts val="1350"/>
              </a:spcBef>
            </a:pPr>
            <a:r>
              <a:rPr lang="en-US" sz="1800" b="1" dirty="0">
                <a:latin typeface="Times New Roman" panose="02020603050405020304" pitchFamily="18" charset="0"/>
                <a:cs typeface="Times New Roman" panose="02020603050405020304" pitchFamily="18" charset="0"/>
                <a:sym typeface="Wingdings" pitchFamily="2" charset="2"/>
              </a:rPr>
              <a:t>Examples:</a:t>
            </a: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 = 1!  = 1</a:t>
            </a: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(2) = 2! =  1 </a:t>
            </a:r>
            <a:r>
              <a:rPr lang="en-US" sz="1800" dirty="0">
                <a:latin typeface="Times New Roman" panose="02020603050405020304" pitchFamily="18" charset="0"/>
                <a:ea typeface="Cambria Math"/>
                <a:cs typeface="Times New Roman" panose="02020603050405020304" pitchFamily="18" charset="0"/>
                <a:sym typeface="Wingdings" pitchFamily="2" charset="2"/>
              </a:rPr>
              <a:t>∙ 2 = 2</a:t>
            </a:r>
            <a:endPar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endParaRPr>
          </a:p>
          <a:p>
            <a:pPr lvl="1"/>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f</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(6) = 6! =  1 </a:t>
            </a:r>
            <a:r>
              <a:rPr lang="en-US" sz="1800" dirty="0">
                <a:latin typeface="Times New Roman" panose="02020603050405020304" pitchFamily="18" charset="0"/>
                <a:ea typeface="Cambria Math"/>
                <a:cs typeface="Times New Roman" panose="02020603050405020304" pitchFamily="18" charset="0"/>
                <a:sym typeface="Wingdings" pitchFamily="2" charset="2"/>
              </a:rPr>
              <a:t>∙ 2 ∙ 3 ∙ 4 ∙ 5 ∙ 6 = 720</a:t>
            </a:r>
          </a:p>
          <a:p>
            <a:pPr lvl="1"/>
            <a:r>
              <a:rPr lang="en-US" sz="1800" i="1" dirty="0">
                <a:latin typeface="Times New Roman" panose="02020603050405020304" pitchFamily="18" charset="0"/>
                <a:ea typeface="Cambria Math"/>
                <a:cs typeface="Times New Roman" panose="02020603050405020304" pitchFamily="18" charset="0"/>
                <a:sym typeface="Wingdings" pitchFamily="2" charset="2"/>
              </a:rPr>
              <a:t>f</a:t>
            </a:r>
            <a:r>
              <a:rPr lang="en-US" sz="1800" dirty="0">
                <a:latin typeface="Times New Roman" panose="02020603050405020304" pitchFamily="18" charset="0"/>
                <a:ea typeface="Cambria Math"/>
                <a:cs typeface="Times New Roman" panose="02020603050405020304" pitchFamily="18" charset="0"/>
                <a:sym typeface="Wingdings" pitchFamily="2" charset="2"/>
              </a:rPr>
              <a:t>(20) = 2,432,902,008,176,640,000</a:t>
            </a:r>
            <a:endParaRPr lang="en-US" sz="1800"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6864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1028700" lvl="2" indent="-342900" fontAlgn="base">
              <a:spcBef>
                <a:spcPts val="450"/>
              </a:spcBef>
              <a:spcAft>
                <a:spcPct val="0"/>
              </a:spcAft>
              <a:buAutoNum type="arabicPeriod"/>
            </a:pPr>
            <a:r>
              <a:rPr lang="en-US" dirty="0"/>
              <a:t>A function is said to be ______________ if and only if f(a) = f(b) implies that a = b for all a and b in the domain of f.</a:t>
            </a:r>
            <a:br>
              <a:rPr lang="en-US" dirty="0"/>
            </a:br>
            <a:r>
              <a:rPr lang="en-US" dirty="0"/>
              <a:t>a) One-to-many</a:t>
            </a:r>
            <a:br>
              <a:rPr lang="en-US" dirty="0"/>
            </a:br>
            <a:r>
              <a:rPr lang="en-US" i="1" dirty="0"/>
              <a:t>b</a:t>
            </a:r>
            <a:r>
              <a:rPr lang="en-US" dirty="0"/>
              <a:t>) One-to-one</a:t>
            </a:r>
            <a:br>
              <a:rPr lang="en-US" dirty="0"/>
            </a:br>
            <a:r>
              <a:rPr lang="en-US" dirty="0"/>
              <a:t>c) Many-to-many</a:t>
            </a:r>
            <a:br>
              <a:rPr lang="en-US" dirty="0"/>
            </a:br>
            <a:r>
              <a:rPr lang="en-US" dirty="0"/>
              <a:t>d) Many-to-one</a:t>
            </a:r>
          </a:p>
          <a:p>
            <a:pPr marL="1028700" lvl="2" indent="-342900" fontAlgn="base">
              <a:spcBef>
                <a:spcPts val="450"/>
              </a:spcBef>
              <a:spcAft>
                <a:spcPct val="0"/>
              </a:spcAft>
              <a:buAutoNum type="arabicPeriod"/>
            </a:pPr>
            <a:r>
              <a:rPr lang="en-US" dirty="0"/>
              <a:t>The value of ⌊1/2.⌊5/2⌋ ⌋ is ______________</a:t>
            </a:r>
            <a:br>
              <a:rPr lang="en-US" dirty="0"/>
            </a:br>
            <a:r>
              <a:rPr lang="en-US" i="1" dirty="0"/>
              <a:t>a</a:t>
            </a:r>
            <a:r>
              <a:rPr lang="en-US" dirty="0"/>
              <a:t>) 1</a:t>
            </a:r>
            <a:br>
              <a:rPr lang="en-US" dirty="0"/>
            </a:br>
            <a:r>
              <a:rPr lang="en-US" dirty="0"/>
              <a:t>b) 2</a:t>
            </a:r>
            <a:br>
              <a:rPr lang="en-US" dirty="0"/>
            </a:br>
            <a:r>
              <a:rPr lang="en-US" dirty="0"/>
              <a:t>c) 3</a:t>
            </a:r>
            <a:br>
              <a:rPr lang="en-US" dirty="0"/>
            </a:br>
            <a:r>
              <a:rPr lang="en-US" dirty="0"/>
              <a:t>d) 0.5</a:t>
            </a:r>
          </a:p>
          <a:p>
            <a:pPr marL="1028700" lvl="2" indent="-342900" fontAlgn="base">
              <a:spcBef>
                <a:spcPts val="450"/>
              </a:spcBef>
              <a:spcAft>
                <a:spcPct val="0"/>
              </a:spcAft>
              <a:buAutoNum type="arabicPeriod"/>
            </a:pPr>
            <a:r>
              <a:rPr lang="en-US" dirty="0"/>
              <a:t>Which of the following function f: Z X Z → Z is not onto?</a:t>
            </a:r>
            <a:br>
              <a:rPr lang="en-US" dirty="0"/>
            </a:br>
            <a:r>
              <a:rPr lang="en-US" dirty="0"/>
              <a:t>a) f(a, b) = a + b</a:t>
            </a:r>
            <a:br>
              <a:rPr lang="en-US" dirty="0"/>
            </a:br>
            <a:r>
              <a:rPr lang="en-US" dirty="0"/>
              <a:t>b) f(a, b) = a</a:t>
            </a:r>
            <a:br>
              <a:rPr lang="en-US" dirty="0"/>
            </a:br>
            <a:r>
              <a:rPr lang="en-US" i="1" dirty="0"/>
              <a:t>c</a:t>
            </a:r>
            <a:r>
              <a:rPr lang="en-US" dirty="0"/>
              <a:t>) f(a, b) = |b|</a:t>
            </a:r>
            <a:br>
              <a:rPr lang="en-US" dirty="0"/>
            </a:br>
            <a:r>
              <a:rPr lang="en-US" dirty="0"/>
              <a:t>d) f(a, b) = a – b</a:t>
            </a:r>
            <a:endParaRPr sz="1400" dirty="0">
              <a:latin typeface="Times New Roman" pitchFamily="18" charset="0"/>
              <a:cs typeface="Times New Roman" pitchFamily="18" charset="0"/>
            </a:endParaRPr>
          </a:p>
        </p:txBody>
      </p:sp>
    </p:spTree>
    <p:extLst>
      <p:ext uri="{BB962C8B-B14F-4D97-AF65-F5344CB8AC3E}">
        <p14:creationId xmlns:p14="http://schemas.microsoft.com/office/powerpoint/2010/main" val="1636912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688124-87BD-4178-A032-B599F14FAE40}" type="datetime1">
              <a:rPr lang="en-US" smtClean="0"/>
              <a:pPr/>
              <a:t>11/18/23</a:t>
            </a:fld>
            <a:endParaRPr lang="en-US"/>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noGrp="1"/>
          </p:cNvSpPr>
          <p:nvPr>
            <p:ph type="title"/>
          </p:nvPr>
        </p:nvSpPr>
        <p:spPr>
          <a:xfrm>
            <a:off x="1371600" y="-1905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a:t>
            </a:r>
            <a:r>
              <a:rPr lang="en-US" sz="2400" dirty="0">
                <a:latin typeface="Times New Roman" panose="02020603050405020304" pitchFamily="18" charset="0"/>
                <a:cs typeface="Times New Roman" panose="02020603050405020304" pitchFamily="18" charset="0"/>
              </a:rPr>
              <a:t>CO1</a:t>
            </a:r>
            <a:r>
              <a:rPr lang="en-IN" sz="2400" dirty="0">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533400" y="779545"/>
            <a:ext cx="8378459" cy="3925805"/>
          </a:xfrm>
        </p:spPr>
        <p:txBody>
          <a:bodyPr>
            <a:noAutofit/>
          </a:bodyPr>
          <a:lstStyle/>
          <a:p>
            <a:pPr marL="685800" lvl="2" indent="0" fontAlgn="base">
              <a:spcBef>
                <a:spcPts val="450"/>
              </a:spcBef>
              <a:spcAft>
                <a:spcPct val="0"/>
              </a:spcAft>
              <a:buNone/>
            </a:pPr>
            <a:r>
              <a:rPr lang="en-IN" sz="1400" dirty="0">
                <a:latin typeface="Times New Roman" pitchFamily="18" charset="0"/>
                <a:cs typeface="Times New Roman" pitchFamily="18" charset="0"/>
              </a:rPr>
              <a:t>4. </a:t>
            </a:r>
            <a:r>
              <a:rPr lang="en-IN" dirty="0"/>
              <a:t>The g </a:t>
            </a:r>
            <a:r>
              <a:rPr lang="en-IN" baseline="30000" dirty="0"/>
              <a:t>-1</a:t>
            </a:r>
            <a:r>
              <a:rPr lang="en-IN" dirty="0"/>
              <a:t>({0}) for the function g(x)= ⌊x⌋ is ___________</a:t>
            </a:r>
            <a:br>
              <a:rPr lang="en-IN" dirty="0"/>
            </a:br>
            <a:r>
              <a:rPr lang="en-IN" dirty="0"/>
              <a:t>a) {x | 0 ≤ x &lt; 1}</a:t>
            </a:r>
            <a:br>
              <a:rPr lang="en-IN" dirty="0"/>
            </a:br>
            <a:r>
              <a:rPr lang="en-IN" dirty="0"/>
              <a:t>b) {x | 0 &lt; x ≤ 1}</a:t>
            </a:r>
            <a:br>
              <a:rPr lang="en-IN" dirty="0"/>
            </a:br>
            <a:r>
              <a:rPr lang="en-IN" dirty="0"/>
              <a:t>c) {x | 0 &lt; x &lt; 1}</a:t>
            </a:r>
            <a:br>
              <a:rPr lang="en-IN" dirty="0"/>
            </a:br>
            <a:r>
              <a:rPr lang="en-IN" i="1" dirty="0"/>
              <a:t>d</a:t>
            </a:r>
            <a:r>
              <a:rPr lang="en-IN" dirty="0"/>
              <a:t>) {x | 0 ≤ x ≤ 1}</a:t>
            </a:r>
          </a:p>
          <a:p>
            <a:pPr marL="685800" lvl="2" indent="0" fontAlgn="base">
              <a:spcBef>
                <a:spcPts val="450"/>
              </a:spcBef>
              <a:spcAft>
                <a:spcPct val="0"/>
              </a:spcAft>
              <a:buNone/>
            </a:pPr>
            <a:endParaRPr lang="en-IN" dirty="0"/>
          </a:p>
          <a:p>
            <a:pPr marL="685800" lvl="2" indent="0" fontAlgn="base">
              <a:spcBef>
                <a:spcPts val="450"/>
              </a:spcBef>
              <a:spcAft>
                <a:spcPct val="0"/>
              </a:spcAft>
              <a:buNone/>
            </a:pPr>
            <a:r>
              <a:rPr lang="en-IN" sz="1400" dirty="0">
                <a:latin typeface="Times New Roman" pitchFamily="18" charset="0"/>
                <a:cs typeface="Times New Roman" pitchFamily="18" charset="0"/>
              </a:rPr>
              <a:t>5. </a:t>
            </a:r>
            <a:r>
              <a:rPr lang="es-ES" dirty="0" err="1"/>
              <a:t>The</a:t>
            </a:r>
            <a:r>
              <a:rPr lang="es-ES" dirty="0"/>
              <a:t> </a:t>
            </a:r>
            <a:r>
              <a:rPr lang="es-ES" dirty="0" err="1"/>
              <a:t>inverse</a:t>
            </a:r>
            <a:r>
              <a:rPr lang="es-ES" dirty="0"/>
              <a:t> of </a:t>
            </a:r>
            <a:r>
              <a:rPr lang="es-ES" dirty="0" err="1"/>
              <a:t>function</a:t>
            </a:r>
            <a:r>
              <a:rPr lang="es-ES" dirty="0"/>
              <a:t> f(x) = x</a:t>
            </a:r>
            <a:r>
              <a:rPr lang="es-ES" baseline="30000" dirty="0"/>
              <a:t>3</a:t>
            </a:r>
            <a:r>
              <a:rPr lang="es-ES" dirty="0"/>
              <a:t> + 2 </a:t>
            </a:r>
            <a:r>
              <a:rPr lang="es-ES" dirty="0" err="1"/>
              <a:t>is</a:t>
            </a:r>
            <a:r>
              <a:rPr lang="es-ES" dirty="0"/>
              <a:t> ____________</a:t>
            </a:r>
            <a:br>
              <a:rPr lang="es-ES" dirty="0"/>
            </a:br>
            <a:r>
              <a:rPr lang="es-ES" dirty="0"/>
              <a:t>a) f</a:t>
            </a:r>
            <a:r>
              <a:rPr lang="es-ES" baseline="30000" dirty="0"/>
              <a:t> -1 </a:t>
            </a:r>
            <a:r>
              <a:rPr lang="es-ES" dirty="0"/>
              <a:t>(y) = (y – 2)</a:t>
            </a:r>
            <a:r>
              <a:rPr lang="es-ES" baseline="30000" dirty="0"/>
              <a:t> 1/2</a:t>
            </a:r>
            <a:br>
              <a:rPr lang="es-ES" dirty="0"/>
            </a:br>
            <a:r>
              <a:rPr lang="es-ES" i="1" dirty="0"/>
              <a:t>b</a:t>
            </a:r>
            <a:r>
              <a:rPr lang="es-ES" dirty="0"/>
              <a:t>) f</a:t>
            </a:r>
            <a:r>
              <a:rPr lang="es-ES" baseline="30000" dirty="0"/>
              <a:t> -1 </a:t>
            </a:r>
            <a:r>
              <a:rPr lang="es-ES" dirty="0"/>
              <a:t>(y) = (y – 2)</a:t>
            </a:r>
            <a:r>
              <a:rPr lang="es-ES" baseline="30000" dirty="0"/>
              <a:t> 1/3</a:t>
            </a:r>
            <a:br>
              <a:rPr lang="es-ES" dirty="0"/>
            </a:br>
            <a:r>
              <a:rPr lang="es-ES" dirty="0"/>
              <a:t>c) f</a:t>
            </a:r>
            <a:r>
              <a:rPr lang="es-ES" baseline="30000" dirty="0"/>
              <a:t> -1 </a:t>
            </a:r>
            <a:r>
              <a:rPr lang="es-ES" dirty="0"/>
              <a:t>(y) = (y)</a:t>
            </a:r>
            <a:r>
              <a:rPr lang="es-ES" baseline="30000" dirty="0"/>
              <a:t> 1/3</a:t>
            </a:r>
            <a:br>
              <a:rPr lang="es-ES" dirty="0"/>
            </a:br>
            <a:r>
              <a:rPr lang="es-ES" dirty="0"/>
              <a:t>d) f</a:t>
            </a:r>
            <a:r>
              <a:rPr lang="es-ES" baseline="30000" dirty="0"/>
              <a:t> -1 </a:t>
            </a:r>
            <a:r>
              <a:rPr lang="es-ES" dirty="0"/>
              <a:t>(y) = (y – 2)</a:t>
            </a:r>
          </a:p>
          <a:p>
            <a:pPr marL="685800" lvl="2" indent="0" fontAlgn="base">
              <a:spcBef>
                <a:spcPts val="450"/>
              </a:spcBef>
              <a:spcAft>
                <a:spcPct val="0"/>
              </a:spcAft>
              <a:buNone/>
            </a:pPr>
            <a:endParaRPr lang="es-ES" dirty="0"/>
          </a:p>
        </p:txBody>
      </p:sp>
    </p:spTree>
    <p:extLst>
      <p:ext uri="{BB962C8B-B14F-4D97-AF65-F5344CB8AC3E}">
        <p14:creationId xmlns:p14="http://schemas.microsoft.com/office/powerpoint/2010/main" val="20606036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57251"/>
            <a:ext cx="7391400" cy="3394472"/>
          </a:xfrm>
        </p:spPr>
        <p:txBody>
          <a:bodyPr>
            <a:normAutofit/>
          </a:bodyPr>
          <a:lstStyle/>
          <a:p>
            <a:pPr marL="0" indent="0">
              <a:buNone/>
            </a:pPr>
            <a:endParaRPr lang="en-US" sz="1600" dirty="0">
              <a:latin typeface="+mj-lt"/>
            </a:endParaRPr>
          </a:p>
          <a:p>
            <a:pPr algn="just">
              <a:buNone/>
            </a:pPr>
            <a:r>
              <a:rPr lang="en-US" sz="1800" dirty="0" err="1">
                <a:latin typeface="+mj-lt"/>
              </a:rPr>
              <a:t>Youtube</a:t>
            </a:r>
            <a:r>
              <a:rPr lang="en-US" sz="1800" dirty="0">
                <a:latin typeface="+mj-lt"/>
              </a:rPr>
              <a:t>/other  Video Links</a:t>
            </a:r>
          </a:p>
          <a:p>
            <a:pPr algn="just"/>
            <a:r>
              <a:rPr lang="en-US" sz="1800" dirty="0">
                <a:hlinkClick r:id="rId2"/>
              </a:rPr>
              <a:t>https://swayam.gov.in/nd1_noc19_cs49</a:t>
            </a:r>
            <a:endParaRPr lang="en-IN" sz="1800" dirty="0">
              <a:latin typeface="+mj-lt"/>
            </a:endParaRPr>
          </a:p>
          <a:p>
            <a:pPr algn="just">
              <a:buNone/>
            </a:pPr>
            <a:r>
              <a:rPr lang="en-IN" sz="1800" dirty="0">
                <a:latin typeface="+mj-lt"/>
              </a:rPr>
              <a:t>NEPTEL video link:</a:t>
            </a:r>
          </a:p>
          <a:p>
            <a:pPr algn="just"/>
            <a:r>
              <a:rPr lang="en-US" sz="1800" dirty="0">
                <a:latin typeface="+mj-lt"/>
                <a:hlinkClick r:id="rId3"/>
              </a:rPr>
              <a:t>https://nptel.ac.in/courses/111/105/111105112/</a:t>
            </a:r>
            <a:endParaRPr lang="en-US" sz="1800" dirty="0">
              <a:latin typeface="+mj-lt"/>
            </a:endParaRPr>
          </a:p>
          <a:p>
            <a:pPr>
              <a:buNone/>
            </a:pPr>
            <a:endParaRPr lang="en-US" sz="1600" dirty="0">
              <a:latin typeface="+mj-lt"/>
            </a:endParaRPr>
          </a:p>
        </p:txBody>
      </p:sp>
      <p:sp>
        <p:nvSpPr>
          <p:cNvPr id="4" name="Date Placeholder 3"/>
          <p:cNvSpPr>
            <a:spLocks noGrp="1"/>
          </p:cNvSpPr>
          <p:nvPr>
            <p:ph type="dt" sz="half" idx="10"/>
          </p:nvPr>
        </p:nvSpPr>
        <p:spPr/>
        <p:txBody>
          <a:bodyPr/>
          <a:lstStyle/>
          <a:p>
            <a:fld id="{151C1643-9F71-4EAA-A3DF-7FA277A05EBB}" type="datetime1">
              <a:rPr lang="en-US" smtClean="0"/>
              <a:pPr/>
              <a:t>11/18/23</a:t>
            </a:fld>
            <a:endParaRPr lang="en-US"/>
          </a:p>
        </p:txBody>
      </p:sp>
      <p:sp>
        <p:nvSpPr>
          <p:cNvPr id="5" name="Footer Placeholder 4"/>
          <p:cNvSpPr>
            <a:spLocks noGrp="1"/>
          </p:cNvSpPr>
          <p:nvPr>
            <p:ph type="ftr" sz="quarter" idx="11"/>
          </p:nvPr>
        </p:nvSpPr>
        <p:spPr>
          <a:xfrm>
            <a:off x="2514600" y="4767264"/>
            <a:ext cx="5029200" cy="273844"/>
          </a:xfrm>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Faculty Video Links, Youtube &amp; NPTEL Video Links and Online Courses Details </a:t>
            </a:r>
            <a:r>
              <a:rPr lang="en-US" sz="2400" dirty="0">
                <a:solidFill>
                  <a:schemeClr val="tx1"/>
                </a:solidFill>
                <a:latin typeface="Times New Roman" panose="02020603050405020304" pitchFamily="18" charset="0"/>
                <a:cs typeface="Times New Roman" panose="02020603050405020304" pitchFamily="18" charset="0"/>
              </a:rPr>
              <a:t>(CO1)</a:t>
            </a:r>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a:extLst>
              <a:ext uri="{FF2B5EF4-FFF2-40B4-BE49-F238E27FC236}">
                <a16:creationId xmlns:a16="http://schemas.microsoft.com/office/drawing/2014/main" id="{FE7913C1-0153-13EA-B794-025FFE6A57CD}"/>
              </a:ext>
            </a:extLst>
          </p:cNvPr>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eaLnBrk="1" hangingPunct="1">
              <a:defRPr/>
            </a:pPr>
            <a:fld id="{F443F58A-EC47-584C-A12B-29137B2A529F}" type="datetime1">
              <a:rPr lang="en-IN" altLang="en-US" sz="900">
                <a:solidFill>
                  <a:srgbClr val="898989"/>
                </a:solidFill>
                <a:latin typeface="Calibri" panose="020F0502020204030204" pitchFamily="34" charset="0"/>
              </a:rPr>
              <a:t>18/11/23</a:t>
            </a:fld>
            <a:endParaRPr lang="en-US" altLang="en-US" sz="900">
              <a:solidFill>
                <a:srgbClr val="898989"/>
              </a:solidFill>
              <a:latin typeface="Calibri" panose="020F0502020204030204" pitchFamily="34" charset="0"/>
            </a:endParaRPr>
          </a:p>
        </p:txBody>
      </p:sp>
      <p:sp>
        <p:nvSpPr>
          <p:cNvPr id="95235" name="Slide Number Placeholder 5">
            <a:extLst>
              <a:ext uri="{FF2B5EF4-FFF2-40B4-BE49-F238E27FC236}">
                <a16:creationId xmlns:a16="http://schemas.microsoft.com/office/drawing/2014/main" id="{58D18957-630A-383B-921E-30DD436CC1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634FDE3-D3EE-DB40-8A06-BB72EA5D507B}" type="slidenum">
              <a:rPr lang="en-US" altLang="en-US" sz="900">
                <a:solidFill>
                  <a:srgbClr val="898989"/>
                </a:solidFill>
                <a:ea typeface="ＭＳ Ｐゴシック" panose="020B0600070205080204" pitchFamily="34" charset="-128"/>
              </a:rPr>
              <a:pPr>
                <a:spcBef>
                  <a:spcPct val="0"/>
                </a:spcBef>
                <a:buFontTx/>
                <a:buNone/>
              </a:pPr>
              <a:t>109</a:t>
            </a:fld>
            <a:endParaRPr lang="en-US" altLang="en-US" sz="900">
              <a:solidFill>
                <a:srgbClr val="898989"/>
              </a:solidFill>
              <a:ea typeface="ＭＳ Ｐゴシック" panose="020B0600070205080204" pitchFamily="34" charset="-128"/>
            </a:endParaRPr>
          </a:p>
        </p:txBody>
      </p:sp>
      <p:sp>
        <p:nvSpPr>
          <p:cNvPr id="7" name="Title 1">
            <a:extLst>
              <a:ext uri="{FF2B5EF4-FFF2-40B4-BE49-F238E27FC236}">
                <a16:creationId xmlns:a16="http://schemas.microsoft.com/office/drawing/2014/main" id="{892B6D09-B0F0-EEF0-169F-5A61433B8019}"/>
              </a:ext>
            </a:extLst>
          </p:cNvPr>
          <p:cNvSpPr txBox="1">
            <a:spLocks/>
          </p:cNvSpPr>
          <p:nvPr/>
        </p:nvSpPr>
        <p:spPr bwMode="auto">
          <a:xfrm>
            <a:off x="762000" y="0"/>
            <a:ext cx="72390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2400" dirty="0">
                <a:solidFill>
                  <a:schemeClr val="dk1"/>
                </a:solidFill>
              </a:rPr>
              <a:t>Old Question Papers</a:t>
            </a:r>
            <a:r>
              <a:rPr lang="en-US" sz="2400" dirty="0">
                <a:latin typeface="Arial" charset="0"/>
                <a:ea typeface="ＭＳ Ｐゴシック" charset="0"/>
                <a:cs typeface="Arial" charset="0"/>
              </a:rPr>
              <a:t> (CO2)</a:t>
            </a:r>
            <a:endParaRPr lang="en-US" sz="2400" dirty="0">
              <a:solidFill>
                <a:schemeClr val="dk1"/>
              </a:solidFill>
            </a:endParaRPr>
          </a:p>
        </p:txBody>
      </p:sp>
      <p:sp>
        <p:nvSpPr>
          <p:cNvPr id="9" name="Footer Placeholder 12">
            <a:extLst>
              <a:ext uri="{FF2B5EF4-FFF2-40B4-BE49-F238E27FC236}">
                <a16:creationId xmlns:a16="http://schemas.microsoft.com/office/drawing/2014/main" id="{170645FA-9A3D-30C3-2A6C-968CB6520772}"/>
              </a:ext>
            </a:extLst>
          </p:cNvPr>
          <p:cNvSpPr>
            <a:spLocks noGrp="1"/>
          </p:cNvSpPr>
          <p:nvPr>
            <p:ph type="ftr" sz="quarter" idx="11"/>
          </p:nvPr>
        </p:nvSpPr>
        <p:spPr>
          <a:xfrm>
            <a:off x="2914650" y="4812507"/>
            <a:ext cx="3771900" cy="273844"/>
          </a:xfrm>
        </p:spPr>
        <p:txBody>
          <a:bodyPr/>
          <a:lstStyle/>
          <a:p>
            <a:pPr>
              <a:defRPr/>
            </a:pPr>
            <a:r>
              <a:rPr lang="en-US">
                <a:solidFill>
                  <a:schemeClr val="tx1"/>
                </a:solidFill>
                <a:latin typeface="+mj-lt"/>
                <a:cs typeface="Times New Roman" panose="02020603050405020304" pitchFamily="18" charset="0"/>
              </a:rPr>
              <a:t>Aditya Narayan Singh   KCA104( DiscreteMathematics)                  Unit 2  </a:t>
            </a:r>
            <a:endParaRPr lang="en-US" dirty="0">
              <a:solidFill>
                <a:schemeClr val="tx1"/>
              </a:solidFill>
              <a:latin typeface="+mj-lt"/>
              <a:cs typeface="Times New Roman" panose="02020603050405020304" pitchFamily="18" charset="0"/>
            </a:endParaRPr>
          </a:p>
        </p:txBody>
      </p:sp>
      <p:pic>
        <p:nvPicPr>
          <p:cNvPr id="4" name="Content Placeholder 3" descr="A paper with text and images&#10;&#10;Description automatically generated with medium confidence">
            <a:extLst>
              <a:ext uri="{FF2B5EF4-FFF2-40B4-BE49-F238E27FC236}">
                <a16:creationId xmlns:a16="http://schemas.microsoft.com/office/drawing/2014/main" id="{1675571E-186B-28A4-7AE3-F9B5ABAB9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742951"/>
            <a:ext cx="6724650" cy="3851672"/>
          </a:xfrm>
        </p:spPr>
      </p:pic>
    </p:spTree>
    <p:extLst>
      <p:ext uri="{BB962C8B-B14F-4D97-AF65-F5344CB8AC3E}">
        <p14:creationId xmlns:p14="http://schemas.microsoft.com/office/powerpoint/2010/main" val="297124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895350"/>
            <a:ext cx="7597403" cy="304800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Examples of sets are:</a:t>
            </a:r>
          </a:p>
          <a:p>
            <a:pPr lvl="1" algn="just"/>
            <a:r>
              <a:rPr lang="en-US" sz="1800" dirty="0">
                <a:latin typeface="Times New Roman" panose="02020603050405020304" pitchFamily="18" charset="0"/>
                <a:cs typeface="Times New Roman" panose="02020603050405020304" pitchFamily="18" charset="0"/>
              </a:rPr>
              <a:t>A set of natural numbers.</a:t>
            </a:r>
          </a:p>
          <a:p>
            <a:pPr lvl="1" algn="just"/>
            <a:r>
              <a:rPr lang="en-US" sz="1800" dirty="0">
                <a:latin typeface="Times New Roman" panose="02020603050405020304" pitchFamily="18" charset="0"/>
                <a:cs typeface="Times New Roman" panose="02020603050405020304" pitchFamily="18" charset="0"/>
              </a:rPr>
              <a:t>A set of rivers of India.</a:t>
            </a:r>
          </a:p>
          <a:p>
            <a:pPr lvl="1" algn="just"/>
            <a:r>
              <a:rPr lang="en-US" sz="1800" dirty="0">
                <a:latin typeface="Times New Roman" panose="02020603050405020304" pitchFamily="18" charset="0"/>
                <a:cs typeface="Times New Roman" panose="02020603050405020304" pitchFamily="18" charset="0"/>
              </a:rPr>
              <a:t>A set of vowels in English alphabets.</a:t>
            </a:r>
          </a:p>
          <a:p>
            <a:pPr algn="just"/>
            <a:r>
              <a:rPr lang="en-US" sz="1800" dirty="0">
                <a:latin typeface="Times New Roman" panose="02020603050405020304" pitchFamily="18" charset="0"/>
                <a:cs typeface="Times New Roman" panose="02020603050405020304" pitchFamily="18" charset="0"/>
              </a:rPr>
              <a:t>We broadly denote a set by the capital letter A, B, C, etc. while the fundamentals of the set by small letter a, b, x, y, etc.</a:t>
            </a:r>
          </a:p>
          <a:p>
            <a:pPr algn="just"/>
            <a:r>
              <a:rPr lang="en-US" sz="1800" dirty="0">
                <a:latin typeface="Times New Roman" panose="02020603050405020304" pitchFamily="18" charset="0"/>
                <a:cs typeface="Times New Roman" panose="02020603050405020304" pitchFamily="18" charset="0"/>
              </a:rPr>
              <a:t>A is a set, and “a” is one of the elements of A</a:t>
            </a:r>
          </a:p>
          <a:p>
            <a:pPr algn="just"/>
            <a:r>
              <a:rPr lang="en-US" sz="1800" dirty="0">
                <a:latin typeface="Times New Roman" panose="02020603050405020304" pitchFamily="18" charset="0"/>
                <a:cs typeface="Times New Roman" panose="02020603050405020304" pitchFamily="18" charset="0"/>
              </a:rPr>
              <a:t>We denote it as a ∈ A.</a:t>
            </a:r>
          </a:p>
          <a:p>
            <a:pPr algn="just"/>
            <a:r>
              <a:rPr lang="en-US" sz="1800" dirty="0">
                <a:latin typeface="Times New Roman" panose="02020603050405020304" pitchFamily="18" charset="0"/>
                <a:cs typeface="Times New Roman" panose="02020603050405020304" pitchFamily="18" charset="0"/>
              </a:rPr>
              <a:t>Here the symbol ∈ means –  “Belongs to” or “Element of”</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0879817-4C38-47BD-969F-50666A743F72}"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98277" y="6"/>
            <a:ext cx="8033303"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Introduction to Sets </a:t>
            </a:r>
            <a:r>
              <a:rPr lang="en-IN" sz="2400" dirty="0">
                <a:latin typeface="Times New Roman" panose="02020603050405020304" pitchFamily="18" charset="0"/>
                <a:cs typeface="Times New Roman" panose="02020603050405020304" pitchFamily="18" charset="0"/>
              </a:rPr>
              <a:t>(CO1)</a:t>
            </a:r>
          </a:p>
        </p:txBody>
      </p:sp>
      <p:sp>
        <p:nvSpPr>
          <p:cNvPr id="9" name="Footer Placeholder 12"/>
          <p:cNvSpPr>
            <a:spLocks noGrp="1"/>
          </p:cNvSpPr>
          <p:nvPr>
            <p:ph type="ftr" sz="quarter" idx="11"/>
          </p:nvPr>
        </p:nvSpPr>
        <p:spPr>
          <a:xfrm>
            <a:off x="2857500" y="4755362"/>
            <a:ext cx="43434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3468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a:extLst>
              <a:ext uri="{FF2B5EF4-FFF2-40B4-BE49-F238E27FC236}">
                <a16:creationId xmlns:a16="http://schemas.microsoft.com/office/drawing/2014/main" id="{A32A035D-A40B-ABB1-76A7-C4337E783242}"/>
              </a:ext>
            </a:extLst>
          </p:cNvPr>
          <p:cNvSpPr>
            <a:spLocks noGrp="1"/>
          </p:cNvSpPr>
          <p:nvPr>
            <p:ph type="dt" sz="quarter" idx="10"/>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800">
                <a:solidFill>
                  <a:schemeClr val="tx1"/>
                </a:solidFill>
                <a:latin typeface="Arial" panose="020B0604020202020204" pitchFamily="34" charset="0"/>
                <a:ea typeface="MS PGothic" panose="020B0600070205080204" pitchFamily="34" charset="-128"/>
              </a:defRPr>
            </a:lvl1pPr>
            <a:lvl2pPr marL="557213" indent="-214313" eaLnBrk="0" hangingPunct="0">
              <a:defRPr sz="1800">
                <a:solidFill>
                  <a:schemeClr val="tx1"/>
                </a:solidFill>
                <a:latin typeface="Arial" panose="020B0604020202020204" pitchFamily="34" charset="0"/>
                <a:ea typeface="MS PGothic" panose="020B0600070205080204" pitchFamily="34" charset="-128"/>
              </a:defRPr>
            </a:lvl2pPr>
            <a:lvl3pPr marL="857250" indent="-171450" eaLnBrk="0" hangingPunct="0">
              <a:defRPr sz="1800">
                <a:solidFill>
                  <a:schemeClr val="tx1"/>
                </a:solidFill>
                <a:latin typeface="Arial" panose="020B0604020202020204" pitchFamily="34" charset="0"/>
                <a:ea typeface="MS PGothic" panose="020B0600070205080204" pitchFamily="34" charset="-128"/>
              </a:defRPr>
            </a:lvl3pPr>
            <a:lvl4pPr marL="1200150" indent="-171450" eaLnBrk="0" hangingPunct="0">
              <a:defRPr sz="1800">
                <a:solidFill>
                  <a:schemeClr val="tx1"/>
                </a:solidFill>
                <a:latin typeface="Arial" panose="020B0604020202020204" pitchFamily="34" charset="0"/>
                <a:ea typeface="MS PGothic" panose="020B0600070205080204" pitchFamily="34" charset="-128"/>
              </a:defRPr>
            </a:lvl4pPr>
            <a:lvl5pPr marL="1543050" indent="-171450" eaLnBrk="0" hangingPunct="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eaLnBrk="1" hangingPunct="1">
              <a:defRPr/>
            </a:pPr>
            <a:fld id="{E3917BF9-50B2-D942-BB67-FF021A1705E2}" type="datetime1">
              <a:rPr lang="en-IN" altLang="en-US" sz="900">
                <a:solidFill>
                  <a:srgbClr val="898989"/>
                </a:solidFill>
                <a:latin typeface="Calibri" panose="020F0502020204030204" pitchFamily="34" charset="0"/>
              </a:rPr>
              <a:t>18/11/23</a:t>
            </a:fld>
            <a:endParaRPr lang="en-US" altLang="en-US" sz="900">
              <a:solidFill>
                <a:srgbClr val="898989"/>
              </a:solidFill>
              <a:latin typeface="Calibri" panose="020F0502020204030204" pitchFamily="34" charset="0"/>
            </a:endParaRPr>
          </a:p>
        </p:txBody>
      </p:sp>
      <p:sp>
        <p:nvSpPr>
          <p:cNvPr id="94211" name="Slide Number Placeholder 5">
            <a:extLst>
              <a:ext uri="{FF2B5EF4-FFF2-40B4-BE49-F238E27FC236}">
                <a16:creationId xmlns:a16="http://schemas.microsoft.com/office/drawing/2014/main" id="{5241FBB9-A59D-C485-C257-2B79E0C09F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8D34994-8345-8F4B-A91A-14F7DDAA20CA}" type="slidenum">
              <a:rPr lang="en-US" altLang="en-US" sz="900">
                <a:solidFill>
                  <a:srgbClr val="898989"/>
                </a:solidFill>
                <a:ea typeface="ＭＳ Ｐゴシック" panose="020B0600070205080204" pitchFamily="34" charset="-128"/>
              </a:rPr>
              <a:pPr>
                <a:spcBef>
                  <a:spcPct val="0"/>
                </a:spcBef>
                <a:buFontTx/>
                <a:buNone/>
              </a:pPr>
              <a:t>110</a:t>
            </a:fld>
            <a:endParaRPr lang="en-US" altLang="en-US" sz="900">
              <a:solidFill>
                <a:srgbClr val="898989"/>
              </a:solidFill>
              <a:ea typeface="ＭＳ Ｐゴシック" panose="020B0600070205080204" pitchFamily="34" charset="-128"/>
            </a:endParaRPr>
          </a:p>
        </p:txBody>
      </p:sp>
      <p:sp>
        <p:nvSpPr>
          <p:cNvPr id="7" name="Title 1">
            <a:extLst>
              <a:ext uri="{FF2B5EF4-FFF2-40B4-BE49-F238E27FC236}">
                <a16:creationId xmlns:a16="http://schemas.microsoft.com/office/drawing/2014/main" id="{ABF1CBA5-9827-FCBD-BF31-FB9F573F256B}"/>
              </a:ext>
            </a:extLst>
          </p:cNvPr>
          <p:cNvSpPr txBox="1">
            <a:spLocks/>
          </p:cNvSpPr>
          <p:nvPr/>
        </p:nvSpPr>
        <p:spPr bwMode="auto">
          <a:xfrm>
            <a:off x="609600" y="0"/>
            <a:ext cx="7391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a:defRPr/>
            </a:pPr>
            <a:r>
              <a:rPr lang="en-US" sz="2400" dirty="0">
                <a:solidFill>
                  <a:schemeClr val="dk1"/>
                </a:solidFill>
              </a:rPr>
              <a:t>Old Question Papers</a:t>
            </a:r>
            <a:r>
              <a:rPr lang="en-US" sz="2400" dirty="0">
                <a:latin typeface="Arial" charset="0"/>
                <a:ea typeface="ＭＳ Ｐゴシック" charset="0"/>
                <a:cs typeface="Arial" charset="0"/>
              </a:rPr>
              <a:t> (CO2)</a:t>
            </a:r>
            <a:endParaRPr lang="en-US" sz="2400" dirty="0">
              <a:solidFill>
                <a:schemeClr val="dk1"/>
              </a:solidFill>
            </a:endParaRPr>
          </a:p>
        </p:txBody>
      </p:sp>
      <p:sp>
        <p:nvSpPr>
          <p:cNvPr id="9" name="Footer Placeholder 12">
            <a:extLst>
              <a:ext uri="{FF2B5EF4-FFF2-40B4-BE49-F238E27FC236}">
                <a16:creationId xmlns:a16="http://schemas.microsoft.com/office/drawing/2014/main" id="{E197BFDD-1B97-6189-806A-CB3AA70D8755}"/>
              </a:ext>
            </a:extLst>
          </p:cNvPr>
          <p:cNvSpPr>
            <a:spLocks noGrp="1"/>
          </p:cNvSpPr>
          <p:nvPr>
            <p:ph type="ftr" sz="quarter" idx="11"/>
          </p:nvPr>
        </p:nvSpPr>
        <p:spPr>
          <a:xfrm>
            <a:off x="2914650" y="4812507"/>
            <a:ext cx="3771900" cy="273844"/>
          </a:xfrm>
        </p:spPr>
        <p:txBody>
          <a:bodyPr/>
          <a:lstStyle/>
          <a:p>
            <a:pPr>
              <a:defRPr/>
            </a:pPr>
            <a:r>
              <a:rPr lang="en-US">
                <a:solidFill>
                  <a:schemeClr val="tx1"/>
                </a:solidFill>
                <a:latin typeface="+mj-lt"/>
                <a:cs typeface="Times New Roman" panose="02020603050405020304" pitchFamily="18" charset="0"/>
              </a:rPr>
              <a:t>Aditya Narayan Singh   KCA104( DiscreteMathematics)                  Unit 2  </a:t>
            </a:r>
            <a:endParaRPr lang="en-US" dirty="0">
              <a:solidFill>
                <a:schemeClr val="tx1"/>
              </a:solidFill>
              <a:latin typeface="+mj-lt"/>
              <a:cs typeface="Times New Roman" panose="02020603050405020304" pitchFamily="18" charset="0"/>
            </a:endParaRPr>
          </a:p>
        </p:txBody>
      </p:sp>
      <p:pic>
        <p:nvPicPr>
          <p:cNvPr id="4" name="Content Placeholder 3" descr="A paper with text and images&#10;&#10;Description automatically generated">
            <a:extLst>
              <a:ext uri="{FF2B5EF4-FFF2-40B4-BE49-F238E27FC236}">
                <a16:creationId xmlns:a16="http://schemas.microsoft.com/office/drawing/2014/main" id="{C0B92B61-C5C3-6D05-82AE-915FCE9070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663178"/>
            <a:ext cx="6838950" cy="3965972"/>
          </a:xfrm>
        </p:spPr>
      </p:pic>
    </p:spTree>
    <p:extLst>
      <p:ext uri="{BB962C8B-B14F-4D97-AF65-F5344CB8AC3E}">
        <p14:creationId xmlns:p14="http://schemas.microsoft.com/office/powerpoint/2010/main" val="13127985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C027CE-2BA8-4D06-A547-05A083146708}"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111</a:t>
            </a:fld>
            <a:endParaRPr lang="en-US" dirty="0">
              <a:solidFill>
                <a:schemeClr val="tx1"/>
              </a:solidFill>
            </a:endParaRPr>
          </a:p>
        </p:txBody>
      </p:sp>
      <p:sp>
        <p:nvSpPr>
          <p:cNvPr id="7" name="Title 1"/>
          <p:cNvSpPr txBox="1">
            <a:spLocks/>
          </p:cNvSpPr>
          <p:nvPr/>
        </p:nvSpPr>
        <p:spPr>
          <a:xfrm>
            <a:off x="1083365" y="-642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Text Books &amp; References</a:t>
            </a:r>
          </a:p>
        </p:txBody>
      </p:sp>
      <p:sp>
        <p:nvSpPr>
          <p:cNvPr id="9" name="Footer Placeholder 12"/>
          <p:cNvSpPr>
            <a:spLocks noGrp="1"/>
          </p:cNvSpPr>
          <p:nvPr>
            <p:ph type="ftr" sz="quarter" idx="11"/>
          </p:nvPr>
        </p:nvSpPr>
        <p:spPr>
          <a:xfrm>
            <a:off x="2857500" y="4755362"/>
            <a:ext cx="41719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304801" y="642938"/>
            <a:ext cx="8178404" cy="3857625"/>
          </a:xfrm>
        </p:spPr>
        <p:txBody>
          <a:bodyPr>
            <a:noAutofit/>
          </a:bodyPr>
          <a:lstStyle/>
          <a:p>
            <a:pPr marL="342900" indent="-342900">
              <a:buNone/>
            </a:pPr>
            <a:endParaRPr lang="en-IN" sz="1400" b="1" dirty="0">
              <a:latin typeface="Times New Roman" pitchFamily="18" charset="0"/>
              <a:cs typeface="Times New Roman" pitchFamily="18" charset="0"/>
            </a:endParaRPr>
          </a:p>
          <a:p>
            <a:pPr marL="342900" indent="-342900">
              <a:buNone/>
            </a:pPr>
            <a:r>
              <a:rPr lang="en-IN" sz="1400" b="1" dirty="0">
                <a:latin typeface="Times New Roman" pitchFamily="18" charset="0"/>
                <a:cs typeface="Times New Roman" pitchFamily="18" charset="0"/>
              </a:rPr>
              <a:t>Text books:</a:t>
            </a:r>
          </a:p>
          <a:p>
            <a:pPr marL="342900" indent="-342900">
              <a:buFont typeface="Arial" charset="0"/>
              <a:buAutoNum type="arabicPeriod"/>
            </a:pPr>
            <a:r>
              <a:rPr lang="en-IN" sz="1400" dirty="0">
                <a:latin typeface="Times New Roman" pitchFamily="18" charset="0"/>
                <a:cs typeface="Times New Roman" pitchFamily="18" charset="0"/>
              </a:rPr>
              <a:t>Koshy, Discrete Mathematics, Elsevier Pub. 2008 Kenneth H. Rosen, Discrete Mathematics and Its Applications, 6/e, McGraw-Hill, 2006.</a:t>
            </a:r>
          </a:p>
          <a:p>
            <a:pPr marL="342900" indent="-342900">
              <a:buFont typeface="Arial" charset="0"/>
              <a:buAutoNum type="arabicPeriod"/>
            </a:pPr>
            <a:r>
              <a:rPr lang="en-IN" sz="1400" dirty="0">
                <a:latin typeface="Times New Roman" pitchFamily="18" charset="0"/>
                <a:cs typeface="Times New Roman" pitchFamily="18" charset="0"/>
              </a:rPr>
              <a:t>B. </a:t>
            </a:r>
            <a:r>
              <a:rPr lang="en-IN" sz="1400" dirty="0" err="1">
                <a:latin typeface="Times New Roman" pitchFamily="18" charset="0"/>
                <a:cs typeface="Times New Roman" pitchFamily="18" charset="0"/>
              </a:rPr>
              <a:t>Kolman</a:t>
            </a:r>
            <a:r>
              <a:rPr lang="en-IN" sz="1400" dirty="0">
                <a:latin typeface="Times New Roman" pitchFamily="18" charset="0"/>
                <a:cs typeface="Times New Roman" pitchFamily="18" charset="0"/>
              </a:rPr>
              <a:t>, R.C. Busby, and S.C. Ross, Discrete Mathematical Structures, 5/e, Prentice Hall, 2004.</a:t>
            </a:r>
          </a:p>
          <a:p>
            <a:pPr marL="342900" indent="-342900">
              <a:buFont typeface="Calibri" pitchFamily="34" charset="0"/>
              <a:buAutoNum type="arabicPeriod"/>
            </a:pPr>
            <a:r>
              <a:rPr lang="en-IN" sz="1400" dirty="0">
                <a:latin typeface="Times New Roman" pitchFamily="18" charset="0"/>
                <a:cs typeface="Times New Roman" pitchFamily="18" charset="0"/>
              </a:rPr>
              <a:t>E.R. </a:t>
            </a:r>
            <a:r>
              <a:rPr lang="en-IN" sz="1400" dirty="0" err="1">
                <a:latin typeface="Times New Roman" pitchFamily="18" charset="0"/>
                <a:cs typeface="Times New Roman" pitchFamily="18" charset="0"/>
              </a:rPr>
              <a:t>Scheinerman</a:t>
            </a:r>
            <a:r>
              <a:rPr lang="en-IN" sz="1400" dirty="0">
                <a:latin typeface="Times New Roman" pitchFamily="18" charset="0"/>
                <a:cs typeface="Times New Roman" pitchFamily="18" charset="0"/>
              </a:rPr>
              <a:t>, Mathematics: A Discrete Introduction, Brooks/Cole, 2000.</a:t>
            </a:r>
          </a:p>
          <a:p>
            <a:pPr marL="342900" indent="-342900">
              <a:buFont typeface="Calibri" pitchFamily="34" charset="0"/>
              <a:buAutoNum type="arabicPeriod"/>
            </a:pPr>
            <a:r>
              <a:rPr lang="en-IN" sz="1400" dirty="0">
                <a:latin typeface="Times New Roman" pitchFamily="18" charset="0"/>
                <a:cs typeface="Times New Roman" pitchFamily="18" charset="0"/>
              </a:rPr>
              <a:t>R.P. </a:t>
            </a:r>
            <a:r>
              <a:rPr lang="en-IN" sz="1400" dirty="0" err="1">
                <a:latin typeface="Times New Roman" pitchFamily="18" charset="0"/>
                <a:cs typeface="Times New Roman" pitchFamily="18" charset="0"/>
              </a:rPr>
              <a:t>Grimaldi</a:t>
            </a:r>
            <a:r>
              <a:rPr lang="en-IN" sz="1400" dirty="0">
                <a:latin typeface="Times New Roman" pitchFamily="18" charset="0"/>
                <a:cs typeface="Times New Roman" pitchFamily="18" charset="0"/>
              </a:rPr>
              <a:t>, Discrete and Combinatorial Mathematics, 5/e, Addison Wesley, 2004</a:t>
            </a:r>
          </a:p>
          <a:p>
            <a:pPr marL="342900" indent="-342900">
              <a:buNone/>
            </a:pPr>
            <a:endParaRPr lang="en-IN" sz="1400" dirty="0">
              <a:latin typeface="Times New Roman" pitchFamily="18" charset="0"/>
              <a:cs typeface="Times New Roman" pitchFamily="18" charset="0"/>
            </a:endParaRPr>
          </a:p>
          <a:p>
            <a:pPr marL="342900" indent="-342900">
              <a:buNone/>
            </a:pPr>
            <a:endParaRPr lang="en-IN" sz="1400" dirty="0">
              <a:latin typeface="Times New Roman" pitchFamily="18" charset="0"/>
              <a:cs typeface="Times New Roman" pitchFamily="18" charset="0"/>
            </a:endParaRPr>
          </a:p>
          <a:p>
            <a:pPr marL="342900" indent="-342900">
              <a:buNone/>
            </a:pPr>
            <a:r>
              <a:rPr lang="en-IN" sz="1400" b="1" dirty="0">
                <a:latin typeface="Times New Roman" pitchFamily="18" charset="0"/>
                <a:cs typeface="Times New Roman" pitchFamily="18" charset="0"/>
              </a:rPr>
              <a:t>Reference Books:</a:t>
            </a:r>
          </a:p>
          <a:p>
            <a:pPr marL="342900" indent="-342900">
              <a:buFont typeface="Calibri" pitchFamily="34" charset="0"/>
              <a:buAutoNum type="arabicPeriod"/>
            </a:pPr>
            <a:r>
              <a:rPr lang="en-IN" sz="1400" dirty="0" err="1">
                <a:latin typeface="Times New Roman" pitchFamily="18" charset="0"/>
                <a:cs typeface="Times New Roman" pitchFamily="18" charset="0"/>
              </a:rPr>
              <a:t>Liptschutz</a:t>
            </a:r>
            <a:r>
              <a:rPr lang="en-IN" sz="1400" dirty="0">
                <a:latin typeface="Times New Roman" pitchFamily="18" charset="0"/>
                <a:cs typeface="Times New Roman" pitchFamily="18" charset="0"/>
              </a:rPr>
              <a:t>, Seymour, “ Discrete Mathematics”, McGraw Hill.</a:t>
            </a:r>
          </a:p>
          <a:p>
            <a:pPr marL="342900" indent="-342900">
              <a:buFont typeface="Calibri" pitchFamily="34" charset="0"/>
              <a:buAutoNum type="arabicPeriod"/>
            </a:pPr>
            <a:r>
              <a:rPr lang="en-IN" sz="1400" dirty="0" err="1">
                <a:latin typeface="Times New Roman" pitchFamily="18" charset="0"/>
                <a:cs typeface="Times New Roman" pitchFamily="18" charset="0"/>
              </a:rPr>
              <a:t>Trembley</a:t>
            </a:r>
            <a:r>
              <a:rPr lang="en-IN" sz="1400" dirty="0">
                <a:latin typeface="Times New Roman" pitchFamily="18" charset="0"/>
                <a:cs typeface="Times New Roman" pitchFamily="18" charset="0"/>
              </a:rPr>
              <a:t>, J.P &amp; R. </a:t>
            </a:r>
            <a:r>
              <a:rPr lang="en-IN" sz="1400" dirty="0" err="1">
                <a:latin typeface="Times New Roman" pitchFamily="18" charset="0"/>
                <a:cs typeface="Times New Roman" pitchFamily="18" charset="0"/>
              </a:rPr>
              <a:t>Manohar</a:t>
            </a:r>
            <a:r>
              <a:rPr lang="en-IN" sz="1400" dirty="0">
                <a:latin typeface="Times New Roman" pitchFamily="18" charset="0"/>
                <a:cs typeface="Times New Roman" pitchFamily="18" charset="0"/>
              </a:rPr>
              <a:t>, “Discrete Mathematical Structure with Application to Computer Science”, McGraw Hill.</a:t>
            </a:r>
          </a:p>
          <a:p>
            <a:pPr marL="342900" indent="-342900">
              <a:buFont typeface="Calibri" pitchFamily="34" charset="0"/>
              <a:buAutoNum type="arabicPeriod"/>
            </a:pPr>
            <a:r>
              <a:rPr lang="en-IN" sz="1400" dirty="0" err="1">
                <a:latin typeface="Times New Roman" pitchFamily="18" charset="0"/>
                <a:cs typeface="Times New Roman" pitchFamily="18" charset="0"/>
              </a:rPr>
              <a:t>Narsingh</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Deo</a:t>
            </a:r>
            <a:r>
              <a:rPr lang="en-IN" sz="1400" dirty="0">
                <a:latin typeface="Times New Roman" pitchFamily="18" charset="0"/>
                <a:cs typeface="Times New Roman" pitchFamily="18" charset="0"/>
              </a:rPr>
              <a:t>, “Graph Theory With application to Engineering and Computer Science.”, PHI.</a:t>
            </a:r>
          </a:p>
          <a:p>
            <a:pPr marL="342900" indent="-342900">
              <a:buFont typeface="Calibri" pitchFamily="34" charset="0"/>
              <a:buAutoNum type="arabicPeriod"/>
            </a:pPr>
            <a:r>
              <a:rPr lang="en-IN" sz="1400" dirty="0">
                <a:latin typeface="Times New Roman" pitchFamily="18" charset="0"/>
                <a:cs typeface="Times New Roman" pitchFamily="18" charset="0"/>
              </a:rPr>
              <a:t>Krishnamurthy, V., “</a:t>
            </a:r>
            <a:r>
              <a:rPr lang="en-IN" sz="1400" dirty="0" err="1">
                <a:latin typeface="Times New Roman" pitchFamily="18" charset="0"/>
                <a:cs typeface="Times New Roman" pitchFamily="18" charset="0"/>
              </a:rPr>
              <a:t>Combinatorics</a:t>
            </a:r>
            <a:r>
              <a:rPr lang="en-IN" sz="1400" dirty="0">
                <a:latin typeface="Times New Roman" pitchFamily="18" charset="0"/>
                <a:cs typeface="Times New Roman" pitchFamily="18" charset="0"/>
              </a:rPr>
              <a:t> Theory &amp; Application”, East-West Press Pvt. Ltd., New Delhi</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8066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 calcmode="lin" valueType="num">
                                      <p:cBhvr additive="base">
                                        <p:cTn id="37"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anim calcmode="lin" valueType="num">
                                      <p:cBhvr additive="base">
                                        <p:cTn id="43"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anim calcmode="lin" valueType="num">
                                      <p:cBhvr additive="base">
                                        <p:cTn id="49"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anim calcmode="lin" valueType="num">
                                      <p:cBhvr additive="base">
                                        <p:cTn id="55"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xEl>
                                              <p:pRg st="12" end="12"/>
                                            </p:txEl>
                                          </p:spTgt>
                                        </p:tgtEl>
                                        <p:attrNameLst>
                                          <p:attrName>style.visibility</p:attrName>
                                        </p:attrNameLst>
                                      </p:cBhvr>
                                      <p:to>
                                        <p:strVal val="visible"/>
                                      </p:to>
                                    </p:set>
                                    <p:anim calcmode="lin" valueType="num">
                                      <p:cBhvr additive="base">
                                        <p:cTn id="61"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554098-183B-4601-AFDF-2EAFB5DBD13C}" type="datetime1">
              <a:rPr lang="en-US" smtClean="0"/>
              <a:pPr/>
              <a:t>11/18/23</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2"/>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sz="2400" dirty="0"/>
          </a:p>
        </p:txBody>
      </p:sp>
      <p:sp>
        <p:nvSpPr>
          <p:cNvPr id="9" name="Content Placeholder 8"/>
          <p:cNvSpPr>
            <a:spLocks noGrp="1"/>
          </p:cNvSpPr>
          <p:nvPr>
            <p:ph idx="1"/>
          </p:nvPr>
        </p:nvSpPr>
        <p:spPr>
          <a:xfrm>
            <a:off x="2400300" y="1422884"/>
            <a:ext cx="4393437" cy="830997"/>
          </a:xfrm>
          <a:prstGeom prst="rect">
            <a:avLst/>
          </a:prstGeom>
          <a:noFill/>
        </p:spPr>
        <p:txBody>
          <a:bodyPr wrap="square" lIns="68580" tIns="34290" rIns="68580" bIns="34290">
            <a:spAutoFit/>
          </a:bodyPr>
          <a:lstStyle/>
          <a:p>
            <a:pPr algn="ctr">
              <a:buNone/>
            </a:pPr>
            <a:r>
              <a:rPr lang="en-US" sz="5000" b="1" dirty="0">
                <a:ln w="10541" cmpd="sng">
                  <a:solidFill>
                    <a:schemeClr val="accent1">
                      <a:shade val="88000"/>
                      <a:satMod val="110000"/>
                    </a:schemeClr>
                  </a:solidFill>
                  <a:prstDash val="solid"/>
                </a:ln>
                <a:solidFill>
                  <a:srgbClr val="00B05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4882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895350"/>
            <a:ext cx="7597403" cy="3352800"/>
          </a:xfrm>
        </p:spPr>
        <p:txBody>
          <a:bodyPr>
            <a:noAutofit/>
          </a:bodyPr>
          <a:lstStyle/>
          <a:p>
            <a:pPr algn="just"/>
            <a:r>
              <a:rPr lang="en-US" sz="1800" dirty="0">
                <a:latin typeface="+mj-lt"/>
              </a:rPr>
              <a:t>Two sets are equal if and only if they have the same elements. Therefore, if A and B are sets, then A and B are equal if and only if ∀x(x ∈ A ↔ x ∈ B).</a:t>
            </a:r>
          </a:p>
          <a:p>
            <a:pPr algn="just"/>
            <a:r>
              <a:rPr lang="en-US" sz="1800" dirty="0">
                <a:latin typeface="+mj-lt"/>
              </a:rPr>
              <a:t>We write A = B if A and B are equal sets.</a:t>
            </a:r>
          </a:p>
          <a:p>
            <a:pPr algn="just"/>
            <a:r>
              <a:rPr lang="en-US" sz="1800" dirty="0">
                <a:latin typeface="+mj-lt"/>
              </a:rPr>
              <a:t>The sets {1, 3, 5} and {3, 5, 1} are equal, because they have the same elements.</a:t>
            </a:r>
          </a:p>
          <a:p>
            <a:pPr algn="just"/>
            <a:r>
              <a:rPr lang="en-US" sz="1800" dirty="0">
                <a:latin typeface="+mj-lt"/>
              </a:rPr>
              <a:t>Set {1, 3, 3, 3, 5, 5, 5, 5} is the same as the set {1, 3, 5}.</a:t>
            </a:r>
          </a:p>
          <a:p>
            <a:pPr algn="just"/>
            <a:r>
              <a:rPr lang="en-US" sz="1800" dirty="0">
                <a:latin typeface="+mj-lt"/>
              </a:rPr>
              <a:t>A set is said to be infinite if it is not finite.</a:t>
            </a:r>
          </a:p>
        </p:txBody>
      </p:sp>
      <p:sp>
        <p:nvSpPr>
          <p:cNvPr id="4" name="Date Placeholder 3"/>
          <p:cNvSpPr>
            <a:spLocks noGrp="1"/>
          </p:cNvSpPr>
          <p:nvPr>
            <p:ph type="dt" sz="half" idx="10"/>
          </p:nvPr>
        </p:nvSpPr>
        <p:spPr/>
        <p:txBody>
          <a:bodyPr/>
          <a:lstStyle/>
          <a:p>
            <a:fld id="{30879817-4C38-47BD-969F-50666A743F72}"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98277" y="6"/>
            <a:ext cx="8033303"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Introduction to Sets </a:t>
            </a:r>
            <a:r>
              <a:rPr lang="en-IN" sz="2400" dirty="0">
                <a:latin typeface="Times New Roman" panose="02020603050405020304" pitchFamily="18" charset="0"/>
                <a:cs typeface="Times New Roman" panose="02020603050405020304" pitchFamily="18" charset="0"/>
              </a:rPr>
              <a:t>(CO1)</a:t>
            </a:r>
          </a:p>
        </p:txBody>
      </p:sp>
      <p:sp>
        <p:nvSpPr>
          <p:cNvPr id="9" name="Footer Placeholder 12"/>
          <p:cNvSpPr>
            <a:spLocks noGrp="1"/>
          </p:cNvSpPr>
          <p:nvPr>
            <p:ph type="ftr" sz="quarter" idx="11"/>
          </p:nvPr>
        </p:nvSpPr>
        <p:spPr>
          <a:xfrm>
            <a:off x="2857500" y="4755362"/>
            <a:ext cx="43434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69392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429500" cy="3771900"/>
          </a:xfrm>
        </p:spPr>
        <p:txBody>
          <a:bodyPr>
            <a:noAutofit/>
          </a:bodyPr>
          <a:lstStyle/>
          <a:p>
            <a:pPr marL="0" indent="0">
              <a:buNone/>
            </a:pPr>
            <a:r>
              <a:rPr lang="en-US" sz="1600" dirty="0">
                <a:latin typeface="Times New Roman" pitchFamily="18" charset="0"/>
                <a:cs typeface="Times New Roman" pitchFamily="18" charset="0"/>
              </a:rPr>
              <a:t>Sets are represented in two forms:</a:t>
            </a:r>
            <a:endParaRPr lang="en-US" sz="1600" b="1" dirty="0">
              <a:latin typeface="Times New Roman" pitchFamily="18" charset="0"/>
              <a:cs typeface="Times New Roman" pitchFamily="18" charset="0"/>
            </a:endParaRPr>
          </a:p>
          <a:p>
            <a:pPr marL="385763" indent="-385763">
              <a:buFont typeface="+mj-lt"/>
              <a:buAutoNum type="arabicPeriod"/>
            </a:pPr>
            <a:r>
              <a:rPr lang="en-US" sz="1600" b="1" dirty="0">
                <a:latin typeface="Times New Roman" pitchFamily="18" charset="0"/>
                <a:cs typeface="Times New Roman" pitchFamily="18" charset="0"/>
              </a:rPr>
              <a:t>Roster or tabular form:</a:t>
            </a:r>
            <a:r>
              <a:rPr lang="en-US" sz="1600" dirty="0">
                <a:latin typeface="Times New Roman" pitchFamily="18" charset="0"/>
                <a:cs typeface="Times New Roman" pitchFamily="18" charset="0"/>
              </a:rPr>
              <a:t> In this form of representation, we list all the elements of the set within braces { } and separate them by commas. </a:t>
            </a:r>
          </a:p>
          <a:p>
            <a:pPr marL="0" indent="0">
              <a:buNone/>
            </a:pPr>
            <a:r>
              <a:rPr lang="en-US" sz="1600" b="1" dirty="0">
                <a:latin typeface="Times New Roman" pitchFamily="18" charset="0"/>
                <a:cs typeface="Times New Roman" pitchFamily="18" charset="0"/>
              </a:rPr>
              <a:t>       Example:</a:t>
            </a:r>
          </a:p>
          <a:p>
            <a:pPr marL="685800" lvl="1" indent="-385763">
              <a:buFont typeface="+mj-lt"/>
              <a:buAutoNum type="romanLcPeriod"/>
            </a:pPr>
            <a:r>
              <a:rPr lang="en-US" sz="1600" dirty="0">
                <a:latin typeface="Times New Roman" pitchFamily="18" charset="0"/>
                <a:cs typeface="Times New Roman" pitchFamily="18" charset="0"/>
              </a:rPr>
              <a:t>If A = Set of all odd numbers less then 10, then A = { 1, 3, 5, 7, 9}.</a:t>
            </a:r>
          </a:p>
          <a:p>
            <a:pPr marL="685800" lvl="1" indent="-385763">
              <a:buFont typeface="+mj-lt"/>
              <a:buAutoNum type="romanLcPeriod"/>
            </a:pPr>
            <a:r>
              <a:rPr lang="en-US" sz="1600" dirty="0">
                <a:latin typeface="Times New Roman" pitchFamily="18" charset="0"/>
                <a:cs typeface="Times New Roman" pitchFamily="18" charset="0"/>
              </a:rPr>
              <a:t>If B = Set of vowel of English alphabets, then  B = {‘a’, ‘e’, ‘i’, ‘o’, ‘u’ }. </a:t>
            </a:r>
          </a:p>
          <a:p>
            <a:pPr marL="0" indent="0">
              <a:buNone/>
            </a:pPr>
            <a:endParaRPr lang="en-US" sz="1600" b="1"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Set Builder form:</a:t>
            </a:r>
            <a:r>
              <a:rPr lang="en-US" sz="1600" dirty="0">
                <a:latin typeface="Times New Roman" pitchFamily="18" charset="0"/>
                <a:cs typeface="Times New Roman" pitchFamily="18" charset="0"/>
              </a:rPr>
              <a:t> In this form of representation, we list the properties fulfilled by all the elements of the set. We note as {x: x satisfies properties P}and read as 'the set of all x such that each x has properties P’.</a:t>
            </a:r>
          </a:p>
          <a:p>
            <a:pPr marL="342900" lvl="1" indent="0">
              <a:buNone/>
            </a:pPr>
            <a:r>
              <a:rPr lang="en-US" sz="1600" b="1" dirty="0">
                <a:latin typeface="Times New Roman" panose="02020603050405020304" pitchFamily="18" charset="0"/>
                <a:cs typeface="Times New Roman" panose="02020603050405020304" pitchFamily="18" charset="0"/>
              </a:rPr>
              <a:t>Example:</a:t>
            </a:r>
            <a:r>
              <a:rPr lang="en-US" sz="1600" dirty="0">
                <a:latin typeface="Times New Roman" pitchFamily="18" charset="0"/>
                <a:cs typeface="Times New Roman" pitchFamily="18" charset="0"/>
              </a:rPr>
              <a:t> </a:t>
            </a:r>
          </a:p>
          <a:p>
            <a:pPr marL="728663" lvl="1" indent="-385763">
              <a:buFont typeface="+mj-lt"/>
              <a:buAutoNum type="romanLcPeriod"/>
            </a:pPr>
            <a:r>
              <a:rPr lang="en-US" sz="1600" dirty="0">
                <a:latin typeface="Times New Roman" pitchFamily="18" charset="0"/>
                <a:cs typeface="Times New Roman" pitchFamily="18" charset="0"/>
              </a:rPr>
              <a:t>If A =  {1, 3, 5, 7, 9}, then A = {x : x=2n-1, where n ∈ N and n ≤ 5}</a:t>
            </a:r>
          </a:p>
          <a:p>
            <a:pPr marL="728663" lvl="1" indent="-385763">
              <a:buFont typeface="+mj-lt"/>
              <a:buAutoNum type="romanLcPeriod"/>
            </a:pPr>
            <a:r>
              <a:rPr lang="en-US" sz="1600" dirty="0">
                <a:latin typeface="Times New Roman" pitchFamily="18" charset="0"/>
                <a:cs typeface="Times New Roman" pitchFamily="18" charset="0"/>
              </a:rPr>
              <a:t>If B = {2, 4, 8, 16, 32, 64, 128}, then B={x : x=2</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itchFamily="18" charset="0"/>
                <a:cs typeface="Times New Roman" pitchFamily="18" charset="0"/>
              </a:rPr>
              <a:t>, where n ∈ N and n &lt; 8}</a:t>
            </a:r>
          </a:p>
          <a:p>
            <a:pPr marL="728663" lvl="1" indent="-385763">
              <a:buFont typeface="+mj-lt"/>
              <a:buAutoNum type="romanLcPeriod"/>
            </a:pPr>
            <a:endParaRPr lang="en-US" sz="1600" dirty="0">
              <a:latin typeface="Times New Roman" pitchFamily="18" charset="0"/>
              <a:cs typeface="Times New Roman" pitchFamily="18" charset="0"/>
            </a:endParaRPr>
          </a:p>
          <a:p>
            <a:pPr marL="300038" lvl="1" indent="0">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2F6D334-30D8-4189-AC72-867807727F0C}"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Sets Representation </a:t>
            </a:r>
            <a:r>
              <a:rPr lang="en-IN" sz="2400" dirty="0">
                <a:latin typeface="Times New Roman" panose="02020603050405020304" pitchFamily="18" charset="0"/>
                <a:cs typeface="Times New Roman" panose="02020603050405020304" pitchFamily="18" charset="0"/>
              </a:rPr>
              <a:t>(CO1) </a:t>
            </a:r>
          </a:p>
        </p:txBody>
      </p:sp>
      <p:sp>
        <p:nvSpPr>
          <p:cNvPr id="9" name="Footer Placeholder 12"/>
          <p:cNvSpPr>
            <a:spLocks noGrp="1"/>
          </p:cNvSpPr>
          <p:nvPr>
            <p:ph type="ftr" sz="quarter" idx="11"/>
          </p:nvPr>
        </p:nvSpPr>
        <p:spPr>
          <a:xfrm>
            <a:off x="2857500" y="4755362"/>
            <a:ext cx="40576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771172137"/>
              </p:ext>
            </p:extLst>
          </p:nvPr>
        </p:nvGraphicFramePr>
        <p:xfrm>
          <a:off x="1085850" y="642626"/>
          <a:ext cx="7600950" cy="3943351"/>
        </p:xfrm>
        <a:graphic>
          <a:graphicData uri="http://schemas.openxmlformats.org/drawingml/2006/table">
            <a:tbl>
              <a:tblPr/>
              <a:tblGrid>
                <a:gridCol w="1000125">
                  <a:extLst>
                    <a:ext uri="{9D8B030D-6E8A-4147-A177-3AD203B41FA5}">
                      <a16:colId xmlns:a16="http://schemas.microsoft.com/office/drawing/2014/main" val="136923908"/>
                    </a:ext>
                  </a:extLst>
                </a:gridCol>
                <a:gridCol w="6600825">
                  <a:extLst>
                    <a:ext uri="{9D8B030D-6E8A-4147-A177-3AD203B41FA5}">
                      <a16:colId xmlns:a16="http://schemas.microsoft.com/office/drawing/2014/main" val="1041201525"/>
                    </a:ext>
                  </a:extLst>
                </a:gridCol>
              </a:tblGrid>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x ∈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x belongs to A or x is an element of set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4979802"/>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x ∉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x does not belong to set A.</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5615348"/>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 or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Empty Set.</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08907768"/>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U</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rgbClr val="000000"/>
                          </a:solidFill>
                          <a:effectLst/>
                          <a:latin typeface="Times New Roman" panose="02020603050405020304" pitchFamily="18" charset="0"/>
                          <a:cs typeface="Times New Roman" panose="02020603050405020304" pitchFamily="18" charset="0"/>
                        </a:rPr>
                        <a:t>Universal Set.</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71975408"/>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N</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natural numbers or {1, 2, 3, 4, 5, 6, 7,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95112245"/>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I/Z</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integers or {…, -3, -2, -1, 0, 1, 2, 3,….}</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281992"/>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Z</a:t>
                      </a:r>
                      <a:r>
                        <a:rPr lang="en-IN" sz="900" dirty="0">
                          <a:solidFill>
                            <a:srgbClr val="000000"/>
                          </a:solidFill>
                          <a:effectLst/>
                          <a:latin typeface="Times New Roman" panose="02020603050405020304" pitchFamily="18" charset="0"/>
                          <a:cs typeface="Times New Roman" panose="02020603050405020304" pitchFamily="18" charset="0"/>
                        </a:rPr>
                        <a:t>0</a:t>
                      </a:r>
                      <a:r>
                        <a:rPr lang="en-IN" sz="1400" dirty="0">
                          <a:solidFill>
                            <a:srgbClr val="000000"/>
                          </a:solidFill>
                          <a:effectLst/>
                          <a:latin typeface="Times New Roman" panose="02020603050405020304" pitchFamily="18" charset="0"/>
                          <a:cs typeface="Times New Roman" panose="02020603050405020304" pitchFamily="18" charset="0"/>
                        </a:rPr>
                        <a:t>/I</a:t>
                      </a:r>
                      <a:r>
                        <a:rPr lang="en-IN" sz="900" dirty="0">
                          <a:solidFill>
                            <a:srgbClr val="000000"/>
                          </a:solidFill>
                          <a:effectLst/>
                          <a:latin typeface="Times New Roman" panose="02020603050405020304" pitchFamily="18" charset="0"/>
                          <a:cs typeface="Times New Roman" panose="02020603050405020304" pitchFamily="18" charset="0"/>
                        </a:rPr>
                        <a:t>0</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non- zero integers or {…,-3, -2, -1, 1, 2, 3,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2065192"/>
                  </a:ext>
                </a:extLst>
              </a:tr>
              <a:tr h="319151">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Z</a:t>
                      </a:r>
                      <a:r>
                        <a:rPr lang="en-IN" sz="800" dirty="0">
                          <a:solidFill>
                            <a:srgbClr val="000000"/>
                          </a:solidFill>
                          <a:effectLst/>
                          <a:latin typeface="Times New Roman" panose="02020603050405020304" pitchFamily="18" charset="0"/>
                          <a:cs typeface="Times New Roman" panose="02020603050405020304" pitchFamily="18" charset="0"/>
                        </a:rPr>
                        <a:t>+</a:t>
                      </a:r>
                      <a:r>
                        <a:rPr lang="en-IN" sz="1400" dirty="0">
                          <a:solidFill>
                            <a:srgbClr val="000000"/>
                          </a:solidFill>
                          <a:effectLst/>
                          <a:latin typeface="Times New Roman" panose="02020603050405020304" pitchFamily="18" charset="0"/>
                          <a:cs typeface="Times New Roman" panose="02020603050405020304" pitchFamily="18" charset="0"/>
                        </a:rPr>
                        <a:t>/I</a:t>
                      </a:r>
                      <a:r>
                        <a:rPr lang="en-IN" sz="900" dirty="0">
                          <a:solidFill>
                            <a:srgbClr val="000000"/>
                          </a:solidFill>
                          <a:effectLst/>
                          <a:latin typeface="Times New Roman" panose="02020603050405020304" pitchFamily="18" charset="0"/>
                          <a:cs typeface="Times New Roman" panose="02020603050405020304" pitchFamily="18" charset="0"/>
                        </a:rPr>
                        <a:t>+</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 </a:t>
                      </a:r>
                      <a:r>
                        <a:rPr lang="en-US" sz="1400" dirty="0" err="1">
                          <a:solidFill>
                            <a:srgbClr val="000000"/>
                          </a:solidFill>
                          <a:effectLst/>
                          <a:latin typeface="Times New Roman" panose="02020603050405020304" pitchFamily="18" charset="0"/>
                          <a:cs typeface="Times New Roman" panose="02020603050405020304" pitchFamily="18" charset="0"/>
                        </a:rPr>
                        <a:t>ve</a:t>
                      </a:r>
                      <a:r>
                        <a:rPr lang="en-US" sz="1400" dirty="0">
                          <a:solidFill>
                            <a:srgbClr val="000000"/>
                          </a:solidFill>
                          <a:effectLst/>
                          <a:latin typeface="Times New Roman" panose="02020603050405020304" pitchFamily="18" charset="0"/>
                          <a:cs typeface="Times New Roman" panose="02020603050405020304" pitchFamily="18" charset="0"/>
                        </a:rPr>
                        <a:t> integers or {1, 2, 3, 4, 5, …}</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2674746"/>
                  </a:ext>
                </a:extLst>
              </a:tr>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C, C</a:t>
                      </a:r>
                      <a:r>
                        <a:rPr lang="en-IN" sz="1400" baseline="-25000" dirty="0">
                          <a:solidFill>
                            <a:srgbClr val="000000"/>
                          </a:solidFill>
                          <a:effectLst/>
                          <a:latin typeface="Times New Roman" panose="02020603050405020304" pitchFamily="18" charset="0"/>
                          <a:cs typeface="Times New Roman" panose="02020603050405020304" pitchFamily="18" charset="0"/>
                        </a:rPr>
                        <a:t>0</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all complex, non-zero complex numbers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79490229"/>
                  </a:ext>
                </a:extLst>
              </a:tr>
              <a:tr h="554630">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Q, Q</a:t>
                      </a:r>
                      <a:r>
                        <a:rPr lang="en-IN" sz="1400" baseline="-25000" dirty="0">
                          <a:solidFill>
                            <a:srgbClr val="000000"/>
                          </a:solidFill>
                          <a:effectLst/>
                          <a:latin typeface="Times New Roman" panose="02020603050405020304" pitchFamily="18" charset="0"/>
                          <a:cs typeface="Times New Roman" panose="02020603050405020304" pitchFamily="18" charset="0"/>
                        </a:rPr>
                        <a:t>0</a:t>
                      </a:r>
                      <a:r>
                        <a:rPr lang="en-IN" sz="1400" dirty="0">
                          <a:solidFill>
                            <a:srgbClr val="000000"/>
                          </a:solidFill>
                          <a:effectLst/>
                          <a:latin typeface="Times New Roman" panose="02020603050405020304" pitchFamily="18" charset="0"/>
                          <a:cs typeface="Times New Roman" panose="02020603050405020304" pitchFamily="18" charset="0"/>
                        </a:rPr>
                        <a:t>, Q</a:t>
                      </a:r>
                      <a:r>
                        <a:rPr lang="en-IN" sz="1400" baseline="-25000" dirty="0">
                          <a:solidFill>
                            <a:srgbClr val="000000"/>
                          </a:solidFill>
                          <a:effectLst/>
                          <a:latin typeface="Times New Roman" panose="02020603050405020304" pitchFamily="18" charset="0"/>
                          <a:cs typeface="Times New Roman" panose="02020603050405020304" pitchFamily="18" charset="0"/>
                        </a:rPr>
                        <a: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sets of rational, non- zero rational, +</a:t>
                      </a:r>
                      <a:r>
                        <a:rPr lang="en-US" sz="1400" dirty="0" err="1">
                          <a:solidFill>
                            <a:srgbClr val="000000"/>
                          </a:solidFill>
                          <a:effectLst/>
                          <a:latin typeface="Times New Roman" panose="02020603050405020304" pitchFamily="18" charset="0"/>
                          <a:cs typeface="Times New Roman" panose="02020603050405020304" pitchFamily="18" charset="0"/>
                        </a:rPr>
                        <a:t>ve</a:t>
                      </a:r>
                      <a:r>
                        <a:rPr lang="en-US" sz="1400" dirty="0">
                          <a:solidFill>
                            <a:srgbClr val="000000"/>
                          </a:solidFill>
                          <a:effectLst/>
                          <a:latin typeface="Times New Roman" panose="02020603050405020304" pitchFamily="18" charset="0"/>
                          <a:cs typeface="Times New Roman" panose="02020603050405020304" pitchFamily="18" charset="0"/>
                        </a:rPr>
                        <a:t> rational numbers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3758796"/>
                  </a:ext>
                </a:extLst>
              </a:tr>
              <a:tr h="384888">
                <a:tc>
                  <a:txBody>
                    <a:bodyPr/>
                    <a:lstStyle/>
                    <a:p>
                      <a:pPr algn="ctr" fontAlgn="t"/>
                      <a:r>
                        <a:rPr lang="en-IN" sz="1400" dirty="0">
                          <a:solidFill>
                            <a:srgbClr val="000000"/>
                          </a:solidFill>
                          <a:effectLst/>
                          <a:latin typeface="Times New Roman" panose="02020603050405020304" pitchFamily="18" charset="0"/>
                          <a:cs typeface="Times New Roman" panose="02020603050405020304" pitchFamily="18" charset="0"/>
                        </a:rPr>
                        <a:t>R, R</a:t>
                      </a:r>
                      <a:r>
                        <a:rPr lang="en-IN" sz="1400" baseline="-25000" dirty="0">
                          <a:solidFill>
                            <a:srgbClr val="000000"/>
                          </a:solidFill>
                          <a:effectLst/>
                          <a:latin typeface="Times New Roman" panose="02020603050405020304" pitchFamily="18" charset="0"/>
                          <a:cs typeface="Times New Roman" panose="02020603050405020304" pitchFamily="18" charset="0"/>
                        </a:rPr>
                        <a:t>0</a:t>
                      </a:r>
                      <a:r>
                        <a:rPr lang="en-IN" sz="1400" dirty="0">
                          <a:solidFill>
                            <a:srgbClr val="000000"/>
                          </a:solidFill>
                          <a:effectLst/>
                          <a:latin typeface="Times New Roman" panose="02020603050405020304" pitchFamily="18" charset="0"/>
                          <a:cs typeface="Times New Roman" panose="02020603050405020304" pitchFamily="18" charset="0"/>
                        </a:rPr>
                        <a:t>, R</a:t>
                      </a:r>
                      <a:r>
                        <a:rPr lang="en-IN" sz="1400" baseline="-25000" dirty="0">
                          <a:solidFill>
                            <a:srgbClr val="000000"/>
                          </a:solidFill>
                          <a:effectLst/>
                          <a:latin typeface="Times New Roman" panose="02020603050405020304" pitchFamily="18" charset="0"/>
                          <a:cs typeface="Times New Roman" panose="02020603050405020304" pitchFamily="18" charset="0"/>
                        </a:rPr>
                        <a:t>+</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Times New Roman" panose="02020603050405020304" pitchFamily="18" charset="0"/>
                          <a:cs typeface="Times New Roman" panose="02020603050405020304" pitchFamily="18" charset="0"/>
                        </a:rPr>
                        <a:t>The set of real, non-zero real, +</a:t>
                      </a:r>
                      <a:r>
                        <a:rPr lang="en-US" sz="1400" dirty="0" err="1">
                          <a:solidFill>
                            <a:srgbClr val="000000"/>
                          </a:solidFill>
                          <a:effectLst/>
                          <a:latin typeface="Times New Roman" panose="02020603050405020304" pitchFamily="18" charset="0"/>
                          <a:cs typeface="Times New Roman" panose="02020603050405020304" pitchFamily="18" charset="0"/>
                        </a:rPr>
                        <a:t>ve</a:t>
                      </a:r>
                      <a:r>
                        <a:rPr lang="en-US" sz="1400" dirty="0">
                          <a:solidFill>
                            <a:srgbClr val="000000"/>
                          </a:solidFill>
                          <a:effectLst/>
                          <a:latin typeface="Times New Roman" panose="02020603050405020304" pitchFamily="18" charset="0"/>
                          <a:cs typeface="Times New Roman" panose="02020603050405020304" pitchFamily="18" charset="0"/>
                        </a:rPr>
                        <a:t> real number respectively.</a:t>
                      </a:r>
                    </a:p>
                  </a:txBody>
                  <a:tcPr marL="42644" marR="42644" marT="42644" marB="4264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4599061"/>
                  </a:ext>
                </a:extLst>
              </a:tr>
            </a:tbl>
          </a:graphicData>
        </a:graphic>
      </p:graphicFrame>
      <p:sp>
        <p:nvSpPr>
          <p:cNvPr id="4" name="Date Placeholder 3"/>
          <p:cNvSpPr>
            <a:spLocks noGrp="1"/>
          </p:cNvSpPr>
          <p:nvPr>
            <p:ph type="dt" sz="half" idx="10"/>
          </p:nvPr>
        </p:nvSpPr>
        <p:spPr>
          <a:xfrm>
            <a:off x="514350" y="4755358"/>
            <a:ext cx="1257300" cy="285750"/>
          </a:xfrm>
        </p:spPr>
        <p:txBody>
          <a:bodyPr/>
          <a:lstStyle/>
          <a:p>
            <a:fld id="{739433A2-F869-4AEC-AEA5-25E856BD92E3}"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315200" y="4767268"/>
            <a:ext cx="1485900" cy="273844"/>
          </a:xfrm>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solidFill>
                  <a:schemeClr val="tx1"/>
                </a:solidFill>
                <a:latin typeface="Times New Roman" panose="02020603050405020304" pitchFamily="18" charset="0"/>
                <a:cs typeface="Times New Roman" panose="02020603050405020304" pitchFamily="18" charset="0"/>
              </a:rPr>
              <a:t>Standard Notations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343150" y="4755362"/>
            <a:ext cx="46291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658100" cy="3600450"/>
          </a:xfrm>
        </p:spPr>
        <p:txBody>
          <a:bodyPr>
            <a:normAutofit/>
          </a:bodyPr>
          <a:lstStyle/>
          <a:p>
            <a:pPr algn="just"/>
            <a:r>
              <a:rPr lang="en-US" sz="1800" dirty="0">
                <a:latin typeface="Times New Roman" panose="02020603050405020304" pitchFamily="18" charset="0"/>
                <a:cs typeface="Times New Roman" panose="02020603050405020304" pitchFamily="18" charset="0"/>
              </a:rPr>
              <a:t>The total number of unique elements in the set is called the cardinality of the set. </a:t>
            </a:r>
          </a:p>
          <a:p>
            <a:pPr algn="just"/>
            <a:r>
              <a:rPr lang="en-US" sz="1800" dirty="0">
                <a:latin typeface="Times New Roman" panose="02020603050405020304" pitchFamily="18" charset="0"/>
                <a:cs typeface="Times New Roman" panose="02020603050405020304" pitchFamily="18" charset="0"/>
              </a:rPr>
              <a:t>If A is the set, then cardinality is denoted as |A| , n (A), #A or card(A).</a:t>
            </a:r>
          </a:p>
          <a:p>
            <a:pPr marL="0" indent="0" algn="just">
              <a:buNone/>
            </a:pPr>
            <a:r>
              <a:rPr lang="en-US" sz="1800" b="1" dirty="0">
                <a:latin typeface="Times New Roman" panose="02020603050405020304" pitchFamily="18" charset="0"/>
                <a:cs typeface="Times New Roman" panose="02020603050405020304" pitchFamily="18" charset="0"/>
              </a:rPr>
              <a:t>Examples:</a:t>
            </a:r>
          </a:p>
          <a:p>
            <a:pPr>
              <a:buFont typeface="+mj-lt"/>
              <a:buAutoNum type="arabicPeriod"/>
            </a:pPr>
            <a:r>
              <a:rPr lang="en-US" sz="1800" dirty="0">
                <a:latin typeface="Times New Roman" panose="02020603050405020304" pitchFamily="18" charset="0"/>
                <a:cs typeface="Times New Roman" panose="02020603050405020304" pitchFamily="18" charset="0"/>
              </a:rPr>
              <a:t>Let P = {k, l, m, 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cardinality of the set P is 4 i.e. n(P) = 4</a:t>
            </a:r>
          </a:p>
          <a:p>
            <a:pPr>
              <a:buFont typeface="+mj-lt"/>
              <a:buAutoNum type="arabicPeriod"/>
            </a:pPr>
            <a:r>
              <a:rPr lang="en-US" sz="1800" dirty="0">
                <a:latin typeface="Times New Roman" panose="02020603050405020304" pitchFamily="18" charset="0"/>
                <a:cs typeface="Times New Roman" panose="02020603050405020304" pitchFamily="18" charset="0"/>
              </a:rPr>
              <a:t>Let A is the set of all non-negative even integers, i.e.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 {0, 2, 4, 6, 8, 10, ....}.</a:t>
            </a:r>
          </a:p>
          <a:p>
            <a:pPr marL="0" indent="0">
              <a:buNone/>
            </a:pPr>
            <a:r>
              <a:rPr lang="en-US" sz="1800" dirty="0">
                <a:latin typeface="Times New Roman" panose="02020603050405020304" pitchFamily="18" charset="0"/>
                <a:cs typeface="Times New Roman" panose="02020603050405020304" pitchFamily="18" charset="0"/>
              </a:rPr>
              <a:t>As A is countably infinite set and so the cardinality.</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9788C55-42E6-4462-96A3-A1AF83FF8788}"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Cardinality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E1CEFCB-C5F0-4000-AD51-1BD57BC400DE}"/>
                  </a:ext>
                </a:extLst>
              </p14:cNvPr>
              <p14:cNvContentPartPr/>
              <p14:nvPr/>
            </p14:nvContentPartPr>
            <p14:xfrm>
              <a:off x="3116520" y="5384520"/>
              <a:ext cx="360" cy="360"/>
            </p14:xfrm>
          </p:contentPart>
        </mc:Choice>
        <mc:Fallback xmlns="">
          <p:pic>
            <p:nvPicPr>
              <p:cNvPr id="2" name="Ink 1">
                <a:extLst>
                  <a:ext uri="{FF2B5EF4-FFF2-40B4-BE49-F238E27FC236}">
                    <a16:creationId xmlns:p14="http://schemas.microsoft.com/office/powerpoint/2010/main" xmlns="" xmlns:a16="http://schemas.microsoft.com/office/drawing/2014/main" id="{CE1CEFCB-C5F0-4000-AD51-1BD57BC400DE}"/>
                  </a:ext>
                </a:extLst>
              </p:cNvPr>
              <p:cNvPicPr/>
              <p:nvPr/>
            </p:nvPicPr>
            <p:blipFill>
              <a:blip r:embed="rId4" cstate="print"/>
              <a:stretch>
                <a:fillRect/>
              </a:stretch>
            </p:blipFill>
            <p:spPr>
              <a:xfrm>
                <a:off x="2330370" y="4031370"/>
                <a:ext cx="14310" cy="14310"/>
              </a:xfrm>
              <a:prstGeom prst="rect">
                <a:avLst/>
              </a:prstGeom>
            </p:spPr>
          </p:pic>
        </mc:Fallback>
      </mc:AlternateContent>
    </p:spTree>
    <p:extLst>
      <p:ext uri="{BB962C8B-B14F-4D97-AF65-F5344CB8AC3E}">
        <p14:creationId xmlns:p14="http://schemas.microsoft.com/office/powerpoint/2010/main" val="150592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429500" cy="371475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Sets can be classified into many categories. Some of which are finite, infinite, subset, universal, proper, power, singleton set, etc.</a:t>
            </a:r>
          </a:p>
          <a:p>
            <a:pPr marL="385763" indent="-385763" algn="just">
              <a:buFont typeface="+mj-lt"/>
              <a:buAutoNum type="arabicPeriod"/>
            </a:pPr>
            <a:r>
              <a:rPr lang="en-US" sz="1600" b="1" dirty="0">
                <a:latin typeface="Times New Roman" panose="02020603050405020304" pitchFamily="18" charset="0"/>
                <a:cs typeface="Times New Roman" panose="02020603050405020304" pitchFamily="18" charset="0"/>
              </a:rPr>
              <a:t>Singleton Set:</a:t>
            </a:r>
            <a:r>
              <a:rPr lang="en-US" sz="1600" dirty="0">
                <a:latin typeface="Times New Roman" panose="02020603050405020304" pitchFamily="18" charset="0"/>
                <a:cs typeface="Times New Roman" panose="02020603050405020304" pitchFamily="18" charset="0"/>
              </a:rPr>
              <a:t> It contains only one element. It is denoted by {a}. </a:t>
            </a:r>
          </a:p>
          <a:p>
            <a:pPr marL="0" indent="0" algn="just">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S= {x | x ∈ N, 7 &lt; x &lt; 9} = {8}</a:t>
            </a: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Null Set or Empty Set:</a:t>
            </a:r>
            <a:r>
              <a:rPr lang="en-US" sz="1600" dirty="0">
                <a:latin typeface="Times New Roman" panose="02020603050405020304" pitchFamily="18" charset="0"/>
                <a:cs typeface="Times New Roman" panose="02020603050405020304" pitchFamily="18" charset="0"/>
              </a:rPr>
              <a:t> A set having no elements is called a Null set or void set. It is denoted by ∅ or  {}.</a:t>
            </a:r>
          </a:p>
          <a:p>
            <a:pPr marL="385763" indent="-385763">
              <a:buFont typeface="+mj-lt"/>
              <a:buAutoNum type="arabicPeriod" startAt="3"/>
            </a:pPr>
            <a:r>
              <a:rPr lang="en-US" sz="1600" b="1" dirty="0">
                <a:latin typeface="Times New Roman" panose="02020603050405020304" pitchFamily="18" charset="0"/>
                <a:cs typeface="Times New Roman" panose="02020603050405020304" pitchFamily="18" charset="0"/>
              </a:rPr>
              <a:t>Subsets:</a:t>
            </a:r>
            <a:r>
              <a:rPr lang="en-US" sz="1600" dirty="0">
                <a:latin typeface="Times New Roman" panose="02020603050405020304" pitchFamily="18" charset="0"/>
                <a:cs typeface="Times New Roman" panose="02020603050405020304" pitchFamily="18" charset="0"/>
              </a:rPr>
              <a:t> If every element in a set A is also an element of a set B, then A is called a subset of B. It can be denoted as A ⊆ B. Here B is called Superset of A.</a:t>
            </a: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If A= {1, 2} and B= {4, 2, 1} the A is the subset of B or A ⊆ B.</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Every set is a subset of itself.</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The Null Set i.e. ∅ is a subset of every set.</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If A is a subset of B and B is a subset of C, then A will be the subset of C. If A⊂B and B⊂ C ⟹ A ⊂ C</a:t>
            </a:r>
          </a:p>
          <a:p>
            <a:pPr marL="600075" lvl="1" indent="-300038">
              <a:buFont typeface="+mj-lt"/>
              <a:buAutoNum type="romanLcPeriod"/>
            </a:pPr>
            <a:r>
              <a:rPr lang="en-US" sz="1600" dirty="0">
                <a:latin typeface="Times New Roman" panose="02020603050405020304" pitchFamily="18" charset="0"/>
                <a:cs typeface="Times New Roman" panose="02020603050405020304" pitchFamily="18" charset="0"/>
              </a:rPr>
              <a:t>A finite set having n elements has 2</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subsets.</a:t>
            </a:r>
            <a:endParaRPr lang="en-US" sz="32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75DC19A-1972-4075-822E-F7A3646EBEB7}"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9166" y="6"/>
            <a:ext cx="80515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1058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571501"/>
            <a:ext cx="7486650" cy="3811205"/>
          </a:xfrm>
        </p:spPr>
        <p:txBody>
          <a:bodyPr>
            <a:norm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US" sz="1600" b="1" dirty="0">
                <a:latin typeface="Times New Roman" pitchFamily="18" charset="0"/>
                <a:cs typeface="Times New Roman" pitchFamily="18" charset="0"/>
              </a:rPr>
              <a:t>Proper Subset:</a:t>
            </a:r>
            <a:r>
              <a:rPr lang="en-US" sz="1600" dirty="0">
                <a:latin typeface="Times New Roman" pitchFamily="18" charset="0"/>
                <a:cs typeface="Times New Roman" pitchFamily="18" charset="0"/>
              </a:rPr>
              <a:t> If A is a subset of B and A ≠ B then A is said to be a proper subset of B. If A is a proper subset of B then B is not a subset of A, i.e., there is at least one element in B which is not in A.</a:t>
            </a:r>
          </a:p>
          <a:p>
            <a:pPr lvl="1" algn="just">
              <a:buFont typeface="Arial" pitchFamily="34" charset="0"/>
              <a:buChar char="•"/>
            </a:pPr>
            <a:r>
              <a:rPr lang="en-US" sz="1600" dirty="0">
                <a:latin typeface="Times New Roman" pitchFamily="18" charset="0"/>
                <a:cs typeface="Times New Roman" pitchFamily="18" charset="0"/>
              </a:rPr>
              <a:t> Example: A = {1, 2} and B = {1, 2, 3, 4}. A is proper subset of B.</a:t>
            </a:r>
          </a:p>
          <a:p>
            <a:pPr lvl="1" algn="just">
              <a:buFont typeface="Arial" pitchFamily="34" charset="0"/>
              <a:buChar char="•"/>
            </a:pPr>
            <a:r>
              <a:rPr lang="en-US" sz="1600" dirty="0">
                <a:latin typeface="Times New Roman" pitchFamily="18" charset="0"/>
                <a:cs typeface="Times New Roman" pitchFamily="18" charset="0"/>
              </a:rPr>
              <a:t> The null ∅ is a proper subset of every non-void set.</a:t>
            </a:r>
          </a:p>
          <a:p>
            <a:pPr lvl="1" algn="just">
              <a:buNone/>
            </a:pPr>
            <a:endParaRPr lang="en-US" sz="1600" dirty="0">
              <a:latin typeface="Times New Roman" pitchFamily="18" charset="0"/>
              <a:cs typeface="Times New Roman" pitchFamily="18" charset="0"/>
            </a:endParaRPr>
          </a:p>
          <a:p>
            <a:pPr marL="385763" indent="-385763" algn="just">
              <a:buFont typeface="+mj-lt"/>
              <a:buAutoNum type="arabicPeriod" startAt="5"/>
            </a:pPr>
            <a:r>
              <a:rPr lang="en-US" sz="1600" b="1" dirty="0">
                <a:latin typeface="Times New Roman" pitchFamily="18" charset="0"/>
                <a:cs typeface="Times New Roman" pitchFamily="18" charset="0"/>
              </a:rPr>
              <a:t>Improper Subset:</a:t>
            </a:r>
            <a:r>
              <a:rPr lang="en-US" sz="1600" dirty="0">
                <a:latin typeface="Times New Roman" pitchFamily="18" charset="0"/>
                <a:cs typeface="Times New Roman" pitchFamily="18" charset="0"/>
              </a:rPr>
              <a:t> If A is a subset of B and A = B, then A is said to be an improper subset of B.</a:t>
            </a:r>
          </a:p>
          <a:p>
            <a:pPr marL="0" indent="0" algn="just">
              <a:buNone/>
            </a:pPr>
            <a:r>
              <a:rPr lang="en-US" sz="1600" b="1" dirty="0">
                <a:latin typeface="Times New Roman" pitchFamily="18" charset="0"/>
                <a:cs typeface="Times New Roman" pitchFamily="18" charset="0"/>
              </a:rPr>
              <a:t>         Example</a:t>
            </a:r>
            <a:endParaRPr lang="en-US" sz="1600" dirty="0">
              <a:latin typeface="Times New Roman" pitchFamily="18" charset="0"/>
              <a:cs typeface="Times New Roman" pitchFamily="18" charset="0"/>
            </a:endParaRPr>
          </a:p>
          <a:p>
            <a:pPr marL="685800" lvl="1" indent="-385763" algn="just">
              <a:buFont typeface="Arial" pitchFamily="34" charset="0"/>
              <a:buChar char="•"/>
            </a:pPr>
            <a:r>
              <a:rPr lang="en-US" sz="1600" dirty="0">
                <a:latin typeface="Times New Roman" pitchFamily="18" charset="0"/>
                <a:cs typeface="Times New Roman" pitchFamily="18" charset="0"/>
              </a:rPr>
              <a:t>A = {2, 3, 4}, B = {2, 3, 4} =&gt; A is an improper subset of B.</a:t>
            </a:r>
          </a:p>
          <a:p>
            <a:pPr marL="685800" lvl="1" indent="-385763" algn="just">
              <a:buFont typeface="Arial" pitchFamily="34" charset="0"/>
              <a:buChar char="•"/>
            </a:pPr>
            <a:r>
              <a:rPr lang="en-US" sz="1600" dirty="0">
                <a:latin typeface="Times New Roman" pitchFamily="18" charset="0"/>
                <a:cs typeface="Times New Roman" pitchFamily="18" charset="0"/>
              </a:rPr>
              <a:t>Every set is an improper subset of itself.</a:t>
            </a:r>
          </a:p>
          <a:p>
            <a:pPr marL="342900" lvl="1" indent="0" algn="just">
              <a:buNone/>
            </a:pPr>
            <a:endParaRPr lang="en-US" sz="1600" dirty="0">
              <a:latin typeface="Times New Roman" pitchFamily="18" charset="0"/>
              <a:cs typeface="Times New Roman" pitchFamily="18" charset="0"/>
            </a:endParaRPr>
          </a:p>
          <a:p>
            <a:pPr marL="342900" lvl="1" indent="0" algn="just">
              <a:buNone/>
            </a:pP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71891F-A54E-4625-AD2C-3E22830A2A06}"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1"/>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43434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4599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800105"/>
            <a:ext cx="7372350" cy="3714749"/>
          </a:xfrm>
        </p:spPr>
        <p:txBody>
          <a:bodyPr>
            <a:noAutofit/>
          </a:bodyPr>
          <a:lstStyle/>
          <a:p>
            <a:pPr marL="385763" indent="-385763" algn="just">
              <a:buFont typeface="+mj-lt"/>
              <a:buAutoNum type="arabicPeriod" startAt="6"/>
            </a:pPr>
            <a:r>
              <a:rPr lang="en-US" sz="1600" b="1" dirty="0">
                <a:latin typeface="Times New Roman" panose="02020603050405020304" pitchFamily="18" charset="0"/>
                <a:cs typeface="Times New Roman" panose="02020603050405020304" pitchFamily="18" charset="0"/>
              </a:rPr>
              <a:t>Infinite Sets:</a:t>
            </a:r>
            <a:r>
              <a:rPr lang="en-US" sz="1600" dirty="0">
                <a:latin typeface="Times New Roman" panose="02020603050405020304" pitchFamily="18" charset="0"/>
                <a:cs typeface="Times New Roman" panose="02020603050405020304" pitchFamily="18" charset="0"/>
              </a:rPr>
              <a:t> A set which is not finite is called as Infinite Sets.</a:t>
            </a:r>
          </a:p>
          <a:p>
            <a:pPr marL="0" indent="0" algn="just">
              <a:buNone/>
            </a:pPr>
            <a:r>
              <a:rPr lang="en-US" sz="1600" dirty="0">
                <a:latin typeface="Times New Roman" panose="02020603050405020304" pitchFamily="18" charset="0"/>
                <a:cs typeface="Times New Roman" panose="02020603050405020304" pitchFamily="18" charset="0"/>
              </a:rPr>
              <a:t>      	It is of two types :</a:t>
            </a:r>
          </a:p>
          <a:p>
            <a:pPr marL="600075" lvl="1" indent="-300038" algn="just">
              <a:buFont typeface="+mj-lt"/>
              <a:buAutoNum type="romanUcPeriod"/>
            </a:pPr>
            <a:r>
              <a:rPr lang="en-US" sz="1600" b="1" dirty="0">
                <a:latin typeface="Times New Roman" panose="02020603050405020304" pitchFamily="18" charset="0"/>
                <a:cs typeface="Times New Roman" panose="02020603050405020304" pitchFamily="18" charset="0"/>
              </a:rPr>
              <a:t>Countable Infinite:</a:t>
            </a:r>
            <a:r>
              <a:rPr lang="en-US" sz="1600" dirty="0">
                <a:latin typeface="Times New Roman" panose="02020603050405020304" pitchFamily="18" charset="0"/>
                <a:cs typeface="Times New Roman" panose="02020603050405020304" pitchFamily="18" charset="0"/>
              </a:rPr>
              <a:t> If there is one to one correspondence between the elements in set and element in N. A countably infinite set is also known as Denumerable. A set that is either finite or denumerable is known as countable. A set which is not countable is known as Uncountable. The set of a non-negative even integer is countable Infinite.</a:t>
            </a:r>
          </a:p>
          <a:p>
            <a:pPr marL="600075" lvl="1" indent="-300038" algn="just">
              <a:buNone/>
            </a:pPr>
            <a:endParaRPr lang="en-US" sz="1600" dirty="0">
              <a:latin typeface="Times New Roman" panose="02020603050405020304" pitchFamily="18" charset="0"/>
              <a:cs typeface="Times New Roman" panose="02020603050405020304" pitchFamily="18" charset="0"/>
            </a:endParaRPr>
          </a:p>
          <a:p>
            <a:pPr marL="685800" lvl="1" indent="-385763" algn="just">
              <a:buFont typeface="+mj-lt"/>
              <a:buAutoNum type="romanUcPeriod" startAt="2"/>
            </a:pPr>
            <a:r>
              <a:rPr lang="en-US" sz="1600" b="1" dirty="0">
                <a:latin typeface="Times New Roman" panose="02020603050405020304" pitchFamily="18" charset="0"/>
                <a:cs typeface="Times New Roman" panose="02020603050405020304" pitchFamily="18" charset="0"/>
              </a:rPr>
              <a:t>Uncountable Infinite:</a:t>
            </a:r>
            <a:r>
              <a:rPr lang="en-US" sz="1600" dirty="0">
                <a:latin typeface="Times New Roman" panose="02020603050405020304" pitchFamily="18" charset="0"/>
                <a:cs typeface="Times New Roman" panose="02020603050405020304" pitchFamily="18" charset="0"/>
              </a:rPr>
              <a:t> A set which is not countable is called Uncountable Infinite Set or non-denumerable set or simply Uncountable.</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Set R of all +</a:t>
            </a:r>
            <a:r>
              <a:rPr lang="en-US" sz="1600" dirty="0" err="1">
                <a:latin typeface="Times New Roman" panose="02020603050405020304" pitchFamily="18" charset="0"/>
                <a:cs typeface="Times New Roman" panose="02020603050405020304" pitchFamily="18" charset="0"/>
              </a:rPr>
              <a:t>ve</a:t>
            </a:r>
            <a:r>
              <a:rPr lang="en-US" sz="1600" dirty="0">
                <a:latin typeface="Times New Roman" panose="02020603050405020304" pitchFamily="18" charset="0"/>
                <a:cs typeface="Times New Roman" panose="02020603050405020304" pitchFamily="18" charset="0"/>
              </a:rPr>
              <a:t> real numbers less than 1 that can be represented by</a:t>
            </a:r>
          </a:p>
          <a:p>
            <a:pPr marL="0" indent="0">
              <a:buNone/>
            </a:pPr>
            <a:r>
              <a:rPr lang="en-US" sz="1600" dirty="0">
                <a:latin typeface="Times New Roman" panose="02020603050405020304" pitchFamily="18" charset="0"/>
                <a:cs typeface="Times New Roman" panose="02020603050405020304" pitchFamily="18" charset="0"/>
              </a:rPr>
              <a:t>                the decimal form 0. a</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a:t>
            </a:r>
            <a:r>
              <a:rPr lang="en-US" sz="1600" baseline="-25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Where a</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is an integer such that 0 ≤ </a:t>
            </a:r>
            <a:r>
              <a:rPr lang="en-US" sz="1600" dirty="0" err="1">
                <a:latin typeface="Times New Roman" panose="02020603050405020304" pitchFamily="18" charset="0"/>
                <a:cs typeface="Times New Roman" panose="02020603050405020304" pitchFamily="18" charset="0"/>
              </a:rPr>
              <a:t>a</a:t>
            </a:r>
            <a:r>
              <a:rPr lang="en-US" sz="1600" baseline="-250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9.</a:t>
            </a:r>
          </a:p>
          <a:p>
            <a:pPr marL="600075" lvl="1" indent="-300038" algn="just">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941DED-DDDC-459A-80BC-051C1340FAAF}"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45057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1"/>
            <a:ext cx="7429500" cy="3657599"/>
          </a:xfrm>
        </p:spPr>
        <p:txBody>
          <a:bodyPr>
            <a:noAutofit/>
          </a:bodyPr>
          <a:lstStyle/>
          <a:p>
            <a:pPr marL="342900" indent="-342900" algn="just">
              <a:buFont typeface="+mj-lt"/>
              <a:buAutoNum type="arabicPeriod" startAt="7"/>
            </a:pPr>
            <a:r>
              <a:rPr lang="en-US" sz="1600" b="1" dirty="0">
                <a:latin typeface="Times New Roman" panose="02020603050405020304" pitchFamily="18" charset="0"/>
                <a:cs typeface="Times New Roman" panose="02020603050405020304" pitchFamily="18" charset="0"/>
              </a:rPr>
              <a:t>Equal Sets:</a:t>
            </a:r>
            <a:r>
              <a:rPr lang="en-US" sz="1600" dirty="0">
                <a:latin typeface="Times New Roman" panose="02020603050405020304" pitchFamily="18" charset="0"/>
                <a:cs typeface="Times New Roman" panose="02020603050405020304" pitchFamily="18" charset="0"/>
              </a:rPr>
              <a:t> Two sets A and B are said to be equal and written as A = B if both have the same elements. Therefore, every element which belongs to A is also an element of the set B and every element which belongs to the set B is also an element of the set A.</a:t>
            </a:r>
          </a:p>
          <a:p>
            <a:pPr marL="0" indent="0" algn="just">
              <a:buNone/>
            </a:pPr>
            <a:r>
              <a:rPr lang="en-US" sz="1600" dirty="0">
                <a:latin typeface="Times New Roman" panose="02020603050405020304" pitchFamily="18" charset="0"/>
                <a:cs typeface="Times New Roman" panose="02020603050405020304" pitchFamily="18" charset="0"/>
              </a:rPr>
              <a:t>	A = B ⟺ {x ϵ A  ⟺  x ϵ B}.  </a:t>
            </a:r>
          </a:p>
          <a:p>
            <a:pPr marL="0" indent="0" algn="just">
              <a:buNone/>
            </a:pPr>
            <a:r>
              <a:rPr lang="en-US" sz="1600" dirty="0">
                <a:latin typeface="Times New Roman" panose="02020603050405020304" pitchFamily="18" charset="0"/>
                <a:cs typeface="Times New Roman" panose="02020603050405020304" pitchFamily="18" charset="0"/>
              </a:rPr>
              <a:t>      If there is some element in set A that does not belong to set B or vice versa then </a:t>
            </a:r>
          </a:p>
          <a:p>
            <a:pPr marL="0" indent="0" algn="just">
              <a:buNone/>
            </a:pPr>
            <a:r>
              <a:rPr lang="en-US" sz="1600" dirty="0">
                <a:latin typeface="Times New Roman" panose="02020603050405020304" pitchFamily="18" charset="0"/>
                <a:cs typeface="Times New Roman" panose="02020603050405020304" pitchFamily="18" charset="0"/>
              </a:rPr>
              <a:t>      	A ≠ B, i.e., A is not equal to B.</a:t>
            </a:r>
          </a:p>
          <a:p>
            <a:pPr marL="342900" indent="-342900" algn="just">
              <a:buFont typeface="+mj-lt"/>
              <a:buAutoNum type="arabicPeriod" startAt="8"/>
            </a:pPr>
            <a:r>
              <a:rPr lang="en-US" sz="1600" b="1" dirty="0">
                <a:latin typeface="Times New Roman" panose="02020603050405020304" pitchFamily="18" charset="0"/>
                <a:cs typeface="Times New Roman" panose="02020603050405020304" pitchFamily="18" charset="0"/>
              </a:rPr>
              <a:t>Equivalent Sets:</a:t>
            </a:r>
            <a:r>
              <a:rPr lang="en-US" sz="1600" dirty="0">
                <a:latin typeface="Times New Roman" panose="02020603050405020304" pitchFamily="18" charset="0"/>
                <a:cs typeface="Times New Roman" panose="02020603050405020304" pitchFamily="18" charset="0"/>
              </a:rPr>
              <a:t> If the cardinalities of two sets are equal, they are called equivalent sets.</a:t>
            </a:r>
          </a:p>
          <a:p>
            <a:pPr marL="0" indent="0" algn="just">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If A= {1, 2, 6} and B= {16, 17, 22}, they are equivalent as cardinality of  </a:t>
            </a:r>
          </a:p>
          <a:p>
            <a:pPr marL="0" indent="0" algn="just">
              <a:buNone/>
            </a:pPr>
            <a:r>
              <a:rPr lang="en-US" sz="1600" dirty="0">
                <a:latin typeface="Times New Roman" panose="02020603050405020304" pitchFamily="18" charset="0"/>
                <a:cs typeface="Times New Roman" panose="02020603050405020304" pitchFamily="18" charset="0"/>
              </a:rPr>
              <a:t>        A is equal to the cardinality of B. i.e. |A|=|B|=3</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0ABA27-35F8-482E-AFB7-2B896A488EEA}"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40576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07521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486650" cy="3127772"/>
          </a:xfrm>
        </p:spPr>
        <p:txBody>
          <a:bodyPr>
            <a:normAutofit/>
          </a:bodyPr>
          <a:lstStyle/>
          <a:p>
            <a:pPr algn="just">
              <a:buNone/>
              <a:defRPr/>
            </a:pPr>
            <a:r>
              <a:rPr lang="en-US" sz="1800" dirty="0">
                <a:latin typeface="Times New Roman" pitchFamily="18" charset="0"/>
                <a:cs typeface="Times New Roman" pitchFamily="18" charset="0"/>
              </a:rPr>
              <a:t> </a:t>
            </a:r>
          </a:p>
          <a:p>
            <a:pPr algn="just">
              <a:defRPr/>
            </a:pPr>
            <a:r>
              <a:rPr lang="en-US" sz="1800" dirty="0">
                <a:latin typeface="Times New Roman" pitchFamily="18" charset="0"/>
                <a:cs typeface="Times New Roman" pitchFamily="18" charset="0"/>
              </a:rPr>
              <a:t>The subject enhances one’s ability to develop logical thinking and ability to problem solving.</a:t>
            </a:r>
            <a:endParaRPr lang="en-IN" sz="1800" dirty="0">
              <a:latin typeface="Times New Roman" pitchFamily="18" charset="0"/>
              <a:cs typeface="Times New Roman" pitchFamily="18" charset="0"/>
            </a:endParaRPr>
          </a:p>
          <a:p>
            <a:pPr algn="just">
              <a:defRPr/>
            </a:pPr>
            <a:endParaRPr lang="en-IN" sz="1800" dirty="0">
              <a:latin typeface="Times New Roman" pitchFamily="18" charset="0"/>
              <a:cs typeface="Times New Roman" pitchFamily="18" charset="0"/>
            </a:endParaRPr>
          </a:p>
          <a:p>
            <a:pPr algn="just">
              <a:defRPr/>
            </a:pPr>
            <a:r>
              <a:rPr lang="en-US" sz="1800" dirty="0">
                <a:latin typeface="Times New Roman" pitchFamily="18" charset="0"/>
                <a:cs typeface="Times New Roman" pitchFamily="18" charset="0"/>
              </a:rPr>
              <a:t> </a:t>
            </a:r>
            <a:r>
              <a:rPr lang="en-US" sz="1800" dirty="0">
                <a:latin typeface="+mj-lt"/>
              </a:rPr>
              <a:t>The objective of discrete Mathematics is to enables students to formulate problems precisely, solve the problems, apply formal proofs techniques and explain their reasoning clearly.</a:t>
            </a:r>
            <a:endParaRPr lang="en-IN" sz="1800" dirty="0">
              <a:latin typeface="+mj-lt"/>
              <a:cs typeface="Times New Roman" pitchFamily="18" charset="0"/>
            </a:endParaRPr>
          </a:p>
          <a:p>
            <a:pPr marL="0" indent="0" algn="just">
              <a:defRPr/>
            </a:pPr>
            <a:endParaRPr lang="en-US"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433BF551-D71A-4F8E-8D60-254637268251}" type="datetime1">
              <a:rPr lang="en-US" smtClean="0">
                <a:solidFill>
                  <a:schemeClr val="tx1"/>
                </a:solidFill>
              </a:rPr>
              <a:pPr>
                <a:defRPr/>
              </a:pPr>
              <a:t>11/18/23</a:t>
            </a:fld>
            <a:endParaRPr lang="en-US" dirty="0">
              <a:solidFill>
                <a:schemeClr val="tx1"/>
              </a:solidFill>
            </a:endParaRPr>
          </a:p>
        </p:txBody>
      </p:sp>
      <p:sp>
        <p:nvSpPr>
          <p:cNvPr id="16388" name="Slide Number Placeholder 5"/>
          <p:cNvSpPr>
            <a:spLocks noGrp="1"/>
          </p:cNvSpPr>
          <p:nvPr>
            <p:ph type="sldNum" sz="quarter" idx="12"/>
          </p:nvPr>
        </p:nvSpPr>
        <p:spPr bwMode="auto">
          <a:noFill/>
          <a:ln>
            <a:miter lim="800000"/>
            <a:headEnd/>
            <a:tailEnd/>
          </a:ln>
        </p:spPr>
        <p:txBody>
          <a:bodyPr/>
          <a:lstStyle/>
          <a:p>
            <a:fld id="{C0EB03C7-EDD0-4871-A8E5-B575EE6F9846}" type="slidenum">
              <a:rPr lang="en-US" smtClean="0">
                <a:solidFill>
                  <a:schemeClr val="tx1"/>
                </a:solidFill>
                <a:cs typeface="Arial" charset="0"/>
              </a:rPr>
              <a:pPr/>
              <a:t>2</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Course Objective</a:t>
            </a:r>
          </a:p>
        </p:txBody>
      </p:sp>
      <p:sp>
        <p:nvSpPr>
          <p:cNvPr id="16391"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a:solidFill>
                  <a:schemeClr val="tx1"/>
                </a:solidFill>
                <a:latin typeface="Times New Roman" pitchFamily="18" charset="0"/>
                <a:cs typeface="Times New Roman" pitchFamily="18" charset="0"/>
              </a:rPr>
              <a:t>Aditya Narayan Singh       Discrete Mathematics              Unit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7258050" cy="3486150"/>
          </a:xfrm>
        </p:spPr>
        <p:txBody>
          <a:bodyPr>
            <a:normAutofit/>
          </a:bodyPr>
          <a:lstStyle/>
          <a:p>
            <a:pPr marL="385763" indent="-385763" algn="just">
              <a:buFont typeface="+mj-lt"/>
              <a:buAutoNum type="arabicPeriod" startAt="9"/>
            </a:pPr>
            <a:r>
              <a:rPr lang="en-US" sz="1600" b="1" dirty="0">
                <a:latin typeface="Times New Roman" panose="02020603050405020304" pitchFamily="18" charset="0"/>
                <a:cs typeface="Times New Roman" panose="02020603050405020304" pitchFamily="18" charset="0"/>
              </a:rPr>
              <a:t>Disjoint Sets:</a:t>
            </a:r>
            <a:r>
              <a:rPr lang="en-US" sz="1600" dirty="0">
                <a:latin typeface="Times New Roman" panose="02020603050405020304" pitchFamily="18" charset="0"/>
                <a:cs typeface="Times New Roman" panose="02020603050405020304" pitchFamily="18" charset="0"/>
              </a:rPr>
              <a:t> Two sets A and B are said to be disjoint if no element of A is in B and no element of B is in A.</a:t>
            </a:r>
          </a:p>
          <a:p>
            <a:pPr lvl="1" algn="just">
              <a:buFont typeface="Arial" pitchFamily="34" charset="0"/>
              <a:buChar char="•"/>
            </a:pPr>
            <a:r>
              <a:rPr lang="en-US" sz="1600" b="1" dirty="0">
                <a:latin typeface="Times New Roman" panose="02020603050405020304" pitchFamily="18" charset="0"/>
                <a:cs typeface="Times New Roman" panose="02020603050405020304" pitchFamily="18" charset="0"/>
              </a:rPr>
              <a:t>	Example:</a:t>
            </a:r>
            <a:endParaRPr lang="en-US" sz="1600" dirty="0">
              <a:latin typeface="Times New Roman" panose="02020603050405020304" pitchFamily="18" charset="0"/>
              <a:cs typeface="Times New Roman" panose="02020603050405020304" pitchFamily="18" charset="0"/>
            </a:endParaRP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N = {1, 2, 3}, S = {k, p, m}</a:t>
            </a: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N and S are disjoint sets.</a:t>
            </a:r>
          </a:p>
          <a:p>
            <a:pPr marL="342900" indent="-342900" algn="just">
              <a:buFont typeface="+mj-lt"/>
              <a:buAutoNum type="arabicPeriod" startAt="9"/>
            </a:pP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startAt="9"/>
            </a:pPr>
            <a:r>
              <a:rPr lang="en-US" sz="1600" b="1" dirty="0">
                <a:latin typeface="Times New Roman" panose="02020603050405020304" pitchFamily="18" charset="0"/>
                <a:cs typeface="Times New Roman" panose="02020603050405020304" pitchFamily="18" charset="0"/>
              </a:rPr>
              <a:t>Power Sets:</a:t>
            </a:r>
            <a:r>
              <a:rPr lang="en-US" sz="1600" dirty="0">
                <a:latin typeface="Times New Roman" panose="02020603050405020304" pitchFamily="18" charset="0"/>
                <a:cs typeface="Times New Roman" panose="02020603050405020304" pitchFamily="18" charset="0"/>
              </a:rPr>
              <a:t> The power of any given set A is the set of all subsets of A and is denoted by </a:t>
            </a:r>
            <a:r>
              <a:rPr lang="en-US" sz="1600" b="1" dirty="0">
                <a:latin typeface="Times New Roman" panose="02020603050405020304" pitchFamily="18" charset="0"/>
                <a:cs typeface="Times New Roman" panose="02020603050405020304" pitchFamily="18" charset="0"/>
              </a:rPr>
              <a:t>P (A)</a:t>
            </a:r>
            <a:r>
              <a:rPr lang="en-US" sz="1600" dirty="0">
                <a:latin typeface="Times New Roman" panose="02020603050405020304" pitchFamily="18" charset="0"/>
                <a:cs typeface="Times New Roman" panose="02020603050405020304" pitchFamily="18" charset="0"/>
              </a:rPr>
              <a:t>. If A has n elements, then </a:t>
            </a:r>
            <a:r>
              <a:rPr lang="en-US" sz="1600" b="1" dirty="0">
                <a:latin typeface="Times New Roman" panose="02020603050405020304" pitchFamily="18" charset="0"/>
                <a:cs typeface="Times New Roman" panose="02020603050405020304" pitchFamily="18" charset="0"/>
              </a:rPr>
              <a:t>P (A)</a:t>
            </a:r>
            <a:r>
              <a:rPr lang="en-US" sz="1600" dirty="0">
                <a:latin typeface="Times New Roman" panose="02020603050405020304" pitchFamily="18" charset="0"/>
                <a:cs typeface="Times New Roman" panose="02020603050405020304" pitchFamily="18" charset="0"/>
              </a:rPr>
              <a:t> has </a:t>
            </a: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elements.</a:t>
            </a:r>
          </a:p>
          <a:p>
            <a:pPr lvl="1" algn="just">
              <a:buFont typeface="Arial" pitchFamily="34" charset="0"/>
              <a:buChar char="•"/>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A = {1, 2, 3} </a:t>
            </a:r>
          </a:p>
          <a:p>
            <a:pPr lvl="1" algn="just">
              <a:buFont typeface="Arial" pitchFamily="34" charset="0"/>
              <a:buChar char="•"/>
            </a:pPr>
            <a:r>
              <a:rPr lang="en-US" sz="1600" dirty="0">
                <a:latin typeface="Times New Roman" panose="02020603050405020304" pitchFamily="18" charset="0"/>
                <a:cs typeface="Times New Roman" panose="02020603050405020304" pitchFamily="18" charset="0"/>
              </a:rPr>
              <a:t>  P (A) = {∅, {1}, {2}, {3}, {1, 2}, {1, 3}, {2, 3}, {1, 2, 3}}.</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266713-5C08-4C1A-8C25-92CFF2A279D6}" type="datetime1">
              <a:rPr lang="en-US" smtClean="0">
                <a:solidFill>
                  <a:schemeClr val="tx1"/>
                </a:solidFill>
                <a:latin typeface="Times New Roman" panose="02020603050405020304" pitchFamily="18" charset="0"/>
                <a:cs typeface="Times New Roman" panose="02020603050405020304" pitchFamily="18" charset="0"/>
              </a:rPr>
              <a:pPr/>
              <a:t>11/18/23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Types of Sets </a:t>
            </a:r>
            <a:r>
              <a:rPr lang="en-IN" sz="2400" dirty="0">
                <a:latin typeface="Times New Roman" panose="02020603050405020304" pitchFamily="18" charset="0"/>
                <a:cs typeface="Times New Roman" panose="02020603050405020304" pitchFamily="18" charset="0"/>
              </a:rPr>
              <a:t>(CO1)</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45148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4677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85800"/>
            <a:ext cx="6461470" cy="336351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Venn diagram is a pictorial representation of sets in which an enclosed area in the plane represents sets.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D6E275-4368-423E-874D-424840D68BB0}" type="datetime1">
              <a:rPr lang="en-US" smtClean="0"/>
              <a:pPr/>
              <a:t>11/18/23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115668" y="6"/>
            <a:ext cx="8028332" cy="63698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Venn Diagrams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5122" name="Picture 2" descr="Types of Se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114550"/>
            <a:ext cx="5770946"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p:cTn id="25" dur="500" fill="hold"/>
                                        <p:tgtEl>
                                          <p:spTgt spid="5122"/>
                                        </p:tgtEl>
                                        <p:attrNameLst>
                                          <p:attrName>ppt_w</p:attrName>
                                        </p:attrNameLst>
                                      </p:cBhvr>
                                      <p:tavLst>
                                        <p:tav tm="0">
                                          <p:val>
                                            <p:fltVal val="0"/>
                                          </p:val>
                                        </p:tav>
                                        <p:tav tm="100000">
                                          <p:val>
                                            <p:strVal val="#ppt_w"/>
                                          </p:val>
                                        </p:tav>
                                      </p:tavLst>
                                    </p:anim>
                                    <p:anim calcmode="lin" valueType="num">
                                      <p:cBhvr>
                                        <p:cTn id="26" dur="500" fill="hold"/>
                                        <p:tgtEl>
                                          <p:spTgt spid="5122"/>
                                        </p:tgtEl>
                                        <p:attrNameLst>
                                          <p:attrName>ppt_h</p:attrName>
                                        </p:attrNameLst>
                                      </p:cBhvr>
                                      <p:tavLst>
                                        <p:tav tm="0">
                                          <p:val>
                                            <p:fltVal val="0"/>
                                          </p:val>
                                        </p:tav>
                                        <p:tav tm="100000">
                                          <p:val>
                                            <p:strVal val="#ppt_h"/>
                                          </p:val>
                                        </p:tav>
                                      </p:tavLst>
                                    </p:anim>
                                    <p:animEffect transition="in" filter="fade">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15200" cy="401240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basic set operations are: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Union of Sets:</a:t>
            </a:r>
            <a:r>
              <a:rPr lang="en-US" sz="1600" dirty="0">
                <a:latin typeface="Times New Roman" panose="02020603050405020304" pitchFamily="18" charset="0"/>
                <a:cs typeface="Times New Roman" panose="02020603050405020304" pitchFamily="18" charset="0"/>
              </a:rPr>
              <a:t> Union of Sets A and B is defined to be the set of all those elements which belong to A or B or both and is denoted by A∪B.</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 B = {x: x ∈ A or x ∈ B} </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{1, 2, 3}, B= {3, 4, 5, 6}</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{1, 2, 3, 4, 5, 6}.</a:t>
            </a: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n-US" sz="1600" b="1" dirty="0">
                <a:latin typeface="Times New Roman" panose="02020603050405020304" pitchFamily="18" charset="0"/>
                <a:cs typeface="Times New Roman" panose="02020603050405020304" pitchFamily="18" charset="0"/>
              </a:rPr>
              <a:t>Intersection of Sets:</a:t>
            </a:r>
            <a:r>
              <a:rPr lang="en-US" sz="1600" dirty="0">
                <a:latin typeface="Times New Roman" panose="02020603050405020304" pitchFamily="18" charset="0"/>
                <a:cs typeface="Times New Roman" panose="02020603050405020304" pitchFamily="18" charset="0"/>
              </a:rPr>
              <a:t> Intersection of two sets A and B is the set of all those elements which belong to both A and B and is denoted by A ∩ B.</a:t>
            </a:r>
          </a:p>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 B = {x: x ∈ A and x ∈ B}  </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{11, 12, 13}, B = {13, 14, 15}</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{13}.</a:t>
            </a:r>
          </a:p>
        </p:txBody>
      </p:sp>
      <p:sp>
        <p:nvSpPr>
          <p:cNvPr id="4" name="Date Placeholder 3"/>
          <p:cNvSpPr>
            <a:spLocks noGrp="1"/>
          </p:cNvSpPr>
          <p:nvPr>
            <p:ph type="dt" sz="half" idx="10"/>
          </p:nvPr>
        </p:nvSpPr>
        <p:spPr/>
        <p:txBody>
          <a:bodyPr/>
          <a:lstStyle/>
          <a:p>
            <a:fld id="{A0516EEC-260B-457F-93E1-9954E2908FAC}"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dirty="0">
              <a:solidFill>
                <a:schemeClr val="tx1"/>
              </a:solidFill>
            </a:endParaRPr>
          </a:p>
        </p:txBody>
      </p:sp>
      <p:sp>
        <p:nvSpPr>
          <p:cNvPr id="7" name="Title 1"/>
          <p:cNvSpPr txBox="1">
            <a:spLocks/>
          </p:cNvSpPr>
          <p:nvPr/>
        </p:nvSpPr>
        <p:spPr>
          <a:xfrm>
            <a:off x="1093304" y="6"/>
            <a:ext cx="8043242"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6146" name="Picture 2" descr="Sets Oper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504950"/>
            <a:ext cx="1650206" cy="10702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ts Ope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181350"/>
            <a:ext cx="1661267" cy="10821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964376-B94B-4F1B-83B0-0E350BF5789D}"/>
              </a:ext>
            </a:extLst>
          </p:cNvPr>
          <p:cNvSpPr txBox="1"/>
          <p:nvPr/>
        </p:nvSpPr>
        <p:spPr>
          <a:xfrm>
            <a:off x="7308056" y="3467418"/>
            <a:ext cx="400050" cy="346249"/>
          </a:xfrm>
          <a:prstGeom prst="rect">
            <a:avLst/>
          </a:prstGeom>
          <a:noFill/>
        </p:spPr>
        <p:txBody>
          <a:bodyPr wrap="square" lIns="68580" tIns="34290" rIns="68580" bIns="34290" rtlCol="0">
            <a:spAutoFit/>
          </a:bodyPr>
          <a:lstStyle/>
          <a:p>
            <a:r>
              <a:rPr lang="en-US" sz="1800" b="1" dirty="0"/>
              <a:t>B</a:t>
            </a:r>
          </a:p>
        </p:txBody>
      </p:sp>
    </p:spTree>
    <p:extLst>
      <p:ext uri="{BB962C8B-B14F-4D97-AF65-F5344CB8AC3E}">
        <p14:creationId xmlns:p14="http://schemas.microsoft.com/office/powerpoint/2010/main" val="119752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146"/>
                                        </p:tgtEl>
                                        <p:attrNameLst>
                                          <p:attrName>style.visibility</p:attrName>
                                        </p:attrNameLst>
                                      </p:cBhvr>
                                      <p:to>
                                        <p:strVal val="visible"/>
                                      </p:to>
                                    </p:set>
                                    <p:anim calcmode="lin" valueType="num">
                                      <p:cBhvr>
                                        <p:cTn id="31" dur="500" fill="hold"/>
                                        <p:tgtEl>
                                          <p:spTgt spid="6146"/>
                                        </p:tgtEl>
                                        <p:attrNameLst>
                                          <p:attrName>ppt_w</p:attrName>
                                        </p:attrNameLst>
                                      </p:cBhvr>
                                      <p:tavLst>
                                        <p:tav tm="0">
                                          <p:val>
                                            <p:fltVal val="0"/>
                                          </p:val>
                                        </p:tav>
                                        <p:tav tm="100000">
                                          <p:val>
                                            <p:strVal val="#ppt_w"/>
                                          </p:val>
                                        </p:tav>
                                      </p:tavLst>
                                    </p:anim>
                                    <p:anim calcmode="lin" valueType="num">
                                      <p:cBhvr>
                                        <p:cTn id="32" dur="500" fill="hold"/>
                                        <p:tgtEl>
                                          <p:spTgt spid="6146"/>
                                        </p:tgtEl>
                                        <p:attrNameLst>
                                          <p:attrName>ppt_h</p:attrName>
                                        </p:attrNameLst>
                                      </p:cBhvr>
                                      <p:tavLst>
                                        <p:tav tm="0">
                                          <p:val>
                                            <p:fltVal val="0"/>
                                          </p:val>
                                        </p:tav>
                                        <p:tav tm="100000">
                                          <p:val>
                                            <p:strVal val="#ppt_h"/>
                                          </p:val>
                                        </p:tav>
                                      </p:tavLst>
                                    </p:anim>
                                    <p:animEffect transition="in" filter="fade">
                                      <p:cBhvr>
                                        <p:cTn id="33" dur="500"/>
                                        <p:tgtEl>
                                          <p:spTgt spid="614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6148"/>
                                        </p:tgtEl>
                                        <p:attrNameLst>
                                          <p:attrName>style.visibility</p:attrName>
                                        </p:attrNameLst>
                                      </p:cBhvr>
                                      <p:to>
                                        <p:strVal val="visible"/>
                                      </p:to>
                                    </p:set>
                                    <p:anim calcmode="lin" valueType="num">
                                      <p:cBhvr>
                                        <p:cTn id="56" dur="500" fill="hold"/>
                                        <p:tgtEl>
                                          <p:spTgt spid="6148"/>
                                        </p:tgtEl>
                                        <p:attrNameLst>
                                          <p:attrName>ppt_w</p:attrName>
                                        </p:attrNameLst>
                                      </p:cBhvr>
                                      <p:tavLst>
                                        <p:tav tm="0">
                                          <p:val>
                                            <p:fltVal val="0"/>
                                          </p:val>
                                        </p:tav>
                                        <p:tav tm="100000">
                                          <p:val>
                                            <p:strVal val="#ppt_w"/>
                                          </p:val>
                                        </p:tav>
                                      </p:tavLst>
                                    </p:anim>
                                    <p:anim calcmode="lin" valueType="num">
                                      <p:cBhvr>
                                        <p:cTn id="57" dur="500" fill="hold"/>
                                        <p:tgtEl>
                                          <p:spTgt spid="6148"/>
                                        </p:tgtEl>
                                        <p:attrNameLst>
                                          <p:attrName>ppt_h</p:attrName>
                                        </p:attrNameLst>
                                      </p:cBhvr>
                                      <p:tavLst>
                                        <p:tav tm="0">
                                          <p:val>
                                            <p:fltVal val="0"/>
                                          </p:val>
                                        </p:tav>
                                        <p:tav tm="100000">
                                          <p:val>
                                            <p:strVal val="#ppt_h"/>
                                          </p:val>
                                        </p:tav>
                                      </p:tavLst>
                                    </p:anim>
                                    <p:animEffect transition="in" filter="fade">
                                      <p:cBhvr>
                                        <p:cTn id="58" dur="500"/>
                                        <p:tgtEl>
                                          <p:spTgt spid="614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6629400" cy="3429000"/>
          </a:xfrm>
        </p:spPr>
        <p:txBody>
          <a:bodyPr>
            <a:noAutofit/>
          </a:bodyPr>
          <a:lstStyle/>
          <a:p>
            <a:pPr marL="342900" indent="-342900">
              <a:buFont typeface="+mj-lt"/>
              <a:buAutoNum type="arabicPeriod" startAt="3"/>
            </a:pPr>
            <a:r>
              <a:rPr lang="en-US" sz="1600" b="1" dirty="0">
                <a:latin typeface="Times New Roman" panose="02020603050405020304" pitchFamily="18" charset="0"/>
                <a:cs typeface="Times New Roman" panose="02020603050405020304" pitchFamily="18" charset="0"/>
              </a:rPr>
              <a:t>Difference of Sets:</a:t>
            </a:r>
            <a:r>
              <a:rPr lang="en-US" sz="1600" dirty="0">
                <a:latin typeface="Times New Roman" panose="02020603050405020304" pitchFamily="18" charset="0"/>
                <a:cs typeface="Times New Roman" panose="02020603050405020304" pitchFamily="18" charset="0"/>
              </a:rPr>
              <a:t> The difference of two sets A and B is a set of all those elements which belongs to A but do not belong to B and is denoted by A - B.</a:t>
            </a:r>
          </a:p>
          <a:p>
            <a:pPr marL="0" indent="0" algn="ctr">
              <a:buNone/>
            </a:pPr>
            <a:r>
              <a:rPr lang="en-US" sz="1600" b="1" dirty="0">
                <a:latin typeface="Times New Roman" panose="02020603050405020304" pitchFamily="18" charset="0"/>
                <a:cs typeface="Times New Roman" panose="02020603050405020304" pitchFamily="18" charset="0"/>
              </a:rPr>
              <a:t>A - B = {x: x ∈ A and x ∉ B}</a:t>
            </a:r>
          </a:p>
          <a:p>
            <a:pPr marL="0" indent="0" algn="ctr">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{1, 2, 3, 4} and B={3, 4, 5, 6} then A - B = {1, 2}</a:t>
            </a:r>
          </a:p>
          <a:p>
            <a:pPr marL="0" indent="0">
              <a:buNone/>
            </a:pPr>
            <a:r>
              <a:rPr lang="en-US" sz="1600" dirty="0">
                <a:latin typeface="Times New Roman" panose="02020603050405020304" pitchFamily="18" charset="0"/>
                <a:cs typeface="Times New Roman" panose="02020603050405020304" pitchFamily="18" charset="0"/>
              </a:rPr>
              <a:t>	and B - A = {5, 6}</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AAB7EBB-A7DE-4D03-9BFC-A6540FA58AD3}"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dirty="0">
              <a:solidFill>
                <a:schemeClr val="tx1"/>
              </a:solidFill>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758937" y="485620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7170" name="Picture 2" descr="Sets Oper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724150"/>
            <a:ext cx="5029200" cy="142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0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 calcmode="lin" valueType="num">
                                      <p:cBhvr>
                                        <p:cTn id="31" dur="500" fill="hold"/>
                                        <p:tgtEl>
                                          <p:spTgt spid="7170"/>
                                        </p:tgtEl>
                                        <p:attrNameLst>
                                          <p:attrName>ppt_w</p:attrName>
                                        </p:attrNameLst>
                                      </p:cBhvr>
                                      <p:tavLst>
                                        <p:tav tm="0">
                                          <p:val>
                                            <p:fltVal val="0"/>
                                          </p:val>
                                        </p:tav>
                                        <p:tav tm="100000">
                                          <p:val>
                                            <p:strVal val="#ppt_w"/>
                                          </p:val>
                                        </p:tav>
                                      </p:tavLst>
                                    </p:anim>
                                    <p:anim calcmode="lin" valueType="num">
                                      <p:cBhvr>
                                        <p:cTn id="32" dur="500" fill="hold"/>
                                        <p:tgtEl>
                                          <p:spTgt spid="7170"/>
                                        </p:tgtEl>
                                        <p:attrNameLst>
                                          <p:attrName>ppt_h</p:attrName>
                                        </p:attrNameLst>
                                      </p:cBhvr>
                                      <p:tavLst>
                                        <p:tav tm="0">
                                          <p:val>
                                            <p:fltVal val="0"/>
                                          </p:val>
                                        </p:tav>
                                        <p:tav tm="100000">
                                          <p:val>
                                            <p:strVal val="#ppt_h"/>
                                          </p:val>
                                        </p:tav>
                                      </p:tavLst>
                                    </p:anim>
                                    <p:animEffect transition="in" filter="fade">
                                      <p:cBhvr>
                                        <p:cTn id="3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652468"/>
            <a:ext cx="7258050" cy="3599260"/>
          </a:xfrm>
        </p:spPr>
        <p:txBody>
          <a:bodyPr>
            <a:noAutofit/>
          </a:bodyPr>
          <a:lstStyle/>
          <a:p>
            <a:pPr marL="342900" indent="-342900">
              <a:buFont typeface="+mj-lt"/>
              <a:buAutoNum type="arabicPeriod" startAt="4"/>
            </a:pPr>
            <a:r>
              <a:rPr lang="en-US" sz="1600" b="1" dirty="0">
                <a:latin typeface="Times New Roman" panose="02020603050405020304" pitchFamily="18" charset="0"/>
                <a:cs typeface="Times New Roman" panose="02020603050405020304" pitchFamily="18" charset="0"/>
              </a:rPr>
              <a:t>Complement of a Set:</a:t>
            </a:r>
            <a:r>
              <a:rPr lang="en-US" sz="1600" dirty="0">
                <a:latin typeface="Times New Roman" panose="02020603050405020304" pitchFamily="18" charset="0"/>
                <a:cs typeface="Times New Roman" panose="02020603050405020304" pitchFamily="18" charset="0"/>
              </a:rPr>
              <a:t> The Complement of a Set A is a set of all those elements of the universal set which do not belong to A and is denoted by A</a:t>
            </a:r>
            <a:r>
              <a:rPr lang="en-US" sz="1600" baseline="30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a:t>
            </a:r>
          </a:p>
          <a:p>
            <a:pPr marL="0" indent="0">
              <a:buNone/>
            </a:pPr>
            <a:r>
              <a:rPr lang="en-US" sz="1600" b="1" dirty="0">
                <a:latin typeface="Times New Roman" panose="02020603050405020304" pitchFamily="18" charset="0"/>
                <a:cs typeface="Times New Roman" panose="02020603050405020304" pitchFamily="18" charset="0"/>
              </a:rPr>
              <a:t>              A</a:t>
            </a:r>
            <a:r>
              <a:rPr lang="en-US" sz="1600" b="1" baseline="30000" dirty="0">
                <a:latin typeface="Times New Roman" panose="02020603050405020304" pitchFamily="18" charset="0"/>
                <a:cs typeface="Times New Roman" panose="02020603050405020304" pitchFamily="18" charset="0"/>
              </a:rPr>
              <a:t>c</a:t>
            </a:r>
            <a:r>
              <a:rPr lang="en-US" sz="1600" b="1" dirty="0">
                <a:latin typeface="Times New Roman" panose="02020603050405020304" pitchFamily="18" charset="0"/>
                <a:cs typeface="Times New Roman" panose="02020603050405020304" pitchFamily="18" charset="0"/>
              </a:rPr>
              <a:t> = U - A = {x: x ∈ U and x ∉ A} = {x: x ∉ A}</a:t>
            </a: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U is the set of all natural numbers.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{1, 2, 3}</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a:t>
            </a:r>
            <a:r>
              <a:rPr lang="en-US" sz="1600" baseline="30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 {all natural numbers except 1, 2, and 3}.</a:t>
            </a: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sz="1600" b="1" dirty="0">
                <a:latin typeface="Times New Roman" panose="02020603050405020304" pitchFamily="18" charset="0"/>
                <a:cs typeface="Times New Roman" panose="02020603050405020304" pitchFamily="18" charset="0"/>
              </a:rPr>
              <a:t>Symmetric Difference of Sets:</a:t>
            </a:r>
            <a:r>
              <a:rPr lang="en-US" sz="1600" dirty="0">
                <a:latin typeface="Times New Roman" panose="02020603050405020304" pitchFamily="18" charset="0"/>
                <a:cs typeface="Times New Roman" panose="02020603050405020304" pitchFamily="18" charset="0"/>
              </a:rPr>
              <a:t> The symmetric difference of two sets A and B is the set containing all the elements that are in A or B but not in both and is denoted by A ⨁ B i.e.</a:t>
            </a:r>
          </a:p>
          <a:p>
            <a:pPr marL="0" indent="0">
              <a:buNone/>
            </a:pPr>
            <a:r>
              <a:rPr lang="pt-BR" sz="1600" b="1" dirty="0">
                <a:latin typeface="Times New Roman" panose="02020603050405020304" pitchFamily="18" charset="0"/>
                <a:cs typeface="Times New Roman" panose="02020603050405020304" pitchFamily="18" charset="0"/>
              </a:rPr>
              <a:t>	A ⨁ B = (A ∪ B) - (A ∩ B)</a:t>
            </a:r>
            <a:r>
              <a:rPr lang="pt-BR"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Example:</a:t>
            </a:r>
            <a:r>
              <a:rPr lang="en-US" sz="1600" dirty="0">
                <a:latin typeface="Times New Roman" panose="02020603050405020304" pitchFamily="18" charset="0"/>
                <a:cs typeface="Times New Roman" panose="02020603050405020304" pitchFamily="18" charset="0"/>
              </a:rPr>
              <a:t> Let A = {a, b, c, 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B = {a, b, l, 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 ⨁ B = {c, d, l, m}</a:t>
            </a:r>
          </a:p>
          <a:p>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8BE6588-5B47-4BEB-81E2-0F241F0C1D3F}"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dirty="0">
              <a:solidFill>
                <a:schemeClr val="tx1"/>
              </a:solidFill>
            </a:endParaRPr>
          </a:p>
        </p:txBody>
      </p:sp>
      <p:sp>
        <p:nvSpPr>
          <p:cNvPr id="7" name="Title 1"/>
          <p:cNvSpPr txBox="1">
            <a:spLocks/>
          </p:cNvSpPr>
          <p:nvPr/>
        </p:nvSpPr>
        <p:spPr>
          <a:xfrm>
            <a:off x="971550" y="6"/>
            <a:ext cx="81724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Operations on Sets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 name="Picture 5" descr="Sets Oper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00" y="1293019"/>
            <a:ext cx="1278731" cy="127873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Sets Ope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257550"/>
            <a:ext cx="2476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5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9218"/>
                                        </p:tgtEl>
                                        <p:attrNameLst>
                                          <p:attrName>style.visibility</p:attrName>
                                        </p:attrNameLst>
                                      </p:cBhvr>
                                      <p:to>
                                        <p:strVal val="visible"/>
                                      </p:to>
                                    </p:set>
                                    <p:anim calcmode="lin" valueType="num">
                                      <p:cBhvr>
                                        <p:cTn id="50" dur="500" fill="hold"/>
                                        <p:tgtEl>
                                          <p:spTgt spid="9218"/>
                                        </p:tgtEl>
                                        <p:attrNameLst>
                                          <p:attrName>ppt_w</p:attrName>
                                        </p:attrNameLst>
                                      </p:cBhvr>
                                      <p:tavLst>
                                        <p:tav tm="0">
                                          <p:val>
                                            <p:fltVal val="0"/>
                                          </p:val>
                                        </p:tav>
                                        <p:tav tm="100000">
                                          <p:val>
                                            <p:strVal val="#ppt_w"/>
                                          </p:val>
                                        </p:tav>
                                      </p:tavLst>
                                    </p:anim>
                                    <p:anim calcmode="lin" valueType="num">
                                      <p:cBhvr>
                                        <p:cTn id="51" dur="500" fill="hold"/>
                                        <p:tgtEl>
                                          <p:spTgt spid="9218"/>
                                        </p:tgtEl>
                                        <p:attrNameLst>
                                          <p:attrName>ppt_h</p:attrName>
                                        </p:attrNameLst>
                                      </p:cBhvr>
                                      <p:tavLst>
                                        <p:tav tm="0">
                                          <p:val>
                                            <p:fltVal val="0"/>
                                          </p:val>
                                        </p:tav>
                                        <p:tav tm="100000">
                                          <p:val>
                                            <p:strVal val="#ppt_h"/>
                                          </p:val>
                                        </p:tav>
                                      </p:tavLst>
                                    </p:anim>
                                    <p:animEffect transition="in" filter="fade">
                                      <p:cBhvr>
                                        <p:cTn id="5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6051A1-4996-4F86-A53B-B4C2421195C5}"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dirty="0">
              <a:solidFill>
                <a:schemeClr val="tx1"/>
              </a:solidFill>
            </a:endParaRPr>
          </a:p>
        </p:txBody>
      </p:sp>
      <p:sp>
        <p:nvSpPr>
          <p:cNvPr id="7" name="Title 1"/>
          <p:cNvSpPr txBox="1">
            <a:spLocks/>
          </p:cNvSpPr>
          <p:nvPr/>
        </p:nvSpPr>
        <p:spPr>
          <a:xfrm>
            <a:off x="1085850" y="6"/>
            <a:ext cx="80581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Algebra of Sets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graphicFrame>
        <p:nvGraphicFramePr>
          <p:cNvPr id="11" name="Table 10"/>
          <p:cNvGraphicFramePr>
            <a:graphicFrameLocks noGrp="1"/>
          </p:cNvGraphicFramePr>
          <p:nvPr>
            <p:extLst>
              <p:ext uri="{D42A27DB-BD31-4B8C-83A1-F6EECF244321}">
                <p14:modId xmlns:p14="http://schemas.microsoft.com/office/powerpoint/2010/main" val="1923120114"/>
              </p:ext>
            </p:extLst>
          </p:nvPr>
        </p:nvGraphicFramePr>
        <p:xfrm>
          <a:off x="152399" y="666750"/>
          <a:ext cx="8839200" cy="4022876"/>
        </p:xfrm>
        <a:graphic>
          <a:graphicData uri="http://schemas.openxmlformats.org/drawingml/2006/table">
            <a:tbl>
              <a:tblPr/>
              <a:tblGrid>
                <a:gridCol w="458327">
                  <a:extLst>
                    <a:ext uri="{9D8B030D-6E8A-4147-A177-3AD203B41FA5}">
                      <a16:colId xmlns:a16="http://schemas.microsoft.com/office/drawing/2014/main" val="3105239640"/>
                    </a:ext>
                  </a:extLst>
                </a:gridCol>
                <a:gridCol w="1826635">
                  <a:extLst>
                    <a:ext uri="{9D8B030D-6E8A-4147-A177-3AD203B41FA5}">
                      <a16:colId xmlns:a16="http://schemas.microsoft.com/office/drawing/2014/main" val="3548627662"/>
                    </a:ext>
                  </a:extLst>
                </a:gridCol>
                <a:gridCol w="3100511">
                  <a:extLst>
                    <a:ext uri="{9D8B030D-6E8A-4147-A177-3AD203B41FA5}">
                      <a16:colId xmlns:a16="http://schemas.microsoft.com/office/drawing/2014/main" val="234380564"/>
                    </a:ext>
                  </a:extLst>
                </a:gridCol>
                <a:gridCol w="3453727">
                  <a:extLst>
                    <a:ext uri="{9D8B030D-6E8A-4147-A177-3AD203B41FA5}">
                      <a16:colId xmlns:a16="http://schemas.microsoft.com/office/drawing/2014/main" val="1403339075"/>
                    </a:ext>
                  </a:extLst>
                </a:gridCol>
              </a:tblGrid>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1</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Idempotent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 A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A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98226575"/>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2</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Associative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457200" indent="-457200" algn="l" fontAlgn="t">
                        <a:lnSpc>
                          <a:spcPts val="2400"/>
                        </a:lnSpc>
                        <a:buAutoNum type="alphaLcParenBoth"/>
                      </a:pPr>
                      <a:r>
                        <a:rPr lang="pt-BR" sz="1400" dirty="0">
                          <a:solidFill>
                            <a:srgbClr val="000000"/>
                          </a:solidFill>
                          <a:effectLst/>
                          <a:latin typeface="Times New Roman" panose="02020603050405020304" pitchFamily="18" charset="0"/>
                          <a:cs typeface="Times New Roman" panose="02020603050405020304" pitchFamily="18" charset="0"/>
                        </a:rPr>
                        <a:t>(A ∪ B) ∪ C = A ∪ (B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B) ∩ C = A ∩ (B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3714812"/>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3</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Commutative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t-BR" sz="1400" dirty="0">
                          <a:solidFill>
                            <a:srgbClr val="000000"/>
                          </a:solidFill>
                          <a:effectLst/>
                          <a:latin typeface="Times New Roman" panose="02020603050405020304" pitchFamily="18" charset="0"/>
                          <a:cs typeface="Times New Roman" panose="02020603050405020304" pitchFamily="18" charset="0"/>
                        </a:rPr>
                        <a:t>(a) A ∪ B = B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 B = B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89936569"/>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4</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Distributive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342900" indent="-342900" algn="l" fontAlgn="t">
                        <a:lnSpc>
                          <a:spcPts val="2400"/>
                        </a:lnSpc>
                        <a:buAutoNum type="alphaLcParenBoth"/>
                      </a:pPr>
                      <a:r>
                        <a:rPr lang="pt-BR" sz="1400" dirty="0">
                          <a:solidFill>
                            <a:srgbClr val="000000"/>
                          </a:solidFill>
                          <a:effectLst/>
                          <a:latin typeface="Times New Roman" panose="02020603050405020304" pitchFamily="18" charset="0"/>
                          <a:cs typeface="Times New Roman" panose="02020603050405020304" pitchFamily="18" charset="0"/>
                        </a:rPr>
                        <a:t>A ∪ (B ∩ C) = (A ∪ B) ∩ (A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pt-BR" sz="1400" dirty="0">
                          <a:solidFill>
                            <a:srgbClr val="000000"/>
                          </a:solidFill>
                          <a:effectLst/>
                          <a:latin typeface="Times New Roman" panose="02020603050405020304" pitchFamily="18" charset="0"/>
                          <a:cs typeface="Times New Roman" panose="02020603050405020304" pitchFamily="18" charset="0"/>
                        </a:rPr>
                        <a:t>(b) A ∩ (B ∪ C) = (A ∩ B) ∪ (A ∩ C)</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13422299"/>
                  </a:ext>
                </a:extLst>
              </a:tr>
              <a:tr h="43166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5</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De Morgan's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∪B)</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B</a:t>
                      </a:r>
                      <a:r>
                        <a:rPr lang="en-IN" sz="1400" baseline="30000" dirty="0" err="1">
                          <a:solidFill>
                            <a:srgbClr val="000000"/>
                          </a:solidFill>
                          <a:effectLst/>
                          <a:latin typeface="Times New Roman" panose="02020603050405020304" pitchFamily="18" charset="0"/>
                          <a:cs typeface="Times New Roman" panose="02020603050405020304" pitchFamily="18" charset="0"/>
                        </a:rPr>
                        <a:t>c</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(b) (A ∩B)</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B</a:t>
                      </a:r>
                      <a:r>
                        <a:rPr lang="en-IN" sz="1400" baseline="30000" dirty="0" err="1">
                          <a:solidFill>
                            <a:srgbClr val="000000"/>
                          </a:solidFill>
                          <a:effectLst/>
                          <a:latin typeface="Times New Roman" panose="02020603050405020304" pitchFamily="18" charset="0"/>
                          <a:cs typeface="Times New Roman" panose="02020603050405020304" pitchFamily="18" charset="0"/>
                        </a:rPr>
                        <a:t>c</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4795250"/>
                  </a:ext>
                </a:extLst>
              </a:tr>
              <a:tr h="69965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6</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Identity Laws</a:t>
                      </a: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 ∪ ∅ = A</a:t>
                      </a:r>
                      <a:br>
                        <a:rPr lang="en-IN" sz="1400" dirty="0">
                          <a:solidFill>
                            <a:srgbClr val="000000"/>
                          </a:solidFill>
                          <a:effectLst/>
                          <a:latin typeface="Times New Roman" panose="02020603050405020304" pitchFamily="18" charset="0"/>
                          <a:cs typeface="Times New Roman" panose="02020603050405020304" pitchFamily="18" charset="0"/>
                        </a:rPr>
                      </a:br>
                      <a:r>
                        <a:rPr lang="en-IN" sz="1400" dirty="0">
                          <a:solidFill>
                            <a:srgbClr val="000000"/>
                          </a:solidFill>
                          <a:effectLst/>
                          <a:latin typeface="Times New Roman" panose="02020603050405020304" pitchFamily="18" charset="0"/>
                          <a:cs typeface="Times New Roman" panose="02020603050405020304" pitchFamily="18" charset="0"/>
                        </a:rPr>
                        <a:t>(b) A ∪ U = U</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s-ES" sz="1400">
                          <a:solidFill>
                            <a:srgbClr val="000000"/>
                          </a:solidFill>
                          <a:effectLst/>
                          <a:latin typeface="Times New Roman" panose="02020603050405020304" pitchFamily="18" charset="0"/>
                          <a:cs typeface="Times New Roman" panose="02020603050405020304" pitchFamily="18" charset="0"/>
                        </a:rPr>
                        <a:t>(c) A ∩ U =A</a:t>
                      </a:r>
                      <a:br>
                        <a:rPr lang="es-ES" sz="1400">
                          <a:solidFill>
                            <a:srgbClr val="000000"/>
                          </a:solidFill>
                          <a:effectLst/>
                          <a:latin typeface="Times New Roman" panose="02020603050405020304" pitchFamily="18" charset="0"/>
                          <a:cs typeface="Times New Roman" panose="02020603050405020304" pitchFamily="18" charset="0"/>
                        </a:rPr>
                      </a:br>
                      <a:r>
                        <a:rPr lang="es-ES" sz="1400">
                          <a:solidFill>
                            <a:srgbClr val="000000"/>
                          </a:solidFill>
                          <a:effectLst/>
                          <a:latin typeface="Times New Roman" panose="02020603050405020304" pitchFamily="18" charset="0"/>
                          <a:cs typeface="Times New Roman" panose="02020603050405020304" pitchFamily="18" charset="0"/>
                        </a:rPr>
                        <a:t>(d) A ∩ ∅ = ∅</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9428579"/>
                  </a:ext>
                </a:extLst>
              </a:tr>
              <a:tr h="699658">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7</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b="1">
                          <a:solidFill>
                            <a:srgbClr val="000000"/>
                          </a:solidFill>
                          <a:effectLst/>
                          <a:latin typeface="Times New Roman" panose="02020603050405020304" pitchFamily="18" charset="0"/>
                          <a:cs typeface="Times New Roman" panose="02020603050405020304" pitchFamily="18" charset="0"/>
                        </a:rPr>
                        <a:t>Complement Laws</a:t>
                      </a:r>
                      <a:endParaRPr lang="en-IN" sz="140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en-IN" sz="1400">
                          <a:solidFill>
                            <a:srgbClr val="000000"/>
                          </a:solidFill>
                          <a:effectLst/>
                          <a:latin typeface="Times New Roman" panose="02020603050405020304" pitchFamily="18" charset="0"/>
                          <a:cs typeface="Times New Roman" panose="02020603050405020304" pitchFamily="18" charset="0"/>
                        </a:rPr>
                        <a:t>(a) A ∪ A</a:t>
                      </a:r>
                      <a:r>
                        <a:rPr lang="en-IN" sz="1400" baseline="30000">
                          <a:solidFill>
                            <a:srgbClr val="000000"/>
                          </a:solidFill>
                          <a:effectLst/>
                          <a:latin typeface="Times New Roman" panose="02020603050405020304" pitchFamily="18" charset="0"/>
                          <a:cs typeface="Times New Roman" panose="02020603050405020304" pitchFamily="18" charset="0"/>
                        </a:rPr>
                        <a:t>c</a:t>
                      </a:r>
                      <a:r>
                        <a:rPr lang="en-IN" sz="1400">
                          <a:solidFill>
                            <a:srgbClr val="000000"/>
                          </a:solidFill>
                          <a:effectLst/>
                          <a:latin typeface="Times New Roman" panose="02020603050405020304" pitchFamily="18" charset="0"/>
                          <a:cs typeface="Times New Roman" panose="02020603050405020304" pitchFamily="18" charset="0"/>
                        </a:rPr>
                        <a:t>= U</a:t>
                      </a:r>
                      <a:br>
                        <a:rPr lang="en-IN" sz="1400">
                          <a:solidFill>
                            <a:srgbClr val="000000"/>
                          </a:solidFill>
                          <a:effectLst/>
                          <a:latin typeface="Times New Roman" panose="02020603050405020304" pitchFamily="18" charset="0"/>
                          <a:cs typeface="Times New Roman" panose="02020603050405020304" pitchFamily="18" charset="0"/>
                        </a:rPr>
                      </a:br>
                      <a:r>
                        <a:rPr lang="en-IN" sz="1400">
                          <a:solidFill>
                            <a:srgbClr val="000000"/>
                          </a:solidFill>
                          <a:effectLst/>
                          <a:latin typeface="Times New Roman" panose="02020603050405020304" pitchFamily="18" charset="0"/>
                          <a:cs typeface="Times New Roman" panose="02020603050405020304" pitchFamily="18" charset="0"/>
                        </a:rPr>
                        <a:t>(b) A ∩ A</a:t>
                      </a:r>
                      <a:r>
                        <a:rPr lang="en-IN" sz="1400" baseline="30000">
                          <a:solidFill>
                            <a:srgbClr val="000000"/>
                          </a:solidFill>
                          <a:effectLst/>
                          <a:latin typeface="Times New Roman" panose="02020603050405020304" pitchFamily="18" charset="0"/>
                          <a:cs typeface="Times New Roman" panose="02020603050405020304" pitchFamily="18" charset="0"/>
                        </a:rPr>
                        <a:t>c</a:t>
                      </a:r>
                      <a:r>
                        <a:rPr lang="en-IN" sz="1400">
                          <a:solidFill>
                            <a:srgbClr val="000000"/>
                          </a:solidFill>
                          <a:effectLst/>
                          <a:latin typeface="Times New Roman" panose="02020603050405020304" pitchFamily="18" charset="0"/>
                          <a:cs typeface="Times New Roman" panose="02020603050405020304" pitchFamily="18" charset="0"/>
                        </a:rPr>
                        <a:t>= ∅</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lnSpc>
                          <a:spcPts val="2400"/>
                        </a:lnSpc>
                      </a:pPr>
                      <a:r>
                        <a:rPr lang="pl-PL" sz="1400">
                          <a:solidFill>
                            <a:srgbClr val="000000"/>
                          </a:solidFill>
                          <a:effectLst/>
                          <a:latin typeface="Times New Roman" panose="02020603050405020304" pitchFamily="18" charset="0"/>
                          <a:cs typeface="Times New Roman" panose="02020603050405020304" pitchFamily="18" charset="0"/>
                        </a:rPr>
                        <a:t>(c) U</a:t>
                      </a:r>
                      <a:r>
                        <a:rPr lang="pl-PL" sz="1400" baseline="30000">
                          <a:solidFill>
                            <a:srgbClr val="000000"/>
                          </a:solidFill>
                          <a:effectLst/>
                          <a:latin typeface="Times New Roman" panose="02020603050405020304" pitchFamily="18" charset="0"/>
                          <a:cs typeface="Times New Roman" panose="02020603050405020304" pitchFamily="18" charset="0"/>
                        </a:rPr>
                        <a:t>c</a:t>
                      </a:r>
                      <a:r>
                        <a:rPr lang="pl-PL" sz="1400">
                          <a:solidFill>
                            <a:srgbClr val="000000"/>
                          </a:solidFill>
                          <a:effectLst/>
                          <a:latin typeface="Times New Roman" panose="02020603050405020304" pitchFamily="18" charset="0"/>
                          <a:cs typeface="Times New Roman" panose="02020603050405020304" pitchFamily="18" charset="0"/>
                        </a:rPr>
                        <a:t>= ∅</a:t>
                      </a:r>
                      <a:br>
                        <a:rPr lang="pl-PL" sz="1400">
                          <a:solidFill>
                            <a:srgbClr val="000000"/>
                          </a:solidFill>
                          <a:effectLst/>
                          <a:latin typeface="Times New Roman" panose="02020603050405020304" pitchFamily="18" charset="0"/>
                          <a:cs typeface="Times New Roman" panose="02020603050405020304" pitchFamily="18" charset="0"/>
                        </a:rPr>
                      </a:br>
                      <a:r>
                        <a:rPr lang="pl-PL" sz="1400">
                          <a:solidFill>
                            <a:srgbClr val="000000"/>
                          </a:solidFill>
                          <a:effectLst/>
                          <a:latin typeface="Times New Roman" panose="02020603050405020304" pitchFamily="18" charset="0"/>
                          <a:cs typeface="Times New Roman" panose="02020603050405020304" pitchFamily="18" charset="0"/>
                        </a:rPr>
                        <a:t>(d) ∅</a:t>
                      </a:r>
                      <a:r>
                        <a:rPr lang="pl-PL" sz="1400" baseline="30000">
                          <a:solidFill>
                            <a:srgbClr val="000000"/>
                          </a:solidFill>
                          <a:effectLst/>
                          <a:latin typeface="Times New Roman" panose="02020603050405020304" pitchFamily="18" charset="0"/>
                          <a:cs typeface="Times New Roman" panose="02020603050405020304" pitchFamily="18" charset="0"/>
                        </a:rPr>
                        <a:t>c</a:t>
                      </a:r>
                      <a:r>
                        <a:rPr lang="pl-PL" sz="1400">
                          <a:solidFill>
                            <a:srgbClr val="000000"/>
                          </a:solidFill>
                          <a:effectLst/>
                          <a:latin typeface="Times New Roman" panose="02020603050405020304" pitchFamily="18" charset="0"/>
                          <a:cs typeface="Times New Roman" panose="02020603050405020304" pitchFamily="18" charset="0"/>
                        </a:rPr>
                        <a:t> = U</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9169632"/>
                  </a:ext>
                </a:extLst>
              </a:tr>
              <a:tr h="404744">
                <a:tc>
                  <a:txBody>
                    <a:bodyPr/>
                    <a:lstStyle/>
                    <a:p>
                      <a:pPr algn="ctr" fontAlgn="t">
                        <a:lnSpc>
                          <a:spcPts val="2400"/>
                        </a:lnSpc>
                      </a:pPr>
                      <a:r>
                        <a:rPr lang="en-IN" sz="1400" b="1" dirty="0">
                          <a:solidFill>
                            <a:srgbClr val="000000"/>
                          </a:solidFill>
                          <a:effectLst/>
                          <a:latin typeface="Times New Roman" panose="02020603050405020304" pitchFamily="18" charset="0"/>
                          <a:cs typeface="Times New Roman" panose="02020603050405020304" pitchFamily="18" charset="0"/>
                        </a:rPr>
                        <a:t>8</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b="1">
                          <a:solidFill>
                            <a:srgbClr val="000000"/>
                          </a:solidFill>
                          <a:effectLst/>
                          <a:latin typeface="Times New Roman" panose="02020603050405020304" pitchFamily="18" charset="0"/>
                          <a:cs typeface="Times New Roman" panose="02020603050405020304" pitchFamily="18" charset="0"/>
                        </a:rPr>
                        <a:t>Involution Law</a:t>
                      </a:r>
                      <a:endParaRPr lang="en-IN" sz="140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r>
                        <a:rPr lang="en-IN" sz="1400" dirty="0">
                          <a:solidFill>
                            <a:srgbClr val="000000"/>
                          </a:solidFill>
                          <a:effectLst/>
                          <a:latin typeface="Times New Roman" panose="02020603050405020304" pitchFamily="18" charset="0"/>
                          <a:cs typeface="Times New Roman" panose="02020603050405020304" pitchFamily="18" charset="0"/>
                        </a:rPr>
                        <a:t>(a) (A</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baseline="30000" dirty="0">
                          <a:solidFill>
                            <a:srgbClr val="000000"/>
                          </a:solidFill>
                          <a:effectLst/>
                          <a:latin typeface="Times New Roman" panose="02020603050405020304" pitchFamily="18" charset="0"/>
                          <a:cs typeface="Times New Roman" panose="02020603050405020304" pitchFamily="18" charset="0"/>
                        </a:rPr>
                        <a:t>c</a:t>
                      </a:r>
                      <a:r>
                        <a:rPr lang="en-IN" sz="1400" dirty="0">
                          <a:solidFill>
                            <a:srgbClr val="000000"/>
                          </a:solidFill>
                          <a:effectLst/>
                          <a:latin typeface="Times New Roman" panose="02020603050405020304" pitchFamily="18" charset="0"/>
                          <a:cs typeface="Times New Roman" panose="02020603050405020304" pitchFamily="18" charset="0"/>
                        </a:rPr>
                        <a:t> = A</a:t>
                      </a: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lnSpc>
                          <a:spcPts val="2400"/>
                        </a:lnSpc>
                      </a:pPr>
                      <a:endParaRPr lang="en-IN" sz="1400" dirty="0">
                        <a:solidFill>
                          <a:srgbClr val="000000"/>
                        </a:solidFill>
                        <a:effectLst/>
                        <a:latin typeface="Times New Roman" panose="02020603050405020304" pitchFamily="18" charset="0"/>
                        <a:cs typeface="Times New Roman" panose="02020603050405020304" pitchFamily="18" charset="0"/>
                      </a:endParaRPr>
                    </a:p>
                  </a:txBody>
                  <a:tcPr marL="56756" marR="56756" marT="56756" marB="5675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1636965"/>
                  </a:ext>
                </a:extLst>
              </a:tr>
            </a:tbl>
          </a:graphicData>
        </a:graphic>
      </p:graphicFrame>
    </p:spTree>
    <p:extLst>
      <p:ext uri="{BB962C8B-B14F-4D97-AF65-F5344CB8AC3E}">
        <p14:creationId xmlns:p14="http://schemas.microsoft.com/office/powerpoint/2010/main" val="9195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742950"/>
            <a:ext cx="6629400" cy="3337323"/>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(a) A ∪ A = A </a:t>
            </a:r>
          </a:p>
          <a:p>
            <a:pPr marL="0" indent="0">
              <a:buNone/>
            </a:pPr>
            <a:r>
              <a:rPr lang="en-IN" sz="1600" b="1" dirty="0">
                <a:latin typeface="Times New Roman" panose="02020603050405020304" pitchFamily="18" charset="0"/>
                <a:cs typeface="Times New Roman" panose="02020603050405020304" pitchFamily="18" charset="0"/>
              </a:rPr>
              <a:t>Solution:</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Since, B ⊂ A ∪ B, therefore A ⊂ A ∪ B</a:t>
            </a:r>
          </a:p>
          <a:p>
            <a:pPr marL="0" indent="0">
              <a:buNone/>
            </a:pPr>
            <a:r>
              <a:rPr lang="en-US" sz="1600" dirty="0">
                <a:latin typeface="Times New Roman" panose="02020603050405020304" pitchFamily="18" charset="0"/>
                <a:cs typeface="Times New Roman" panose="02020603050405020304" pitchFamily="18" charset="0"/>
              </a:rPr>
              <a:t>	Let   x ∈ A ∪ A ⇒ x ∈ A  or   x ∈ A ⇒  x ∈ A </a:t>
            </a:r>
          </a:p>
          <a:p>
            <a:pPr marL="0" indent="0">
              <a:buNone/>
            </a:pPr>
            <a:r>
              <a:rPr lang="en-US" sz="1600" dirty="0">
                <a:latin typeface="Times New Roman" panose="02020603050405020304" pitchFamily="18" charset="0"/>
                <a:cs typeface="Times New Roman" panose="02020603050405020304" pitchFamily="18" charset="0"/>
              </a:rPr>
              <a:t>	∴ A ∪ A ⊂ A</a:t>
            </a:r>
          </a:p>
          <a:p>
            <a:pPr marL="0" indent="0">
              <a:buNone/>
            </a:pPr>
            <a:r>
              <a:rPr lang="en-US" sz="1600" dirty="0">
                <a:latin typeface="Times New Roman" panose="02020603050405020304" pitchFamily="18" charset="0"/>
                <a:cs typeface="Times New Roman" panose="02020603050405020304" pitchFamily="18" charset="0"/>
              </a:rPr>
              <a:t>	As  A ∪ A ⊂ A and  A ⊂ A ∪ A ⇒ A =A ∪ A. Hence Proved.</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(b) A ∩ A = A </a:t>
            </a:r>
          </a:p>
          <a:p>
            <a:pPr marL="0" indent="0">
              <a:buNone/>
            </a:pPr>
            <a:r>
              <a:rPr lang="en-IN" sz="1600" b="1" dirty="0">
                <a:latin typeface="Times New Roman" panose="02020603050405020304" pitchFamily="18" charset="0"/>
                <a:cs typeface="Times New Roman" panose="02020603050405020304" pitchFamily="18" charset="0"/>
              </a:rPr>
              <a:t>Solution:</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Since, A ∩ B ⊂ B, therefore A ∩ A ⊂ A </a:t>
            </a:r>
          </a:p>
          <a:p>
            <a:pPr marL="0" indent="0">
              <a:buNone/>
            </a:pPr>
            <a:r>
              <a:rPr lang="en-US" sz="1600" dirty="0">
                <a:latin typeface="Times New Roman" panose="02020603050405020304" pitchFamily="18" charset="0"/>
                <a:cs typeface="Times New Roman" panose="02020603050405020304" pitchFamily="18" charset="0"/>
              </a:rPr>
              <a:t>	Let x ∈ A ⇒ x ∈ A  and x ∈ A ⇒ x ∈ A ∩ A         </a:t>
            </a:r>
          </a:p>
          <a:p>
            <a:pPr marL="0" indent="0">
              <a:buNone/>
            </a:pPr>
            <a:r>
              <a:rPr lang="en-US" sz="1600" dirty="0">
                <a:latin typeface="Times New Roman" panose="02020603050405020304" pitchFamily="18" charset="0"/>
                <a:cs typeface="Times New Roman" panose="02020603050405020304" pitchFamily="18" charset="0"/>
              </a:rPr>
              <a:t>	∴ A ⊂ A ∩ A </a:t>
            </a:r>
          </a:p>
          <a:p>
            <a:pPr marL="0" indent="0">
              <a:buNone/>
            </a:pPr>
            <a:r>
              <a:rPr lang="en-US" sz="1600" dirty="0">
                <a:latin typeface="Times New Roman" panose="02020603050405020304" pitchFamily="18" charset="0"/>
                <a:cs typeface="Times New Roman" panose="02020603050405020304" pitchFamily="18" charset="0"/>
              </a:rPr>
              <a:t>	As A ∩ A ⊂ A and A ⊂ A ∩ A ⇒ A = A ∩ A. Hence Proved.</a:t>
            </a:r>
          </a:p>
        </p:txBody>
      </p:sp>
      <p:sp>
        <p:nvSpPr>
          <p:cNvPr id="4" name="Date Placeholder 3"/>
          <p:cNvSpPr>
            <a:spLocks noGrp="1"/>
          </p:cNvSpPr>
          <p:nvPr>
            <p:ph type="dt" sz="half" idx="10"/>
          </p:nvPr>
        </p:nvSpPr>
        <p:spPr/>
        <p:txBody>
          <a:bodyPr/>
          <a:lstStyle/>
          <a:p>
            <a:fld id="{592CA311-B618-446D-88EC-7F61A1A876E2}"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dirty="0">
              <a:solidFill>
                <a:schemeClr val="tx1"/>
              </a:solidFill>
            </a:endParaRPr>
          </a:p>
        </p:txBody>
      </p:sp>
      <p:sp>
        <p:nvSpPr>
          <p:cNvPr id="7" name="Title 1"/>
          <p:cNvSpPr txBox="1">
            <a:spLocks/>
          </p:cNvSpPr>
          <p:nvPr/>
        </p:nvSpPr>
        <p:spPr>
          <a:xfrm>
            <a:off x="1085850" y="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 Idempotent Law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15562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822" y="612873"/>
            <a:ext cx="7367378" cy="4016278"/>
          </a:xfrm>
        </p:spPr>
        <p:txBody>
          <a:bodyPr>
            <a:noAutofit/>
          </a:bodyPr>
          <a:lstStyle/>
          <a:p>
            <a:pPr marL="0" indent="0">
              <a:buNone/>
            </a:pPr>
            <a:r>
              <a:rPr lang="pt-BR" sz="1600" b="1" dirty="0">
                <a:latin typeface="Times New Roman" panose="02020603050405020304" pitchFamily="18" charset="0"/>
                <a:cs typeface="Times New Roman" panose="02020603050405020304" pitchFamily="18" charset="0"/>
              </a:rPr>
              <a:t>(a) (A ∪ B) ∪ C = A ∪ (B ∪ C)</a:t>
            </a:r>
          </a:p>
          <a:p>
            <a:pPr marL="0" indent="0">
              <a:buNone/>
            </a:pPr>
            <a:r>
              <a:rPr lang="pt-BR" sz="16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Solution:</a:t>
            </a:r>
          </a:p>
          <a:p>
            <a:pPr marL="0" indent="0">
              <a:buNone/>
            </a:pPr>
            <a:r>
              <a:rPr lang="en-IN" sz="1600" dirty="0">
                <a:latin typeface="Times New Roman" panose="02020603050405020304" pitchFamily="18" charset="0"/>
                <a:cs typeface="Times New Roman" panose="02020603050405020304" pitchFamily="18" charset="0"/>
              </a:rPr>
              <a:t>	Let some x ∈ (A ∪ B)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or  x ∈ C) </a:t>
            </a:r>
          </a:p>
          <a:p>
            <a:pPr marL="0" indent="0">
              <a:buNone/>
            </a:pPr>
            <a:r>
              <a:rPr lang="en-IN" sz="1600" dirty="0">
                <a:latin typeface="Times New Roman" panose="02020603050405020304" pitchFamily="18" charset="0"/>
                <a:cs typeface="Times New Roman" panose="02020603050405020304" pitchFamily="18" charset="0"/>
              </a:rPr>
              <a:t>	⇒   x ∈ A   or   x ∈ B ∪ C </a:t>
            </a:r>
          </a:p>
          <a:p>
            <a:pPr marL="0" indent="0">
              <a:buNone/>
            </a:pPr>
            <a:r>
              <a:rPr lang="en-IN" sz="1600" dirty="0">
                <a:latin typeface="Times New Roman" panose="02020603050405020304" pitchFamily="18" charset="0"/>
                <a:cs typeface="Times New Roman" panose="02020603050405020304" pitchFamily="18" charset="0"/>
              </a:rPr>
              <a:t>	⇒   x ∈ A ∪ (B ∪ C) </a:t>
            </a:r>
          </a:p>
          <a:p>
            <a:pPr marL="0" indent="0">
              <a:buNone/>
            </a:pPr>
            <a:r>
              <a:rPr lang="en-IN" sz="1600" dirty="0">
                <a:latin typeface="Times New Roman" panose="02020603050405020304" pitchFamily="18" charset="0"/>
                <a:cs typeface="Times New Roman" panose="02020603050405020304" pitchFamily="18" charset="0"/>
              </a:rPr>
              <a:t>	⇒  (A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Similarly, if some   x ∈ A ∪ (B ∪ C), </a:t>
            </a:r>
          </a:p>
          <a:p>
            <a:pPr marL="0" indent="0">
              <a:buNone/>
            </a:pPr>
            <a:r>
              <a:rPr lang="en-IN" sz="1600" dirty="0">
                <a:latin typeface="Times New Roman" panose="02020603050405020304" pitchFamily="18" charset="0"/>
                <a:cs typeface="Times New Roman" panose="02020603050405020304" pitchFamily="18" charset="0"/>
              </a:rPr>
              <a:t>	then  x ∈ (A ∪ B) ∪ C. </a:t>
            </a: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 ………………….(ii)</a:t>
            </a:r>
          </a:p>
          <a:p>
            <a:pPr marL="0" indent="0">
              <a:buNone/>
            </a:pP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and (ii), we have</a:t>
            </a:r>
          </a:p>
          <a:p>
            <a:pPr marL="0" indent="0">
              <a:buNone/>
            </a:pPr>
            <a:r>
              <a:rPr lang="en-IN" sz="1600" dirty="0">
                <a:latin typeface="Times New Roman" panose="02020603050405020304" pitchFamily="18" charset="0"/>
                <a:cs typeface="Times New Roman" panose="02020603050405020304" pitchFamily="18" charset="0"/>
              </a:rPr>
              <a:t>	(A ∪ B) ∪ C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 (B ∪ C)   Hence Proved.</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D5AD3A-3524-4B93-919B-96E781E3581A}"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dirty="0">
              <a:solidFill>
                <a:schemeClr val="tx1"/>
              </a:solidFill>
            </a:endParaRPr>
          </a:p>
        </p:txBody>
      </p:sp>
      <p:sp>
        <p:nvSpPr>
          <p:cNvPr id="7" name="Title 1"/>
          <p:cNvSpPr txBox="1">
            <a:spLocks/>
          </p:cNvSpPr>
          <p:nvPr/>
        </p:nvSpPr>
        <p:spPr>
          <a:xfrm>
            <a:off x="1090820" y="6"/>
            <a:ext cx="804821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 Associative Law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80240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7780"/>
            <a:ext cx="6800850" cy="3338193"/>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(b) (A ∩ B) ∩ C = A ∩ (B ∩ C) </a:t>
            </a:r>
          </a:p>
          <a:p>
            <a:pPr marL="0" indent="0">
              <a:buNone/>
            </a:pPr>
            <a:r>
              <a:rPr lang="en-IN" sz="1600" b="1" dirty="0">
                <a:latin typeface="Times New Roman" panose="02020603050405020304" pitchFamily="18" charset="0"/>
                <a:cs typeface="Times New Roman" panose="02020603050405020304" pitchFamily="18" charset="0"/>
              </a:rPr>
              <a:t>Solution:</a:t>
            </a:r>
            <a:endParaRPr lang="en-US" sz="1600" b="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Let some x ∈ A ∩ (B ∩ C) </a:t>
            </a:r>
          </a:p>
          <a:p>
            <a:pPr marL="0" indent="0">
              <a:buNone/>
            </a:pPr>
            <a:r>
              <a:rPr lang="en-US" sz="1600" dirty="0">
                <a:latin typeface="Times New Roman" panose="02020603050405020304" pitchFamily="18" charset="0"/>
                <a:cs typeface="Times New Roman" panose="02020603050405020304" pitchFamily="18" charset="0"/>
              </a:rPr>
              <a:t>	⇒   x ∈ A and x ∈ B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and x ∈ B) and x ∈ C)  </a:t>
            </a:r>
          </a:p>
          <a:p>
            <a:pPr marL="0" indent="0">
              <a:buNone/>
            </a:pPr>
            <a:r>
              <a:rPr lang="en-US" sz="1600" dirty="0">
                <a:latin typeface="Times New Roman" panose="02020603050405020304" pitchFamily="18" charset="0"/>
                <a:cs typeface="Times New Roman" panose="02020603050405020304" pitchFamily="18" charset="0"/>
              </a:rPr>
              <a:t>	⇒   x ∈ A ∩ B and x ∈ C </a:t>
            </a:r>
          </a:p>
          <a:p>
            <a:pPr marL="0" indent="0">
              <a:buNone/>
            </a:pPr>
            <a:r>
              <a:rPr lang="en-US" sz="1600" dirty="0">
                <a:latin typeface="Times New Roman" panose="02020603050405020304" pitchFamily="18" charset="0"/>
                <a:cs typeface="Times New Roman" panose="02020603050405020304" pitchFamily="18" charset="0"/>
              </a:rPr>
              <a:t>	⇒   x ∈ (A ∩ B) ∩ C ⇒ A ∩ (B ∩ C) ⊂ (A ∩ B) ∩ C </a:t>
            </a:r>
          </a:p>
          <a:p>
            <a:pPr marL="0" indent="0">
              <a:buNone/>
            </a:pPr>
            <a:r>
              <a:rPr lang="en-US" sz="1600" dirty="0">
                <a:latin typeface="Times New Roman" panose="02020603050405020304" pitchFamily="18" charset="0"/>
                <a:cs typeface="Times New Roman" panose="02020603050405020304" pitchFamily="18" charset="0"/>
              </a:rPr>
              <a:t>	Similarly, if some   x ∈ A ∩ (B ∩ C), </a:t>
            </a:r>
          </a:p>
          <a:p>
            <a:pPr marL="0" indent="0">
              <a:buNone/>
            </a:pPr>
            <a:r>
              <a:rPr lang="en-US" sz="1600" dirty="0">
                <a:latin typeface="Times New Roman" panose="02020603050405020304" pitchFamily="18" charset="0"/>
                <a:cs typeface="Times New Roman" panose="02020603050405020304" pitchFamily="18" charset="0"/>
              </a:rPr>
              <a:t>	then x ∈ (A ∩ B) ∩ C </a:t>
            </a:r>
          </a:p>
          <a:p>
            <a:pPr marL="0" indent="0">
              <a:buNone/>
            </a:pPr>
            <a:r>
              <a:rPr lang="en-US" sz="1600" dirty="0">
                <a:latin typeface="Times New Roman" panose="02020603050405020304" pitchFamily="18" charset="0"/>
                <a:cs typeface="Times New Roman" panose="02020603050405020304" pitchFamily="18" charset="0"/>
              </a:rPr>
              <a:t>	 ⇒ (A ∩ B) ∩ C ⊂ A ∩ (B ∩ C)</a:t>
            </a:r>
          </a:p>
          <a:p>
            <a:pPr marL="0" indent="0">
              <a:buNone/>
            </a:pPr>
            <a:r>
              <a:rPr lang="en-US" sz="1600" dirty="0">
                <a:latin typeface="Times New Roman" panose="02020603050405020304" pitchFamily="18" charset="0"/>
                <a:cs typeface="Times New Roman" panose="02020603050405020304" pitchFamily="18" charset="0"/>
              </a:rPr>
              <a:t>	 ⇒ (A ∩ B) ∩ C = A ∩ (B ∩ C) 	 </a:t>
            </a:r>
          </a:p>
          <a:p>
            <a:pPr marL="0" indent="0">
              <a:buNone/>
            </a:pPr>
            <a:r>
              <a:rPr lang="en-US" sz="1600" dirty="0">
                <a:latin typeface="Times New Roman" panose="02020603050405020304" pitchFamily="18" charset="0"/>
                <a:cs typeface="Times New Roman" panose="02020603050405020304" pitchFamily="18" charset="0"/>
              </a:rPr>
              <a:t>	Hence Proved.</a:t>
            </a:r>
          </a:p>
        </p:txBody>
      </p:sp>
      <p:sp>
        <p:nvSpPr>
          <p:cNvPr id="4" name="Date Placeholder 3"/>
          <p:cNvSpPr>
            <a:spLocks noGrp="1"/>
          </p:cNvSpPr>
          <p:nvPr>
            <p:ph type="dt" sz="half" idx="10"/>
          </p:nvPr>
        </p:nvSpPr>
        <p:spPr/>
        <p:txBody>
          <a:bodyPr/>
          <a:lstStyle/>
          <a:p>
            <a:fld id="{75818931-5475-4FF4-B9DA-2363E168800E}"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dirty="0">
              <a:solidFill>
                <a:schemeClr val="tx1"/>
              </a:solidFill>
            </a:endParaRPr>
          </a:p>
        </p:txBody>
      </p:sp>
      <p:sp>
        <p:nvSpPr>
          <p:cNvPr id="7" name="Title 1"/>
          <p:cNvSpPr txBox="1">
            <a:spLocks/>
          </p:cNvSpPr>
          <p:nvPr/>
        </p:nvSpPr>
        <p:spPr>
          <a:xfrm>
            <a:off x="1085850" y="6"/>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Associative Laws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236241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4778"/>
            <a:ext cx="6629400" cy="3661472"/>
          </a:xfrm>
        </p:spPr>
        <p:txBody>
          <a:bodyPr>
            <a:noAutofit/>
          </a:bodyPr>
          <a:lstStyle/>
          <a:p>
            <a:pPr marL="0" indent="0">
              <a:buNone/>
            </a:pPr>
            <a:r>
              <a:rPr lang="pt-BR" sz="1600" b="1" dirty="0">
                <a:latin typeface="Times New Roman" panose="02020603050405020304" pitchFamily="18" charset="0"/>
                <a:cs typeface="Times New Roman" panose="02020603050405020304" pitchFamily="18" charset="0"/>
              </a:rPr>
              <a:t>(a)  A ∪ B = B ∪ A </a:t>
            </a:r>
          </a:p>
          <a:p>
            <a:pPr marL="0" indent="0">
              <a:buNone/>
            </a:pPr>
            <a:r>
              <a:rPr lang="en-IN" sz="1600" b="1" dirty="0">
                <a:latin typeface="Times New Roman" panose="02020603050405020304" pitchFamily="18" charset="0"/>
                <a:cs typeface="Times New Roman" panose="02020603050405020304" pitchFamily="18" charset="0"/>
              </a:rPr>
              <a:t>Solution:</a:t>
            </a:r>
            <a:r>
              <a:rPr lang="pt-BR"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To Prove A ∪ B = B ∪ A </a:t>
            </a:r>
          </a:p>
          <a:p>
            <a:pPr marL="0" indent="0">
              <a:buNone/>
            </a:pPr>
            <a:r>
              <a:rPr lang="en-US" sz="1600" dirty="0">
                <a:latin typeface="Times New Roman" panose="02020603050405020304" pitchFamily="18" charset="0"/>
                <a:cs typeface="Times New Roman" panose="02020603050405020304" pitchFamily="18" charset="0"/>
              </a:rPr>
              <a:t>	A ∪ B = {x: x ∈ A or x ∈ B} = {x: x ∈ B or x ∈ A}   </a:t>
            </a:r>
          </a:p>
          <a:p>
            <a:pPr marL="0" indent="0">
              <a:buNone/>
            </a:pPr>
            <a:r>
              <a:rPr lang="en-US" sz="1600" dirty="0">
                <a:latin typeface="Times New Roman" panose="02020603050405020304" pitchFamily="18" charset="0"/>
                <a:cs typeface="Times New Roman" panose="02020603050405020304" pitchFamily="18" charset="0"/>
              </a:rPr>
              <a:t>	(∵ Order is not preserved in case of sets) </a:t>
            </a:r>
          </a:p>
          <a:p>
            <a:pPr marL="0" indent="0">
              <a:buNone/>
            </a:pPr>
            <a:r>
              <a:rPr lang="en-US" sz="1600" dirty="0">
                <a:latin typeface="Times New Roman" panose="02020603050405020304" pitchFamily="18" charset="0"/>
                <a:cs typeface="Times New Roman" panose="02020603050405020304" pitchFamily="18" charset="0"/>
              </a:rPr>
              <a:t>	A ∪ B = B ∪ A. </a:t>
            </a:r>
          </a:p>
          <a:p>
            <a:pPr marL="0" indent="0">
              <a:buNone/>
            </a:pPr>
            <a:r>
              <a:rPr lang="en-US" sz="1600" dirty="0">
                <a:latin typeface="Times New Roman" panose="02020603050405020304" pitchFamily="18" charset="0"/>
                <a:cs typeface="Times New Roman" panose="02020603050405020304" pitchFamily="18" charset="0"/>
              </a:rPr>
              <a:t>	Hence Proved.</a:t>
            </a: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(b) A ∩ B = B ∩ A</a:t>
            </a:r>
            <a:endParaRPr lang="en-US" sz="1600" b="1"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Solution:</a:t>
            </a:r>
          </a:p>
          <a:p>
            <a:pPr marL="0" indent="0">
              <a:buNone/>
            </a:pPr>
            <a:r>
              <a:rPr lang="en-US" sz="1600" dirty="0">
                <a:latin typeface="Times New Roman" panose="02020603050405020304" pitchFamily="18" charset="0"/>
                <a:cs typeface="Times New Roman" panose="02020603050405020304" pitchFamily="18" charset="0"/>
              </a:rPr>
              <a:t>	To Prove A ∩ B = B ∩ A </a:t>
            </a:r>
          </a:p>
          <a:p>
            <a:pPr marL="0" indent="0">
              <a:buNone/>
            </a:pPr>
            <a:r>
              <a:rPr lang="en-US" sz="1600" dirty="0">
                <a:latin typeface="Times New Roman" panose="02020603050405020304" pitchFamily="18" charset="0"/>
                <a:cs typeface="Times New Roman" panose="02020603050405020304" pitchFamily="18" charset="0"/>
              </a:rPr>
              <a:t>	A ∩ B = {x: x ∈ A and x ∈ B} = {x: x ∈ B and x ∈ A}   </a:t>
            </a:r>
          </a:p>
          <a:p>
            <a:pPr marL="0" indent="0">
              <a:buNone/>
            </a:pPr>
            <a:r>
              <a:rPr lang="en-US" sz="1600" dirty="0">
                <a:latin typeface="Times New Roman" panose="02020603050405020304" pitchFamily="18" charset="0"/>
                <a:cs typeface="Times New Roman" panose="02020603050405020304" pitchFamily="18" charset="0"/>
              </a:rPr>
              <a:t>	(∵ Order is not preserved in case of sets) </a:t>
            </a:r>
          </a:p>
          <a:p>
            <a:pPr marL="0" indent="0">
              <a:buNone/>
            </a:pPr>
            <a:r>
              <a:rPr lang="en-US" sz="1600" dirty="0">
                <a:latin typeface="Times New Roman" panose="02020603050405020304" pitchFamily="18" charset="0"/>
                <a:cs typeface="Times New Roman" panose="02020603050405020304" pitchFamily="18" charset="0"/>
              </a:rPr>
              <a:t>	A ∩ B = B ∩ A. </a:t>
            </a:r>
          </a:p>
          <a:p>
            <a:pPr marL="0" indent="0">
              <a:buNone/>
            </a:pPr>
            <a:r>
              <a:rPr lang="en-US" sz="1600" dirty="0">
                <a:latin typeface="Times New Roman" panose="02020603050405020304" pitchFamily="18" charset="0"/>
                <a:cs typeface="Times New Roman" panose="02020603050405020304" pitchFamily="18" charset="0"/>
              </a:rPr>
              <a:t>	Hence Proved.</a:t>
            </a:r>
          </a:p>
        </p:txBody>
      </p:sp>
      <p:sp>
        <p:nvSpPr>
          <p:cNvPr id="4" name="Date Placeholder 3"/>
          <p:cNvSpPr>
            <a:spLocks noGrp="1"/>
          </p:cNvSpPr>
          <p:nvPr>
            <p:ph type="dt" sz="half" idx="10"/>
          </p:nvPr>
        </p:nvSpPr>
        <p:spPr/>
        <p:txBody>
          <a:bodyPr/>
          <a:lstStyle/>
          <a:p>
            <a:fld id="{618F3763-B34E-498C-BAD4-B1DC9E1D4782}"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dirty="0">
              <a:solidFill>
                <a:schemeClr val="tx1"/>
              </a:solidFill>
            </a:endParaRPr>
          </a:p>
        </p:txBody>
      </p:sp>
      <p:sp>
        <p:nvSpPr>
          <p:cNvPr id="7" name="Title 1"/>
          <p:cNvSpPr txBox="1">
            <a:spLocks/>
          </p:cNvSpPr>
          <p:nvPr/>
        </p:nvSpPr>
        <p:spPr>
          <a:xfrm>
            <a:off x="1085850" y="6"/>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Commutative Law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19076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119407913"/>
              </p:ext>
            </p:extLst>
          </p:nvPr>
        </p:nvGraphicFramePr>
        <p:xfrm>
          <a:off x="542924" y="630325"/>
          <a:ext cx="8448676" cy="4151225"/>
        </p:xfrm>
        <a:graphic>
          <a:graphicData uri="http://schemas.openxmlformats.org/drawingml/2006/table">
            <a:tbl>
              <a:tblPr firstRow="1" bandRow="1">
                <a:tableStyleId>{5C22544A-7EE6-4342-B048-85BDC9FD1C3A}</a:tableStyleId>
              </a:tblPr>
              <a:tblGrid>
                <a:gridCol w="1345507">
                  <a:extLst>
                    <a:ext uri="{9D8B030D-6E8A-4147-A177-3AD203B41FA5}">
                      <a16:colId xmlns:a16="http://schemas.microsoft.com/office/drawing/2014/main" val="20000"/>
                    </a:ext>
                  </a:extLst>
                </a:gridCol>
                <a:gridCol w="5700541">
                  <a:extLst>
                    <a:ext uri="{9D8B030D-6E8A-4147-A177-3AD203B41FA5}">
                      <a16:colId xmlns:a16="http://schemas.microsoft.com/office/drawing/2014/main" val="20001"/>
                    </a:ext>
                  </a:extLst>
                </a:gridCol>
                <a:gridCol w="1402628">
                  <a:extLst>
                    <a:ext uri="{9D8B030D-6E8A-4147-A177-3AD203B41FA5}">
                      <a16:colId xmlns:a16="http://schemas.microsoft.com/office/drawing/2014/main" val="20002"/>
                    </a:ext>
                  </a:extLst>
                </a:gridCol>
              </a:tblGrid>
              <a:tr h="940305">
                <a:tc>
                  <a:txBody>
                    <a:bodyPr/>
                    <a:lstStyle/>
                    <a:p>
                      <a:r>
                        <a:rPr lang="en-IN" sz="1800" dirty="0">
                          <a:latin typeface="Times New Roman" pitchFamily="18" charset="0"/>
                          <a:cs typeface="Times New Roman" pitchFamily="18" charset="0"/>
                        </a:rPr>
                        <a:t>Course Outcome (CO) </a:t>
                      </a:r>
                    </a:p>
                  </a:txBody>
                  <a:tcPr marL="68580" marR="68580" marT="34290" marB="34290"/>
                </a:tc>
                <a:tc>
                  <a:txBody>
                    <a:bodyPr/>
                    <a:lstStyle/>
                    <a:p>
                      <a:r>
                        <a:rPr lang="en-US" sz="1800" dirty="0">
                          <a:latin typeface="Times New Roman" pitchFamily="18" charset="0"/>
                          <a:cs typeface="Times New Roman" pitchFamily="18" charset="0"/>
                        </a:rPr>
                        <a:t>At the end of course , the student will be able to </a:t>
                      </a:r>
                      <a:endParaRPr lang="en-IN" sz="1800" dirty="0">
                        <a:latin typeface="Times New Roman" pitchFamily="18" charset="0"/>
                        <a:cs typeface="Times New Roman" pitchFamily="18" charset="0"/>
                      </a:endParaRPr>
                    </a:p>
                  </a:txBody>
                  <a:tcPr marL="68580" marR="68580" marT="34290" marB="34290"/>
                </a:tc>
                <a:tc>
                  <a:txBody>
                    <a:bodyPr/>
                    <a:lstStyle/>
                    <a:p>
                      <a:r>
                        <a:rPr lang="en-IN" sz="1800" dirty="0">
                          <a:latin typeface="Times New Roman" pitchFamily="18" charset="0"/>
                          <a:cs typeface="Times New Roman" pitchFamily="18" charset="0"/>
                        </a:rPr>
                        <a:t>Bloom’s Knowledge Level (KL)</a:t>
                      </a:r>
                    </a:p>
                  </a:txBody>
                  <a:tcPr marL="68580" marR="68580" marT="34290" marB="34290"/>
                </a:tc>
                <a:extLst>
                  <a:ext uri="{0D108BD9-81ED-4DB2-BD59-A6C34878D82A}">
                    <a16:rowId xmlns:a16="http://schemas.microsoft.com/office/drawing/2014/main" val="10000"/>
                  </a:ext>
                </a:extLst>
              </a:tr>
              <a:tr h="797340">
                <a:tc>
                  <a:txBody>
                    <a:bodyPr/>
                    <a:lstStyle/>
                    <a:p>
                      <a:r>
                        <a:rPr lang="en-IN" sz="1600" b="0" dirty="0">
                          <a:solidFill>
                            <a:schemeClr val="tx1"/>
                          </a:solidFill>
                          <a:latin typeface="Times New Roman" pitchFamily="18" charset="0"/>
                          <a:cs typeface="Times New Roman" pitchFamily="18" charset="0"/>
                        </a:rPr>
                        <a:t>CO1</a:t>
                      </a:r>
                    </a:p>
                  </a:txBody>
                  <a:tcPr marL="68580" marR="68580" marT="34290" marB="34290"/>
                </a:tc>
                <a:tc>
                  <a:txBody>
                    <a:bodyPr/>
                    <a:lstStyle/>
                    <a:p>
                      <a:r>
                        <a:rPr lang="en-IN" sz="1400" kern="1200" dirty="0">
                          <a:solidFill>
                            <a:schemeClr val="dk1"/>
                          </a:solidFill>
                          <a:effectLst/>
                          <a:latin typeface="+mn-lt"/>
                          <a:ea typeface="+mn-ea"/>
                          <a:cs typeface="+mn-cs"/>
                        </a:rPr>
                        <a:t>Use mathematical and logical notation to define and formally reason about basic discrete structures such as Sets, Relations and Functions </a:t>
                      </a:r>
                      <a:endParaRPr lang="en-IN" sz="1600" dirty="0">
                        <a:effectLst/>
                      </a:endParaRPr>
                    </a:p>
                  </a:txBody>
                  <a:tcPr marL="51435" marR="51435" marT="0" marB="0"/>
                </a:tc>
                <a:tc>
                  <a:txBody>
                    <a:bodyPr/>
                    <a:lstStyle/>
                    <a:p>
                      <a:r>
                        <a:rPr lang="en-IN" sz="1400" kern="1200" dirty="0">
                          <a:solidFill>
                            <a:schemeClr val="dk1"/>
                          </a:solidFill>
                          <a:effectLst/>
                          <a:latin typeface="+mn-lt"/>
                          <a:ea typeface="+mn-ea"/>
                          <a:cs typeface="+mn-cs"/>
                        </a:rPr>
                        <a:t>K1, K2 </a:t>
                      </a:r>
                      <a:endParaRPr lang="en-IN" sz="1600" dirty="0"/>
                    </a:p>
                  </a:txBody>
                  <a:tcPr marL="51435" marR="51435" marT="0" marB="0"/>
                </a:tc>
                <a:extLst>
                  <a:ext uri="{0D108BD9-81ED-4DB2-BD59-A6C34878D82A}">
                    <a16:rowId xmlns:a16="http://schemas.microsoft.com/office/drawing/2014/main" val="10001"/>
                  </a:ext>
                </a:extLst>
              </a:tr>
              <a:tr h="797340">
                <a:tc>
                  <a:txBody>
                    <a:bodyPr/>
                    <a:lstStyle/>
                    <a:p>
                      <a:r>
                        <a:rPr lang="en-IN" sz="1600">
                          <a:solidFill>
                            <a:schemeClr val="tx1"/>
                          </a:solidFill>
                          <a:latin typeface="Times New Roman" pitchFamily="18" charset="0"/>
                          <a:cs typeface="Times New Roman" pitchFamily="18" charset="0"/>
                        </a:rPr>
                        <a:t>CO2</a:t>
                      </a:r>
                      <a:endParaRPr lang="en-IN" sz="1600" dirty="0">
                        <a:solidFill>
                          <a:schemeClr val="tx1"/>
                        </a:solidFill>
                        <a:latin typeface="Times New Roman" pitchFamily="18" charset="0"/>
                        <a:cs typeface="Times New Roman" pitchFamily="18" charset="0"/>
                      </a:endParaRPr>
                    </a:p>
                  </a:txBody>
                  <a:tcPr marL="68580" marR="68580" marT="34290" marB="34290"/>
                </a:tc>
                <a:tc>
                  <a:txBody>
                    <a:bodyPr/>
                    <a:lstStyle/>
                    <a:p>
                      <a:pPr marL="0" marR="0" lvl="0" indent="0" algn="just" defTabSz="685800" rtl="0" eaLnBrk="1" fontAlgn="auto" latinLnBrk="0" hangingPunct="1">
                        <a:lnSpc>
                          <a:spcPct val="115000"/>
                        </a:lnSpc>
                        <a:spcBef>
                          <a:spcPts val="0"/>
                        </a:spcBef>
                        <a:spcAft>
                          <a:spcPts val="0"/>
                        </a:spcAft>
                        <a:buClrTx/>
                        <a:buSzTx/>
                        <a:buFontTx/>
                        <a:buNone/>
                        <a:tabLst/>
                        <a:defRPr/>
                      </a:pPr>
                      <a:r>
                        <a:rPr lang="en-US" sz="1600" dirty="0">
                          <a:solidFill>
                            <a:srgbClr val="FF0000"/>
                          </a:solidFill>
                          <a:latin typeface="Times New Roman" pitchFamily="18" charset="0"/>
                          <a:ea typeface="Calibri"/>
                          <a:cs typeface="Times New Roman" pitchFamily="18" charset="0"/>
                        </a:rPr>
                        <a:t> </a:t>
                      </a:r>
                      <a:r>
                        <a:rPr lang="en-IN" sz="1400" kern="1200" dirty="0">
                          <a:solidFill>
                            <a:schemeClr val="dk1"/>
                          </a:solidFill>
                          <a:effectLst/>
                          <a:latin typeface="+mn-lt"/>
                          <a:ea typeface="+mn-ea"/>
                          <a:cs typeface="+mn-cs"/>
                        </a:rPr>
                        <a:t>Apply mathematical arguments using logical connectives and quantifiers to check the validity of an argument through truth tables and propositional and predicate logic </a:t>
                      </a:r>
                      <a:endParaRPr lang="en-IN" sz="1600" dirty="0">
                        <a:solidFill>
                          <a:schemeClr val="tx1"/>
                        </a:solidFill>
                        <a:latin typeface="+mj-lt"/>
                        <a:ea typeface="Calibri"/>
                        <a:cs typeface="Times New Roman" pitchFamily="18" charset="0"/>
                      </a:endParaRPr>
                    </a:p>
                  </a:txBody>
                  <a:tcPr marL="51435" marR="51435" marT="0" marB="0"/>
                </a:tc>
                <a:tc>
                  <a:txBody>
                    <a:bodyPr/>
                    <a:lstStyle/>
                    <a:p>
                      <a:r>
                        <a:rPr lang="en-IN" sz="1400" kern="1200" dirty="0">
                          <a:solidFill>
                            <a:schemeClr val="dk1"/>
                          </a:solidFill>
                          <a:effectLst/>
                          <a:latin typeface="+mn-lt"/>
                          <a:ea typeface="+mn-ea"/>
                          <a:cs typeface="+mn-cs"/>
                        </a:rPr>
                        <a:t>K2,K3 </a:t>
                      </a:r>
                      <a:endParaRPr lang="en-IN" sz="1600" dirty="0"/>
                    </a:p>
                  </a:txBody>
                  <a:tcPr marL="51435" marR="51435" marT="0" marB="0"/>
                </a:tc>
                <a:extLst>
                  <a:ext uri="{0D108BD9-81ED-4DB2-BD59-A6C34878D82A}">
                    <a16:rowId xmlns:a16="http://schemas.microsoft.com/office/drawing/2014/main" val="10002"/>
                  </a:ext>
                </a:extLst>
              </a:tr>
              <a:tr h="553120">
                <a:tc>
                  <a:txBody>
                    <a:bodyPr/>
                    <a:lstStyle/>
                    <a:p>
                      <a:r>
                        <a:rPr lang="en-IN" sz="1600" dirty="0">
                          <a:latin typeface="Times New Roman" pitchFamily="18" charset="0"/>
                          <a:cs typeface="Times New Roman" pitchFamily="18" charset="0"/>
                        </a:rPr>
                        <a:t>CO3</a:t>
                      </a:r>
                    </a:p>
                  </a:txBody>
                  <a:tcPr marL="68580" marR="68580" marT="34290" marB="34290"/>
                </a:tc>
                <a:tc>
                  <a:txBody>
                    <a:bodyPr/>
                    <a:lstStyle/>
                    <a:p>
                      <a:pPr marL="0" marR="0" lvl="0" indent="0" algn="just" defTabSz="685800" rtl="0" eaLnBrk="1" fontAlgn="auto" latinLnBrk="0" hangingPunct="1">
                        <a:lnSpc>
                          <a:spcPct val="115000"/>
                        </a:lnSpc>
                        <a:spcBef>
                          <a:spcPts val="0"/>
                        </a:spcBef>
                        <a:spcAft>
                          <a:spcPts val="0"/>
                        </a:spcAft>
                        <a:buClrTx/>
                        <a:buSzTx/>
                        <a:buFontTx/>
                        <a:buNone/>
                        <a:tabLst/>
                        <a:defRPr/>
                      </a:pPr>
                      <a:r>
                        <a:rPr lang="en-IN" sz="1400" kern="1200" dirty="0">
                          <a:solidFill>
                            <a:schemeClr val="dk1"/>
                          </a:solidFill>
                          <a:effectLst/>
                          <a:latin typeface="+mn-lt"/>
                          <a:ea typeface="+mn-ea"/>
                          <a:cs typeface="+mn-cs"/>
                        </a:rPr>
                        <a:t>Identify and prove properties of Algebraic Structures like Groups, Rings and Fields </a:t>
                      </a:r>
                      <a:r>
                        <a:rPr lang="en-US" sz="1600" dirty="0"/>
                        <a:t>. </a:t>
                      </a:r>
                      <a:endParaRPr lang="en-IN" sz="1600" dirty="0">
                        <a:latin typeface="Times New Roman" pitchFamily="18" charset="0"/>
                        <a:ea typeface="Calibri"/>
                        <a:cs typeface="Times New Roman" pitchFamily="18" charset="0"/>
                      </a:endParaRPr>
                    </a:p>
                  </a:txBody>
                  <a:tcPr marL="51435" marR="51435" marT="0" marB="0"/>
                </a:tc>
                <a:tc>
                  <a:txBody>
                    <a:bodyPr/>
                    <a:lstStyle/>
                    <a:p>
                      <a:r>
                        <a:rPr lang="en-IN" sz="1400" kern="1200" dirty="0">
                          <a:solidFill>
                            <a:schemeClr val="dk1"/>
                          </a:solidFill>
                          <a:effectLst/>
                          <a:latin typeface="+mn-lt"/>
                          <a:ea typeface="+mn-ea"/>
                          <a:cs typeface="+mn-cs"/>
                        </a:rPr>
                        <a:t>K3, K4 </a:t>
                      </a:r>
                      <a:endParaRPr lang="en-IN" sz="1600" dirty="0"/>
                    </a:p>
                  </a:txBody>
                  <a:tcPr marL="51435" marR="51435" marT="0" marB="0"/>
                </a:tc>
                <a:extLst>
                  <a:ext uri="{0D108BD9-81ED-4DB2-BD59-A6C34878D82A}">
                    <a16:rowId xmlns:a16="http://schemas.microsoft.com/office/drawing/2014/main" val="10003"/>
                  </a:ext>
                </a:extLst>
              </a:tr>
              <a:tr h="531560">
                <a:tc>
                  <a:txBody>
                    <a:bodyPr/>
                    <a:lstStyle/>
                    <a:p>
                      <a:r>
                        <a:rPr lang="en-IN" sz="1600" dirty="0">
                          <a:latin typeface="Times New Roman" pitchFamily="18" charset="0"/>
                          <a:cs typeface="Times New Roman" pitchFamily="18" charset="0"/>
                        </a:rPr>
                        <a:t>CO4</a:t>
                      </a:r>
                    </a:p>
                  </a:txBody>
                  <a:tcPr marL="68580" marR="68580" marT="34290" marB="34290"/>
                </a:tc>
                <a:tc>
                  <a:txBody>
                    <a:bodyPr/>
                    <a:lstStyle/>
                    <a:p>
                      <a:pPr marL="0" marR="0" lvl="0" indent="0" algn="just" defTabSz="685800" rtl="0" eaLnBrk="1" fontAlgn="auto" latinLnBrk="0" hangingPunct="1">
                        <a:lnSpc>
                          <a:spcPct val="115000"/>
                        </a:lnSpc>
                        <a:spcBef>
                          <a:spcPts val="0"/>
                        </a:spcBef>
                        <a:spcAft>
                          <a:spcPts val="0"/>
                        </a:spcAft>
                        <a:buClrTx/>
                        <a:buSzTx/>
                        <a:buFontTx/>
                        <a:buNone/>
                        <a:tabLst/>
                        <a:defRPr/>
                      </a:pPr>
                      <a:r>
                        <a:rPr lang="en-IN" sz="1400" kern="1200" dirty="0">
                          <a:solidFill>
                            <a:schemeClr val="dk1"/>
                          </a:solidFill>
                          <a:effectLst/>
                          <a:latin typeface="+mn-lt"/>
                          <a:ea typeface="+mn-ea"/>
                          <a:cs typeface="+mn-cs"/>
                        </a:rPr>
                        <a:t>Formulate and solve recurrences and recursive functions </a:t>
                      </a:r>
                      <a:r>
                        <a:rPr lang="en-US" sz="1600" dirty="0"/>
                        <a:t>.</a:t>
                      </a:r>
                      <a:endParaRPr lang="en-IN" sz="1600" dirty="0">
                        <a:latin typeface="Times New Roman" pitchFamily="18" charset="0"/>
                        <a:ea typeface="Calibri"/>
                        <a:cs typeface="Times New Roman" pitchFamily="18" charset="0"/>
                      </a:endParaRPr>
                    </a:p>
                  </a:txBody>
                  <a:tcPr marL="51435" marR="51435" marT="0" marB="0"/>
                </a:tc>
                <a:tc>
                  <a:txBody>
                    <a:bodyPr/>
                    <a:lstStyle/>
                    <a:p>
                      <a:r>
                        <a:rPr lang="en-IN" sz="1400" kern="1200" dirty="0">
                          <a:solidFill>
                            <a:schemeClr val="dk1"/>
                          </a:solidFill>
                          <a:effectLst/>
                          <a:latin typeface="+mn-lt"/>
                          <a:ea typeface="+mn-ea"/>
                          <a:cs typeface="+mn-cs"/>
                        </a:rPr>
                        <a:t>K3, K4 </a:t>
                      </a:r>
                      <a:endParaRPr lang="en-IN" sz="1600" dirty="0"/>
                    </a:p>
                  </a:txBody>
                  <a:tcPr marL="51435" marR="51435" marT="0" marB="0"/>
                </a:tc>
                <a:extLst>
                  <a:ext uri="{0D108BD9-81ED-4DB2-BD59-A6C34878D82A}">
                    <a16:rowId xmlns:a16="http://schemas.microsoft.com/office/drawing/2014/main" val="10004"/>
                  </a:ext>
                </a:extLst>
              </a:tr>
              <a:tr h="531560">
                <a:tc>
                  <a:txBody>
                    <a:bodyPr/>
                    <a:lstStyle/>
                    <a:p>
                      <a:r>
                        <a:rPr lang="en-IN" sz="1600" dirty="0">
                          <a:latin typeface="Times New Roman" pitchFamily="18" charset="0"/>
                          <a:cs typeface="Times New Roman" pitchFamily="18" charset="0"/>
                        </a:rPr>
                        <a:t>CO5</a:t>
                      </a:r>
                    </a:p>
                  </a:txBody>
                  <a:tcPr marL="68580" marR="68580" marT="34290" marB="34290"/>
                </a:tc>
                <a:tc>
                  <a:txBody>
                    <a:bodyPr/>
                    <a:lstStyle/>
                    <a:p>
                      <a:r>
                        <a:rPr lang="en-IN" sz="1400" kern="1200" dirty="0">
                          <a:solidFill>
                            <a:schemeClr val="dk1"/>
                          </a:solidFill>
                          <a:effectLst/>
                          <a:latin typeface="+mn-lt"/>
                          <a:ea typeface="+mn-ea"/>
                          <a:cs typeface="+mn-cs"/>
                        </a:rPr>
                        <a:t>Apply the concept of combinatorics to solve basic problems in discrete mathematics </a:t>
                      </a:r>
                      <a:endParaRPr lang="en-IN" sz="1600" dirty="0">
                        <a:effectLst/>
                      </a:endParaRPr>
                    </a:p>
                  </a:txBody>
                  <a:tcPr marL="51435" marR="51435" marT="0" marB="0"/>
                </a:tc>
                <a:tc>
                  <a:txBody>
                    <a:bodyPr/>
                    <a:lstStyle/>
                    <a:p>
                      <a:r>
                        <a:rPr lang="en-IN" sz="1400" kern="1200" dirty="0">
                          <a:solidFill>
                            <a:schemeClr val="dk1"/>
                          </a:solidFill>
                          <a:effectLst/>
                          <a:latin typeface="+mn-lt"/>
                          <a:ea typeface="+mn-ea"/>
                          <a:cs typeface="+mn-cs"/>
                        </a:rPr>
                        <a:t>K1, K3 </a:t>
                      </a:r>
                      <a:endParaRPr lang="en-IN" dirty="0"/>
                    </a:p>
                  </a:txBody>
                  <a:tcPr marL="51435" marR="51435" marT="0" marB="0"/>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Course Outcome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C1CD1F-6C48-4F5E-9090-4088998A5CC0}"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Laws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0" name="Rectangle 9"/>
          <p:cNvSpPr/>
          <p:nvPr/>
        </p:nvSpPr>
        <p:spPr>
          <a:xfrm>
            <a:off x="971550" y="610388"/>
            <a:ext cx="6686550" cy="4501232"/>
          </a:xfrm>
          <a:prstGeom prst="rect">
            <a:avLst/>
          </a:prstGeom>
        </p:spPr>
        <p:txBody>
          <a:bodyPr wrap="square" lIns="68580" tIns="34290" rIns="68580" bIns="34290">
            <a:spAutoFit/>
          </a:bodyPr>
          <a:lstStyle/>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(a)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a:t>
            </a:r>
          </a:p>
          <a:p>
            <a:pPr lvl="0" eaLnBrk="0" fontAlgn="base" hangingPunct="0">
              <a:spcBef>
                <a:spcPct val="0"/>
              </a:spcBef>
              <a:spcAft>
                <a:spcPct val="0"/>
              </a:spcAft>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To Prove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Every set is a subset of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We have to show that U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Let x ∈ U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or x ∉ A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or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endParaRPr lang="en-US" altLang="en-US" sz="1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x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 U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 </a:t>
            </a:r>
          </a:p>
          <a:p>
            <a:pPr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get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U. Hence Proved.</a:t>
            </a:r>
          </a:p>
          <a:p>
            <a:r>
              <a:rPr lang="en-US" altLang="en-US" sz="1600" dirty="0">
                <a:solidFill>
                  <a:srgbClr val="000000"/>
                </a:solidFill>
                <a:latin typeface="Times New Roman" panose="02020603050405020304" pitchFamily="18" charset="0"/>
                <a:cs typeface="Times New Roman" panose="02020603050405020304" pitchFamily="18" charset="0"/>
              </a:rPr>
              <a:t>(b)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a:t>
            </a:r>
            <a:r>
              <a:rPr lang="en-US" altLang="en-US" sz="1600" dirty="0">
                <a:latin typeface="Times New Roman" panose="02020603050405020304" pitchFamily="18" charset="0"/>
                <a:cs typeface="Times New Roman" panose="02020603050405020304" pitchFamily="18" charset="0"/>
              </a:rPr>
              <a:t> </a:t>
            </a:r>
          </a:p>
          <a:p>
            <a:pPr lvl="0"/>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r>
              <a:rPr lang="en-US" altLang="en-US" sz="1600" dirty="0">
                <a:solidFill>
                  <a:srgbClr val="000000"/>
                </a:solidFill>
                <a:latin typeface="Times New Roman" panose="02020603050405020304" pitchFamily="18" charset="0"/>
                <a:cs typeface="Times New Roman" panose="02020603050405020304" pitchFamily="18" charset="0"/>
              </a:rPr>
              <a:t>	Let x ∈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x ∉ ∅ ⇒ x ∈ U ⇒ ∅</a:t>
            </a:r>
            <a:r>
              <a:rPr lang="en-US" altLang="en-US" sz="1600" baseline="30000" dirty="0">
                <a:solidFill>
                  <a:srgbClr val="000000"/>
                </a:solidFill>
                <a:latin typeface="Times New Roman" panose="02020603050405020304" pitchFamily="18" charset="0"/>
                <a:cs typeface="Times New Roman" panose="02020603050405020304" pitchFamily="18" charset="0"/>
              </a:rPr>
              <a:t>c </a:t>
            </a:r>
            <a:r>
              <a:rPr lang="en-US" altLang="en-US" sz="1600" dirty="0">
                <a:solidFill>
                  <a:srgbClr val="000000"/>
                </a:solidFill>
                <a:latin typeface="Times New Roman" panose="02020603050405020304" pitchFamily="18" charset="0"/>
                <a:cs typeface="Times New Roman" panose="02020603050405020304" pitchFamily="18" charset="0"/>
              </a:rPr>
              <a:t>⊆ U……….(</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r>
              <a:rPr lang="en-US" altLang="en-US" sz="1600" dirty="0">
                <a:solidFill>
                  <a:srgbClr val="000000"/>
                </a:solidFill>
                <a:latin typeface="Times New Roman" panose="02020603050405020304" pitchFamily="18" charset="0"/>
                <a:cs typeface="Times New Roman" panose="02020603050405020304" pitchFamily="18" charset="0"/>
              </a:rPr>
              <a:t>	Now, Let y ∈ U ⇒ y ∉ ∅ ⇒ y ∈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a:t>
            </a:r>
          </a:p>
          <a:p>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U. Hence Proved.</a:t>
            </a:r>
            <a:endParaRPr lang="en-US"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199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12872"/>
            <a:ext cx="6686550" cy="4142486"/>
          </a:xfrm>
        </p:spPr>
        <p:txBody>
          <a:bodyPr>
            <a:noAutofit/>
          </a:bodyPr>
          <a:lstStyle/>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(c)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Let x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x ∉ U ⇒ x ∈ ∅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Now, Let x ∈ ∅ ⇒ x ∉ U ⇒ x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............(ii)</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t>
            </a:r>
            <a:r>
              <a:rPr lang="en-US" altLang="en-US" sz="1600" dirty="0" err="1">
                <a:solidFill>
                  <a:srgbClr val="000000"/>
                </a:solidFill>
                <a:latin typeface="Times New Roman" panose="02020603050405020304" pitchFamily="18" charset="0"/>
                <a:cs typeface="Times New Roman" panose="02020603050405020304" pitchFamily="18" charset="0"/>
              </a:rPr>
              <a:t>U</a:t>
            </a:r>
            <a:r>
              <a:rPr lang="en-US" altLang="en-US" sz="1600" baseline="30000" dirty="0" err="1">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Hence Proved. </a:t>
            </a:r>
            <a:endParaRPr lang="en-US" altLang="en-US" sz="1600" dirty="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(d)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IN" sz="1600" b="1" dirty="0">
                <a:latin typeface="Times New Roman" panose="02020603050405020304" pitchFamily="18" charset="0"/>
                <a:cs typeface="Times New Roman" panose="02020603050405020304" pitchFamily="18" charset="0"/>
              </a:rPr>
              <a:t>	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As ∅ is the subset of every set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We have to show that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Let x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x ∈ A and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 x ∈ A and x ∉ A ⇒ x ∈ ∅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(ii)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get A∩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1600" dirty="0">
                <a:solidFill>
                  <a:srgbClr val="000000"/>
                </a:solidFill>
                <a:latin typeface="Times New Roman" panose="02020603050405020304" pitchFamily="18" charset="0"/>
                <a:cs typeface="Times New Roman" panose="02020603050405020304" pitchFamily="18" charset="0"/>
              </a:rPr>
              <a:t>	Hence Proved.</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5C3CD84-2EF3-4744-AD0C-B369988E285C}"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Laws (CO1)</a:t>
            </a:r>
          </a:p>
        </p:txBody>
      </p:sp>
      <p:sp>
        <p:nvSpPr>
          <p:cNvPr id="9" name="Footer Placeholder 12"/>
          <p:cNvSpPr>
            <a:spLocks noGrp="1"/>
          </p:cNvSpPr>
          <p:nvPr>
            <p:ph type="ftr" sz="quarter" idx="11"/>
          </p:nvPr>
        </p:nvSpPr>
        <p:spPr>
          <a:xfrm>
            <a:off x="34290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3491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a:bodyPr>
          <a:lstStyle/>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(a)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a:t>
            </a:r>
            <a:r>
              <a:rPr lang="en-US" altLang="en-US" sz="16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Solution:</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Let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x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x ∈ A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 A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Now, let y ∈ A</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y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p>
          <a:p>
            <a:pPr marL="0" indent="0">
              <a:buNone/>
            </a:pPr>
            <a:r>
              <a:rPr lang="en-US" altLang="en-US" sz="1600" baseline="30000" dirty="0">
                <a:solidFill>
                  <a:srgbClr val="000000"/>
                </a:solidFill>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 y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br>
              <a:rPr lang="en-US" altLang="en-US" sz="1600" dirty="0">
                <a:solidFill>
                  <a:srgbClr val="000000"/>
                </a:solidFill>
                <a:latin typeface="Times New Roman" panose="02020603050405020304" pitchFamily="18" charset="0"/>
                <a:cs typeface="Times New Roman" panose="02020603050405020304" pitchFamily="18" charset="0"/>
              </a:rPr>
            </a:br>
            <a:r>
              <a:rPr lang="en-US" altLang="en-US" sz="1600" dirty="0">
                <a:solidFill>
                  <a:srgbClr val="000000"/>
                </a:solidFill>
                <a:latin typeface="Times New Roman" panose="02020603050405020304" pitchFamily="18" charset="0"/>
                <a:cs typeface="Times New Roman" panose="02020603050405020304" pitchFamily="18" charset="0"/>
              </a:rPr>
              <a:t>	⇒  A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………….(ii)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From (</a:t>
            </a:r>
            <a:r>
              <a:rPr lang="en-US" altLang="en-US" sz="1600" dirty="0" err="1">
                <a:solidFill>
                  <a:srgbClr val="000000"/>
                </a:solidFill>
                <a:latin typeface="Times New Roman" panose="02020603050405020304" pitchFamily="18" charset="0"/>
                <a:cs typeface="Times New Roman" panose="02020603050405020304" pitchFamily="18" charset="0"/>
              </a:rPr>
              <a:t>i</a:t>
            </a:r>
            <a:r>
              <a:rPr lang="en-US" altLang="en-US" sz="1600" dirty="0">
                <a:solidFill>
                  <a:srgbClr val="000000"/>
                </a:solidFill>
                <a:latin typeface="Times New Roman" panose="02020603050405020304" pitchFamily="18" charset="0"/>
                <a:cs typeface="Times New Roman" panose="02020603050405020304" pitchFamily="18" charset="0"/>
              </a:rPr>
              <a:t>) and (ii), we have</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 (A</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baseline="30000" dirty="0">
                <a:solidFill>
                  <a:srgbClr val="000000"/>
                </a:solidFill>
                <a:latin typeface="Times New Roman" panose="02020603050405020304" pitchFamily="18" charset="0"/>
                <a:cs typeface="Times New Roman" panose="02020603050405020304" pitchFamily="18" charset="0"/>
              </a:rPr>
              <a:t>c</a:t>
            </a:r>
            <a:r>
              <a:rPr lang="en-US" altLang="en-US" sz="1600" dirty="0">
                <a:solidFill>
                  <a:srgbClr val="000000"/>
                </a:solidFill>
                <a:latin typeface="Times New Roman" panose="02020603050405020304" pitchFamily="18" charset="0"/>
                <a:cs typeface="Times New Roman" panose="02020603050405020304" pitchFamily="18" charset="0"/>
              </a:rPr>
              <a:t> =A. </a:t>
            </a:r>
          </a:p>
          <a:p>
            <a:pPr marL="0" indent="0">
              <a:buNone/>
            </a:pPr>
            <a:r>
              <a:rPr lang="en-US" altLang="en-US" sz="1600" dirty="0">
                <a:solidFill>
                  <a:srgbClr val="000000"/>
                </a:solidFill>
                <a:latin typeface="Times New Roman" panose="02020603050405020304" pitchFamily="18" charset="0"/>
                <a:cs typeface="Times New Roman" panose="02020603050405020304" pitchFamily="18" charset="0"/>
              </a:rPr>
              <a:t>	Hence Proved.</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90B61D-B56F-4FD3-A622-F73CF15AB1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Involution Law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771373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lnSpcReduction="10000"/>
          </a:bodyPr>
          <a:lstStyle/>
          <a:p>
            <a:pPr marL="342900" indent="-342900">
              <a:buFont typeface="Arial" pitchFamily="34" charset="0"/>
              <a:buAutoNum type="arabicPeriod"/>
            </a:pPr>
            <a:r>
              <a:rPr lang="en-US" sz="1600" dirty="0"/>
              <a:t> A __________ is an unordered collection of objects.</a:t>
            </a:r>
            <a:br>
              <a:rPr lang="en-US" sz="1600" dirty="0"/>
            </a:br>
            <a:r>
              <a:rPr lang="en-US" sz="1600" dirty="0"/>
              <a:t>a) Relation</a:t>
            </a:r>
            <a:br>
              <a:rPr lang="en-US" sz="1600" dirty="0"/>
            </a:br>
            <a:r>
              <a:rPr lang="en-US" sz="1600" dirty="0"/>
              <a:t>b) Function</a:t>
            </a:r>
            <a:br>
              <a:rPr lang="en-US" sz="1600" dirty="0"/>
            </a:br>
            <a:r>
              <a:rPr lang="en-US" sz="1600" dirty="0"/>
              <a:t>c) Set</a:t>
            </a:r>
            <a:br>
              <a:rPr lang="en-US" sz="1600" dirty="0"/>
            </a:br>
            <a:r>
              <a:rPr lang="en-US" sz="1600" dirty="0"/>
              <a:t>d) Proposition</a:t>
            </a:r>
          </a:p>
          <a:p>
            <a:pPr marL="342900" indent="-342900">
              <a:buAutoNum type="arabicPeriod"/>
            </a:pPr>
            <a:r>
              <a:rPr lang="en-US" sz="1600" dirty="0"/>
              <a:t>The set O of odd positive integers less than 10 can be expressed by _____________</a:t>
            </a:r>
            <a:br>
              <a:rPr lang="en-US" sz="1600" dirty="0"/>
            </a:br>
            <a:r>
              <a:rPr lang="en-US" sz="1600" dirty="0"/>
              <a:t>a) {1, 2, 3}</a:t>
            </a:r>
            <a:br>
              <a:rPr lang="en-US" sz="1600" dirty="0"/>
            </a:br>
            <a:r>
              <a:rPr lang="en-US" sz="1600" dirty="0"/>
              <a:t>b) {1, 3, 5, 7, 9}</a:t>
            </a:r>
            <a:br>
              <a:rPr lang="en-US" sz="1600" dirty="0"/>
            </a:br>
            <a:r>
              <a:rPr lang="en-US" sz="1600" dirty="0"/>
              <a:t>c) {1, 2, 5, 9}</a:t>
            </a:r>
            <a:br>
              <a:rPr lang="en-US" sz="1600" dirty="0"/>
            </a:br>
            <a:r>
              <a:rPr lang="en-US" sz="1600" dirty="0"/>
              <a:t>d) {1, 5, 7, 9, 11}</a:t>
            </a:r>
          </a:p>
          <a:p>
            <a:pPr marL="342900" indent="-342900">
              <a:buAutoNum type="arabicPeriod"/>
            </a:pPr>
            <a:r>
              <a:rPr lang="en-US" sz="1600" dirty="0"/>
              <a:t>Power set of empty set has exactly _________ subset.</a:t>
            </a:r>
            <a:br>
              <a:rPr lang="en-US" sz="1600" dirty="0"/>
            </a:br>
            <a:r>
              <a:rPr lang="en-US" sz="1600" dirty="0"/>
              <a:t>a) One</a:t>
            </a:r>
            <a:br>
              <a:rPr lang="en-US" sz="1600" dirty="0"/>
            </a:br>
            <a:r>
              <a:rPr lang="en-US" sz="1600" dirty="0"/>
              <a:t>b) Two</a:t>
            </a:r>
            <a:br>
              <a:rPr lang="en-US" sz="1600" dirty="0"/>
            </a:br>
            <a:r>
              <a:rPr lang="en-US" sz="1600" dirty="0"/>
              <a:t>c) Zero</a:t>
            </a:r>
            <a:br>
              <a:rPr lang="en-US" sz="1600" dirty="0"/>
            </a:br>
            <a:r>
              <a:rPr lang="en-US" sz="1600" dirty="0"/>
              <a:t>d) Three</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90B61D-B56F-4FD3-A622-F73CF15AB1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Daily Quiz</a:t>
            </a:r>
            <a:endParaRPr lang="en-IN"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4050540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4.</a:t>
            </a:r>
            <a:r>
              <a:rPr lang="en-US" sz="1600" dirty="0"/>
              <a:t> What is the cardinality of the set of odd positive integers less than 10?</a:t>
            </a:r>
            <a:br>
              <a:rPr lang="en-US" sz="1600" dirty="0"/>
            </a:br>
            <a:r>
              <a:rPr lang="en-US" sz="1600" dirty="0"/>
              <a:t>a) 10</a:t>
            </a:r>
            <a:br>
              <a:rPr lang="en-US" sz="1600" dirty="0"/>
            </a:br>
            <a:r>
              <a:rPr lang="en-US" sz="1600" dirty="0"/>
              <a:t>b) 5</a:t>
            </a:r>
            <a:br>
              <a:rPr lang="en-US" sz="1600" dirty="0"/>
            </a:br>
            <a:r>
              <a:rPr lang="en-US" sz="1600" dirty="0"/>
              <a:t>c) 3</a:t>
            </a:r>
            <a:br>
              <a:rPr lang="en-US" sz="1600" dirty="0"/>
            </a:br>
            <a:r>
              <a:rPr lang="en-US" sz="1600" dirty="0"/>
              <a:t>d) 20</a:t>
            </a:r>
          </a:p>
          <a:p>
            <a:pPr marL="0" indent="0">
              <a:buNone/>
            </a:pPr>
            <a:r>
              <a:rPr lang="en-US" sz="1600" dirty="0">
                <a:latin typeface="Times New Roman" panose="02020603050405020304" pitchFamily="18" charset="0"/>
                <a:cs typeface="Times New Roman" panose="02020603050405020304" pitchFamily="18" charset="0"/>
              </a:rPr>
              <a:t>5. </a:t>
            </a:r>
            <a:r>
              <a:rPr lang="en-US" sz="1600" dirty="0"/>
              <a:t>Which of the following two sets are equal?</a:t>
            </a:r>
            <a:br>
              <a:rPr lang="en-US" sz="1600" dirty="0"/>
            </a:br>
            <a:r>
              <a:rPr lang="en-US" sz="1600" dirty="0"/>
              <a:t>a) A = {1, 2} and B = {1}</a:t>
            </a:r>
            <a:br>
              <a:rPr lang="en-US" sz="1600" dirty="0"/>
            </a:br>
            <a:r>
              <a:rPr lang="en-US" sz="1600" dirty="0"/>
              <a:t>b) A = {1, 2} and B = {1, 2, 3}</a:t>
            </a:r>
            <a:br>
              <a:rPr lang="en-US" sz="1600" dirty="0"/>
            </a:br>
            <a:r>
              <a:rPr lang="en-US" sz="1600" dirty="0"/>
              <a:t>c) A = {1, 2, 3} and B = {2, 1, 3}</a:t>
            </a:r>
            <a:br>
              <a:rPr lang="en-US" sz="1600" dirty="0"/>
            </a:br>
            <a:r>
              <a:rPr lang="en-US" sz="1600" dirty="0"/>
              <a:t>d) A = {1, 2, 4} and B = {1, 2, 3}</a:t>
            </a:r>
          </a:p>
          <a:p>
            <a:pPr marL="0" indent="0">
              <a:buNone/>
            </a:pPr>
            <a:r>
              <a:rPr lang="en-US" sz="1600" dirty="0">
                <a:latin typeface="Times New Roman" panose="02020603050405020304" pitchFamily="18" charset="0"/>
                <a:cs typeface="Times New Roman" panose="02020603050405020304" pitchFamily="18" charset="0"/>
              </a:rPr>
              <a:t>6. </a:t>
            </a:r>
            <a:r>
              <a:rPr lang="en-US" sz="1600" dirty="0"/>
              <a:t>The set of positive integers is _____________</a:t>
            </a:r>
            <a:br>
              <a:rPr lang="en-US" sz="1600" dirty="0"/>
            </a:br>
            <a:r>
              <a:rPr lang="en-US" sz="1600" dirty="0"/>
              <a:t>a) Infinite</a:t>
            </a:r>
            <a:br>
              <a:rPr lang="en-US" sz="1600" dirty="0"/>
            </a:br>
            <a:r>
              <a:rPr lang="en-US" sz="1600" dirty="0"/>
              <a:t>b) Finite</a:t>
            </a:r>
            <a:br>
              <a:rPr lang="en-US" sz="1600" dirty="0"/>
            </a:br>
            <a:r>
              <a:rPr lang="en-US" sz="1600" dirty="0"/>
              <a:t>c) Subset</a:t>
            </a:r>
            <a:br>
              <a:rPr lang="en-US" sz="1600" dirty="0"/>
            </a:br>
            <a:r>
              <a:rPr lang="en-US" sz="1600" dirty="0"/>
              <a:t>d) Empty</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90B61D-B56F-4FD3-A622-F73CF15AB1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Daily Quiz</a:t>
            </a:r>
            <a:endParaRPr lang="en-IN"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3254755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7. </a:t>
            </a:r>
            <a:r>
              <a:rPr lang="en-US" sz="1600" dirty="0"/>
              <a:t>What is the Cardinality of the Power set of the set {0, 1, 2}?</a:t>
            </a:r>
            <a:br>
              <a:rPr lang="en-US" sz="1600" dirty="0"/>
            </a:br>
            <a:r>
              <a:rPr lang="en-US" sz="1600" dirty="0"/>
              <a:t>a) 8</a:t>
            </a:r>
            <a:br>
              <a:rPr lang="en-US" sz="1600" dirty="0"/>
            </a:br>
            <a:r>
              <a:rPr lang="en-US" sz="1600" dirty="0"/>
              <a:t>b) 6</a:t>
            </a:r>
            <a:br>
              <a:rPr lang="en-US" sz="1600" dirty="0"/>
            </a:br>
            <a:r>
              <a:rPr lang="en-US" sz="1600" dirty="0"/>
              <a:t>c) 7</a:t>
            </a:r>
            <a:br>
              <a:rPr lang="en-US" sz="1600" dirty="0"/>
            </a:br>
            <a:r>
              <a:rPr lang="en-US" sz="1600" dirty="0"/>
              <a:t>d) 9</a:t>
            </a:r>
          </a:p>
          <a:p>
            <a:pPr marL="0" indent="0">
              <a:buNone/>
            </a:pPr>
            <a:r>
              <a:rPr lang="en-US" sz="1600" dirty="0">
                <a:latin typeface="Times New Roman" panose="02020603050405020304" pitchFamily="18" charset="0"/>
                <a:cs typeface="Times New Roman" panose="02020603050405020304" pitchFamily="18" charset="0"/>
              </a:rPr>
              <a:t>8.</a:t>
            </a:r>
            <a:r>
              <a:rPr lang="en-US" sz="1600" dirty="0"/>
              <a:t> The members of the set S = {x | x is the square of an integer and x &lt; 100} is ________________</a:t>
            </a:r>
            <a:br>
              <a:rPr lang="en-US" sz="1600" dirty="0"/>
            </a:br>
            <a:r>
              <a:rPr lang="en-US" sz="1600" dirty="0"/>
              <a:t>a) {0, 2, 4, 5, 9, 58, 49, 56, 99, 12}</a:t>
            </a:r>
            <a:br>
              <a:rPr lang="en-US" sz="1600" dirty="0"/>
            </a:br>
            <a:r>
              <a:rPr lang="en-US" sz="1600" dirty="0"/>
              <a:t>b) {0, 1, 4, 9, 16, 25, 36, 49, 64, 81}</a:t>
            </a:r>
            <a:br>
              <a:rPr lang="en-US" sz="1600" dirty="0"/>
            </a:br>
            <a:r>
              <a:rPr lang="en-US" sz="1600" dirty="0"/>
              <a:t>c) {1, 4, 9, 16, 25, 36, 64, 81, 85, 99}</a:t>
            </a:r>
            <a:br>
              <a:rPr lang="en-US" sz="1600" dirty="0"/>
            </a:br>
            <a:r>
              <a:rPr lang="en-US" sz="1600" dirty="0"/>
              <a:t>d) {0, 1, 4, 9, 16, 25, 36, 49, 64, 121}</a:t>
            </a:r>
          </a:p>
          <a:p>
            <a:pPr marL="0" indent="0">
              <a:buNone/>
            </a:pPr>
            <a:r>
              <a:rPr lang="en-US" sz="1600" dirty="0">
                <a:latin typeface="Times New Roman" panose="02020603050405020304" pitchFamily="18" charset="0"/>
                <a:cs typeface="Times New Roman" panose="02020603050405020304" pitchFamily="18" charset="0"/>
              </a:rPr>
              <a:t>9. </a:t>
            </a:r>
            <a:r>
              <a:rPr lang="en-US" sz="1600" dirty="0"/>
              <a:t>Two sets are called disjoint if there _____________ is the empty set.</a:t>
            </a:r>
            <a:br>
              <a:rPr lang="en-US" sz="1600" dirty="0"/>
            </a:br>
            <a:r>
              <a:rPr lang="en-US" sz="1600" dirty="0"/>
              <a:t>a) Union</a:t>
            </a:r>
            <a:br>
              <a:rPr lang="en-US" sz="1600" dirty="0"/>
            </a:br>
            <a:r>
              <a:rPr lang="en-US" sz="1600" dirty="0"/>
              <a:t>b) Difference</a:t>
            </a:r>
            <a:br>
              <a:rPr lang="en-US" sz="1600" dirty="0"/>
            </a:br>
            <a:r>
              <a:rPr lang="en-US" sz="1600" dirty="0"/>
              <a:t>c) Intersection</a:t>
            </a:r>
            <a:br>
              <a:rPr lang="en-US" sz="1600" dirty="0"/>
            </a:br>
            <a:r>
              <a:rPr lang="en-US" sz="1600" dirty="0"/>
              <a:t>d) Complement</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90B61D-B56F-4FD3-A622-F73CF15AB1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Daily Quiz</a:t>
            </a:r>
            <a:endParaRPr lang="en-IN"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949662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628651"/>
            <a:ext cx="6572249" cy="382904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10. </a:t>
            </a:r>
            <a:r>
              <a:rPr lang="en-US" sz="1600" dirty="0"/>
              <a:t>The complement of the set A is _____________</a:t>
            </a:r>
            <a:br>
              <a:rPr lang="en-US" sz="1600" dirty="0"/>
            </a:br>
            <a:r>
              <a:rPr lang="en-US" sz="1600" dirty="0"/>
              <a:t>a) A – B</a:t>
            </a:r>
            <a:br>
              <a:rPr lang="en-US" sz="1600" dirty="0"/>
            </a:br>
            <a:r>
              <a:rPr lang="en-US" sz="1600" dirty="0"/>
              <a:t>b) U – A</a:t>
            </a:r>
            <a:br>
              <a:rPr lang="en-US" sz="1600" dirty="0"/>
            </a:br>
            <a:r>
              <a:rPr lang="en-US" sz="1600" dirty="0"/>
              <a:t>c) A – U</a:t>
            </a:r>
            <a:br>
              <a:rPr lang="en-US" sz="1600" dirty="0"/>
            </a:br>
            <a:r>
              <a:rPr lang="en-US" sz="1600" dirty="0"/>
              <a:t>d) B – A</a:t>
            </a:r>
          </a:p>
          <a:p>
            <a:pPr marL="0" indent="0">
              <a:buNone/>
            </a:pPr>
            <a:r>
              <a:rPr lang="en-US" sz="1600" dirty="0">
                <a:latin typeface="Times New Roman" panose="02020603050405020304" pitchFamily="18" charset="0"/>
                <a:cs typeface="Times New Roman" panose="02020603050405020304" pitchFamily="18" charset="0"/>
              </a:rPr>
              <a:t>11. </a:t>
            </a:r>
            <a:r>
              <a:rPr lang="en-US" sz="1600" dirty="0"/>
              <a:t>The set difference of the set A with null set is __________</a:t>
            </a:r>
            <a:br>
              <a:rPr lang="en-US" sz="1600" dirty="0"/>
            </a:br>
            <a:r>
              <a:rPr lang="en-US" sz="1600" dirty="0"/>
              <a:t>a) A</a:t>
            </a:r>
            <a:br>
              <a:rPr lang="en-US" sz="1600" dirty="0"/>
            </a:br>
            <a:r>
              <a:rPr lang="en-US" sz="1600" dirty="0"/>
              <a:t>b) null</a:t>
            </a:r>
            <a:br>
              <a:rPr lang="en-US" sz="1600" dirty="0"/>
            </a:br>
            <a:r>
              <a:rPr lang="en-US" sz="1600" dirty="0"/>
              <a:t>c) U</a:t>
            </a:r>
            <a:br>
              <a:rPr lang="en-US" sz="1600" dirty="0"/>
            </a:br>
            <a:r>
              <a:rPr lang="en-US" sz="1600" dirty="0"/>
              <a:t>d) B</a:t>
            </a:r>
          </a:p>
          <a:p>
            <a:pPr marL="0" indent="0">
              <a:buNone/>
            </a:pPr>
            <a:r>
              <a:rPr lang="en-US" sz="1600" dirty="0">
                <a:latin typeface="Times New Roman" panose="02020603050405020304" pitchFamily="18" charset="0"/>
                <a:cs typeface="Times New Roman" panose="02020603050405020304" pitchFamily="18" charset="0"/>
              </a:rPr>
              <a:t>12. U-A= ?</a:t>
            </a:r>
          </a:p>
        </p:txBody>
      </p:sp>
      <p:sp>
        <p:nvSpPr>
          <p:cNvPr id="4" name="Date Placeholder 3"/>
          <p:cNvSpPr>
            <a:spLocks noGrp="1"/>
          </p:cNvSpPr>
          <p:nvPr>
            <p:ph type="dt" sz="half" idx="10"/>
          </p:nvPr>
        </p:nvSpPr>
        <p:spPr/>
        <p:txBody>
          <a:bodyPr/>
          <a:lstStyle/>
          <a:p>
            <a:fld id="{5C90B61D-B56F-4FD3-A622-F73CF15AB1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Daily Quiz</a:t>
            </a:r>
            <a:endParaRPr lang="en-IN"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4" y="32951"/>
            <a:ext cx="138564"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cxnSp>
        <p:nvCxnSpPr>
          <p:cNvPr id="11" name="Straight Connector 10"/>
          <p:cNvCxnSpPr/>
          <p:nvPr/>
        </p:nvCxnSpPr>
        <p:spPr>
          <a:xfrm>
            <a:off x="1752600" y="3257550"/>
            <a:ext cx="152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250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6972300" cy="3394473"/>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dual E∗ of E is the equation obtained by replacing every occurrence of ∪, ∩, U and ∅ in E by ∩, ∪, ∅, and U, respectively. For example, the dual of</a:t>
            </a:r>
          </a:p>
          <a:p>
            <a:pPr marL="0" indent="0" algn="ctr">
              <a:lnSpc>
                <a:spcPct val="150000"/>
              </a:lnSpc>
              <a:buNone/>
            </a:pPr>
            <a:r>
              <a:rPr lang="en-IN" sz="1800" dirty="0">
                <a:latin typeface="Times New Roman" panose="02020603050405020304" pitchFamily="18" charset="0"/>
                <a:cs typeface="Times New Roman" panose="02020603050405020304" pitchFamily="18" charset="0"/>
              </a:rPr>
              <a:t>(U ∩ A) ∪ (B ∩ A) = A is (∅ ∪ A) ∩ (B ∪ A) = A</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It is noted as the principle of duality, that if any equation E is an identity, then its dual E∗ is also an identity.</a:t>
            </a:r>
          </a:p>
        </p:txBody>
      </p:sp>
      <p:sp>
        <p:nvSpPr>
          <p:cNvPr id="4" name="Date Placeholder 3"/>
          <p:cNvSpPr>
            <a:spLocks noGrp="1"/>
          </p:cNvSpPr>
          <p:nvPr>
            <p:ph type="dt" sz="half" idx="10"/>
          </p:nvPr>
        </p:nvSpPr>
        <p:spPr/>
        <p:txBody>
          <a:bodyPr/>
          <a:lstStyle/>
          <a:p>
            <a:fld id="{BC6D0D76-4B37-4822-85FE-F886B5889DE1}"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Duality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16684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85800"/>
            <a:ext cx="7086600" cy="3394473"/>
          </a:xfrm>
        </p:spPr>
        <p:txBody>
          <a:bodyPr>
            <a:no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According to the Principle of Extension two sets, A and B are the same if and only if they have the same members. We denote equal sets by A=B.</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If A= {1, 3, 5} and B= {3, 1, 5}, then A=B i.e., A and B are equal sets.  </a:t>
            </a:r>
          </a:p>
          <a:p>
            <a:pPr algn="just">
              <a:lnSpc>
                <a:spcPct val="150000"/>
              </a:lnSpc>
            </a:pPr>
            <a:r>
              <a:rPr lang="en-US" sz="1800" dirty="0">
                <a:latin typeface="Times New Roman" panose="02020603050405020304" pitchFamily="18" charset="0"/>
                <a:cs typeface="Times New Roman" panose="02020603050405020304" pitchFamily="18" charset="0"/>
              </a:rPr>
              <a:t>If A= {1, 4, 7} and B= {5, 4, 8}, then A≠ B i.e.., A and B are unequal sets.</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565C8D4-A848-4911-9C17-B8CB9C6DFAB7}"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Principle of Extension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53592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371850"/>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multiset is an unordered collection of elements, in which the multiplicity of an element may be one, more than one or zero.</a:t>
            </a:r>
          </a:p>
          <a:p>
            <a:pPr algn="just"/>
            <a:r>
              <a:rPr lang="en-US" sz="1800" dirty="0">
                <a:latin typeface="Times New Roman" panose="02020603050405020304" pitchFamily="18" charset="0"/>
                <a:cs typeface="Times New Roman" panose="02020603050405020304" pitchFamily="18" charset="0"/>
              </a:rPr>
              <a:t>The multiplicity of an element is the number of times the element repeated in the multiset.</a:t>
            </a:r>
          </a:p>
          <a:p>
            <a:pPr algn="just"/>
            <a:r>
              <a:rPr lang="en-US" sz="1800" dirty="0">
                <a:latin typeface="Times New Roman" panose="02020603050405020304" pitchFamily="18" charset="0"/>
                <a:cs typeface="Times New Roman" panose="02020603050405020304" pitchFamily="18" charset="0"/>
              </a:rPr>
              <a:t>In other words, we can say that an element can appear any number of times in a set.</a:t>
            </a:r>
          </a:p>
          <a:p>
            <a:pPr marL="0" indent="0" algn="just">
              <a:buNone/>
            </a:pPr>
            <a:r>
              <a:rPr lang="en-IN" sz="1800" dirty="0">
                <a:latin typeface="Times New Roman" panose="02020603050405020304" pitchFamily="18" charset="0"/>
                <a:cs typeface="Times New Roman" panose="02020603050405020304" pitchFamily="18" charset="0"/>
              </a:rPr>
              <a:t>Example:</a:t>
            </a:r>
          </a:p>
          <a:p>
            <a:pPr algn="just"/>
            <a:r>
              <a:rPr lang="pt-BR" sz="1800" dirty="0">
                <a:latin typeface="Times New Roman" panose="02020603050405020304" pitchFamily="18" charset="0"/>
                <a:cs typeface="Times New Roman" panose="02020603050405020304" pitchFamily="18" charset="0"/>
              </a:rPr>
              <a:t>A = {l, l, m, m, n, n, n, n}  </a:t>
            </a:r>
          </a:p>
          <a:p>
            <a:pPr algn="just"/>
            <a:r>
              <a:rPr lang="pt-BR" sz="1800" dirty="0">
                <a:latin typeface="Times New Roman" panose="02020603050405020304" pitchFamily="18" charset="0"/>
                <a:cs typeface="Times New Roman" panose="02020603050405020304" pitchFamily="18" charset="0"/>
              </a:rPr>
              <a:t>B = {l, m, n}</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18E8C8D-852E-48FC-84B5-96401B1D995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Multisets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06628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151989D-883C-43E6-8055-3BAE77190714}" type="datetime1">
              <a:rPr lang="en-US" smtClean="0">
                <a:solidFill>
                  <a:schemeClr val="tx1"/>
                </a:solidFill>
              </a:rPr>
              <a:pPr>
                <a:defRPr/>
              </a:pPr>
              <a:t>11/18/23</a:t>
            </a:fld>
            <a:endParaRPr lang="en-US" dirty="0">
              <a:solidFill>
                <a:schemeClr val="tx1"/>
              </a:solidFill>
            </a:endParaRPr>
          </a:p>
        </p:txBody>
      </p:sp>
      <p:sp>
        <p:nvSpPr>
          <p:cNvPr id="19459" name="Slide Number Placeholder 5"/>
          <p:cNvSpPr>
            <a:spLocks noGrp="1"/>
          </p:cNvSpPr>
          <p:nvPr>
            <p:ph type="sldNum" sz="quarter" idx="12"/>
          </p:nvPr>
        </p:nvSpPr>
        <p:spPr bwMode="auto">
          <a:noFill/>
          <a:ln>
            <a:miter lim="800000"/>
            <a:headEnd/>
            <a:tailEnd/>
          </a:ln>
        </p:spPr>
        <p:txBody>
          <a:bodyPr/>
          <a:lstStyle/>
          <a:p>
            <a:fld id="{8E233420-D7A8-43AD-9D31-58F728100080}" type="slidenum">
              <a:rPr lang="en-US" smtClean="0">
                <a:solidFill>
                  <a:schemeClr val="tx1"/>
                </a:solidFill>
                <a:cs typeface="Arial" charset="0"/>
              </a:rPr>
              <a:pPr/>
              <a:t>4</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sp>
        <p:nvSpPr>
          <p:cNvPr id="19462" name="Footer Placeholder 12"/>
          <p:cNvSpPr>
            <a:spLocks noGrp="1"/>
          </p:cNvSpPr>
          <p:nvPr>
            <p:ph type="ftr" sz="quarter" idx="11"/>
          </p:nvPr>
        </p:nvSpPr>
        <p:spPr bwMode="auto">
          <a:xfrm>
            <a:off x="2857500" y="4755357"/>
            <a:ext cx="440055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a:solidFill>
                  <a:schemeClr val="tx1"/>
                </a:solidFill>
                <a:latin typeface="Times New Roman" pitchFamily="18" charset="0"/>
                <a:cs typeface="Times New Roman" pitchFamily="18" charset="0"/>
              </a:rPr>
              <a:t>Aditya Narayan Singh       Discrete Mathematics              Unit 1</a:t>
            </a:r>
          </a:p>
        </p:txBody>
      </p:sp>
      <p:sp>
        <p:nvSpPr>
          <p:cNvPr id="10" name="Content Placeholder 9"/>
          <p:cNvSpPr>
            <a:spLocks noGrp="1"/>
          </p:cNvSpPr>
          <p:nvPr>
            <p:ph idx="1"/>
          </p:nvPr>
        </p:nvSpPr>
        <p:spPr>
          <a:xfrm>
            <a:off x="1089422" y="535781"/>
            <a:ext cx="7500938" cy="3788569"/>
          </a:xfrm>
        </p:spPr>
        <p:txBody>
          <a:bodyPr>
            <a:normAutofit/>
          </a:bodyPr>
          <a:lstStyle/>
          <a:p>
            <a:pPr algn="just">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a:t>
            </a:r>
            <a:r>
              <a:rPr lang="en-IN" sz="1600" b="1" dirty="0">
                <a:latin typeface="Times New Roman" pitchFamily="18" charset="0"/>
                <a:cs typeface="Times New Roman" pitchFamily="18" charset="0"/>
              </a:rPr>
              <a:t> </a:t>
            </a:r>
            <a:r>
              <a:rPr lang="en-US" sz="1600" b="1" dirty="0">
                <a:latin typeface="Times New Roman" pitchFamily="18" charset="0"/>
                <a:cs typeface="Times New Roman" pitchFamily="18" charset="0"/>
              </a:rPr>
              <a:t> </a:t>
            </a:r>
            <a:r>
              <a:rPr lang="en-US" sz="1800" b="1" dirty="0">
                <a:latin typeface="+mj-lt"/>
              </a:rPr>
              <a:t>Set Theory, Relation, Function</a:t>
            </a:r>
            <a:endParaRPr lang="en-US" sz="1600" b="1" dirty="0">
              <a:latin typeface="+mj-lt"/>
              <a:cs typeface="Times New Roman" pitchFamily="18" charset="0"/>
            </a:endParaRPr>
          </a:p>
          <a:p>
            <a:r>
              <a:rPr lang="en-IN" b="1" dirty="0"/>
              <a:t>Set Theory</a:t>
            </a:r>
            <a:r>
              <a:rPr lang="en-IN" dirty="0"/>
              <a:t>: Introduction, Size of sets and Cardinals, Venn diagrams, Combination of sets, Multisets, Ordered pairs and Set Identities.</a:t>
            </a:r>
            <a:br>
              <a:rPr lang="en-IN" dirty="0"/>
            </a:br>
            <a:r>
              <a:rPr lang="en-IN" b="1" dirty="0"/>
              <a:t>Relation</a:t>
            </a:r>
            <a:r>
              <a:rPr lang="en-IN" dirty="0"/>
              <a:t>: Definition, Operations on relations, Composite relations, Properties of relations, Equality of relations, Partial order relation. </a:t>
            </a:r>
            <a:endParaRPr lang="en-IN" sz="1600" dirty="0"/>
          </a:p>
          <a:p>
            <a:r>
              <a:rPr lang="en-IN" b="1" dirty="0"/>
              <a:t>Functions</a:t>
            </a:r>
            <a:r>
              <a:rPr lang="en-IN" dirty="0"/>
              <a:t>: Definition, Classification of functions, Operations on functions, Recursively defined functions. </a:t>
            </a:r>
            <a:endParaRPr lang="en-IN" sz="1600" dirty="0"/>
          </a:p>
          <a:p>
            <a:pPr algn="just"/>
            <a:endParaRPr lang="en-US" sz="16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UNIT-II</a:t>
            </a:r>
            <a:r>
              <a:rPr lang="en-IN" sz="1600" b="1" dirty="0">
                <a:latin typeface="Times New Roman" pitchFamily="18" charset="0"/>
                <a:cs typeface="Times New Roman" pitchFamily="18" charset="0"/>
              </a:rPr>
              <a:t>  </a:t>
            </a:r>
            <a:r>
              <a:rPr lang="en-IN" sz="1600" b="1" dirty="0">
                <a:solidFill>
                  <a:schemeClr val="accent1"/>
                </a:solidFill>
                <a:latin typeface="Times New Roman" pitchFamily="18" charset="0"/>
                <a:cs typeface="Times New Roman" pitchFamily="18" charset="0"/>
              </a:rPr>
              <a:t> </a:t>
            </a:r>
            <a:r>
              <a:rPr lang="en-IN" sz="1600" b="1" dirty="0" err="1"/>
              <a:t>Posets</a:t>
            </a:r>
            <a:r>
              <a:rPr lang="en-IN" sz="1600" b="1" dirty="0"/>
              <a:t>, </a:t>
            </a:r>
            <a:r>
              <a:rPr lang="en-IN" sz="1600" b="1" dirty="0" err="1"/>
              <a:t>Hasse</a:t>
            </a:r>
            <a:r>
              <a:rPr lang="en-IN" sz="1600" b="1" dirty="0"/>
              <a:t> Diagram and Lattices</a:t>
            </a:r>
            <a:endParaRPr lang="en-US" sz="1600" b="1" dirty="0"/>
          </a:p>
          <a:p>
            <a:pPr marL="0" indent="0">
              <a:buNone/>
            </a:pPr>
            <a:r>
              <a:rPr lang="en-IN" b="1" dirty="0" err="1"/>
              <a:t>Posets</a:t>
            </a:r>
            <a:r>
              <a:rPr lang="en-IN" b="1" dirty="0"/>
              <a:t>, </a:t>
            </a:r>
            <a:r>
              <a:rPr lang="en-IN" b="1" dirty="0" err="1"/>
              <a:t>Hasse</a:t>
            </a:r>
            <a:r>
              <a:rPr lang="en-IN" b="1" dirty="0"/>
              <a:t> Diagram and Lattices</a:t>
            </a:r>
            <a:r>
              <a:rPr lang="en-IN" dirty="0"/>
              <a:t>: Introduction, Partial ordered sets, Combination of Partial ordered sets, </a:t>
            </a:r>
            <a:r>
              <a:rPr lang="en-IN" dirty="0" err="1"/>
              <a:t>Hasse</a:t>
            </a:r>
            <a:r>
              <a:rPr lang="en-IN" dirty="0"/>
              <a:t> diagram, Introduction of lattices, Properties of lattices – Bounded, Complemented, Modular and Complete lattice.</a:t>
            </a:r>
            <a:br>
              <a:rPr lang="en-IN" dirty="0"/>
            </a:br>
            <a:r>
              <a:rPr lang="en-IN" b="1" dirty="0"/>
              <a:t>Boolean Algebra</a:t>
            </a:r>
            <a:r>
              <a:rPr lang="en-IN" dirty="0"/>
              <a:t>: Introduction, Axioms and Theorems of Boolean algebra, Boolean functions. Simplification of Boolean functions, Karnaugh maps, Logic gates. </a:t>
            </a:r>
            <a:endParaRPr lang="en-IN" sz="1600" dirty="0"/>
          </a:p>
          <a:p>
            <a:pPr algn="just"/>
            <a:endParaRPr lang="en-US" sz="1600" b="1" dirty="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wipe(down)">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down)">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343775" cy="4210050"/>
          </a:xfrm>
        </p:spPr>
        <p:txBody>
          <a:bodyPr>
            <a:noAutofit/>
          </a:bodyPr>
          <a:lstStyle/>
          <a:p>
            <a:pPr marL="385763" indent="-385763" algn="just">
              <a:buFont typeface="+mj-lt"/>
              <a:buAutoNum type="arabicPeriod"/>
            </a:pPr>
            <a:r>
              <a:rPr lang="en-US" sz="1600" b="1" dirty="0">
                <a:latin typeface="Times New Roman" panose="02020603050405020304" pitchFamily="18" charset="0"/>
                <a:cs typeface="Times New Roman" panose="02020603050405020304" pitchFamily="18" charset="0"/>
              </a:rPr>
              <a:t>Union of Multisets:</a:t>
            </a:r>
            <a:r>
              <a:rPr lang="en-US" sz="1600" dirty="0">
                <a:latin typeface="Times New Roman" panose="02020603050405020304" pitchFamily="18" charset="0"/>
                <a:cs typeface="Times New Roman" panose="02020603050405020304" pitchFamily="18" charset="0"/>
              </a:rPr>
              <a:t> The Union of two multisets A and B is a multiset such that the multiplicity of an element is equal to the maximum of the multiplicity of an element in A and B and is denoted by A ∪ B.</a:t>
            </a:r>
          </a:p>
          <a:p>
            <a:pPr marL="0" indent="0">
              <a:buNone/>
            </a:pPr>
            <a:r>
              <a:rPr lang="en-US" sz="1600" dirty="0">
                <a:latin typeface="Times New Roman" panose="02020603050405020304" pitchFamily="18" charset="0"/>
                <a:cs typeface="Times New Roman" panose="02020603050405020304" pitchFamily="18" charset="0"/>
              </a:rPr>
              <a:t>	Example:</a:t>
            </a:r>
          </a:p>
          <a:p>
            <a:pPr marL="0" indent="0">
              <a:buNone/>
            </a:pPr>
            <a:r>
              <a:rPr lang="pt-BR" sz="1600" dirty="0">
                <a:latin typeface="Times New Roman" panose="02020603050405020304" pitchFamily="18" charset="0"/>
                <a:cs typeface="Times New Roman" panose="02020603050405020304" pitchFamily="18" charset="0"/>
              </a:rPr>
              <a:t>	Let A = {l, l, m, m, n, </a:t>
            </a:r>
            <a:r>
              <a:rPr lang="pt-BR" sz="1600" dirty="0" err="1">
                <a:latin typeface="Times New Roman" panose="02020603050405020304" pitchFamily="18" charset="0"/>
                <a:cs typeface="Times New Roman" panose="02020603050405020304" pitchFamily="18" charset="0"/>
              </a:rPr>
              <a:t>n</a:t>
            </a:r>
            <a:r>
              <a:rPr lang="pt-BR" sz="1600" dirty="0">
                <a:latin typeface="Times New Roman" panose="02020603050405020304" pitchFamily="18" charset="0"/>
                <a:cs typeface="Times New Roman" panose="02020603050405020304" pitchFamily="18" charset="0"/>
              </a:rPr>
              <a:t> , n, n}  </a:t>
            </a:r>
          </a:p>
          <a:p>
            <a:pPr marL="0" indent="0">
              <a:buNone/>
            </a:pPr>
            <a:r>
              <a:rPr lang="pt-BR" sz="1600" dirty="0">
                <a:latin typeface="Times New Roman" panose="02020603050405020304" pitchFamily="18" charset="0"/>
                <a:cs typeface="Times New Roman" panose="02020603050405020304" pitchFamily="18" charset="0"/>
              </a:rPr>
              <a:t>	 B = {l, m, m, m, n},   </a:t>
            </a:r>
          </a:p>
          <a:p>
            <a:pPr marL="0" indent="0">
              <a:buNone/>
            </a:pPr>
            <a:r>
              <a:rPr lang="pt-BR" sz="1600" dirty="0">
                <a:latin typeface="Times New Roman" panose="02020603050405020304" pitchFamily="18" charset="0"/>
                <a:cs typeface="Times New Roman" panose="02020603050405020304" pitchFamily="18" charset="0"/>
              </a:rPr>
              <a:t>	A ∪ B = {l, l, m, m, m, n, n, n, </a:t>
            </a:r>
            <a:r>
              <a:rPr lang="pt-BR" sz="1600" dirty="0" err="1">
                <a:latin typeface="Times New Roman" panose="02020603050405020304" pitchFamily="18" charset="0"/>
                <a:cs typeface="Times New Roman" panose="02020603050405020304" pitchFamily="18" charset="0"/>
              </a:rPr>
              <a:t>n</a:t>
            </a:r>
            <a:r>
              <a:rPr lang="pt-BR" sz="1600" dirty="0">
                <a:latin typeface="Times New Roman" panose="02020603050405020304" pitchFamily="18" charset="0"/>
                <a:cs typeface="Times New Roman" panose="02020603050405020304" pitchFamily="18" charset="0"/>
              </a:rPr>
              <a:t>}</a:t>
            </a:r>
          </a:p>
          <a:p>
            <a:pPr marL="0" indent="0">
              <a:buNone/>
            </a:pPr>
            <a:endParaRPr lang="pt-BR" sz="1600" dirty="0">
              <a:latin typeface="Times New Roman" panose="02020603050405020304" pitchFamily="18" charset="0"/>
              <a:cs typeface="Times New Roman" panose="02020603050405020304" pitchFamily="18" charset="0"/>
            </a:endParaRPr>
          </a:p>
          <a:p>
            <a:pPr marL="385763" indent="-385763" algn="just">
              <a:buFont typeface="+mj-lt"/>
              <a:buAutoNum type="arabicPeriod" startAt="2"/>
            </a:pPr>
            <a:r>
              <a:rPr lang="en-US" sz="1600" b="1" dirty="0">
                <a:latin typeface="Times New Roman" panose="02020603050405020304" pitchFamily="18" charset="0"/>
                <a:cs typeface="Times New Roman" panose="02020603050405020304" pitchFamily="18" charset="0"/>
              </a:rPr>
              <a:t>Intersections of Multisets:</a:t>
            </a:r>
            <a:r>
              <a:rPr lang="en-US" sz="1600" dirty="0">
                <a:latin typeface="Times New Roman" panose="02020603050405020304" pitchFamily="18" charset="0"/>
                <a:cs typeface="Times New Roman" panose="02020603050405020304" pitchFamily="18" charset="0"/>
              </a:rPr>
              <a:t> The intersection of two multisets A and B, is a multiset such that the multiplicity of an element is equal to the minimum of the multiplicity of an element in A and B and is denoted by A ∩ B.</a:t>
            </a:r>
          </a:p>
          <a:p>
            <a:pPr marL="0" indent="0">
              <a:buNone/>
            </a:pPr>
            <a:r>
              <a:rPr lang="en-US" sz="1600" dirty="0">
                <a:latin typeface="Times New Roman" panose="02020603050405020304" pitchFamily="18" charset="0"/>
                <a:cs typeface="Times New Roman" panose="02020603050405020304" pitchFamily="18" charset="0"/>
              </a:rPr>
              <a:t>	Example:</a:t>
            </a:r>
          </a:p>
          <a:p>
            <a:pPr marL="0" indent="0">
              <a:buNone/>
            </a:pPr>
            <a:r>
              <a:rPr lang="pt-BR" sz="1600" dirty="0">
                <a:latin typeface="Times New Roman" panose="02020603050405020304" pitchFamily="18" charset="0"/>
                <a:cs typeface="Times New Roman" panose="02020603050405020304" pitchFamily="18" charset="0"/>
              </a:rPr>
              <a:t>	Let A = {l, l, m, n, p, q, q, r, r}  </a:t>
            </a:r>
          </a:p>
          <a:p>
            <a:pPr marL="0" indent="0">
              <a:buNone/>
            </a:pPr>
            <a:r>
              <a:rPr lang="pt-BR" sz="1600" dirty="0">
                <a:latin typeface="Times New Roman" panose="02020603050405020304" pitchFamily="18" charset="0"/>
                <a:cs typeface="Times New Roman" panose="02020603050405020304" pitchFamily="18" charset="0"/>
              </a:rPr>
              <a:t>	 B = {l, m, m, p, q, r, r, r, r}  </a:t>
            </a:r>
          </a:p>
          <a:p>
            <a:pPr marL="0" indent="0">
              <a:buNone/>
            </a:pPr>
            <a:r>
              <a:rPr lang="pt-BR" sz="1600" dirty="0">
                <a:latin typeface="Times New Roman" panose="02020603050405020304" pitchFamily="18" charset="0"/>
                <a:cs typeface="Times New Roman" panose="02020603050405020304" pitchFamily="18" charset="0"/>
              </a:rPr>
              <a:t>	A ∩ B = {l, m, p, q, r, r}. </a:t>
            </a:r>
          </a:p>
          <a:p>
            <a:pPr marL="0" indent="0">
              <a:buNone/>
            </a:pPr>
            <a:endParaRPr lang="pt-BR"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pt-BR" sz="1600" dirty="0">
              <a:latin typeface="Times New Roman" panose="02020603050405020304" pitchFamily="18" charset="0"/>
              <a:cs typeface="Times New Roman" panose="02020603050405020304" pitchFamily="18" charset="0"/>
            </a:endParaRPr>
          </a:p>
          <a:p>
            <a:pPr marL="0" indent="0">
              <a:buNone/>
            </a:pPr>
            <a:r>
              <a:rPr lang="pt-BR" sz="16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644C4A53-09B1-43E5-92E6-7F89CC2D9235}"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dirty="0">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on Multisets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4294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85800"/>
            <a:ext cx="7315200" cy="3429000"/>
          </a:xfrm>
        </p:spPr>
        <p:txBody>
          <a:bodyPr>
            <a:noAutofit/>
          </a:bodyPr>
          <a:lstStyle/>
          <a:p>
            <a:pPr marL="385763" indent="-385763" algn="just">
              <a:buFont typeface="+mj-lt"/>
              <a:buAutoNum type="arabicPeriod" startAt="3"/>
            </a:pPr>
            <a:r>
              <a:rPr lang="en-US" sz="1600" b="1" dirty="0">
                <a:latin typeface="Times New Roman" panose="02020603050405020304" pitchFamily="18" charset="0"/>
                <a:cs typeface="Times New Roman" panose="02020603050405020304" pitchFamily="18" charset="0"/>
              </a:rPr>
              <a:t>Difference of Multisets:</a:t>
            </a:r>
            <a:r>
              <a:rPr lang="en-US" sz="1600" dirty="0">
                <a:latin typeface="Times New Roman" panose="02020603050405020304" pitchFamily="18" charset="0"/>
                <a:cs typeface="Times New Roman" panose="02020603050405020304" pitchFamily="18" charset="0"/>
              </a:rPr>
              <a:t> The difference of two multisets A and B, is a multiset such that the multiplicity of an element is equal to the multiplicity of the element in A minus the multiplicity of the element in B.</a:t>
            </a:r>
          </a:p>
          <a:p>
            <a:pPr marL="0" indent="0" algn="just">
              <a:buNone/>
            </a:pPr>
            <a:r>
              <a:rPr lang="en-US" sz="1600" dirty="0">
                <a:latin typeface="Times New Roman" panose="02020603050405020304" pitchFamily="18" charset="0"/>
                <a:cs typeface="Times New Roman" panose="02020603050405020304" pitchFamily="18" charset="0"/>
              </a:rPr>
              <a:t>	Example:</a:t>
            </a:r>
          </a:p>
          <a:p>
            <a:pPr marL="0" indent="0" algn="just">
              <a:buNone/>
            </a:pPr>
            <a:r>
              <a:rPr lang="pt-BR" sz="1600" dirty="0">
                <a:latin typeface="Times New Roman" panose="02020603050405020304" pitchFamily="18" charset="0"/>
                <a:cs typeface="Times New Roman" panose="02020603050405020304" pitchFamily="18" charset="0"/>
              </a:rPr>
              <a:t>	Let A = {l, m, m, m, n, n, n, p, p, p}  </a:t>
            </a:r>
          </a:p>
          <a:p>
            <a:pPr marL="0" indent="0" algn="just">
              <a:buNone/>
            </a:pPr>
            <a:r>
              <a:rPr lang="pt-BR" sz="1600" dirty="0">
                <a:latin typeface="Times New Roman" panose="02020603050405020304" pitchFamily="18" charset="0"/>
                <a:cs typeface="Times New Roman" panose="02020603050405020304" pitchFamily="18" charset="0"/>
              </a:rPr>
              <a:t>	B = {l, m, m, m, n, r, r, r}  </a:t>
            </a:r>
          </a:p>
          <a:p>
            <a:pPr marL="0" indent="0" algn="just">
              <a:buNone/>
            </a:pPr>
            <a:r>
              <a:rPr lang="pt-BR" sz="1600" dirty="0">
                <a:latin typeface="Times New Roman" panose="02020603050405020304" pitchFamily="18" charset="0"/>
                <a:cs typeface="Times New Roman" panose="02020603050405020304" pitchFamily="18" charset="0"/>
              </a:rPr>
              <a:t>	A - B = {n, n, p, p, p}</a:t>
            </a:r>
          </a:p>
          <a:p>
            <a:pPr marL="0" indent="0" algn="just">
              <a:buNone/>
            </a:pPr>
            <a:endParaRPr lang="pt-BR"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7E8A89-7F1F-4E65-8D28-380CB73550D9}"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dirty="0">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on Multisets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09682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1" y="685800"/>
            <a:ext cx="6460331" cy="3868641"/>
          </a:xfrm>
        </p:spPr>
        <p:txBody>
          <a:bodyPr>
            <a:noAutofit/>
          </a:bodyPr>
          <a:lstStyle/>
          <a:p>
            <a:pPr marL="0" indent="0">
              <a:buNone/>
            </a:pPr>
            <a:r>
              <a:rPr lang="en-IN" sz="1800" b="1" dirty="0">
                <a:latin typeface="Times New Roman" panose="02020603050405020304" pitchFamily="18" charset="0"/>
                <a:cs typeface="Times New Roman" panose="02020603050405020304" pitchFamily="18" charset="0"/>
              </a:rPr>
              <a:t>Ordered Set:</a:t>
            </a:r>
          </a:p>
          <a:p>
            <a:pPr marL="0" indent="0">
              <a:buNone/>
            </a:pPr>
            <a:r>
              <a:rPr lang="en-US" sz="1800" dirty="0">
                <a:latin typeface="Times New Roman" panose="02020603050405020304" pitchFamily="18" charset="0"/>
                <a:cs typeface="Times New Roman" panose="02020603050405020304" pitchFamily="18" charset="0"/>
              </a:rPr>
              <a:t>It is defined as the ordered collection of distinct objects.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	Roll no: {3, 6, 7, 8, 9}  </a:t>
            </a:r>
          </a:p>
          <a:p>
            <a:pPr marL="0" indent="0">
              <a:buNone/>
            </a:pPr>
            <a:r>
              <a:rPr lang="en-US" sz="1800" dirty="0">
                <a:latin typeface="Times New Roman" panose="02020603050405020304" pitchFamily="18" charset="0"/>
                <a:cs typeface="Times New Roman" panose="02020603050405020304" pitchFamily="18" charset="0"/>
              </a:rPr>
              <a:t>	Week Days: {Sun, Mon, Tue, Wed, Thu, Fri, Sat}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63E22D5-AE55-4CA4-A5A3-5AABE182E588}"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dirty="0">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Ordered Set &amp; </a:t>
            </a:r>
            <a:r>
              <a:rPr lang="en-US" sz="2400" dirty="0">
                <a:latin typeface="Times New Roman" panose="02020603050405020304" pitchFamily="18" charset="0"/>
                <a:cs typeface="Times New Roman" panose="02020603050405020304" pitchFamily="18" charset="0"/>
              </a:rPr>
              <a:t>Ordered Pairs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140864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72C11D-D7A1-467A-BCC1-DC85AB1C701E}"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dirty="0">
              <a:solidFill>
                <a:schemeClr val="tx1"/>
              </a:solidFill>
            </a:endParaRPr>
          </a:p>
        </p:txBody>
      </p:sp>
      <p:sp>
        <p:nvSpPr>
          <p:cNvPr id="7" name="Title 1"/>
          <p:cNvSpPr txBox="1">
            <a:spLocks/>
          </p:cNvSpPr>
          <p:nvPr/>
        </p:nvSpPr>
        <p:spPr>
          <a:xfrm>
            <a:off x="1033672" y="7"/>
            <a:ext cx="811033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Cartesian product of two sets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67268"/>
            <a:ext cx="38290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0" name="Rectangle 9"/>
          <p:cNvSpPr/>
          <p:nvPr/>
        </p:nvSpPr>
        <p:spPr>
          <a:xfrm>
            <a:off x="971550" y="685801"/>
            <a:ext cx="7486650" cy="2531462"/>
          </a:xfrm>
          <a:prstGeom prst="rect">
            <a:avLst/>
          </a:prstGeom>
        </p:spPr>
        <p:txBody>
          <a:bodyPr wrap="square" lIns="68580" tIns="34290" rIns="68580" bIns="34290">
            <a:spAutoFit/>
          </a:bodyPr>
          <a:lstStyle/>
          <a:p>
            <a:pPr marL="257175" indent="-257175"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The Cartesian Product of two sets P and Q in that order is the set of all ordered pairs whose first member belongs to the set P and second member belong to set Q and is denoted by P x Q, i.e.,</a:t>
            </a:r>
          </a:p>
          <a:p>
            <a:pPr marL="257175" indent="-257175" algn="just">
              <a:buFont typeface="Arial" panose="020B0604020202020204" pitchFamily="34" charset="0"/>
              <a:buChar char="•"/>
            </a:pPr>
            <a:r>
              <a:rPr lang="es-ES" sz="1600" dirty="0">
                <a:latin typeface="Times New Roman" panose="02020603050405020304" pitchFamily="18" charset="0"/>
                <a:cs typeface="Times New Roman" panose="02020603050405020304" pitchFamily="18" charset="0"/>
              </a:rPr>
              <a:t>P x Q = {(x, y): x ∈ P, y ∈ Q}</a:t>
            </a:r>
            <a:endParaRPr lang="en-US" sz="1600" dirty="0">
              <a:solidFill>
                <a:srgbClr val="000000"/>
              </a:solidFill>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n(P x Q) =n(P) x n(Q)</a:t>
            </a:r>
          </a:p>
          <a:p>
            <a:pPr algn="ctr"/>
            <a:endParaRPr lang="en-IN"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Example:</a:t>
            </a:r>
            <a:r>
              <a:rPr lang="en-US" altLang="en-US" sz="1600" dirty="0">
                <a:solidFill>
                  <a:srgbClr val="000000"/>
                </a:solidFill>
                <a:latin typeface="Times New Roman" panose="02020603050405020304" pitchFamily="18" charset="0"/>
                <a:cs typeface="Times New Roman" panose="02020603050405020304" pitchFamily="18" charset="0"/>
              </a:rPr>
              <a:t> Let P = {a, b, c} and Q = {k, l, m, n}. Determine the Cartesian product of P and Q.</a:t>
            </a: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a:solidFill>
                  <a:srgbClr val="000000"/>
                </a:solidFill>
                <a:latin typeface="Times New Roman" panose="02020603050405020304" pitchFamily="18" charset="0"/>
                <a:cs typeface="Times New Roman" panose="02020603050405020304" pitchFamily="18" charset="0"/>
              </a:rPr>
              <a:t>Solution:</a:t>
            </a:r>
            <a:r>
              <a:rPr lang="en-US" altLang="en-US" sz="1600" dirty="0">
                <a:solidFill>
                  <a:srgbClr val="000000"/>
                </a:solidFill>
                <a:latin typeface="Times New Roman" panose="02020603050405020304" pitchFamily="18" charset="0"/>
                <a:cs typeface="Times New Roman" panose="02020603050405020304" pitchFamily="18" charset="0"/>
              </a:rPr>
              <a:t> The Cartesian product of P and Q is</a:t>
            </a: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p:txBody>
      </p:sp>
      <p:pic>
        <p:nvPicPr>
          <p:cNvPr id="12291" name="Picture 3" descr="Algebra of Se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028950"/>
            <a:ext cx="3895060" cy="110434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5943600" y="325755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943600" y="363855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59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2291"/>
                                        </p:tgtEl>
                                        <p:attrNameLst>
                                          <p:attrName>style.visibility</p:attrName>
                                        </p:attrNameLst>
                                      </p:cBhvr>
                                      <p:to>
                                        <p:strVal val="visible"/>
                                      </p:to>
                                    </p:set>
                                    <p:anim calcmode="lin" valueType="num">
                                      <p:cBhvr>
                                        <p:cTn id="37" dur="500" fill="hold"/>
                                        <p:tgtEl>
                                          <p:spTgt spid="12291"/>
                                        </p:tgtEl>
                                        <p:attrNameLst>
                                          <p:attrName>ppt_w</p:attrName>
                                        </p:attrNameLst>
                                      </p:cBhvr>
                                      <p:tavLst>
                                        <p:tav tm="0">
                                          <p:val>
                                            <p:fltVal val="0"/>
                                          </p:val>
                                        </p:tav>
                                        <p:tav tm="100000">
                                          <p:val>
                                            <p:strVal val="#ppt_w"/>
                                          </p:val>
                                        </p:tav>
                                      </p:tavLst>
                                    </p:anim>
                                    <p:anim calcmode="lin" valueType="num">
                                      <p:cBhvr>
                                        <p:cTn id="38" dur="500" fill="hold"/>
                                        <p:tgtEl>
                                          <p:spTgt spid="12291"/>
                                        </p:tgtEl>
                                        <p:attrNameLst>
                                          <p:attrName>ppt_h</p:attrName>
                                        </p:attrNameLst>
                                      </p:cBhvr>
                                      <p:tavLst>
                                        <p:tav tm="0">
                                          <p:val>
                                            <p:fltVal val="0"/>
                                          </p:val>
                                        </p:tav>
                                        <p:tav tm="100000">
                                          <p:val>
                                            <p:strVal val="#ppt_h"/>
                                          </p:val>
                                        </p:tav>
                                      </p:tavLst>
                                    </p:anim>
                                    <p:animEffect transition="in" filter="fade">
                                      <p:cBhvr>
                                        <p:cTn id="39"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05EEEB-10E8-49AF-9B41-B57456D1B380}" type="datetime1">
              <a:rPr lang="en-US" smtClean="0">
                <a:solidFill>
                  <a:schemeClr val="tx1"/>
                </a:solidFill>
              </a:rPr>
              <a:pPr/>
              <a:t>11/18/23</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dirty="0">
              <a:solidFill>
                <a:schemeClr val="tx1"/>
              </a:solidFill>
            </a:endParaRPr>
          </a:p>
        </p:txBody>
      </p:sp>
      <p:sp>
        <p:nvSpPr>
          <p:cNvPr id="7" name="Title 1"/>
          <p:cNvSpPr txBox="1">
            <a:spLocks/>
          </p:cNvSpPr>
          <p:nvPr/>
        </p:nvSpPr>
        <p:spPr>
          <a:xfrm>
            <a:off x="1033672" y="7"/>
            <a:ext cx="811033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Cartesian product of two sets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67268"/>
            <a:ext cx="38290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0" name="Rectangle 9"/>
          <p:cNvSpPr/>
          <p:nvPr/>
        </p:nvSpPr>
        <p:spPr>
          <a:xfrm>
            <a:off x="1033669" y="685801"/>
            <a:ext cx="7938881" cy="3516347"/>
          </a:xfrm>
          <a:prstGeom prst="rect">
            <a:avLst/>
          </a:prstGeom>
        </p:spPr>
        <p:txBody>
          <a:bodyPr wrap="square" lIns="68580" tIns="34290" rIns="68580" bIns="34290">
            <a:spAutoFit/>
          </a:bodyPr>
          <a:lstStyle/>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Let A ={a, b} and B = {1, 2}</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x B = {(a, 1), (a, 2), (b, 1), (b, 2)} </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Power set of A x B</a:t>
            </a:r>
          </a:p>
          <a:p>
            <a:pPr lvl="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P(A x B) =</a:t>
            </a:r>
          </a:p>
          <a:p>
            <a:pPr lvl="0"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a:t>
            </a:r>
          </a:p>
          <a:p>
            <a:pPr lvl="1" eaLnBrk="0" fontAlgn="base" hangingPunct="0">
              <a:spcBef>
                <a:spcPct val="0"/>
              </a:spcBef>
              <a:spcAft>
                <a:spcPct val="0"/>
              </a:spcAft>
            </a:pPr>
            <a:r>
              <a:rPr lang="en-US" altLang="en-US" sz="1600" dirty="0">
                <a:solidFill>
                  <a:srgbClr val="000000"/>
                </a:solidFill>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 1)}, {(a, 2)}, {(b, 1)}, {(b, 2)},</a:t>
            </a:r>
          </a:p>
          <a:p>
            <a:pPr lvl="1"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1), (a, 2)}, {(a, 1), (b, 1)}, {(a, 1), (b, 2)}, {(a, 2), (b, 1)}, {(a, 2), (b, 2)}, {(b, 1), (b, 2)}, {(a, 1), (a, 2), (b, 1)}, {(a, 1), (a, 2), (b, 2)}, {(a, 1), (b, 1), (b, 2)}, {(a, 2), (b, 1), (b, 2)} {(a, 1), (a, 2), (b, 1), (b, 2)}</a:t>
            </a: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t>
            </a:r>
          </a:p>
          <a:p>
            <a:pPr marL="257175" indent="-257175" eaLnBrk="0" fontAlgn="base" hangingPunct="0">
              <a:spcBef>
                <a:spcPct val="0"/>
              </a:spcBef>
              <a:spcAft>
                <a:spcPct val="0"/>
              </a:spcAft>
              <a:buFont typeface="Arial" panose="020B0604020202020204" pitchFamily="34" charset="0"/>
              <a:buChar char="•"/>
            </a:pPr>
            <a:endParaRPr lang="en-US" altLang="en-US" sz="16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Cardinality of P(A x B) = n(P(A x B))= 2</a:t>
            </a:r>
            <a:r>
              <a:rPr lang="en-US" altLang="en-US" sz="1600" baseline="30000" dirty="0">
                <a:latin typeface="Times New Roman" panose="02020603050405020304" pitchFamily="18" charset="0"/>
                <a:cs typeface="Times New Roman" panose="02020603050405020304" pitchFamily="18" charset="0"/>
              </a:rPr>
              <a:t>n(A) x n(B) </a:t>
            </a:r>
            <a:r>
              <a:rPr lang="en-US" altLang="en-US" sz="1600" dirty="0">
                <a:latin typeface="Times New Roman" panose="02020603050405020304" pitchFamily="18" charset="0"/>
                <a:cs typeface="Times New Roman" panose="02020603050405020304" pitchFamily="18" charset="0"/>
              </a:rPr>
              <a:t>= 2</a:t>
            </a:r>
            <a:r>
              <a:rPr lang="en-US" altLang="en-US" sz="1600" baseline="30000" dirty="0">
                <a:latin typeface="Times New Roman" panose="02020603050405020304" pitchFamily="18" charset="0"/>
                <a:cs typeface="Times New Roman" panose="02020603050405020304" pitchFamily="18" charset="0"/>
              </a:rPr>
              <a:t>2 x 2</a:t>
            </a:r>
            <a:r>
              <a:rPr lang="en-US" altLang="en-US" sz="1600" dirty="0">
                <a:latin typeface="Times New Roman" panose="02020603050405020304" pitchFamily="18" charset="0"/>
                <a:cs typeface="Times New Roman" panose="02020603050405020304" pitchFamily="18" charset="0"/>
              </a:rPr>
              <a:t> = 2</a:t>
            </a:r>
            <a:r>
              <a:rPr lang="en-US" altLang="en-US" sz="1600" baseline="30000" dirty="0">
                <a:latin typeface="Times New Roman" panose="02020603050405020304" pitchFamily="18" charset="0"/>
                <a:cs typeface="Times New Roman" panose="02020603050405020304" pitchFamily="18" charset="0"/>
              </a:rPr>
              <a:t>4 </a:t>
            </a:r>
            <a:r>
              <a:rPr lang="en-US" altLang="en-US" sz="1600" dirty="0">
                <a:latin typeface="Times New Roman" panose="02020603050405020304" pitchFamily="18" charset="0"/>
                <a:cs typeface="Times New Roman" panose="02020603050405020304" pitchFamily="18" charset="0"/>
              </a:rPr>
              <a:t>= 16</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8B7EFA3-6AA4-4076-B7B5-BAA9C2321427}"/>
                  </a:ext>
                </a:extLst>
              </p14:cNvPr>
              <p14:cNvContentPartPr/>
              <p14:nvPr/>
            </p14:nvContentPartPr>
            <p14:xfrm>
              <a:off x="4741560" y="4857840"/>
              <a:ext cx="360" cy="360"/>
            </p14:xfrm>
          </p:contentPart>
        </mc:Choice>
        <mc:Fallback xmlns="">
          <p:pic>
            <p:nvPicPr>
              <p:cNvPr id="3" name="Ink 2">
                <a:extLst>
                  <a:ext uri="{FF2B5EF4-FFF2-40B4-BE49-F238E27FC236}">
                    <a16:creationId xmlns:a16="http://schemas.microsoft.com/office/drawing/2014/main" xmlns="" xmlns:p14="http://schemas.microsoft.com/office/powerpoint/2010/main" id="{08B7EFA3-6AA4-4076-B7B5-BAA9C2321427}"/>
                  </a:ext>
                </a:extLst>
              </p:cNvPr>
              <p:cNvPicPr/>
              <p:nvPr/>
            </p:nvPicPr>
            <p:blipFill>
              <a:blip r:embed="rId4" cstate="print"/>
              <a:stretch>
                <a:fillRect/>
              </a:stretch>
            </p:blipFill>
            <p:spPr>
              <a:xfrm>
                <a:off x="3549150" y="3636360"/>
                <a:ext cx="14310" cy="14310"/>
              </a:xfrm>
              <a:prstGeom prst="rect">
                <a:avLst/>
              </a:prstGeom>
            </p:spPr>
          </p:pic>
        </mc:Fallback>
      </mc:AlternateContent>
    </p:spTree>
    <p:extLst>
      <p:ext uri="{BB962C8B-B14F-4D97-AF65-F5344CB8AC3E}">
        <p14:creationId xmlns:p14="http://schemas.microsoft.com/office/powerpoint/2010/main" val="208763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anim calcmode="lin" valueType="num">
                                      <p:cBhvr additive="base">
                                        <p:cTn id="25"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9" end="9"/>
                                            </p:txEl>
                                          </p:spTgt>
                                        </p:tgtEl>
                                        <p:attrNameLst>
                                          <p:attrName>style.visibility</p:attrName>
                                        </p:attrNameLst>
                                      </p:cBhvr>
                                      <p:to>
                                        <p:strVal val="visible"/>
                                      </p:to>
                                    </p:set>
                                    <p:anim calcmode="lin" valueType="num">
                                      <p:cBhvr additive="base">
                                        <p:cTn id="49"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anim calcmode="lin" valueType="num">
                                      <p:cBhvr additive="base">
                                        <p:cTn id="55"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314450" y="685800"/>
            <a:ext cx="6991350" cy="3508773"/>
          </a:xfrm>
        </p:spPr>
        <p:txBody>
          <a:bodyPr>
            <a:normAutofit/>
          </a:bodyPr>
          <a:lstStyle/>
          <a:p>
            <a:pPr marL="0" indent="0" algn="just"/>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 introduce relations,  and will show their connection to sets, and their use in DBMS.</a:t>
            </a:r>
          </a:p>
          <a:p>
            <a:pPr marL="0" indent="0" algn="just"/>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 find out the relationship between the elements of set using relations.</a:t>
            </a:r>
          </a:p>
        </p:txBody>
      </p:sp>
      <p:sp>
        <p:nvSpPr>
          <p:cNvPr id="358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C9C0A05-B045-450C-8B67-C51A4A20102F}" type="datetime1">
              <a:rPr lang="en-US" altLang="en-US" sz="900" smtClean="0">
                <a:solidFill>
                  <a:srgbClr val="898989"/>
                </a:solidFill>
              </a:rPr>
              <a:pPr>
                <a:spcBef>
                  <a:spcPct val="0"/>
                </a:spcBef>
                <a:buFontTx/>
                <a:buNone/>
              </a:pPr>
              <a:t>11/18/23</a:t>
            </a:fld>
            <a:endParaRPr lang="en-US" altLang="en-US" sz="900" dirty="0">
              <a:solidFill>
                <a:srgbClr val="898989"/>
              </a:solidFill>
            </a:endParaRPr>
          </a:p>
        </p:txBody>
      </p:sp>
      <p:sp>
        <p:nvSpPr>
          <p:cNvPr id="358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AAFFDDB1-E977-4B6E-84FF-83EF03E4356C}" type="slidenum">
              <a:rPr lang="en-US" altLang="en-US" sz="900">
                <a:solidFill>
                  <a:srgbClr val="898989"/>
                </a:solidFill>
              </a:rPr>
              <a:pPr>
                <a:spcBef>
                  <a:spcPct val="0"/>
                </a:spcBef>
                <a:buFontTx/>
                <a:buNone/>
              </a:pPr>
              <a:t>45</a:t>
            </a:fld>
            <a:endParaRPr lang="en-US" altLang="en-US" sz="900" dirty="0">
              <a:solidFill>
                <a:srgbClr val="898989"/>
              </a:solidFill>
            </a:endParaRPr>
          </a:p>
        </p:txBody>
      </p:sp>
      <p:sp>
        <p:nvSpPr>
          <p:cNvPr id="7" name="Title 1">
            <a:extLst>
              <a:ext uri="{FF2B5EF4-FFF2-40B4-BE49-F238E27FC236}">
                <a16:creationId xmlns:a16="http://schemas.microsoft.com/office/drawing/2014/main" id="{25CCAAD6-E6D4-43E0-B9A9-A12667677A6A}"/>
              </a:ext>
            </a:extLst>
          </p:cNvPr>
          <p:cNvSpPr txBox="1">
            <a:spLocks/>
          </p:cNvSpPr>
          <p:nvPr/>
        </p:nvSpPr>
        <p:spPr bwMode="auto">
          <a:xfrm>
            <a:off x="1257300" y="0"/>
            <a:ext cx="777240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 Relation (CO1)</a:t>
            </a:r>
          </a:p>
        </p:txBody>
      </p:sp>
      <p:sp>
        <p:nvSpPr>
          <p:cNvPr id="9" name="Footer Placeholder 12"/>
          <p:cNvSpPr>
            <a:spLocks noGrp="1"/>
          </p:cNvSpPr>
          <p:nvPr>
            <p:ph type="ftr" sz="quarter" idx="11"/>
          </p:nvPr>
        </p:nvSpPr>
        <p:spPr>
          <a:xfrm>
            <a:off x="2914650" y="4812512"/>
            <a:ext cx="3771900" cy="273844"/>
          </a:xfrm>
        </p:spPr>
        <p:txBody>
          <a:bodyPr/>
          <a:lstStyle/>
          <a:p>
            <a:pPr>
              <a:defRPr/>
            </a:pPr>
            <a:r>
              <a:rPr lang="en-US" dirty="0">
                <a:solidFill>
                  <a:schemeClr val="tx1"/>
                </a:solidFill>
                <a:latin typeface="+mj-lt"/>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15614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2">
                                            <p:txEl>
                                              <p:pRg st="1" end="1"/>
                                            </p:txEl>
                                          </p:spTgt>
                                        </p:tgtEl>
                                        <p:attrNameLst>
                                          <p:attrName>style.visibility</p:attrName>
                                        </p:attrNameLst>
                                      </p:cBhvr>
                                      <p:to>
                                        <p:strVal val="visible"/>
                                      </p:to>
                                    </p:set>
                                    <p:anim calcmode="lin" valueType="num">
                                      <p:cBhvr additive="base">
                                        <p:cTn id="13"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143000" y="666750"/>
            <a:ext cx="6915150" cy="342900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Set Theory</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eaLnBrk="1" hangingPunct="1"/>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marL="0" indent="0" algn="just"/>
            <a:r>
              <a:rPr lang="en-US" altLang="en-US" sz="1800" dirty="0">
                <a:latin typeface="Times New Roman" panose="02020603050405020304" pitchFamily="18" charset="0"/>
                <a:cs typeface="Times New Roman" panose="02020603050405020304" pitchFamily="18" charset="0"/>
              </a:rPr>
              <a:t>    To develop the logical thinking by using Sets concepts and their use in upcoming topic. i.e. Relations.</a:t>
            </a:r>
            <a:endParaRPr lang="en-US" alt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E8E89F8-4E11-42D8-8D45-C51EA8784FAC}" type="datetime1">
              <a:rPr lang="en-US" smtClean="0"/>
              <a:pPr>
                <a:defRPr/>
              </a:pPr>
              <a:t>11/18/23</a:t>
            </a:fld>
            <a:endParaRPr lang="en-US" dirty="0"/>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46</a:t>
            </a:fld>
            <a:endParaRPr lang="en-US" altLang="en-US" sz="900" dirty="0">
              <a:solidFill>
                <a:srgbClr val="898989"/>
              </a:solidFill>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a:t>
            </a:r>
            <a:r>
              <a:rPr lang="pt-BR" sz="2400" dirty="0">
                <a:latin typeface="Times New Roman" panose="02020603050405020304" pitchFamily="18" charset="0"/>
                <a:cs typeface="Times New Roman" panose="02020603050405020304" pitchFamily="18" charset="0"/>
              </a:rPr>
              <a:t> (CO1)</a:t>
            </a:r>
            <a:endParaRPr lang="en-US" altLang="en-US" sz="24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914650" y="4812512"/>
            <a:ext cx="3771900" cy="273844"/>
          </a:xfrm>
        </p:spPr>
        <p:txBody>
          <a:bodyPr/>
          <a:lstStyle/>
          <a:p>
            <a:pPr>
              <a:defRPr/>
            </a:pPr>
            <a:r>
              <a:rPr lang="en-US" dirty="0">
                <a:solidFill>
                  <a:schemeClr val="tx1"/>
                </a:solidFill>
                <a:latin typeface="+mj-lt"/>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27470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4" end="4"/>
                                            </p:txEl>
                                          </p:spTgt>
                                        </p:tgtEl>
                                        <p:attrNameLst>
                                          <p:attrName>style.visibility</p:attrName>
                                        </p:attrNameLst>
                                      </p:cBhvr>
                                      <p:to>
                                        <p:strVal val="visible"/>
                                      </p:to>
                                    </p:set>
                                    <p:anim calcmode="lin" valueType="num">
                                      <p:cBhvr additive="base">
                                        <p:cTn id="25"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628650"/>
            <a:ext cx="7124700" cy="4076700"/>
          </a:xfrm>
        </p:spPr>
        <p:txBody>
          <a:bodyPr>
            <a:noAutofit/>
          </a:bodyPr>
          <a:lstStyle/>
          <a:p>
            <a:pPr algn="just"/>
            <a:r>
              <a:rPr lang="en-US" sz="1700" dirty="0">
                <a:latin typeface="+mj-lt"/>
                <a:cs typeface="Times New Roman" panose="02020603050405020304" pitchFamily="18" charset="0"/>
              </a:rPr>
              <a:t>Whenever sets are being discussed, the </a:t>
            </a:r>
            <a:r>
              <a:rPr lang="en-US" sz="1700" b="1" dirty="0">
                <a:latin typeface="+mj-lt"/>
                <a:cs typeface="Times New Roman" panose="02020603050405020304" pitchFamily="18" charset="0"/>
              </a:rPr>
              <a:t>relationship</a:t>
            </a:r>
            <a:r>
              <a:rPr lang="en-US" sz="1700" dirty="0">
                <a:latin typeface="+mj-lt"/>
                <a:cs typeface="Times New Roman" panose="02020603050405020304" pitchFamily="18" charset="0"/>
              </a:rPr>
              <a:t> between the elements of the sets is the next thing that comes up. </a:t>
            </a:r>
            <a:endParaRPr lang="en-US" sz="1700" dirty="0">
              <a:latin typeface="+mj-lt"/>
            </a:endParaRPr>
          </a:p>
          <a:p>
            <a:pPr algn="just"/>
            <a:r>
              <a:rPr lang="en-US" sz="1700" dirty="0">
                <a:latin typeface="+mj-lt"/>
              </a:rPr>
              <a:t>Relationships between elements of more than two sets arise in many contexts.</a:t>
            </a:r>
          </a:p>
          <a:p>
            <a:pPr algn="just"/>
            <a:r>
              <a:rPr lang="en-US" sz="1700" dirty="0">
                <a:latin typeface="+mj-lt"/>
              </a:rPr>
              <a:t>These relationships can be represented by n-</a:t>
            </a:r>
            <a:r>
              <a:rPr lang="en-US" sz="1700" dirty="0" err="1">
                <a:latin typeface="+mj-lt"/>
              </a:rPr>
              <a:t>ary</a:t>
            </a:r>
            <a:r>
              <a:rPr lang="en-US" sz="1700" dirty="0">
                <a:latin typeface="+mj-lt"/>
              </a:rPr>
              <a:t> relations, which are collections of n-tuples.</a:t>
            </a:r>
            <a:endParaRPr lang="en-US" sz="1700" dirty="0">
              <a:latin typeface="+mj-lt"/>
              <a:cs typeface="Times New Roman" panose="02020603050405020304" pitchFamily="18" charset="0"/>
            </a:endParaRPr>
          </a:p>
          <a:p>
            <a:pPr algn="just"/>
            <a:r>
              <a:rPr lang="en-US" sz="1700" dirty="0">
                <a:latin typeface="+mj-lt"/>
              </a:rPr>
              <a:t>Two methods for representing relations, using square matrices and using directed graphs, consisting of vertices and directed edges</a:t>
            </a:r>
            <a:endParaRPr lang="en-US" sz="1700" dirty="0">
              <a:latin typeface="+mj-lt"/>
              <a:cs typeface="Times New Roman" panose="02020603050405020304" pitchFamily="18" charset="0"/>
            </a:endParaRPr>
          </a:p>
          <a:p>
            <a:pPr algn="just"/>
            <a:r>
              <a:rPr lang="en-US" sz="1700" b="1" dirty="0">
                <a:latin typeface="+mj-lt"/>
                <a:cs typeface="Times New Roman" panose="02020603050405020304" pitchFamily="18" charset="0"/>
              </a:rPr>
              <a:t>Relations</a:t>
            </a:r>
            <a:r>
              <a:rPr lang="en-US" sz="1700" dirty="0">
                <a:latin typeface="+mj-lt"/>
                <a:cs typeface="Times New Roman" panose="02020603050405020304" pitchFamily="18" charset="0"/>
              </a:rPr>
              <a:t> may exist between objects of the same set or between objects of two or more sets.</a:t>
            </a:r>
          </a:p>
          <a:p>
            <a:pPr algn="just"/>
            <a:r>
              <a:rPr lang="en-US" sz="1700" dirty="0">
                <a:latin typeface="+mj-lt"/>
                <a:cs typeface="Times New Roman" panose="02020603050405020304" pitchFamily="18" charset="0"/>
              </a:rPr>
              <a:t>Let P and Q be two non- empty sets. </a:t>
            </a:r>
          </a:p>
          <a:p>
            <a:pPr algn="just"/>
            <a:r>
              <a:rPr lang="en-US" sz="1700" dirty="0">
                <a:latin typeface="+mj-lt"/>
                <a:cs typeface="Times New Roman" panose="02020603050405020304" pitchFamily="18" charset="0"/>
              </a:rPr>
              <a:t>A binary relation R is defined to be a subset of P x Q i.e. R </a:t>
            </a:r>
            <a:r>
              <a:rPr lang="en-US" altLang="en-US" sz="1700" dirty="0">
                <a:solidFill>
                  <a:srgbClr val="000000"/>
                </a:solidFill>
                <a:latin typeface="+mj-lt"/>
                <a:cs typeface="Times New Roman" panose="02020603050405020304" pitchFamily="18" charset="0"/>
              </a:rPr>
              <a:t>⊆ </a:t>
            </a:r>
            <a:r>
              <a:rPr lang="en-US" sz="1700" dirty="0">
                <a:latin typeface="+mj-lt"/>
                <a:cs typeface="Times New Roman" panose="02020603050405020304" pitchFamily="18" charset="0"/>
              </a:rPr>
              <a:t>P x Q.</a:t>
            </a:r>
          </a:p>
          <a:p>
            <a:pPr algn="just"/>
            <a:r>
              <a:rPr lang="en-US" sz="1700" dirty="0">
                <a:latin typeface="+mj-lt"/>
                <a:cs typeface="Times New Roman" panose="02020603050405020304" pitchFamily="18" charset="0"/>
              </a:rPr>
              <a:t>If (a, b) ∈ R and R ⊆ P x Q then a is related to b by R i.e., </a:t>
            </a:r>
            <a:r>
              <a:rPr lang="en-US" sz="1700" dirty="0" err="1">
                <a:latin typeface="+mj-lt"/>
                <a:cs typeface="Times New Roman" panose="02020603050405020304" pitchFamily="18" charset="0"/>
              </a:rPr>
              <a:t>aRb</a:t>
            </a:r>
            <a:r>
              <a:rPr lang="en-US" sz="1700" dirty="0">
                <a:latin typeface="+mj-lt"/>
                <a:cs typeface="Times New Roman" panose="02020603050405020304" pitchFamily="18" charset="0"/>
              </a:rPr>
              <a:t>. </a:t>
            </a:r>
          </a:p>
          <a:p>
            <a:pPr algn="just"/>
            <a:r>
              <a:rPr lang="en-US" sz="1700" dirty="0">
                <a:latin typeface="+mj-lt"/>
                <a:cs typeface="Times New Roman" panose="02020603050405020304" pitchFamily="18" charset="0"/>
              </a:rPr>
              <a:t>If sets P and Q are equal, then we say R ⊆ P x P is a relation on P.</a:t>
            </a:r>
          </a:p>
        </p:txBody>
      </p:sp>
      <p:sp>
        <p:nvSpPr>
          <p:cNvPr id="4" name="Date Placeholder 3"/>
          <p:cNvSpPr>
            <a:spLocks noGrp="1"/>
          </p:cNvSpPr>
          <p:nvPr>
            <p:ph type="dt" sz="half" idx="10"/>
          </p:nvPr>
        </p:nvSpPr>
        <p:spPr/>
        <p:txBody>
          <a:bodyPr/>
          <a:lstStyle/>
          <a:p>
            <a:fld id="{DC3463D4-DDDB-4DF1-9F4A-4328FE0D53EE}"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800" dirty="0">
                <a:latin typeface="Times New Roman" panose="02020603050405020304" pitchFamily="18" charset="0"/>
                <a:cs typeface="Times New Roman" panose="02020603050405020304" pitchFamily="18" charset="0"/>
              </a:rPr>
              <a:t>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5038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628650"/>
            <a:ext cx="7258050" cy="3429000"/>
          </a:xfrm>
        </p:spPr>
        <p:txBody>
          <a:bodyPr>
            <a:noAutofit/>
          </a:bodyPr>
          <a:lstStyle/>
          <a:p>
            <a:pPr algn="just"/>
            <a:r>
              <a:rPr lang="en-US" sz="1800" dirty="0">
                <a:latin typeface="+mj-lt"/>
              </a:rPr>
              <a:t>The most direct way to express a relationship between elements of two sets is to use ordered pairs made up of two related elements.</a:t>
            </a:r>
          </a:p>
          <a:p>
            <a:pPr algn="just"/>
            <a:r>
              <a:rPr lang="en-US" sz="1800" dirty="0">
                <a:latin typeface="+mj-lt"/>
              </a:rPr>
              <a:t>Sets of ordered pairs are called binary relations.</a:t>
            </a:r>
          </a:p>
          <a:p>
            <a:pPr algn="just"/>
            <a:r>
              <a:rPr lang="en-US" sz="1800" dirty="0">
                <a:latin typeface="+mj-lt"/>
              </a:rPr>
              <a:t>Let A and B be sets. A binary relation from A to B is a subset of A × B.</a:t>
            </a:r>
            <a:endParaRPr lang="en-US" sz="1800" dirty="0">
              <a:latin typeface="+mj-lt"/>
              <a:cs typeface="Times New Roman" panose="02020603050405020304" pitchFamily="18" charset="0"/>
            </a:endParaRPr>
          </a:p>
          <a:p>
            <a:pPr marL="0" indent="0" algn="just">
              <a:buNone/>
            </a:pPr>
            <a:r>
              <a:rPr lang="en-US" sz="1800" dirty="0">
                <a:latin typeface="+mj-lt"/>
                <a:cs typeface="Times New Roman" panose="02020603050405020304" pitchFamily="18" charset="0"/>
              </a:rPr>
              <a:t>(i) Let A = {a, b, c}  and B = {r, s, t}  </a:t>
            </a:r>
          </a:p>
          <a:p>
            <a:pPr marL="0" indent="0" algn="just">
              <a:buNone/>
            </a:pPr>
            <a:r>
              <a:rPr lang="en-US" sz="1800" dirty="0">
                <a:latin typeface="+mj-lt"/>
                <a:cs typeface="Times New Roman" panose="02020603050405020304" pitchFamily="18" charset="0"/>
              </a:rPr>
              <a:t>    Then R = {(a, r), (b, r), (b, t), (c, s)} is a relation from A to B.  </a:t>
            </a:r>
          </a:p>
          <a:p>
            <a:pPr marL="0" indent="0" algn="just">
              <a:buNone/>
            </a:pPr>
            <a:endParaRPr lang="en-US" sz="1800" dirty="0">
              <a:latin typeface="+mj-lt"/>
              <a:cs typeface="Times New Roman" panose="02020603050405020304" pitchFamily="18" charset="0"/>
            </a:endParaRPr>
          </a:p>
          <a:p>
            <a:pPr marL="0" indent="0" algn="just">
              <a:buNone/>
            </a:pPr>
            <a:r>
              <a:rPr lang="en-US" sz="1800" dirty="0">
                <a:latin typeface="+mj-lt"/>
                <a:cs typeface="Times New Roman" panose="02020603050405020304" pitchFamily="18" charset="0"/>
              </a:rPr>
              <a:t>(ii) Let A = {1, 2, 3} and B = A  </a:t>
            </a:r>
          </a:p>
          <a:p>
            <a:pPr marL="0" indent="0" algn="just">
              <a:buNone/>
            </a:pPr>
            <a:r>
              <a:rPr lang="en-US" sz="1800" dirty="0">
                <a:latin typeface="+mj-lt"/>
                <a:cs typeface="Times New Roman" panose="02020603050405020304" pitchFamily="18" charset="0"/>
              </a:rPr>
              <a:t>     Then R = {(1, 1), (2, 2), (3, 3)}  is a relation (equal) B to A.  </a:t>
            </a:r>
          </a:p>
          <a:p>
            <a:pPr marL="0" indent="0" algn="just">
              <a:buNone/>
            </a:pPr>
            <a:endParaRPr lang="en-US" sz="18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8AA43286-7340-4E1F-BF1D-61E1199ADC14}"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Binary 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6409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723900"/>
            <a:ext cx="7258050" cy="3905250"/>
          </a:xfrm>
        </p:spPr>
        <p:txBody>
          <a:bodyPr>
            <a:noAutofit/>
          </a:bodyPr>
          <a:lstStyle/>
          <a:p>
            <a:pPr algn="just"/>
            <a:r>
              <a:rPr lang="en-US" sz="1700" dirty="0">
                <a:latin typeface="+mj-lt"/>
              </a:rPr>
              <a:t>A binary relation from A to B is a set R of ordered pairs, where the first element of each ordered pair comes from A and the second element comes from B.</a:t>
            </a:r>
          </a:p>
          <a:p>
            <a:pPr algn="just"/>
            <a:r>
              <a:rPr lang="en-US" sz="1700" dirty="0">
                <a:latin typeface="+mj-lt"/>
              </a:rPr>
              <a:t>We use the notation </a:t>
            </a:r>
            <a:r>
              <a:rPr lang="en-US" sz="1700" dirty="0" err="1">
                <a:latin typeface="+mj-lt"/>
              </a:rPr>
              <a:t>aRb</a:t>
            </a:r>
            <a:r>
              <a:rPr lang="en-US" sz="1700" dirty="0">
                <a:latin typeface="+mj-lt"/>
              </a:rPr>
              <a:t> to denote that (a, b) ∈ R and a R b to denote that (a, b) ∉ R. Moreover, when (a, b) belongs to R, a is said to be related to b by R.</a:t>
            </a:r>
          </a:p>
          <a:p>
            <a:pPr algn="just"/>
            <a:r>
              <a:rPr lang="en-US" sz="1700" b="1" dirty="0">
                <a:latin typeface="+mj-lt"/>
              </a:rPr>
              <a:t>Let A be the set {1, 2, 3, 4}. Which ordered pairs are in the relation R = {(a, b) ∣ a divides b}? </a:t>
            </a:r>
          </a:p>
          <a:p>
            <a:pPr algn="just"/>
            <a:r>
              <a:rPr lang="en-US" sz="1700" dirty="0">
                <a:latin typeface="+mj-lt"/>
              </a:rPr>
              <a:t>Solution: Because (a, b) is in R if and only if a and b are positive integers not exceeding 4 such that a divides b,</a:t>
            </a:r>
          </a:p>
          <a:p>
            <a:pPr algn="just"/>
            <a:r>
              <a:rPr lang="en-US" sz="1700" dirty="0">
                <a:latin typeface="+mj-lt"/>
              </a:rPr>
              <a:t>we see that R = {(1, 1), (1, 2), (1, 3), (1, 4), (2, 2), (2, 4), (3, 3), (4, 4)}. </a:t>
            </a:r>
          </a:p>
        </p:txBody>
      </p:sp>
      <p:sp>
        <p:nvSpPr>
          <p:cNvPr id="4" name="Date Placeholder 3"/>
          <p:cNvSpPr>
            <a:spLocks noGrp="1"/>
          </p:cNvSpPr>
          <p:nvPr>
            <p:ph type="dt" sz="half" idx="10"/>
          </p:nvPr>
        </p:nvSpPr>
        <p:spPr/>
        <p:txBody>
          <a:bodyPr/>
          <a:lstStyle/>
          <a:p>
            <a:fld id="{59630086-7462-43B0-A876-ECAB0DB9F32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200152" y="7"/>
            <a:ext cx="793391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Binary 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cxnSp>
        <p:nvCxnSpPr>
          <p:cNvPr id="10" name="Straight Connector 9"/>
          <p:cNvCxnSpPr/>
          <p:nvPr/>
        </p:nvCxnSpPr>
        <p:spPr>
          <a:xfrm flipV="1">
            <a:off x="6438900" y="1581150"/>
            <a:ext cx="76200"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30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9F7032-3444-4924-9EC5-C20057066781}" type="datetime1">
              <a:rPr lang="en-US" smtClean="0">
                <a:solidFill>
                  <a:schemeClr val="tx1"/>
                </a:solidFill>
              </a:rPr>
              <a:pPr>
                <a:defRPr/>
              </a:pPr>
              <a:t>11/18/23</a:t>
            </a:fld>
            <a:endParaRPr lang="en-US" dirty="0">
              <a:solidFill>
                <a:schemeClr val="tx1"/>
              </a:solidFill>
            </a:endParaRPr>
          </a:p>
        </p:txBody>
      </p:sp>
      <p:sp>
        <p:nvSpPr>
          <p:cNvPr id="20483" name="Slide Number Placeholder 5"/>
          <p:cNvSpPr>
            <a:spLocks noGrp="1"/>
          </p:cNvSpPr>
          <p:nvPr>
            <p:ph type="sldNum" sz="quarter" idx="12"/>
          </p:nvPr>
        </p:nvSpPr>
        <p:spPr bwMode="auto">
          <a:noFill/>
          <a:ln>
            <a:miter lim="800000"/>
            <a:headEnd/>
            <a:tailEnd/>
          </a:ln>
        </p:spPr>
        <p:txBody>
          <a:bodyPr/>
          <a:lstStyle/>
          <a:p>
            <a:fld id="{80A62828-B66C-43B6-AE05-001593E901A7}" type="slidenum">
              <a:rPr lang="en-US" smtClean="0">
                <a:solidFill>
                  <a:schemeClr val="tx1"/>
                </a:solidFill>
                <a:cs typeface="Arial" charset="0"/>
              </a:rPr>
              <a:pPr/>
              <a:t>5</a:t>
            </a:fld>
            <a:endParaRPr lang="en-US" dirty="0">
              <a:solidFill>
                <a:schemeClr val="tx1"/>
              </a:solidFill>
              <a:cs typeface="Arial" charset="0"/>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sp>
        <p:nvSpPr>
          <p:cNvPr id="20486" name="Footer Placeholder 12"/>
          <p:cNvSpPr>
            <a:spLocks noGrp="1"/>
          </p:cNvSpPr>
          <p:nvPr>
            <p:ph type="ftr" sz="quarter" idx="11"/>
          </p:nvPr>
        </p:nvSpPr>
        <p:spPr bwMode="auto">
          <a:xfrm>
            <a:off x="2857500" y="4755357"/>
            <a:ext cx="440055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a:solidFill>
                  <a:schemeClr val="tx1"/>
                </a:solidFill>
                <a:latin typeface="Times New Roman" pitchFamily="18" charset="0"/>
                <a:cs typeface="Times New Roman" pitchFamily="18" charset="0"/>
              </a:rPr>
              <a:t>Aditya Narayan Singh       Discrete Mathematics              Unit 1</a:t>
            </a:r>
          </a:p>
        </p:txBody>
      </p:sp>
      <p:sp>
        <p:nvSpPr>
          <p:cNvPr id="10" name="Content Placeholder 9"/>
          <p:cNvSpPr>
            <a:spLocks noGrp="1"/>
          </p:cNvSpPr>
          <p:nvPr>
            <p:ph idx="1"/>
          </p:nvPr>
        </p:nvSpPr>
        <p:spPr>
          <a:xfrm>
            <a:off x="1089422" y="535781"/>
            <a:ext cx="7500938" cy="3788569"/>
          </a:xfrm>
        </p:spPr>
        <p:txBody>
          <a:bodyPr>
            <a:normAutofit/>
          </a:bodyPr>
          <a:lstStyle/>
          <a:p>
            <a:pPr>
              <a:buFont typeface="Arial" charset="0"/>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 </a:t>
            </a:r>
            <a:r>
              <a:rPr lang="en-US" sz="1600" b="1" dirty="0">
                <a:latin typeface="+mj-lt"/>
                <a:cs typeface="Times New Roman" pitchFamily="18" charset="0"/>
              </a:rPr>
              <a:t>UNIT-III </a:t>
            </a:r>
            <a:r>
              <a:rPr lang="en-IN" sz="1600" b="1" dirty="0">
                <a:latin typeface="+mj-lt"/>
              </a:rPr>
              <a:t>Propositional and Predicate Logic</a:t>
            </a:r>
            <a:endParaRPr lang="en-US" sz="1600" b="1" dirty="0">
              <a:latin typeface="+mj-lt"/>
            </a:endParaRPr>
          </a:p>
          <a:p>
            <a:r>
              <a:rPr lang="en-US" sz="1600" b="1" dirty="0">
                <a:latin typeface="Times New Roman" pitchFamily="18" charset="0"/>
                <a:cs typeface="Times New Roman" pitchFamily="18" charset="0"/>
              </a:rPr>
              <a:t> </a:t>
            </a:r>
            <a:r>
              <a:rPr lang="en-IN" b="1" dirty="0"/>
              <a:t>Propositional</a:t>
            </a:r>
            <a:r>
              <a:rPr lang="en-IN" dirty="0"/>
              <a:t>: Propositions, Truth tables, Tautology, Contradiction, Algebra of Propositions, Theory of Inference and Natural Detection.</a:t>
            </a:r>
            <a:br>
              <a:rPr lang="en-IN" dirty="0"/>
            </a:br>
            <a:r>
              <a:rPr lang="en-IN" b="1" dirty="0"/>
              <a:t>Predicate Logic</a:t>
            </a:r>
            <a:r>
              <a:rPr lang="en-IN" dirty="0"/>
              <a:t>: Theory of Predicates, First order predicate, Predicate formulas, Quantifiers, Inference theory of predicate logic. </a:t>
            </a:r>
            <a:endParaRPr lang="en-IN" sz="1600" dirty="0"/>
          </a:p>
          <a:p>
            <a:pPr algn="just">
              <a:buNone/>
            </a:pPr>
            <a:endParaRPr lang="en-US" sz="20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UNIT-IV </a:t>
            </a:r>
            <a:r>
              <a:rPr lang="en-IN" sz="1600" b="1" dirty="0"/>
              <a:t>Algebraic Structures, Rings and Fields </a:t>
            </a:r>
          </a:p>
          <a:p>
            <a:pPr algn="just"/>
            <a:r>
              <a:rPr lang="en-IN" b="1" dirty="0"/>
              <a:t>Algebraic </a:t>
            </a:r>
            <a:r>
              <a:rPr lang="en-IN" b="1" dirty="0" err="1"/>
              <a:t>Structures</a:t>
            </a:r>
            <a:r>
              <a:rPr lang="en-IN" dirty="0" err="1"/>
              <a:t>:Introduction</a:t>
            </a:r>
            <a:r>
              <a:rPr lang="en-IN" dirty="0"/>
              <a:t> to algebraic Structures and properties. Types of algebraic structures: Semi group, Monoid, Group, Abelian group and Properties of group. Subgroup, Cyclic group, Cosets, Permutation groups, Homomorphism and Isomorphism of groups. </a:t>
            </a:r>
            <a:endParaRPr lang="en-IN" sz="1600" dirty="0"/>
          </a:p>
          <a:p>
            <a:r>
              <a:rPr lang="en-IN" b="1" dirty="0"/>
              <a:t>Rings and Fields</a:t>
            </a:r>
            <a:r>
              <a:rPr lang="en-IN" dirty="0"/>
              <a:t>: Definition and elementary properties of Rings and Fields. </a:t>
            </a:r>
            <a:endParaRPr lang="en-IN" sz="1600" dirty="0"/>
          </a:p>
          <a:p>
            <a:pPr algn="just">
              <a:buNone/>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down)">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wipe(down)">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down)">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630086-7462-43B0-A876-ECAB0DB9F32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200152" y="7"/>
            <a:ext cx="793391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Binary 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cxnSp>
        <p:nvCxnSpPr>
          <p:cNvPr id="5" name="Straight Connector 4"/>
          <p:cNvCxnSpPr/>
          <p:nvPr/>
        </p:nvCxnSpPr>
        <p:spPr>
          <a:xfrm flipV="1">
            <a:off x="7315200" y="1504950"/>
            <a:ext cx="76200" cy="22860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694" t="34632" r="27741" b="25599"/>
          <a:stretch/>
        </p:blipFill>
        <p:spPr bwMode="auto">
          <a:xfrm>
            <a:off x="1755096" y="1338943"/>
            <a:ext cx="6093504" cy="2909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755096" y="753130"/>
            <a:ext cx="6017304" cy="646331"/>
          </a:xfrm>
          <a:prstGeom prst="rect">
            <a:avLst/>
          </a:prstGeom>
        </p:spPr>
        <p:txBody>
          <a:bodyPr wrap="square">
            <a:spAutoFit/>
          </a:bodyPr>
          <a:lstStyle/>
          <a:p>
            <a:pPr algn="just"/>
            <a:r>
              <a:rPr lang="en-US" sz="1800" dirty="0"/>
              <a:t>The pairs in this relation are displayed both graphically and in tabular form in following figure.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379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624778"/>
            <a:ext cx="7086600" cy="408057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Domain of Relation:</a:t>
            </a:r>
            <a:r>
              <a:rPr lang="en-US" sz="1800" dirty="0">
                <a:latin typeface="Times New Roman" panose="02020603050405020304" pitchFamily="18" charset="0"/>
                <a:cs typeface="Times New Roman" panose="02020603050405020304" pitchFamily="18" charset="0"/>
              </a:rPr>
              <a:t> The Domain of relation R is the set of elements in P which are related to some elements in Q, or it is the set of all first entries of the ordered pairs in R. It is denoted by DOM (R).</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Range of Relation:</a:t>
            </a:r>
            <a:r>
              <a:rPr lang="en-US" sz="1800" dirty="0">
                <a:latin typeface="Times New Roman" panose="02020603050405020304" pitchFamily="18" charset="0"/>
                <a:cs typeface="Times New Roman" panose="02020603050405020304" pitchFamily="18" charset="0"/>
              </a:rPr>
              <a:t> The range of relation R is the set of elements in Q which are related to some element in P, or it is the set of all second entries of the ordered pairs in R. It is denoted by RAN (R).</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 Relation between even position of A to odd positions of B</a:t>
            </a:r>
          </a:p>
          <a:p>
            <a:pPr marL="0" indent="0" algn="just">
              <a:buNone/>
            </a:pPr>
            <a:r>
              <a:rPr lang="pt-BR" sz="1800" dirty="0">
                <a:latin typeface="Times New Roman" panose="02020603050405020304" pitchFamily="18" charset="0"/>
                <a:cs typeface="Times New Roman" panose="02020603050405020304" pitchFamily="18" charset="0"/>
              </a:rPr>
              <a:t>	Let A = {1, 2, 3, 4}  </a:t>
            </a:r>
          </a:p>
          <a:p>
            <a:pPr marL="0" indent="0" algn="just">
              <a:buNone/>
            </a:pPr>
            <a:r>
              <a:rPr lang="pt-BR" sz="1800" dirty="0">
                <a:latin typeface="Times New Roman" panose="02020603050405020304" pitchFamily="18" charset="0"/>
                <a:cs typeface="Times New Roman" panose="02020603050405020304" pitchFamily="18" charset="0"/>
              </a:rPr>
              <a:t>	      B = {a, b, c, d, e}  </a:t>
            </a:r>
          </a:p>
          <a:p>
            <a:pPr marL="0" indent="0" algn="just">
              <a:buNone/>
            </a:pPr>
            <a:r>
              <a:rPr lang="pt-BR" sz="1800" dirty="0">
                <a:latin typeface="Times New Roman" panose="02020603050405020304" pitchFamily="18" charset="0"/>
                <a:cs typeface="Times New Roman" panose="02020603050405020304" pitchFamily="18" charset="0"/>
              </a:rPr>
              <a:t>    	R = {(2, a), (2, c), (2, e), (4, a), (4, c), (4, e)}. </a:t>
            </a:r>
          </a:p>
          <a:p>
            <a:pPr marL="0" indent="0" algn="just">
              <a:buNone/>
            </a:pPr>
            <a:r>
              <a:rPr lang="en-IN" sz="1800" b="1" dirty="0">
                <a:latin typeface="Times New Roman" panose="02020603050405020304" pitchFamily="18" charset="0"/>
                <a:cs typeface="Times New Roman" panose="02020603050405020304" pitchFamily="18" charset="0"/>
              </a:rPr>
              <a:t>Solution:</a:t>
            </a:r>
            <a:endParaRPr lang="pt-BR" sz="1800" dirty="0">
              <a:latin typeface="Times New Roman" panose="02020603050405020304" pitchFamily="18" charset="0"/>
              <a:cs typeface="Times New Roman" panose="02020603050405020304" pitchFamily="18" charset="0"/>
            </a:endParaRP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|DOM (R)| = 2, 4</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RAN (R) = {a, c, e}</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80AF3E-EA72-4B2C-8528-BF54F876938B}"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14450" y="7"/>
            <a:ext cx="78295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Domain and Range of Relation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6944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85800"/>
            <a:ext cx="7029450" cy="401954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Consider a relation R from a set A to set B. The complement of relation R denoted by </a:t>
            </a:r>
            <a:r>
              <a:rPr lang="en-US" sz="1800" dirty="0" err="1">
                <a:latin typeface="Times New Roman" panose="02020603050405020304" pitchFamily="18" charset="0"/>
                <a:cs typeface="Times New Roman" panose="02020603050405020304" pitchFamily="18" charset="0"/>
              </a:rPr>
              <a:t>R</a:t>
            </a:r>
            <a:r>
              <a:rPr lang="en-US" sz="1800" baseline="30000" dirty="0" err="1">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 is a relation from A to B such that</a:t>
            </a:r>
          </a:p>
          <a:p>
            <a:pPr marL="0" indent="0" algn="ctr">
              <a:buNone/>
            </a:pPr>
            <a:r>
              <a:rPr lang="en-US" altLang="en-US" sz="1800" dirty="0">
                <a:solidFill>
                  <a:srgbClr val="000000"/>
                </a:solidFill>
                <a:latin typeface="Times New Roman" panose="02020603050405020304" pitchFamily="18" charset="0"/>
                <a:cs typeface="Times New Roman" panose="02020603050405020304" pitchFamily="18" charset="0"/>
              </a:rPr>
              <a:t>(</a:t>
            </a:r>
            <a:r>
              <a:rPr lang="en-US" altLang="en-US" sz="1800" dirty="0" err="1">
                <a:solidFill>
                  <a:srgbClr val="000000"/>
                </a:solidFill>
                <a:latin typeface="Times New Roman" panose="02020603050405020304" pitchFamily="18" charset="0"/>
                <a:cs typeface="Times New Roman" panose="02020603050405020304" pitchFamily="18" charset="0"/>
              </a:rPr>
              <a:t>XxY</a:t>
            </a:r>
            <a:r>
              <a:rPr lang="en-US" altLang="en-US" sz="1800" dirty="0">
                <a:solidFill>
                  <a:srgbClr val="000000"/>
                </a:solidFill>
                <a:latin typeface="Times New Roman" panose="02020603050405020304" pitchFamily="18" charset="0"/>
                <a:cs typeface="Times New Roman" panose="02020603050405020304" pitchFamily="18" charset="0"/>
              </a:rPr>
              <a:t>-R) = </a:t>
            </a:r>
            <a:r>
              <a:rPr lang="en-US" altLang="en-US" sz="1800" dirty="0" err="1">
                <a:solidFill>
                  <a:srgbClr val="000000"/>
                </a:solidFill>
                <a:latin typeface="Times New Roman" panose="02020603050405020304" pitchFamily="18" charset="0"/>
                <a:cs typeface="Times New Roman" panose="02020603050405020304" pitchFamily="18" charset="0"/>
              </a:rPr>
              <a:t>R</a:t>
            </a:r>
            <a:r>
              <a:rPr lang="en-US" altLang="en-US" sz="1800" baseline="30000" dirty="0" err="1">
                <a:solidFill>
                  <a:srgbClr val="000000"/>
                </a:solidFill>
                <a:latin typeface="Times New Roman" panose="02020603050405020304" pitchFamily="18" charset="0"/>
                <a:cs typeface="Times New Roman" panose="02020603050405020304" pitchFamily="18" charset="0"/>
              </a:rPr>
              <a:t>c</a:t>
            </a:r>
            <a:r>
              <a:rPr lang="en-US" altLang="en-US" sz="1800" dirty="0">
                <a:solidFill>
                  <a:srgbClr val="000000"/>
                </a:solidFill>
                <a:latin typeface="Times New Roman" panose="02020603050405020304" pitchFamily="18" charset="0"/>
                <a:cs typeface="Times New Roman" panose="02020603050405020304" pitchFamily="18" charset="0"/>
              </a:rPr>
              <a:t> = {(a, b): (a, b) ∈ A x B and (a, b) ∉ R}.</a:t>
            </a:r>
          </a:p>
          <a:p>
            <a:pPr marL="0" indent="0">
              <a:buNone/>
            </a:pPr>
            <a:r>
              <a:rPr lang="en-IN" sz="1800" b="1" dirty="0">
                <a:latin typeface="Times New Roman" panose="02020603050405020304" pitchFamily="18" charset="0"/>
                <a:cs typeface="Times New Roman" panose="02020603050405020304" pitchFamily="18" charset="0"/>
              </a:rPr>
              <a:t>Example:</a:t>
            </a: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Consider the relation R from X to Y  </a:t>
            </a:r>
          </a:p>
          <a:p>
            <a:pPr marL="0" indent="0">
              <a:buNone/>
            </a:pPr>
            <a:r>
              <a:rPr lang="en-US" sz="1800" dirty="0">
                <a:latin typeface="Times New Roman" panose="02020603050405020304" pitchFamily="18" charset="0"/>
                <a:cs typeface="Times New Roman" panose="02020603050405020304" pitchFamily="18" charset="0"/>
              </a:rPr>
              <a:t>	        X = {1, 2, 3}  </a:t>
            </a:r>
          </a:p>
          <a:p>
            <a:pPr marL="0" indent="0">
              <a:buNone/>
            </a:pPr>
            <a:r>
              <a:rPr lang="en-US" sz="1800" dirty="0">
                <a:latin typeface="Times New Roman" panose="02020603050405020304" pitchFamily="18" charset="0"/>
                <a:cs typeface="Times New Roman" panose="02020603050405020304" pitchFamily="18" charset="0"/>
              </a:rPr>
              <a:t>	        Y = {8, 9}  </a:t>
            </a:r>
          </a:p>
          <a:p>
            <a:pPr marL="0" indent="0">
              <a:buNone/>
            </a:pPr>
            <a:r>
              <a:rPr lang="en-US" sz="1800" dirty="0">
                <a:latin typeface="Times New Roman" panose="02020603050405020304" pitchFamily="18" charset="0"/>
                <a:cs typeface="Times New Roman" panose="02020603050405020304" pitchFamily="18" charset="0"/>
              </a:rPr>
              <a:t> 	        R = {(1, 8), (2, 8), (1, 9), (3, 9)}  </a:t>
            </a:r>
          </a:p>
          <a:p>
            <a:pPr marL="0" indent="0">
              <a:buNone/>
            </a:pPr>
            <a:r>
              <a:rPr lang="en-US" sz="1800" dirty="0">
                <a:latin typeface="Times New Roman" panose="02020603050405020304" pitchFamily="18" charset="0"/>
                <a:cs typeface="Times New Roman" panose="02020603050405020304" pitchFamily="18" charset="0"/>
              </a:rPr>
              <a:t>	Find the complement relation of R.  </a:t>
            </a:r>
          </a:p>
          <a:p>
            <a:pPr marL="0" indent="0">
              <a:buNone/>
            </a:pPr>
            <a:r>
              <a:rPr lang="en-IN" sz="1800" b="1" dirty="0">
                <a:latin typeface="Times New Roman" panose="02020603050405020304" pitchFamily="18" charset="0"/>
                <a:cs typeface="Times New Roman" panose="02020603050405020304" pitchFamily="18" charset="0"/>
              </a:rPr>
              <a:t>Solution:</a:t>
            </a:r>
            <a:endParaRPr lang="en-US" sz="1800" dirty="0">
              <a:latin typeface="Times New Roman" panose="02020603050405020304" pitchFamily="18" charset="0"/>
              <a:cs typeface="Times New Roman" panose="02020603050405020304" pitchFamily="18" charset="0"/>
            </a:endParaRP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X </a:t>
            </a:r>
            <a:r>
              <a:rPr lang="en-US" altLang="en-US" sz="1800" dirty="0" err="1">
                <a:solidFill>
                  <a:srgbClr val="000000"/>
                </a:solidFill>
                <a:latin typeface="Times New Roman" panose="02020603050405020304" pitchFamily="18" charset="0"/>
                <a:cs typeface="Times New Roman" panose="02020603050405020304" pitchFamily="18" charset="0"/>
              </a:rPr>
              <a:t>x</a:t>
            </a:r>
            <a:r>
              <a:rPr lang="en-US" altLang="en-US" sz="1800" dirty="0">
                <a:solidFill>
                  <a:srgbClr val="000000"/>
                </a:solidFill>
                <a:latin typeface="Times New Roman" panose="02020603050405020304" pitchFamily="18" charset="0"/>
                <a:cs typeface="Times New Roman" panose="02020603050405020304" pitchFamily="18" charset="0"/>
              </a:rPr>
              <a:t> Y = {(1, 8), (2, 8), (3, 8), (1, 9), (2, 9), (3, 9)} </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Now we find the complement relation R from X </a:t>
            </a:r>
            <a:r>
              <a:rPr lang="en-US" altLang="en-US" sz="1800" dirty="0" err="1">
                <a:solidFill>
                  <a:srgbClr val="000000"/>
                </a:solidFill>
                <a:latin typeface="Times New Roman" panose="02020603050405020304" pitchFamily="18" charset="0"/>
                <a:cs typeface="Times New Roman" panose="02020603050405020304" pitchFamily="18" charset="0"/>
              </a:rPr>
              <a:t>x</a:t>
            </a:r>
            <a:r>
              <a:rPr lang="en-US" altLang="en-US" sz="1800" dirty="0">
                <a:solidFill>
                  <a:srgbClr val="000000"/>
                </a:solidFill>
                <a:latin typeface="Times New Roman" panose="02020603050405020304" pitchFamily="18" charset="0"/>
                <a:cs typeface="Times New Roman" panose="02020603050405020304" pitchFamily="18" charset="0"/>
              </a:rPr>
              <a:t> Y </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a:t>
            </a:r>
            <a:r>
              <a:rPr lang="en-US" altLang="en-US" sz="1800" dirty="0" err="1">
                <a:solidFill>
                  <a:srgbClr val="000000"/>
                </a:solidFill>
                <a:latin typeface="Times New Roman" panose="02020603050405020304" pitchFamily="18" charset="0"/>
                <a:cs typeface="Times New Roman" panose="02020603050405020304" pitchFamily="18" charset="0"/>
              </a:rPr>
              <a:t>R</a:t>
            </a:r>
            <a:r>
              <a:rPr lang="en-US" altLang="en-US" sz="1800" baseline="30000" dirty="0" err="1">
                <a:solidFill>
                  <a:srgbClr val="000000"/>
                </a:solidFill>
                <a:latin typeface="Times New Roman" panose="02020603050405020304" pitchFamily="18" charset="0"/>
                <a:cs typeface="Times New Roman" panose="02020603050405020304" pitchFamily="18" charset="0"/>
              </a:rPr>
              <a:t>c</a:t>
            </a:r>
            <a:r>
              <a:rPr lang="en-US" altLang="en-US" sz="1800" dirty="0">
                <a:solidFill>
                  <a:srgbClr val="000000"/>
                </a:solidFill>
                <a:latin typeface="Times New Roman" panose="02020603050405020304" pitchFamily="18" charset="0"/>
                <a:cs typeface="Times New Roman" panose="02020603050405020304" pitchFamily="18" charset="0"/>
              </a:rPr>
              <a:t> = {(3, 8), (2, 9)}</a:t>
            </a:r>
            <a:r>
              <a:rPr lang="en-US" altLang="en-US" sz="1800" dirty="0">
                <a:latin typeface="Times New Roman" panose="02020603050405020304" pitchFamily="18" charset="0"/>
                <a:cs typeface="Times New Roman" panose="02020603050405020304" pitchFamily="18" charset="0"/>
              </a:rPr>
              <a:t> </a:t>
            </a:r>
          </a:p>
          <a:p>
            <a:pPr marL="0" indent="0">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5F1C1C7-5B35-4DB9-8C23-3673E12FA077}"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Complement of a 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80044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200900" cy="4286251"/>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Consider a relation R from a set A to set B i.e. R ⊆ A x B. The inverse of relation R denoted by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a relation from B to A i.e.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 B x A such that</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{(b, a): (a, b) ∈ R}.</a:t>
            </a:r>
          </a:p>
          <a:p>
            <a:pPr marL="0" indent="0" algn="just">
              <a:buNone/>
            </a:pPr>
            <a:r>
              <a:rPr lang="en-IN" sz="1800" b="1" dirty="0">
                <a:latin typeface="Times New Roman" panose="02020603050405020304" pitchFamily="18" charset="0"/>
                <a:cs typeface="Times New Roman" panose="02020603050405020304" pitchFamily="18" charset="0"/>
              </a:rPr>
              <a:t>Example:</a:t>
            </a:r>
            <a:r>
              <a:rPr lang="en-US" altLang="en-US" sz="1800" dirty="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Consider the relation R from X to Y  </a:t>
            </a:r>
          </a:p>
          <a:p>
            <a:pPr marL="0" indent="0" algn="just">
              <a:buNone/>
            </a:pPr>
            <a:r>
              <a:rPr lang="en-US" sz="1800" dirty="0">
                <a:latin typeface="Times New Roman" panose="02020603050405020304" pitchFamily="18" charset="0"/>
                <a:cs typeface="Times New Roman" panose="02020603050405020304" pitchFamily="18" charset="0"/>
              </a:rPr>
              <a:t>	        X = {1, 2, 3}  </a:t>
            </a:r>
          </a:p>
          <a:p>
            <a:pPr marL="0" indent="0" algn="just">
              <a:buNone/>
            </a:pPr>
            <a:r>
              <a:rPr lang="en-US" sz="1800" dirty="0">
                <a:latin typeface="Times New Roman" panose="02020603050405020304" pitchFamily="18" charset="0"/>
                <a:cs typeface="Times New Roman" panose="02020603050405020304" pitchFamily="18" charset="0"/>
              </a:rPr>
              <a:t>	        Y = {8, 9} </a:t>
            </a:r>
          </a:p>
          <a:p>
            <a:pPr marL="0" indent="0" algn="just">
              <a:buNone/>
            </a:pPr>
            <a:r>
              <a:rPr lang="en-US" sz="1800" dirty="0">
                <a:latin typeface="Times New Roman" panose="02020603050405020304" pitchFamily="18" charset="0"/>
                <a:cs typeface="Times New Roman" panose="02020603050405020304" pitchFamily="18" charset="0"/>
              </a:rPr>
              <a:t>X </a:t>
            </a:r>
            <a:r>
              <a:rPr lang="en-US" sz="1800" dirty="0" err="1">
                <a:latin typeface="Times New Roman" panose="02020603050405020304" pitchFamily="18" charset="0"/>
                <a:cs typeface="Times New Roman" panose="02020603050405020304" pitchFamily="18" charset="0"/>
              </a:rPr>
              <a:t>xY</a:t>
            </a:r>
            <a:r>
              <a:rPr lang="en-US" sz="1800" dirty="0">
                <a:latin typeface="Times New Roman" panose="02020603050405020304" pitchFamily="18" charset="0"/>
                <a:cs typeface="Times New Roman" panose="02020603050405020304" pitchFamily="18" charset="0"/>
              </a:rPr>
              <a:t>= {(1,8) (2,8), (3,8), (1,9) (2,9), (3,9)} </a:t>
            </a:r>
          </a:p>
          <a:p>
            <a:pPr marL="0" indent="0" algn="just">
              <a:buNone/>
            </a:pPr>
            <a:r>
              <a:rPr lang="en-US" sz="1800" dirty="0">
                <a:latin typeface="Times New Roman" panose="02020603050405020304" pitchFamily="18" charset="0"/>
                <a:cs typeface="Times New Roman" panose="02020603050405020304" pitchFamily="18" charset="0"/>
              </a:rPr>
              <a:t> 	        R = {(1, 8), (2, 8), (1, 9), (3, 9)}  </a:t>
            </a:r>
          </a:p>
          <a:p>
            <a:pPr marL="0" indent="0" algn="just">
              <a:buNone/>
            </a:pPr>
            <a:r>
              <a:rPr lang="en-US" sz="1800" dirty="0">
                <a:latin typeface="Times New Roman" panose="02020603050405020304" pitchFamily="18" charset="0"/>
                <a:cs typeface="Times New Roman" panose="02020603050405020304" pitchFamily="18" charset="0"/>
              </a:rPr>
              <a:t>	Find the inverse relation of R.  </a:t>
            </a:r>
          </a:p>
          <a:p>
            <a:pPr marL="0" indent="0" algn="just">
              <a:buNone/>
            </a:pPr>
            <a:r>
              <a:rPr lang="en-IN" sz="1800" b="1" dirty="0">
                <a:latin typeface="Times New Roman" panose="02020603050405020304" pitchFamily="18" charset="0"/>
                <a:cs typeface="Times New Roman" panose="02020603050405020304" pitchFamily="18" charset="0"/>
              </a:rPr>
              <a:t>Solution:</a:t>
            </a:r>
            <a:endParaRPr lang="en-US" sz="1800" dirty="0">
              <a:latin typeface="Times New Roman" panose="02020603050405020304" pitchFamily="18" charset="0"/>
              <a:cs typeface="Times New Roman" panose="02020603050405020304" pitchFamily="18" charset="0"/>
            </a:endParaRP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{(8, 1), (8, 2), (9, 1), (9, 3)}</a:t>
            </a:r>
            <a:r>
              <a:rPr lang="en-US" alt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782D6E-090E-42CC-9C37-F74A08B2014C}"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Inverse of a Relation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045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428625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Let A ={1, 2, 3} and B={1, 2, 3, 4}. The relations R1 and R2 from A to B are given as</a:t>
            </a:r>
          </a:p>
          <a:p>
            <a:pPr marL="0" indent="0">
              <a:buNone/>
            </a:pPr>
            <a:r>
              <a:rPr lang="en-US" sz="1800" dirty="0">
                <a:latin typeface="Times New Roman" panose="02020603050405020304" pitchFamily="18" charset="0"/>
                <a:cs typeface="Times New Roman" panose="02020603050405020304" pitchFamily="18" charset="0"/>
              </a:rPr>
              <a:t>R1 = {(1, 1), (2, 2), (3, 3)} and R2 = {(1, 1), (1, 2), (1, 3), (1, 4)}</a:t>
            </a:r>
          </a:p>
          <a:p>
            <a:pPr marL="0" indent="0">
              <a:buNone/>
            </a:pPr>
            <a:r>
              <a:rPr lang="en-US" sz="1800" dirty="0">
                <a:latin typeface="Times New Roman" panose="02020603050405020304" pitchFamily="18" charset="0"/>
                <a:cs typeface="Times New Roman" panose="02020603050405020304" pitchFamily="18" charset="0"/>
              </a:rPr>
              <a:t>Therefore</a:t>
            </a:r>
          </a:p>
          <a:p>
            <a:pPr marL="0" indent="0">
              <a:buNone/>
            </a:pPr>
            <a:r>
              <a:rPr lang="en-US" sz="1800" dirty="0">
                <a:latin typeface="Times New Roman" panose="02020603050405020304" pitchFamily="18" charset="0"/>
                <a:cs typeface="Times New Roman" panose="02020603050405020304" pitchFamily="18" charset="0"/>
              </a:rPr>
              <a:t>R1</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R2 = {(1, 1), (1, 2), (1, 3), (1, 4), (2, 2), (3, 3)}</a:t>
            </a:r>
          </a:p>
          <a:p>
            <a:pPr marL="0" indent="0">
              <a:buNone/>
            </a:pPr>
            <a:r>
              <a:rPr lang="en-US" sz="1800" dirty="0">
                <a:latin typeface="Times New Roman" panose="02020603050405020304" pitchFamily="18" charset="0"/>
                <a:cs typeface="Times New Roman" panose="02020603050405020304" pitchFamily="18" charset="0"/>
              </a:rPr>
              <a:t>R1 </a:t>
            </a:r>
            <a:r>
              <a:rPr lang="en-US" altLang="en-US" sz="1800" dirty="0">
                <a:solidFill>
                  <a:srgbClr val="0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R2 = {(1, 1)}</a:t>
            </a:r>
          </a:p>
          <a:p>
            <a:pPr marL="0" indent="0">
              <a:buNone/>
            </a:pPr>
            <a:r>
              <a:rPr lang="en-US" sz="1800" dirty="0">
                <a:latin typeface="Times New Roman" panose="02020603050405020304" pitchFamily="18" charset="0"/>
                <a:cs typeface="Times New Roman" panose="02020603050405020304" pitchFamily="18" charset="0"/>
              </a:rPr>
              <a:t>R1 – R2 = {(2, 2), (3, 3)}</a:t>
            </a:r>
          </a:p>
          <a:p>
            <a:pPr marL="0" indent="0">
              <a:buNone/>
            </a:pPr>
            <a:r>
              <a:rPr lang="en-US" sz="1800" dirty="0">
                <a:latin typeface="Times New Roman" panose="02020603050405020304" pitchFamily="18" charset="0"/>
                <a:cs typeface="Times New Roman" panose="02020603050405020304" pitchFamily="18" charset="0"/>
              </a:rPr>
              <a:t>R2 – R1= {(1, 2), (1, 3), (1, 4)}</a:t>
            </a:r>
          </a:p>
        </p:txBody>
      </p:sp>
      <p:sp>
        <p:nvSpPr>
          <p:cNvPr id="4" name="Date Placeholder 3"/>
          <p:cNvSpPr>
            <a:spLocks noGrp="1"/>
          </p:cNvSpPr>
          <p:nvPr>
            <p:ph type="dt" sz="half" idx="10"/>
          </p:nvPr>
        </p:nvSpPr>
        <p:spPr/>
        <p:txBody>
          <a:bodyPr/>
          <a:lstStyle/>
          <a:p>
            <a:fld id="{77FF3849-090B-4B3B-B5C6-C39E857E8870}"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Operations of a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23158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628650" y="636686"/>
            <a:ext cx="8229600" cy="3992464"/>
          </a:xfrm>
          <a:blipFill>
            <a:blip r:embed="rId2" cstate="print"/>
            <a:stretch>
              <a:fillRect l="-462" t="-15714"/>
            </a:stretch>
          </a:blipFill>
        </p:spPr>
        <p:txBody>
          <a:bodyPr/>
          <a:lstStyle/>
          <a:p>
            <a:r>
              <a:rPr lang="en-US" dirty="0">
                <a:noFill/>
              </a:rPr>
              <a:t>  </a:t>
            </a:r>
          </a:p>
        </p:txBody>
      </p:sp>
      <p:sp>
        <p:nvSpPr>
          <p:cNvPr id="4" name="Date Placeholder 3"/>
          <p:cNvSpPr>
            <a:spLocks noGrp="1"/>
          </p:cNvSpPr>
          <p:nvPr>
            <p:ph type="dt" sz="half" idx="10"/>
          </p:nvPr>
        </p:nvSpPr>
        <p:spPr/>
        <p:txBody>
          <a:bodyPr/>
          <a:lstStyle/>
          <a:p>
            <a:fld id="{CD5077EE-7D27-40DD-889C-336755BA6D2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24774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7315200" cy="392579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2. Relation as a Directed Graph:</a:t>
            </a:r>
            <a:r>
              <a:rPr lang="en-US" sz="1800" dirty="0">
                <a:latin typeface="Times New Roman" panose="02020603050405020304" pitchFamily="18" charset="0"/>
                <a:cs typeface="Times New Roman" panose="02020603050405020304" pitchFamily="18" charset="0"/>
              </a:rPr>
              <a:t> There is another way of picturing a relation R when R is a relation from a finite set to itself.</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	A = {1, 2, 3, 4}  </a:t>
            </a:r>
          </a:p>
          <a:p>
            <a:pPr marL="0" indent="0">
              <a:buNone/>
            </a:pPr>
            <a:r>
              <a:rPr lang="pt-BR" sz="1800" dirty="0">
                <a:latin typeface="Times New Roman" panose="02020603050405020304" pitchFamily="18" charset="0"/>
                <a:cs typeface="Times New Roman" panose="02020603050405020304" pitchFamily="18" charset="0"/>
              </a:rPr>
              <a:t>	R = {(1, 2) (2, 2) (2, 4) (3, 2) (3, 4) (4, 1) (4, 3)} </a:t>
            </a:r>
          </a:p>
          <a:p>
            <a:pPr marL="0" indent="0">
              <a:buNone/>
            </a:pPr>
            <a:endParaRPr lang="pt-BR"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02E9AB2-FFBA-4A31-B2D3-8F662B4F05BD}"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4098" name="Picture 2" descr="Representa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6200" y="2343150"/>
            <a:ext cx="2343150" cy="230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2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 calcmode="lin" valueType="num">
                                      <p:cBhvr>
                                        <p:cTn id="31" dur="500" fill="hold"/>
                                        <p:tgtEl>
                                          <p:spTgt spid="4098"/>
                                        </p:tgtEl>
                                        <p:attrNameLst>
                                          <p:attrName>ppt_w</p:attrName>
                                        </p:attrNameLst>
                                      </p:cBhvr>
                                      <p:tavLst>
                                        <p:tav tm="0">
                                          <p:val>
                                            <p:fltVal val="0"/>
                                          </p:val>
                                        </p:tav>
                                        <p:tav tm="100000">
                                          <p:val>
                                            <p:strVal val="#ppt_w"/>
                                          </p:val>
                                        </p:tav>
                                      </p:tavLst>
                                    </p:anim>
                                    <p:anim calcmode="lin" valueType="num">
                                      <p:cBhvr>
                                        <p:cTn id="32" dur="500" fill="hold"/>
                                        <p:tgtEl>
                                          <p:spTgt spid="4098"/>
                                        </p:tgtEl>
                                        <p:attrNameLst>
                                          <p:attrName>ppt_h</p:attrName>
                                        </p:attrNameLst>
                                      </p:cBhvr>
                                      <p:tavLst>
                                        <p:tav tm="0">
                                          <p:val>
                                            <p:fltVal val="0"/>
                                          </p:val>
                                        </p:tav>
                                        <p:tav tm="100000">
                                          <p:val>
                                            <p:strVal val="#ppt_h"/>
                                          </p:val>
                                        </p:tav>
                                      </p:tavLst>
                                    </p:anim>
                                    <p:animEffect transition="in" filter="fade">
                                      <p:cBhvr>
                                        <p:cTn id="33"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7029450" cy="3925791"/>
          </a:xfrm>
        </p:spPr>
        <p:txBody>
          <a:bodyPr>
            <a:noAutofit/>
          </a:bodyPr>
          <a:lstStyle/>
          <a:p>
            <a:pPr marL="0" indent="0">
              <a:buNone/>
            </a:pPr>
            <a:r>
              <a:rPr lang="en-US" sz="1800" b="1" dirty="0">
                <a:solidFill>
                  <a:srgbClr val="000000"/>
                </a:solidFill>
                <a:latin typeface="Times New Roman" panose="02020603050405020304" pitchFamily="18" charset="0"/>
                <a:cs typeface="Times New Roman" panose="02020603050405020304" pitchFamily="18" charset="0"/>
              </a:rPr>
              <a:t>3. Relation as an Arrow Diagram:</a:t>
            </a:r>
            <a:r>
              <a:rPr lang="en-US" sz="1800" dirty="0">
                <a:solidFill>
                  <a:srgbClr val="000000"/>
                </a:solidFill>
                <a:latin typeface="Times New Roman" panose="02020603050405020304" pitchFamily="18" charset="0"/>
                <a:cs typeface="Times New Roman" panose="02020603050405020304" pitchFamily="18" charset="0"/>
              </a:rPr>
              <a:t> If P and Q are finite sets and R is a relation from P to Q. Relation R can be represented as an arrow diagram as follows.</a:t>
            </a:r>
          </a:p>
          <a:p>
            <a:pPr marL="0" indent="0">
              <a:buNone/>
            </a:pPr>
            <a:r>
              <a:rPr lang="en-US" sz="1800" b="1" dirty="0">
                <a:solidFill>
                  <a:srgbClr val="000000"/>
                </a:solidFill>
                <a:latin typeface="Times New Roman" panose="02020603050405020304" pitchFamily="18" charset="0"/>
                <a:cs typeface="Times New Roman" panose="02020603050405020304" pitchFamily="18" charset="0"/>
              </a:rPr>
              <a:t>Example:</a:t>
            </a: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	Let P = {1, 2, 3, 4}  </a:t>
            </a:r>
          </a:p>
          <a:p>
            <a:pPr marL="0" indent="0">
              <a:buNone/>
            </a:pPr>
            <a:r>
              <a:rPr lang="pt-BR" sz="1800" dirty="0">
                <a:latin typeface="Times New Roman" panose="02020603050405020304" pitchFamily="18" charset="0"/>
                <a:cs typeface="Times New Roman" panose="02020603050405020304" pitchFamily="18" charset="0"/>
              </a:rPr>
              <a:t>	      Q = {a, b, c, d}  </a:t>
            </a:r>
          </a:p>
          <a:p>
            <a:pPr marL="0" indent="0">
              <a:buNone/>
            </a:pPr>
            <a:r>
              <a:rPr lang="pt-BR" sz="1800" dirty="0">
                <a:latin typeface="Times New Roman" panose="02020603050405020304" pitchFamily="18" charset="0"/>
                <a:cs typeface="Times New Roman" panose="02020603050405020304" pitchFamily="18" charset="0"/>
              </a:rPr>
              <a:t>R = {(1, a), (1, b), (2, a), (3, a), (4, b), (4, c), (4, d)  </a:t>
            </a:r>
          </a:p>
          <a:p>
            <a:pPr marL="0" indent="0">
              <a:buNone/>
            </a:pPr>
            <a:r>
              <a:rPr lang="en-US" sz="1800" dirty="0">
                <a:latin typeface="Times New Roman" panose="02020603050405020304" pitchFamily="18" charset="0"/>
                <a:cs typeface="Times New Roman" panose="02020603050405020304" pitchFamily="18" charset="0"/>
              </a:rPr>
              <a:t>The arrow diagram of relation R is shown in fig:</a:t>
            </a:r>
          </a:p>
          <a:p>
            <a:pPr marL="0" indent="0">
              <a:buNone/>
            </a:pPr>
            <a:br>
              <a:rPr lang="en-US" sz="1800" dirty="0">
                <a:latin typeface="Times New Roman" panose="02020603050405020304" pitchFamily="18" charset="0"/>
                <a:cs typeface="Times New Roman" panose="02020603050405020304" pitchFamily="18" charset="0"/>
              </a:rPr>
            </a:br>
            <a:endParaRPr lang="pt-BR"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D140DE-4AF2-4A64-97FB-0960E80122D7}"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4100" name="Picture 4" descr="Representa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504950"/>
            <a:ext cx="2971799"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100"/>
                                        </p:tgtEl>
                                        <p:attrNameLst>
                                          <p:attrName>style.visibility</p:attrName>
                                        </p:attrNameLst>
                                      </p:cBhvr>
                                      <p:to>
                                        <p:strVal val="visible"/>
                                      </p:to>
                                    </p:set>
                                    <p:anim calcmode="lin" valueType="num">
                                      <p:cBhvr>
                                        <p:cTn id="49" dur="500" fill="hold"/>
                                        <p:tgtEl>
                                          <p:spTgt spid="4100"/>
                                        </p:tgtEl>
                                        <p:attrNameLst>
                                          <p:attrName>ppt_w</p:attrName>
                                        </p:attrNameLst>
                                      </p:cBhvr>
                                      <p:tavLst>
                                        <p:tav tm="0">
                                          <p:val>
                                            <p:fltVal val="0"/>
                                          </p:val>
                                        </p:tav>
                                        <p:tav tm="100000">
                                          <p:val>
                                            <p:strVal val="#ppt_w"/>
                                          </p:val>
                                        </p:tav>
                                      </p:tavLst>
                                    </p:anim>
                                    <p:anim calcmode="lin" valueType="num">
                                      <p:cBhvr>
                                        <p:cTn id="50" dur="500" fill="hold"/>
                                        <p:tgtEl>
                                          <p:spTgt spid="4100"/>
                                        </p:tgtEl>
                                        <p:attrNameLst>
                                          <p:attrName>ppt_h</p:attrName>
                                        </p:attrNameLst>
                                      </p:cBhvr>
                                      <p:tavLst>
                                        <p:tav tm="0">
                                          <p:val>
                                            <p:fltVal val="0"/>
                                          </p:val>
                                        </p:tav>
                                        <p:tav tm="100000">
                                          <p:val>
                                            <p:strVal val="#ppt_h"/>
                                          </p:val>
                                        </p:tav>
                                      </p:tavLst>
                                    </p:anim>
                                    <p:animEffect transition="in" filter="fade">
                                      <p:cBhvr>
                                        <p:cTn id="5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7143750" cy="3394473"/>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4. Relation as a Table:</a:t>
            </a:r>
            <a:r>
              <a:rPr lang="en-US" sz="1800" dirty="0">
                <a:latin typeface="Times New Roman" panose="02020603050405020304" pitchFamily="18" charset="0"/>
                <a:cs typeface="Times New Roman" panose="02020603050405020304" pitchFamily="18" charset="0"/>
              </a:rPr>
              <a:t> If P and Q are finite sets and R is a relation from P to Q. Relation R can be represented in tabular form.</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Let P = {1, 2, 3, 4}   </a:t>
            </a:r>
          </a:p>
          <a:p>
            <a:pPr marL="0" indent="0" algn="just">
              <a:buNone/>
            </a:pPr>
            <a:r>
              <a:rPr lang="en-IN" sz="1800" dirty="0">
                <a:latin typeface="Times New Roman" panose="02020603050405020304" pitchFamily="18" charset="0"/>
                <a:cs typeface="Times New Roman" panose="02020603050405020304" pitchFamily="18" charset="0"/>
              </a:rPr>
              <a:t>	  </a:t>
            </a:r>
            <a:r>
              <a:rPr lang="pl-PL" sz="1800" dirty="0">
                <a:latin typeface="Times New Roman" panose="02020603050405020304" pitchFamily="18" charset="0"/>
                <a:cs typeface="Times New Roman" panose="02020603050405020304" pitchFamily="18" charset="0"/>
              </a:rPr>
              <a:t>    Q = {x, y, z, k}  </a:t>
            </a:r>
          </a:p>
          <a:p>
            <a:pPr marL="0" indent="0" algn="just">
              <a:buNone/>
            </a:pPr>
            <a:r>
              <a:rPr lang="pl-PL" sz="1800" dirty="0">
                <a:latin typeface="Times New Roman" panose="02020603050405020304" pitchFamily="18" charset="0"/>
                <a:cs typeface="Times New Roman" panose="02020603050405020304" pitchFamily="18" charset="0"/>
              </a:rPr>
              <a:t>R = {(1, x), (1, y), (2, z), (3, z), (4, k)}.</a:t>
            </a:r>
          </a:p>
          <a:p>
            <a:pPr marL="0" indent="0" algn="just">
              <a:buNone/>
            </a:pPr>
            <a:r>
              <a:rPr lang="en-US" sz="1800" dirty="0">
                <a:latin typeface="Times New Roman" panose="02020603050405020304" pitchFamily="18" charset="0"/>
                <a:cs typeface="Times New Roman" panose="02020603050405020304" pitchFamily="18" charset="0"/>
              </a:rPr>
              <a:t>The tabular form of relation as shown in fig:</a:t>
            </a:r>
          </a:p>
        </p:txBody>
      </p:sp>
      <p:sp>
        <p:nvSpPr>
          <p:cNvPr id="4" name="Date Placeholder 3"/>
          <p:cNvSpPr>
            <a:spLocks noGrp="1"/>
          </p:cNvSpPr>
          <p:nvPr>
            <p:ph type="dt" sz="half" idx="10"/>
          </p:nvPr>
        </p:nvSpPr>
        <p:spPr/>
        <p:txBody>
          <a:bodyPr/>
          <a:lstStyle/>
          <a:p>
            <a:fld id="{A2F195CB-23E3-4361-BE14-F2AD33C2B611}"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58</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Representation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5122" name="Picture 2" descr="Representa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200150"/>
            <a:ext cx="3028949"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09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122"/>
                                        </p:tgtEl>
                                        <p:attrNameLst>
                                          <p:attrName>style.visibility</p:attrName>
                                        </p:attrNameLst>
                                      </p:cBhvr>
                                      <p:to>
                                        <p:strVal val="visible"/>
                                      </p:to>
                                    </p:set>
                                    <p:anim calcmode="lin" valueType="num">
                                      <p:cBhvr>
                                        <p:cTn id="43" dur="500" fill="hold"/>
                                        <p:tgtEl>
                                          <p:spTgt spid="5122"/>
                                        </p:tgtEl>
                                        <p:attrNameLst>
                                          <p:attrName>ppt_w</p:attrName>
                                        </p:attrNameLst>
                                      </p:cBhvr>
                                      <p:tavLst>
                                        <p:tav tm="0">
                                          <p:val>
                                            <p:fltVal val="0"/>
                                          </p:val>
                                        </p:tav>
                                        <p:tav tm="100000">
                                          <p:val>
                                            <p:strVal val="#ppt_w"/>
                                          </p:val>
                                        </p:tav>
                                      </p:tavLst>
                                    </p:anim>
                                    <p:anim calcmode="lin" valueType="num">
                                      <p:cBhvr>
                                        <p:cTn id="44" dur="500" fill="hold"/>
                                        <p:tgtEl>
                                          <p:spTgt spid="5122"/>
                                        </p:tgtEl>
                                        <p:attrNameLst>
                                          <p:attrName>ppt_h</p:attrName>
                                        </p:attrNameLst>
                                      </p:cBhvr>
                                      <p:tavLst>
                                        <p:tav tm="0">
                                          <p:val>
                                            <p:fltVal val="0"/>
                                          </p:val>
                                        </p:tav>
                                        <p:tav tm="100000">
                                          <p:val>
                                            <p:strVal val="#ppt_h"/>
                                          </p:val>
                                        </p:tav>
                                      </p:tavLst>
                                    </p:anim>
                                    <p:animEffect transition="in" filter="fade">
                                      <p:cBhvr>
                                        <p:cTn id="4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71501"/>
            <a:ext cx="7143750" cy="3735326"/>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Let A, B, and C be sets, and let R be a relation from A to B and let S be a relation from B to C. That is, R is a subset of A × B i.e. R </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  B and S is a subset of B × C i.e. S </a:t>
            </a:r>
            <a:r>
              <a:rPr lang="en-US" altLang="en-US" sz="1600" dirty="0">
                <a:solidFill>
                  <a:srgbClr val="0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 × C. Then R and S give rise to a relation from A to C indicated by R◦S and defined by:</a:t>
            </a:r>
          </a:p>
          <a:p>
            <a:pPr marL="0" indent="0" algn="ctr">
              <a:buNone/>
            </a:pPr>
            <a:r>
              <a:rPr lang="en-US" sz="1600" dirty="0">
                <a:latin typeface="Times New Roman" panose="02020603050405020304" pitchFamily="18" charset="0"/>
                <a:cs typeface="Times New Roman" panose="02020603050405020304" pitchFamily="18" charset="0"/>
              </a:rPr>
              <a:t>a (R◦S) is possible </a:t>
            </a:r>
            <a:r>
              <a:rPr lang="en-US" sz="1600" b="1" dirty="0">
                <a:latin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a:t>
            </a:r>
            <a:r>
              <a:rPr lang="en-US" sz="1600" dirty="0">
                <a:latin typeface="Times New Roman" panose="02020603050405020304" pitchFamily="18" charset="0"/>
                <a:cs typeface="Times New Roman" panose="02020603050405020304" pitchFamily="18" charset="0"/>
              </a:rPr>
              <a:t> some b ∈ B we have </a:t>
            </a:r>
            <a:r>
              <a:rPr lang="en-US" sz="1600" dirty="0" err="1">
                <a:latin typeface="Times New Roman" panose="02020603050405020304" pitchFamily="18" charset="0"/>
                <a:cs typeface="Times New Roman" panose="02020603050405020304" pitchFamily="18" charset="0"/>
              </a:rPr>
              <a:t>aRb</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bSc</a:t>
            </a:r>
            <a:r>
              <a:rPr lang="en-US" sz="1600" dirty="0">
                <a:latin typeface="Times New Roman" panose="02020603050405020304" pitchFamily="18" charset="0"/>
                <a:cs typeface="Times New Roman" panose="02020603050405020304" pitchFamily="18" charset="0"/>
              </a:rPr>
              <a:t>.   </a:t>
            </a:r>
          </a:p>
          <a:p>
            <a:pPr marL="0" indent="0" algn="ctr">
              <a:buNone/>
            </a:pPr>
            <a:r>
              <a:rPr lang="en-US" sz="1600" dirty="0">
                <a:latin typeface="Times New Roman" panose="02020603050405020304" pitchFamily="18" charset="0"/>
                <a:cs typeface="Times New Roman" panose="02020603050405020304" pitchFamily="18" charset="0"/>
              </a:rPr>
              <a:t>i.e. ,   </a:t>
            </a:r>
          </a:p>
          <a:p>
            <a:pPr marL="0" indent="0" algn="ctr">
              <a:buNone/>
            </a:pPr>
            <a:r>
              <a:rPr lang="en-US" sz="1600" dirty="0">
                <a:latin typeface="Times New Roman" panose="02020603050405020304" pitchFamily="18" charset="0"/>
                <a:cs typeface="Times New Roman" panose="02020603050405020304" pitchFamily="18" charset="0"/>
              </a:rPr>
              <a:t>R ◦ S = {(a, c)| there exists b ∈ B </a:t>
            </a:r>
            <a:r>
              <a:rPr lang="en-US" sz="1600" b="1" dirty="0">
                <a:latin typeface="Times New Roman" panose="02020603050405020304" pitchFamily="18" charset="0"/>
                <a:cs typeface="Times New Roman" panose="02020603050405020304" pitchFamily="18" charset="0"/>
              </a:rPr>
              <a:t>for</a:t>
            </a:r>
            <a:r>
              <a:rPr lang="en-US" sz="1600" dirty="0">
                <a:latin typeface="Times New Roman" panose="02020603050405020304" pitchFamily="18" charset="0"/>
                <a:cs typeface="Times New Roman" panose="02020603050405020304" pitchFamily="18" charset="0"/>
              </a:rPr>
              <a:t> which (a, b) ∈ R and (b, c) ∈ S}</a:t>
            </a:r>
          </a:p>
          <a:p>
            <a:pPr marL="0" indent="0" algn="just">
              <a:buNone/>
            </a:pPr>
            <a:r>
              <a:rPr lang="en-US" sz="1600" dirty="0">
                <a:latin typeface="Times New Roman" panose="02020603050405020304" pitchFamily="18" charset="0"/>
                <a:cs typeface="Times New Roman" panose="02020603050405020304" pitchFamily="18" charset="0"/>
              </a:rPr>
              <a:t>The relation R◦S is known the composition of R and S; it is sometimes denoted simply by RS.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Let R is a relation on a set A, that is, R is a relation from a set A to itself. Then R◦R, the composition of R with itself. Also, R◦R is sometimes denoted by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Similarly, R</a:t>
            </a:r>
            <a:r>
              <a:rPr lang="en-US" sz="1600" baseline="30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 R</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◦R = R◦R◦R, and so on. Thus R</a:t>
            </a:r>
            <a:r>
              <a:rPr lang="en-US" sz="1600" baseline="30000"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is defined for all positive n.</a:t>
            </a:r>
          </a:p>
          <a:p>
            <a:pPr marL="0" indent="0" algn="just">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91F55D-2045-4FBC-85FB-D7653D217BF7}"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143004" y="7"/>
            <a:ext cx="800099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2" name="Rectangle 1"/>
          <p:cNvSpPr>
            <a:spLocks noChangeArrowheads="1"/>
          </p:cNvSpPr>
          <p:nvPr/>
        </p:nvSpPr>
        <p:spPr bwMode="auto">
          <a:xfrm>
            <a:off x="1143005" y="33925"/>
            <a:ext cx="119794" cy="28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9991" tIns="33327" rIns="68580" bIns="33327"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111078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00155"/>
            <a:ext cx="7696200" cy="3394472"/>
          </a:xfrm>
        </p:spPr>
        <p:txBody>
          <a:bodyPr/>
          <a:lstStyle/>
          <a:p>
            <a:pPr>
              <a:buNone/>
            </a:pPr>
            <a:endParaRPr lang="en-US" b="1" dirty="0">
              <a:latin typeface="Times New Roman" pitchFamily="18" charset="0"/>
              <a:cs typeface="Times New Roman" pitchFamily="18" charset="0"/>
            </a:endParaRPr>
          </a:p>
          <a:p>
            <a:pPr>
              <a:buNone/>
            </a:pPr>
            <a:r>
              <a:rPr lang="en-US" dirty="0">
                <a:latin typeface="+mj-lt"/>
              </a:rPr>
              <a:t>      </a:t>
            </a:r>
            <a:r>
              <a:rPr lang="en-US" b="1" dirty="0">
                <a:latin typeface="Times New Roman" pitchFamily="18" charset="0"/>
                <a:cs typeface="Times New Roman" pitchFamily="18" charset="0"/>
              </a:rPr>
              <a:t> </a:t>
            </a:r>
          </a:p>
          <a:p>
            <a:r>
              <a:rPr lang="en-US" sz="1600" b="1" dirty="0">
                <a:latin typeface="+mj-lt"/>
                <a:cs typeface="Times New Roman" pitchFamily="18" charset="0"/>
              </a:rPr>
              <a:t>UNIT-V </a:t>
            </a:r>
            <a:r>
              <a:rPr lang="en-IN" sz="1600" b="1" dirty="0">
                <a:effectLst/>
                <a:latin typeface="TimesNewRoman,Bold"/>
              </a:rPr>
              <a:t>Natural Numbers, Recurrence Relation &amp; Generating functions and Combinatorics</a:t>
            </a:r>
          </a:p>
          <a:p>
            <a:r>
              <a:rPr lang="en-US" sz="1600" dirty="0">
                <a:latin typeface="+mj-lt"/>
              </a:rPr>
              <a:t> </a:t>
            </a:r>
            <a:r>
              <a:rPr lang="en-IN" sz="1800" b="1" dirty="0">
                <a:effectLst/>
                <a:latin typeface="TimesNewRoman,Bold"/>
              </a:rPr>
              <a:t>Natural Numbers</a:t>
            </a:r>
            <a:r>
              <a:rPr lang="en-IN" sz="1800" dirty="0">
                <a:effectLst/>
                <a:latin typeface="TimesNewRoman,Bold"/>
              </a:rPr>
              <a:t>: </a:t>
            </a:r>
            <a:r>
              <a:rPr lang="en-IN" sz="1800" dirty="0">
                <a:effectLst/>
                <a:latin typeface="TimesNewRoman"/>
              </a:rPr>
              <a:t>Introduction, Piano’s axioms, Mathematical Induction, Strong Induction and Induction with Nonzero Base cases.</a:t>
            </a:r>
            <a:br>
              <a:rPr lang="en-IN" sz="1800" dirty="0">
                <a:effectLst/>
                <a:latin typeface="TimesNewRoman"/>
              </a:rPr>
            </a:br>
            <a:r>
              <a:rPr lang="en-IN" sz="1800" b="1" dirty="0">
                <a:effectLst/>
                <a:latin typeface="TimesNewRoman,Bold"/>
              </a:rPr>
              <a:t>Recurrence Relation &amp; Generating functions</a:t>
            </a:r>
            <a:r>
              <a:rPr lang="en-IN" sz="1800" dirty="0">
                <a:effectLst/>
                <a:latin typeface="TimesNewRoman,Bold"/>
              </a:rPr>
              <a:t>: </a:t>
            </a:r>
            <a:r>
              <a:rPr lang="en-IN" sz="1800" dirty="0">
                <a:effectLst/>
                <a:latin typeface="TimesNewRoman"/>
              </a:rPr>
              <a:t>Introduction and properties of Generating Functions. Simple Recurrence relation with constant coefficients and Linear recurrence relation without constant coefficients. Methods of solving recurrences. </a:t>
            </a:r>
            <a:endParaRPr lang="en-IN" sz="2000" dirty="0">
              <a:effectLst/>
            </a:endParaRPr>
          </a:p>
          <a:p>
            <a:r>
              <a:rPr lang="en-IN" sz="1800" b="1" dirty="0">
                <a:effectLst/>
                <a:latin typeface="TimesNewRoman,Bold"/>
              </a:rPr>
              <a:t>Combinatorics</a:t>
            </a:r>
            <a:r>
              <a:rPr lang="en-IN" sz="1800" dirty="0">
                <a:effectLst/>
                <a:latin typeface="TimesNewRoman,Bold"/>
              </a:rPr>
              <a:t>: </a:t>
            </a:r>
            <a:r>
              <a:rPr lang="en-IN" sz="1800" dirty="0">
                <a:effectLst/>
                <a:latin typeface="TimesNewRoman"/>
              </a:rPr>
              <a:t>Introduction, Counting techniques and Pigeonhole principle, </a:t>
            </a:r>
            <a:r>
              <a:rPr lang="en-IN" sz="1800" dirty="0" err="1">
                <a:effectLst/>
                <a:latin typeface="TimesNewRoman"/>
              </a:rPr>
              <a:t>Polya’s</a:t>
            </a:r>
            <a:r>
              <a:rPr lang="en-IN" sz="1800" dirty="0">
                <a:effectLst/>
                <a:latin typeface="TimesNewRoman"/>
              </a:rPr>
              <a:t> Counting theorem. </a:t>
            </a:r>
            <a:endParaRPr lang="en-IN" sz="2000" dirty="0">
              <a:effectLst/>
            </a:endParaRPr>
          </a:p>
        </p:txBody>
      </p:sp>
      <p:sp>
        <p:nvSpPr>
          <p:cNvPr id="4" name="Date Placeholder 3"/>
          <p:cNvSpPr>
            <a:spLocks noGrp="1"/>
          </p:cNvSpPr>
          <p:nvPr>
            <p:ph type="dt" sz="half" idx="10"/>
          </p:nvPr>
        </p:nvSpPr>
        <p:spPr/>
        <p:txBody>
          <a:bodyPr/>
          <a:lstStyle/>
          <a:p>
            <a:fld id="{52688124-87BD-4178-A032-B599F14FAE40}" type="datetime1">
              <a:rPr lang="en-US" smtClean="0"/>
              <a:pPr/>
              <a:t>11/18/23</a:t>
            </a:fld>
            <a:endParaRPr lang="en-US" dirty="0"/>
          </a:p>
        </p:txBody>
      </p:sp>
      <p:sp>
        <p:nvSpPr>
          <p:cNvPr id="5" name="Footer Placeholder 4"/>
          <p:cNvSpPr>
            <a:spLocks noGrp="1"/>
          </p:cNvSpPr>
          <p:nvPr>
            <p:ph type="ftr" sz="quarter" idx="11"/>
          </p:nvPr>
        </p:nvSpPr>
        <p:spPr/>
        <p:txBody>
          <a:bodyPr/>
          <a:lstStyle/>
          <a:p>
            <a:r>
              <a:rPr lang="en-US" dirty="0"/>
              <a:t>Aditya Narayan Singh       Discrete Mathematics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noGrp="1"/>
          </p:cNvSpPr>
          <p:nvPr>
            <p:ph type="title"/>
          </p:nvPr>
        </p:nvSpPr>
        <p:spPr>
          <a:xfrm>
            <a:off x="1295400" y="-19050"/>
            <a:ext cx="7848600" cy="8572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solidFill>
                  <a:schemeClr val="tx1"/>
                </a:solidFill>
                <a:latin typeface="Times New Roman" panose="02020603050405020304" pitchFamily="18" charset="0"/>
                <a:cs typeface="Times New Roman" panose="02020603050405020304" pitchFamily="18" charset="0"/>
              </a:rPr>
              <a:t>Syllabus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429500" cy="3508773"/>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Example1:</a:t>
            </a:r>
            <a:r>
              <a:rPr lang="en-US" sz="1600" dirty="0">
                <a:latin typeface="Times New Roman" panose="02020603050405020304" pitchFamily="18" charset="0"/>
                <a:cs typeface="Times New Roman" panose="02020603050405020304" pitchFamily="18" charset="0"/>
              </a:rPr>
              <a:t> Let X = {4, 5, 6}, Y = {a, b, c} and Z = {l, m, n}. Consider the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from X to Y and R</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from Y to Z.</a:t>
            </a:r>
          </a:p>
          <a:p>
            <a:pPr marL="0" indent="0" algn="just">
              <a:buNone/>
            </a:pPr>
            <a:r>
              <a:rPr lang="en-US" altLang="en-US" sz="1600" dirty="0">
                <a:solidFill>
                  <a:srgbClr val="000000"/>
                </a:solidFill>
                <a:latin typeface="Times New Roman" panose="02020603050405020304" pitchFamily="18" charset="0"/>
                <a:cs typeface="Times New Roman" panose="02020603050405020304" pitchFamily="18" charset="0"/>
              </a:rPr>
              <a:t>	R</a:t>
            </a:r>
            <a:r>
              <a:rPr lang="en-US" altLang="en-US" sz="1600" baseline="-30000" dirty="0">
                <a:solidFill>
                  <a:srgbClr val="000000"/>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 {(4, a), (4, b), (5, c), (6, a), (6, c)} </a:t>
            </a:r>
          </a:p>
          <a:p>
            <a:pPr marL="0" indent="0" algn="just">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baseline="30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{(a, 4), (b, 4), (c, 5), (a, 6), (c, 6)} </a:t>
            </a:r>
          </a:p>
          <a:p>
            <a:pPr marL="0" indent="0" algn="just">
              <a:buNone/>
            </a:pPr>
            <a:r>
              <a:rPr lang="en-US" altLang="en-US" sz="1600" dirty="0">
                <a:solidFill>
                  <a:srgbClr val="000000"/>
                </a:solidFill>
                <a:latin typeface="Times New Roman" panose="02020603050405020304" pitchFamily="18" charset="0"/>
                <a:cs typeface="Times New Roman" panose="02020603050405020304" pitchFamily="18" charset="0"/>
              </a:rPr>
              <a:t>	R</a:t>
            </a:r>
            <a:r>
              <a:rPr lang="en-US" altLang="en-US" sz="1600" baseline="-30000" dirty="0">
                <a:solidFill>
                  <a:srgbClr val="000000"/>
                </a:solidFill>
                <a:latin typeface="Times New Roman" panose="02020603050405020304" pitchFamily="18" charset="0"/>
                <a:cs typeface="Times New Roman" panose="02020603050405020304" pitchFamily="18" charset="0"/>
              </a:rPr>
              <a:t>2</a:t>
            </a:r>
            <a:r>
              <a:rPr lang="en-US" altLang="en-US" sz="1600" dirty="0">
                <a:solidFill>
                  <a:srgbClr val="000000"/>
                </a:solidFill>
                <a:latin typeface="Times New Roman" panose="02020603050405020304" pitchFamily="18" charset="0"/>
                <a:cs typeface="Times New Roman" panose="02020603050405020304" pitchFamily="18" charset="0"/>
              </a:rPr>
              <a:t> = {(a, l), (a, n), (b, l), (b, m), (c, l), (c, m), (c, n)}</a:t>
            </a: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1600" dirty="0">
                <a:solidFill>
                  <a:srgbClr val="000000"/>
                </a:solidFill>
                <a:latin typeface="Times New Roman"/>
              </a:rPr>
              <a:t> </a:t>
            </a:r>
            <a:r>
              <a:rPr lang="en-IN" sz="1600" dirty="0"/>
              <a:t> </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IN" sz="1600" dirty="0">
                <a:solidFill>
                  <a:srgbClr val="000000"/>
                </a:solidFill>
                <a:latin typeface="Times New Roman"/>
              </a:rPr>
              <a:t> </a:t>
            </a: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IN" sz="1600" dirty="0">
                <a:latin typeface="Times New Roman" panose="02020603050405020304" pitchFamily="18" charset="0"/>
                <a:cs typeface="Times New Roman" panose="02020603050405020304" pitchFamily="18" charset="0"/>
              </a:rPr>
              <a:t>Find the composition of relation </a:t>
            </a:r>
            <a:r>
              <a:rPr lang="en-IN" sz="1600" b="1" dirty="0">
                <a:latin typeface="Times New Roman" panose="02020603050405020304" pitchFamily="18" charset="0"/>
                <a:cs typeface="Times New Roman" panose="02020603050405020304" pitchFamily="18" charset="0"/>
              </a:rPr>
              <a:t>(</a:t>
            </a:r>
            <a:r>
              <a:rPr lang="en-IN" sz="1600" b="1" dirty="0" err="1">
                <a:latin typeface="Times New Roman" panose="02020603050405020304" pitchFamily="18" charset="0"/>
                <a:cs typeface="Times New Roman" panose="02020603050405020304" pitchFamily="18" charset="0"/>
              </a:rPr>
              <a:t>i</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R</a:t>
            </a:r>
            <a:r>
              <a:rPr lang="en-IN" sz="1600" baseline="-25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o R</a:t>
            </a:r>
            <a:r>
              <a:rPr lang="en-IN" sz="1600" baseline="-250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(ii)</a:t>
            </a:r>
            <a:r>
              <a:rPr lang="en-IN" sz="1600" dirty="0">
                <a:latin typeface="Times New Roman" panose="02020603050405020304" pitchFamily="18" charset="0"/>
                <a:cs typeface="Times New Roman" panose="02020603050405020304" pitchFamily="18" charset="0"/>
              </a:rPr>
              <a:t> R</a:t>
            </a:r>
            <a:r>
              <a:rPr lang="en-IN" sz="1600" baseline="-25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o R</a:t>
            </a:r>
            <a:r>
              <a:rPr lang="en-IN" sz="1600" baseline="-25000" dirty="0">
                <a:latin typeface="Times New Roman" panose="02020603050405020304" pitchFamily="18" charset="0"/>
                <a:cs typeface="Times New Roman" panose="02020603050405020304" pitchFamily="18" charset="0"/>
              </a:rPr>
              <a:t>1</a:t>
            </a:r>
            <a:r>
              <a:rPr lang="en-IN" sz="1600" baseline="30000" dirty="0">
                <a:latin typeface="Times New Roman" panose="02020603050405020304" pitchFamily="18" charset="0"/>
                <a:cs typeface="Times New Roman" panose="02020603050405020304" pitchFamily="18" charset="0"/>
              </a:rPr>
              <a:t>-1</a:t>
            </a:r>
            <a:r>
              <a:rPr lang="en-US" alt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4767268"/>
            <a:ext cx="2133600" cy="273844"/>
          </a:xfrm>
        </p:spPr>
        <p:txBody>
          <a:bodyPr/>
          <a:lstStyle/>
          <a:p>
            <a:fld id="{22894CCB-0E28-4DAD-B97A-1386BD8A098A}" type="datetime1">
              <a:rPr lang="en-US" sz="1400" smtClean="0">
                <a:solidFill>
                  <a:schemeClr val="tx1"/>
                </a:solidFill>
              </a:rPr>
              <a:pPr/>
              <a:t>11/18/23</a:t>
            </a:fld>
            <a:endParaRPr lang="en-US" sz="1400" dirty="0">
              <a:solidFill>
                <a:schemeClr val="tx1"/>
              </a:solidFill>
            </a:endParaRPr>
          </a:p>
        </p:txBody>
      </p:sp>
      <p:sp>
        <p:nvSpPr>
          <p:cNvPr id="6" name="Slide Number Placeholder 5"/>
          <p:cNvSpPr>
            <a:spLocks noGrp="1"/>
          </p:cNvSpPr>
          <p:nvPr>
            <p:ph type="sldNum" sz="quarter" idx="12"/>
          </p:nvPr>
        </p:nvSpPr>
        <p:spPr>
          <a:xfrm>
            <a:off x="6553200" y="4767268"/>
            <a:ext cx="2133600" cy="273844"/>
          </a:xfrm>
        </p:spPr>
        <p:txBody>
          <a:bodyPr/>
          <a:lstStyle/>
          <a:p>
            <a:r>
              <a:rPr lang="en-US" sz="1000" dirty="0">
                <a:solidFill>
                  <a:schemeClr val="tx1"/>
                </a:solidFill>
              </a:rPr>
              <a:t>56</a:t>
            </a: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5" name="AutoShape 2" descr="data:image/jpg;base64,%20/9j/4AAQSkZJRgABAQEAYABgAAD/2wBDAAUDBAQEAwUEBAQFBQUGBwwIBwcHBw8LCwkMEQ8SEhEPERETFhwXExQaFRERGCEYGh0dHx8fExciJCIeJBweHx7/2wBDAQUFBQcGBw4ICA4eFBEUHh4eHh4eHh4eHh4eHh4eHh4eHh4eHh4eHh4eHh4eHh4eHh4eHh4eHh4eHh4eHh4eHh7/wAARCAC0Am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M/Xtb0rQbSO71i9js4JJlgWSTO3e33RntnHU8URa1pcuvTaDHfRPqcMInlt15ZIyQAT2Gciuc+Nz+HU+F2uHxQpfTTbkMqkby5PyBP9rdjGK4X9lhbuG18QW3i5Zf+E+juU/tl5yC7xbf9HK4/g8vHSgD22iiigAooooAKKKKACiiigAooooAKKKKACiiigAooooAKKKKACiiigAooooAKK8L+IviTxx4W8c6h4R024uL2TxgUHhud1Urp8g/4+FJA6BN7rnP3Mc17RolpNYaPZ2VxeS3s8EKRyXEgAaZgMFyBxknmgC5RRRQAUUUUAFFFFABRRRQAUUUUAFFFFABRRRQAUUUUAFFFFAHNfE218SXfgrUF8I362Otxx+baOwyrMvOxvY9K4z4QeNNa+JfiObxNbJcaX4ZsbVbQWcqYae9ODNn08ohk9yc16u43IV9RiuR+E/hK68GeHbzS7u9hvJLjVLu+DxRlAFmlLhSCTyM4JoA6+iiigAooooAKKKKACiiigAooooAKKKKACiiigAooooAKKKKACiiigAooooA5/xp4g1DQLe3l0/wrq3iBpZNrpYNCDEMZ3MZHUYrP+FHjy3+IWgXGs2mi6npcEN3JagXoQGVoztZlKMwKhgRnPUGua/aO8Sahp3h208N6ZaauX1yb7Pd3tjZST/Y7Ucyt8g+8R8gHX5ie1dT8K9R0G68J29j4b0/ULHT9ORbWOO8snt3IUDnDAE56k9yTQB1lFFFABRRRQAUUUUAFDEKpZiABySe1YHjvxdo/g3Qm1XWJmClhHBDGu6W4lIOI0UcknH9a8L13V/FvjaRp/EN/caTpjndDo9hOYmRewmlQhmbHUA7evFNK534HLq+Nly0lp1fRHsXi7xB8O7hbe18R6po9ysE63EMcjiUJKmdrYGcEZPWr2h3Hg3VdcbXtIuNLudVmt/IaeF1MzRAg7SOuMgHkdq8Gs9C0OzTba6Pp8IPXZbIC3uTjJPuaiufDejSzfaILNdPvAcrd2BNtOD/ANdI8MR7E4NPlPelwpU5fdqK/ofUNFeEeEPiVrfhK4jsfGty2q6C52R6uI/31oewnVR8yf7YHHO49K90t5oriBJ4JElikUMjo2VYHoQe9S0fNYrC1cLUdOqrMfRRRQc4UUUUAFFFFABRRRQAUUUUAFFFFABRRRQAUUUUAFFFFABUN7d2tjAbi9uobaEdZJpAij8TxXC/FD4k23haZND0i3XVfEtym6GzDYSBf+eszfwIOuMgt0HJFeQX+nXviC7+3+M9Sl1y5Jz9nckWUfssH3Dj1YE+9NI9TL8oxGO1hpHuz0Hxj4i+H+q/EDwxrsnjq0tpNAnlkNutu0gnMkTR43jhcbs556V6hpGsaVq8PnaXqNreJjJMMobH1A5H4189R2NjFD5MdlbJF/cWJQv5Yqg3h+zguxqGiyT6DqCkMtzpreTuI6b0XCyfRwafKezV4UqKN6dRN+lv8z6ioryL4d/FK6TU7fwx488mG/nO2x1SNdtveH+43/POX2OAf4ehr12pPl69CpQm6dRWaCiiigyCiiigAooooAKKKKACiiigAooooAKKKKACs/xBrek+H9NfUdZv4LG1TrJK2PwA6k+w5rL+I3jDTfBPhx9WvleeVmEVpaRcy3Mp6Ig7nv7AGvB7uLVPEurr4g8ZSJd3wO62sQd1rYDsEToXHdzk9cHFNK56WW5XVx87Q0S3Z6DqPxsguGKeF/Cuq6mv8Nzcbbe3b6Nkt/47Va0+MutW77tc8CXPk/3tLu1uWA9SHEf865gnPWinZH1seF8Io2bd+57J4K8eeGfF6smj6gDdRjMtpMvlzR/VT1+oyK6evmPV9Ht7+aK8jlmsdTt+bbULZtk8J9mHVfVTkHuK9P8AhD8RLrWruTwr4pWG38Q20fmRyoNsWoRDgyR+443L2zSaPms0yWrgffT5od+3qem0UUUjxQooooAKKKKACiiigAooooAKKKKACiiigAooooAKKKKACuY8b+PPDPg9IxrN/i5l/wBTawr5k0n0UdPqcCue+MHxCn8PtD4b8MrDdeJb1Sy7/mjsYu88o/RV7kjtmvK9K0qOzuJtQuZ5dQ1a5O66v7g7pZD6An7qDsowB6U0j2sqyapj3zN2h3/yOzvvjF4ku336D4Dj8jsdY1D7K5H+7Gkn86l034zahZn/AIqnwXcWsR6z6TcC7jT3bcI2x9Aa5igU7I+mfDGE5bJu/e57n4S8UaF4q00ahoOoxXkGcNtyGQ+jKeQfrWxXzFJZ3+nar/wkHhW7XS9bUfM4H7m7X+5Mg4f2YjI7EZNe2/CvxxbeNdDaWSD7Dq9o3k6jYM2WgkHceqMPmU9wRSasfKZnlVXAS97WL2f9dTsKKKKR5QVT1vU7HRdIu9W1O4S2srSJpp5W6IijJNXK8P8AjzrTa94osvAtqzfYbNUv9YP8MnP7qD8wGYdCpFCN8Lh54mtGlDdnKyX+oeMfELeMtchkhyrR6TYyH/jygJ6kdPMfAJPsMVfo/SirP1PCYWnhaSpU1ogooooOkR1WRGjkVXRhhlYZBFavwb8TSeEdet/BOpTO2h37FdElds/ZZACTakn+HAYr6bcc5rLqhr+mrq2lS2Rby5Dh4ZO8cqkMjA9sECjc8zNcvjjqDj9pbPzPpqiuM+DXit/Fngi3ubxWj1WzdrPUYm+8sycbj/vrtceziuzqD8wlFxbjLdBRRRQIKKKKACiiigAooooAKKKKACiiigAooooAK5H4r+MovBXhc3qQm61G6kFrp1qDzNOwOB9Bgkmuur5u8Qa03jTx/eeIcltK00tY6QCTtfp5s4H+0dqjv8hppHfluCljcQqS26+hU0XT5rU3F9qVyb3WL9/Ov7xusr+g9EXoo7ACtGiiqP1ClShSgoQVkgooooNCpq+nWmq6fLY3sYeKTH1VgchgexBwRXovwN8aXmoLP4O8RzmXXNMjDxXDHm+ticLL/vD7re4Jrhay9bkvtKubLxVpCs2o6LJ9oEa9biH/AJaw/Vl3Ae5oaueHnuWrF0HOK9+O3+R9P0VR8P6rZ65olnq9hIJLa7iWWNh6H/OKvVB+cBRRRQAUUUUAFFFFABRRRQAUUUUAFR3M8NtbyXFxIsUMSF5HY4CqBkk/hUleS/tF6zJJp2n+CLOcxy625+2lSQVs05kXj++AyfjQa0aUq1SNOO7djgLvWLjxz4ql8YXm9bGPdb6Lat0ihz80xH99yB9Ao9avU2KOOGJIYUCRooVFAwAB0p1WfqmCwkMJRjSh0Ciiig6grO12xuLuKG60+4NrqtjILixuF6pIOx/2WGVPsa0aKCKtKNWDhNXTPYvhd4ti8Z+ELbVfLEF4hMF9b/8APGdDh1+mRkexFdTXz18OtWbwr8UoAZCmk+JALeePJCx3aj5JMdMuNqfhX0LUtWPyvMMJLB4iVJ9NvQKKKKRxhRRRQAUUUUAFFFFABRRRQAUUUUAFFFFABXO/EbxVaeDfCV3rl0jStGAkECfemlb7qD3P9DXRV4D8V9WbxR8TE01Xb+yvDK5ZM/LPeydyPWJVGP8AroaaR14HCSxdeNGPX8jA0OzvY/tGp6zMtxreoyeffzL93ef4E/2F6D2FaVFFUfqlGlCjBU4KyQUUUUGgVnT3154V1638baSrNLZrs1G3Xpd2mfnBHdlGWX3AFaNH1AI9DQc+Kw0MTSlSnsz6B0jULTVtLttSsZlmtrmMSROpyCCKtV4z+zvqn9l3uq+ApZD5FsftulKTwtu5w0S+yMM/8Dr2aoPyrEUJYerKlLdFXWL+DS9Ju9SuiRBaQPNJjrtUEnH5V80eGpbnUI7vxHfZN3rVw162eoibiFfwiCZ9816n+0jqDxeBrbQ4W2y63fxWY9dozK36RkfjXAqqRqscahUUBVAHAA6CqifU8K4W8p4h9NF+otFFFM+0K2p31rpunz397IIreBC7sfSue+HPie98T22pzXun/YDbXZiiibO8Icld/o2OorV8U6DY+JNLGm6jJdJB5qy5t5jE+5c4+Yc45rG+H/hG48M32tzz6ndXq392ZYfOupJSE9X3dX9+aZx1HX+sR5V7nU6O51TTba5Frc39tDOV3CN3AYj1pp1bS/8AoIW3/fwVW17w14f17Dazo1jfOq7UkmhDOg/2WPI/CubPw6s7LLaLcRqvaG/gF0v/AH0+SB9KB1J4iMvdimvXX+vmd38LPE+m6B8V/s51G2Fj4itzvPm/KtzCudx7ZKBVH0r3X/hJNA/6DFl/39FfHniSwvNK04Xl34G0m6bT54ryK501EIBiYNiRH2nacYIUHIr6E8N6l8GNcs7eePT/AA/avPGrhL3TxbHJ7DzFXP4ZqZbnwGe0XDFOdrc2vz6nf/8ACSaB/wBBiy/7/Cj/AISTQP8AoMWX/f4VRTwP4JdA6eFtEZWGQRZxkEflS/8ACC+C/wDoVNF/8Ao/8Kk8Yu/8JJoH/QYsv+/wo/4STQP+gxZf9/hVL/hBfBf/AEKmi/8AgFH/AIUf8IL4L/6FTRf/AACj/wAKALv/AAkmgf8AQYsv+/wo/wCEk0D/AKDFl/3+FUv+EF8F/wDQqaL/AOAUf+FH/CC+C/8AoVNF/wDAKP8AwoAu/wDCSaB/0GLL/v8ACj/hJNA/6DFl/wB/hVL/AIQXwX/0Kmi/+AUf+FH/AAgvgv8A6FTRf/AKP/CgC7/wkmgf9Biy/wC/wo/4STQP+gxZf9/hVL/hBfBf/QqaL/4BR/4Uf8IL4L/6FTRf/AKP/CgC7/wkmgf9Biy/7/Cj/hJNA/6DFl/3+FUv+EF8F/8AQqaL/wCAUf8AhR/wgvgv/oVNF/8AAKP/AAoAu/8ACSaB/wBBiy/7/Cj/AISTQP8AoMWX/f4VS/4QXwX/ANCpov8A4BR/4Uf8IL4L/wChU0X/AMAo/wDCgDmfjV4703R/h1qD6Zqls9/e7LC12SglZJmEYfjsu7cT2AryXSbnRdN0y3sIb+0VIEC4Eg69/wBc1sfGHQvDE3xJ0rRbPQNKig0y0e8mSO1Rd0kmYwGwOcAgj3rJ/wCEa8O/9AHTP/AZf8KuJ9vw1hakKDrJL3vyRY/tfS/+gja/9/BVi2uLe5jMlvMkyA43IcjPpWf/AMI14c/6AOmf+Ay/4VJOul6Bot3PFHb6bZwo00jRxgKnHLYHXoKZ9MpVFrO1jRorzj4e+JtavfFx0q/murmyudO+3Ws1zDFE5G5RlVQkhTu/iwfavR6QsPXjXjzRQUUUUG51f7OGqG0GueCJyc6ZMt1ZZ6G1m3bVHqVZGz/vCvYK+ctBv/7E+JvhrVdypHcyPpkxPQiXDLn6GP8AWvo2pe5+YZzhfq2MnFbPVfMKKKKR5YUUUUAFFFFABRRRQAUUUUAFfNmpai3ib4g694mZma2ST+zdODcbYYTiT85hIc+hFe4/EvWovD3gHWtXmfYILVgrf7bfIn/jzCvBPDFpJY+HrG3mXbOIVeYf9NG+Z/8Ax4mqifTcMYb2mIlVf2V+LNKiiimfehRRXmHxh1t4NQbT7DUr2wv7XTJr5XGoNawHbgjIBzK2cDbgjGc0HPicQqFPnZ6fRXN2OqyXXgTS9QudVg0+5u7aFjcyAbQ7KM9eOTTv7L8UYB/4ShMEZB+xpzTGq97csW/u/wAy94psLnUdDnhsHEeoR4nsZD0S4Q7oz9NwFfQPw+8Q23ivwXpXiC1DiO8t1fa4wwPQgj1yDXziNL8UA5/4ShP/AACSup+Adl4uNvr/AIcs/F6Wg028WZY/sEbDy5gSpGeg+RuKmR8pxPRc4wr8rVtHt8up9B0Vxf8AYHjz/oe0/wDBZHR/YHjz/oe0/wDBZHUnxx2lFcX/AGB48/6HtP8AwWR0f2B48/6HtP8AwWR0AdpRXF/2B48/6HtP/BZHQNA8eZ/5HtP/AAWR0AM8E/E3w74o8aeJPB9vJ9m1rQbtoJbeRhmZBj96nqOcEdq7evz1tvBHxF8Vftd+Ix4V1KS31DTtWeS81lE8uOBRwSQOOem0Zz+dfaq+H/HwRQ3jyNmAGW/suIZPrigDtaK4v+wPHn/Q9p/4LI6P7A8ef9D2n/gsjoA7SiuL/sDx5/0Paf8Agsjo/sDx5/0Paf8AgsjoA7SiuL/sDx5/0Paf+CyOj+wPHn/Q9p/4LI6AOh8Wa1beHPDGp69eAtBp9rJcOgPL7FJ2j3OMD6184eErW5g0cXF+4kv76Rru6f8AvO5yPyXaPwrpvj5aeMbfw/peh3XjBLr+19QSPyxYRplY/wB43I9lOR3rjv7K8TjhfE6ADgf6EnSqifX8MUXHnr8rfRbfPr6HRUVzkul+KEiZ28VRooH32s0AH41pWms6VNPFYxaraXN0VAKxSBixA5Py9Ko+ujWTdpK3rb/Mraj4gjs/F2leHWtXd9RgmmWYPgRiMgYIxzndW1XH6/Z3cvxX8L30dvI9tBY3SSygfKjMyYBPvg12FDIoTnKU1Lo9PSyCiiikdJnXt9J4e8RaH4vhJU6Zc+XdkdWtJcCRfrlUP4GvptWVlDKQQRkEd6+a9WtEvtLubNxkSxFfx7frivY/gprZ174ZaLdysWuoYBaXeT0ni/dyD/vpTSkfDcU4bkrRrL7Ss/ked/GW8GqfFrTrBGZodF06SWZD0E8rJ5bD32CQfjWVTdZne++JXi2+dt2LtLVfpEGH9adTWx9DkNH2WBh56/f/AMAKKKKD2AooooAKKKKAGyRxyxtFKu6NwVYeoPWu4+BlvpXif4VWmn65p1pqF1pUkmmXTzxBiXjPOCeRww6VxNdV+zxO9vrfi/R92IRcQX0a/wC1MH3n/wAcWk9j5biqjzYeFTs/zOjPw1i0tnl8G+ItZ8PFvmNuk/2i3dv9pZgzAeystEt98T9DP7/R9J8T2wxl7SY2kyjuSrlg59hjNd9RUnwpxGn/ABQ8LyT/AGXVmvvD11nasGsWzWzP7ru6j3rsrW4t7qBJ7aaOaJxlXRgQRSXlpa3kDQXdvFPEwwySKGBFcXefC7w6lw134dlvvC903zM+kTmBJW7GRBw/0NAHdUVwZtvihoyk2+oaN4miUD5blDZy474KBgT9cUtv8TLC0lFt4r0XWfDNwx2x/a7fzY5fdXhLgD/e2mgDu6K8o+O3xe0zwP8ADN/FOiahp+oz/aoYY41lVt24ksMDkHarda9B8HeINN8VeGNO8RaRN5tlfwLNEe4BHKn3B4PuKANaiiigAooooAKKKp67cNaaJfXSHDQ20kin3Ck0AfO0t8Nb8deK/EC5MM+oG0t89VW3UQuP+/kbH8atVxuieJtI0zw/aLNcG71C633LW1ohlkeSVjIw44Byx+8RVrd4x1gZVIPDlq3Tfia6x7gfKp+jGrP0/AShQw0KUdWktv60NzVtU07SbY3GpXkNrF6yNjP0qPTryx1/SnlS3mezmzGVuYSnmL3IB6qfWqekeFdI0+4+2PHJf6gfvXt6/mzH23HoPatymd0PaSd52S7b/iYeg+EfDehXQutJ0tLacRmISebI7BCQdvzMeMgcdq3KKKRdOnCmuWCsgooooLMXxva3F34YuxZtsu4ds8DjqjowOR743fnX0t4c1W31zw/p2tWmfs9/ax3MWeux1DD9DXgE6eZBLH/eRl/MV6h+z/dPcfCrSYZGDGzD2Y9hExQD8gKUj4viujaVOp6o76iiipPkAooooAKKKKACiiigAooooA8q/aVuDN4W0nw8GUx6xqsUNwp6+UivKT/33Gn51xTHcxPqa6D47TLP8Q/DdjyfIs7i5I7A7kUH9T+dc9VLY+/4XpcuEc+7CiiimfSBVW907T750kvbC1uXQEI00KuVB6gZFWqKBNJ6Mrz2NlPZ/Y5rSCS2xt8pkBUD2HaucGgatoQLeFb7fajJ/sy+cvH9EkPzL/wIsPaurooM6lGM9dn3MDSPFVldXY03UYZdJ1TobW643H/pm/Rx7iut+F102l/GeGNWCQa1pUiT5P3pIHTyh+UklY2raZp2rWZs9UsoLyA9Y5U3CuZhs9e8J+LPDWpaRdS6zbQakqxWF3LiUBkYbElPUccA4HAoex4+c0qssFOMtba39PL/AC+4+vKK5bwv470LXbltPLT6XqyNtl06/Typ0bOMDkq/1RmHvXU1B+chRRRQAUUUUAZuh6Do+iSX8ulafDayahctdXboPmmlbqzE/T6CtKuO+Mvi298C/D+/8W2enpqCaaVluYGfaWhzhtpx94ZBrM+F/wAZ/h/8QdD/ALS0nW4LWVAPtFpeusUsBPYgnB+qkigD0SiuQ1L4l+CrFmSTWhO4/htbeWck+n7tSKojxx4j1NvL8P8Aw/1hlf8A1V5qMkVvbsPXh2kH4pQB3tB4FcMLX4o6g4+0aloGiIRyLaNrph/32q1F/wAK5uNQO/xH408R6kx+/FBdNa28g9GiUkEUAdVrPiLQdGUNqur2VmD086ULmuYuPip4ZZ9mkW+seICDg/2RYPc7frt6Vq6L8P8AwVoxDaZ4Z0y2fO4usA3E+pPrXSRxpGoWNFUDoAMUAfMnxW8Q+MPEXxM0+KDw5Dp8Omae00SX1yCyySErvZBgqdhxtJrNOl+LLs/6X4khs0/u2NsAw/F9w/StDxz4l0ey+KPi68v7tVlNzBBHEimSQhIVXAVQSOR34rLF14s1oZsbNPD9o3SW8AkuGHqI1JUf99Zq1sff5NThDBwV229bL+vzK+o+G/DGnxf2h4l1K6vCD/r7+9ZAT/uoVU/lS6Hex3N3D/wjHhZILANiS/uIhBlf+ma4y+f72a0NK8J6VZ3X26687VNR73d6/mSD2XP3R7Ct+mevTw7veyj6av5v+vUKKKKR2hRRRQADrXXfs53DW8vinQNwENtqAuoF7/vx5kh/77Y1yNavwguo7D4q6mj8LdaQsp9ysirSex89xNS58Fzfytf5HL6DJ9puNavv+frWLqYf7pfitOsH4fMZfBmmXBOWuIBMSOhLc5Fb1M9fAw5MNTj5L8gooooOoKK5zxn4ml0GfTbOz05dQvdRkdYYmnEQwgG45P8AvCtvTJrm40+Ca8tfslw6AyQb93lnuM96ZlGtCU3BbosUUUUjUK2Pg3IYfi3fxZwLrSlbHqUcD/2aser3w2k8v406YoIHm6RdZz3w8X+ND2PF4hhzYCflb80e+0UUVB+bBRRRQAU2aOOaJopo0kjYYZWGQR7inUUAfJv7Wvww1n4geNtA8J/D3w1FbrbxSXOq3aQiC2TcVEe5hhS2BIcda9H+EXwx+IPwt8Gw6FovizTtYhQmQ21/bMI42JywiZSCATk/MTXteBknAyaKAOB/4T3V9Ibb4v8ABeraehOFurBDfQkd2fywTEv+9XSeHvFnhvxDxouuWF+2MlIZlZh65A5FbRAIwRkVwvxGsPhnHbtc+MLfS4yoyGZT5o91VPmJ/CgDuqiu7i3tLaS5upo4IYxueSRgqqPUk9K8R0S1+Il1cA/DnUtWstGPJn8WqJ1kX+H7OituVcf3sH2oOg+IrLUBqHxO8O6l42dZC0cmmzrJa25/vrauV8vA6kM59qAO2uviPHqNw9j4H0a78UXSnBnh/d2SeubgjYSP7oOa5f4oaL4xvvAGsan4s8Sm0to7bP8AZekjyo2JIGJJTmQ9f4WANdz4W8c+CdShW20nVbWDZ8vkSxm3KkdRhwOntmsr9oW4VPg1rs0ci7WSEBgcggzIOKC6ceaaj3PH/Cej6do+jWcVjYwWzfZ4w7InzMdozlup/GtakVQihBwFAH5UtaH69CChFRSCiiikUFFFFABRRRQAo6iu3/Zum/4prWbEnm21e449A7lh+hrh66r9nF8av44ts8Rahbtt9N1urf1pPY+a4phfCxl2f6M9hoooqT4EKKKKACiiigAooooAKKKKAPBPilN9o+M80ZOfsekooHp5jA/+yVn1L44bf8cfFYx/qrDTh9dyzH+lRVa2P0vIIqOAp28/zYUUUUHsBRRRQAUUUoBPQE0AJWR4qk8i0s7voba/hlB9Pmx/Wrl3qem2gzdX9rF7NKM/lXGeO/GWhTeHLu3sJp7+cGJtlvAx6Sp3YAc9OtBw4+pTeHnGUlqn+R9X+KvCugeKLYQa1p0dwV/1cys0c0X+5IhDr+BFcr9m+IHgxD9ilbxno6dIJysd/EvorgBZAB2ILH1qxF4k8eapj+yfA66fCR97Wb0RSL/wCMOD/wB9Up0T4j6kP9P8XafpURPzRWNh5j49BKzDH121B+VG14T8ZaB4mSRdOuzHdwjNxY3KGG5t/aSJvmQ/UU3V/HXg7Sd41DxJpcDr1Q3C7s+mM5rktT+B/hPWGkuNe1LxBq98yFEvLm/JmhBOf3ZAG39ar6ZpGufDhMHw9aeJ9GQ4+02MCpqESerox2y47tuB46UAbbfElb7dF4a8KeI9YmyPLdrF7a2ceoncbKdHffFHUuY9E0TQFI6Xc5unX8Y2ArofCnijw/4lshcaFqMNzGOqAFHT6owDD8RW1QB5f4t8A+KfEnhfU7LxF46u2guLWRZLKxtII4JOMgEujP1A6MK8O/Yk+BsNvBfeNvGOmxXDNJJa6dbzruXajFXlKn1IIGc8cjtX2CRkEHkGmxokaBI0VFHQKMAUAVtP0vTNOGNP060tB/0whVP5CrdFcj8XrzxPpvgPUNS8I3mnwaraJ50aXybo5wvLR5yMMRnB9cUAddRXyJ8K/wBq/wAW+LPFtl4RfwLZzardzCBGW8aNEbOCz/IcKO+M17wfBev+Jn3eOPEryWoPOkaWTDbsM/dlbrKPwWgDS1/4i6FYXjaXpa3Gv6uMqLLTIzMyN28wrkRD/abgVnf2b8RfFGDq+pxeEtPJ+a007ZNdMvdWmYMoBHdAD6Guy0PRdJ0OyWy0fT7eyt1GAkKBRV9+EY+1AHyp4U0XR9N1HWpdPtAGGqXEazyu00xCSMvMjksenrXQ1k+FmL2moSH+LVr7/wBKZBWtVn6tlsFDCU0uy/IKKKKDtCiiigAooooAK5/Wtcbwx4kt9Zjk8tpLJ7XdgdDIGxzx2roK8q/aXvGsPCemXKruJvvLxnH/ACzY/wBKHseVncFPA1E/61Oz+GH/ACTbw1/2DIP/AEGuirn/AIbL5fgDQ4evlWUcf5DFdBTZ24T+BD0X5BRRRSOg5T4g2Emowwwr4Rj1/COEka5SFrdmA5BYgjoPu88Ve8Jadq2leCdP0y8vFudTt7VY2mkJZd4HQnqQPXqa3aKDBYeKqupfV6f1/wAE5g6x4n07/kLeHheQj71xp0m4gevlklj+Aq5pvivw/fuIo9RS3uOn2e7UwTD6o+G/Stuqmo6Zp2oxlL6yguAf76c/n1pi9nVj8Mr+v+Zb7A9j0PrVnwB/yWvQP+wXff8AocNcf/wiK2TeZ4d1i/0hs5EAbzbYn/ajPJ/76FW/A174w0v4s6TcXGk22um30y7yLFvKkZC8WWCHIyMDjdznrxSex5Od1J/UailG34rf+uh9T0VxWk/E7wtdXkenalJd6Bqr8/2fqsPkzAepwSuD/vV2NvcQXMfmW80cyf3kYMP0qD86JKKKKACioL+9s7C3a4vbqG3iUEl5HCjA+tcOfiMdanNr4E0O68Q4Yo1+x8ixjYdVMhBYsPQLj3oAxrv49+B9H+IV94H8VTTeHtSt5QsMl2uIJ0PRxJ0Uf7xFdLrHxL8L2rR2+lXTeIb+UZitdIU3THPQuY8iNT/ebAr5e/bP+FfjDVotF8b6jPY3eoz3KabNb2NqyiFXJ8slixL4OQTgdelfU3wj8E6f4C8BaR4ftbeJZ7W1RbmVRkyS4y5z1I3Zx7UAZhg+JniZQJ7m28GWbHlbcR3V5j0LHdGPqBkVs+GfAPhjQZlu7exN3qAO4319K1zcbvUPISV+gwB2rqKKACiiigDK13w3oGurjWNHsb1gMB5oFZ1+jEZH4V45+0B4Dh0H4VazeeG9d1fTocw+bZS3DXVvN++TC4lLGMA4P7vb0r3ivPP2jo/N+DWurzwIDx7Tx0GlH+JH1R4nNeeMtPlf7VpNnq8YY5ezlET49cOcfgKks/GOhzSiC6mm0u5Jx5OoQtbkn/ZLgBvqOK6EtuYt681Bd2tteRmO6t4p0Ixh1BrQ/V1SqR+GX3kkTpLEJYnWSM9HU5B/Gs/xTqn9ieG9R1jyfP8Asdu03l5xux2rMm8F6ZHIZ9Hub7Rbj+/ZTYB/3lYEEe3FL4x0/Urn4c6tpiu2o6hLYyRKUj2GZz0wM8H8aCalSqqcvds0na2pc8N+JNI123iNlqNnNdGBZZbeKdXeLI6EA5rYrzHwppOqXHiDwzN/wjFzoEei2bR3ksyqouCV27EwfmGfmycdK9OoFg606sLzX/BCiiikdYV0v7Of/I1/EL/r9sf/AEjSuarqP2cl/wCKg8eTf37+0Ht8tqg/pSex85xP/ua9V+p7HRRRUn5+FFFFABRRRQAUUUUAFFFFAHzv4z/5Ln4x/wCvLS//AECemVY+ICeV8btfYj/X6dZMPfYHB/8AQqr1a2P0zIv9wp/P82FFFFB64VxHxS1LVNNv/CzaWs0ss2qGNrdJNgmHlPwx6YBwfwrt65/xn4aPiL+zZI9Tm064065+0wSxLuO/aVwfbnn1oOfFwnOk1DfT8yppGuaxr6anpMMcWja5p06x3COPOUIwBDpjIOQe/cVM3hKe6517xFrGojsiSC0Ue37naT+OaZpfguxjtr/+2bh9XvNRmE15cODHvKgBQoB+VQAOMnvUieBvCynI0sfjK5/rTOaNGtJL2iv6v80lYtWfhXw3a4Mek2sjf3p181j+L5NVviC0MPgjUYI2iiUCLEakKB++TtTv+EK8L/8AQKT/AL+P/jWT4w8IeHYvD8qwaVGJJJokU72PWRff0ouGIjKFCdoJKz6+XofXMV5Z+Ug+1QfdH/LQVGdX0kEg6nZgjqPPX/Guf/4Vt4HwP+Ketv8Avt//AIqpF+HngpVCjw9aYH+9/jWZ+Wm02taOqlm1WxAHUmdeP1qH/hJPD3/Qd0z/AMCk/wAazP8AhXvgv/oXrP8A8e/xqT/hA/B//Qv2X/fJ/wAaAMHxdpPgHWLkapHr9ho2tIcw6nY3qRTBv9vB2yj/AGXDD2rGT4kXvhFQvirUtL8QaVHw2raZKjTqM8GW3Q5PbJjXA613UPgfwlE26PQLIHGM7M1heKrj4aeF1VdTtdPFzIdkNrDF5k0z9kVR3J45wKANjT/iB4G1CyS9s/F+hTQOMh1voyPx54PtSal8QvAmm2pub7xjoNvFjIaS/jGfpzz+FeX3/wAPtS8X6tDrXhzw7F8O5I2ITUJEVruVP7j24+QKf97NN0Xw9o3w/wBRkvPiB4S/tOSRv3vinaLhCM4BmTA8kdAAobtzQBryfGqy1+Z4fCFxpFtaqdranrd0ttHnvthYrIw9GAwaNPHgG6uE1Txx8SNM8S3yHesc2oRx2cPfaIEIRgOzOC3vXpelQeG9SsIrrTrfTLq2ZQY3iiRlx+VWv7I0r/oGWX/fhf8ACgD51tPDXwt0n9o61+Jeh+LvC9rpslnIt3apfRKFuSMK6rnABGOB3BPeuH+KH7QN38P/ANpq9vND1KHW/Ct7aWi3ltFKJIyQvLxkdGGT0696+w/7K0v/AKBtn/34X/CvFtd+Aen+KP2iJvH/AIijt20WztbZbCwjAAmmQHLSDHCqcYHfj0wQDu9K+LfgPUtMtr+LWljjuIxIqTRsjqD2IIyDU0vxO8GkFYtSluOOTBbSSAfUqOK6z7BY/wDPnb/9+l/wpy2lqgIS2hXPpGBQB8i+GfF2gw2N2r3FzltTvXGLSTo1w5Hb0NaX/CaaH/DHqzj+8mlzsD9CFq/oEQjbVoWjTMer3uflHedz/WrV3qOnWSFrq8toFHXc44/CtEfqGC9p9WpvnSVl08vUxj400XH+o1o+w0i4/wDiaim8caYIJXj03xDvRCw83RbmNOPVmQAD3NObxvo0ztFpEV9rkynDR6fb7yv1LFRRLdeJtYgks30OPTrO4QxvJPc5lVSOTsC4z7ZplOtOWkJp+kf1uc5Z/EbW7saYsPhP95q+ntfaeDdLhkQAtv544PFdp4S1qHxF4bstat42iS5U5jbqjKxVl/BlIrH03wTBZSeG3XUJH/sLS5NOQeXjzg4A3nnjp0rW8HaHH4b8N2uix3DXCW7SsJGXaW3yM/T23Y/CkLCRxan++elvLy7fM16KKKR6QV5B+1b/AMiNpX/YT/8AaT16/Xn3xp06TWLGwsIVDOshmORnjBH9aOh5mc2+pVL/ANanVeFohbWl7YD/AJctQntv++GxWvVaaL7J438WWO3bs1WSYD2kJIP6VZoNcsnz4SnLyQUUUUHcFFFFABRRRQAVq/CSMTfGB5O9tpDj/vt0/wDiayq6L4CxxzeN/FmoNwltBaW6ueBk+YWGfbC/nQ9jweJKnLgWu7S/X9D1/VNO0/VLRrPU7G2vbdvvRTxCRD+B4rkLv4ZaLE7XHhu91Lw3dgfu20+6dYFPqYM+W/4qal174kaHZai+j6RFdeIdZX71jpqeY0fo0jdEX35+lUn034ieKSV1TU4fCWmMebfTSJb0j/ru3yL7jyyfeoPzoyfEHirxZ4Bj2a1rWheIkVcpHjytTuPZIIxhj7KKzL74t65qE8dnHoVz4LhlhEh1HxBaSCJAfRlBRWHpIR9K9G8MeB/DPh0iXT9NV7rq11cMZZmPrubOD9MV0F1b291A0F1BFPE33kkQMp+oNAHAeHPA/hnWNuq6zrp8cXWdxuLmdZbYHqNkCkxJ/wABFegxRpFGscaKiKAqqowAB2Arj9W+GfhW8la5tba40i8Jyt1p05idD6gcp/47VL+yfiRoAK6Tr1l4ks1I2Q6rF5d0fXM6EIf+/dAHbXf2GaSK1u/s7ux3xxSYJJXuAfTP61Zr4i/aZ+NXiHQvjr4TmXTP7LuvDas11AJ/NSdZiu4EjGRhOOOtfYHgzxdoHi7QbTWdD1GG4t7mJZAAw3pkZ2sOxHQj1oA3aKKKACiiigArjvjVb/avhZr8OM/6MG/JlP8ASuxrK8X2q3vhXVbVlLCS0lGB3O04/Wgadnc8B0uTztLtJhz5kCN+ag1YrJ8HS+d4V01j95bdI3HoyjaR+BBrWqz9fpSU4KS6hRRRQWFFFFABRRRQAo6iuz/ZuhzpPiG//wCfnVpV/wC/ZKf0rinbbGznoqk/kK9H/Z2gEfwytrnbg3l1cXOfUPKxB/LFJ7HyvFU7UIR7v9D0WiiipPhgooooAKKKKACiiigAooooA8L+MUP2f4u2M23C3ekSAn1ZJEx+hNZFdV+0JbtBr/hLVuNj3MtgT7uhcf8Aoo1ytWtj9D4aqKWCUezf+YUUUUH0AUUUUAFFFFABWbrMRub3RLJV3G51WFMeowx/pWlR4et31D4qeFNPjx+5km1Fx/sRAIf1lFB52b1FTwVSXl+eh9F0VHc3EFtC01xNHDGoyWdgAK4ST4kx6tcvZeBdHufEsqMUe7jbyrKJx1VpiD8w9APxqD8tO/JwMngVxuvfEXQrK9/svSFn8RasTgWelr5xQ+kkg+SL/gbLWf8A8ITr3iZxP488QO9tnK6RpeYLbHpKxJeRh6goPauy0PRNJ0O0FrpOn29nEABiNMFvqep/GgDjm0v4g+Kdn9salH4W0xuXs9OYPdyD+683RPrGc+9dF4X8G+HPDZMml6bGt02d95MTLcyZ67pWy7fia36KACkZVZSrKGUjBBHBFNmmhhUtNLHGB1LMBXDeO/H/AIPt9N1DQ/8AhJ4YtVuLaSK3itW3z72UhSgHUgkGgBdW+HqWl2+reBtQfwzqZ5aKEZsp/USQfcyf74G4etMt/Hl9oV0tj8QdJ/sfcdseqQZksJTnu4yYfrJtFfOPwa/an8Wf2pH4H8S+G5tf1hrj7LYzwHyppGzgCVcEE+pGOnSvoy50/wCJuuxSQX174a0eykO2SD7E15Iy+zl1UH6oaAO7tri3ubZLq3nimgddySxuGRh6gjgisbV/GfhPScrqHiPS4JO0RukMjH0VAdxPsBXmN38B/sAF5ofjDXbydZTM9hq9x5llN6rsiEbJ04IYgehrH8b+OfDfww8DarPrXgWPQNfjgYaeGUXEF1OeF8mZhyRncVwMAUAekD4kf2jII/DHhPxFrJyQzvZtZIvvm4Cbh7rmnfafijqQxDp2g6JG3U3EzTSqPYJlSfrVT9nHx0/xC+EejeIbqeOXUGQw320YxMhIOR2yAD+Nei0AfI8nhW9l8WeJLPXfEep3Lw6ixdLZvsisXG/cfKwTnNaVn4T8OWrb10m2lk/vzr5rfm2TXR+PoG074z65btgDU7ODUIx/soqwn/x5ar1a2P0nJYUquCpztd2t92gLhUEagKijAUcAUUUUHtBRRRQAUUUUAFJ4T0yPWviWbOaLzYYdGaQgEjDGZccj2pa6L4DW7XHj/wAT6hxstYILT3yyrJ/Sh7HhcR1OXAyXdpGX8Trc6b8Z7kORt1rTEuYgO32crG/4nzV/KqNdh+0hY+TaeH/FEaHfp1+Ibhh/zwlVlIPtv8s/hXHng4oWxHDVf2mD5P5W1+oUUUUH0AUVkav4l0fS9TttLublnv7nmO2hTfJt/vEDovvVnXNWstGtBc3zPhn2RpGhd5H/ALqqOpoM/bQ1123L1QX15aWEBuL66gtYh/HNIEH5mueN94s1gBdN0+HRLZv+Xi/UvNj/AGYwRtb65HtU1j4P0uKf7VqMlzrN3nJmv3D8/wC4AEH/AHzTM/bTn/Dj83ov8yIeKLrVHMXhjR575c4+2XIMFuD/AMCwzD3AIrsvgF4Bm8SeDZfEHirVrye11e9lvItOtZWhtijEAbwMGQcdGHFc/wCK7qSx8M3j2wxN5Jit0XjMjDCKB9cYFfQ/gbSE0HwfpWjx8LaWqR/pzUyPkuJ6kkqdOUrvV+Rc0TSNL0SwSw0fT7awtU+7FBGEUH1wKu0UVJ8iFFFFABRRRQB47pv7P/hO4+I2rePPFwHiHVL26M1vFOn7i1TsoTox9zXb6v8ADvwfqUnnPotva3OQftNmPIm46fOmDXV0UAcB/wAIr430OTf4Z8ZNfWytldP1sGUEd83HMn4Ypz+NfEWiru8U+DL6OANh7vTGFzEo/vbAfMI+ik13tFAHPeH/ABt4U15V/s3XLR5WOPs8rGGcfWKTDj8RXQ1ha74P8Ma25k1LRbSWYnJmVfLlz/vrhv1rnW8Bazozed4N8Y6jZbWJWw1EC6szn1BAl/KQUAd/QQCCCMg9RXBL4j8faOoXX/CEepxqxDXWjSE7h6iBst+G6tDw/wDEbwnrF6umrqQsNVOd2m36+RdJ9Y25FAHiGm2smk634j8Pz/63T9Wnb/gE7GdAPYLIB+FaNaHxWs10z4vi6VgIdb09WHo00XB+p2KKz6tbH6dklf22Cg+yt9wUUUUHqhRRRQAUUUUAZfiy/XS/DV/fMM+XFtA92IUfq1fQngLR5PD/AII0TQ5SGlsLCG3kYfxOiAMfxIJrwJ9PGu+LvDXh5huiuL4XFymM7oYhlgfbLLX0xSkfB8UV+fExpr7K/MKKKKk+YCiiigAooooAKKKKACiiigDzn9o3Tprz4XXl9ZxGS+0ueG9tcfwsrhXP/ft5K84hmjuIY7iFt0UqiRD6qRkfoa+gtZsk1LSLzT5MbLmB4Wz6MpH9a+aPCQkg0ltLmDLPpk8tjIrdQI3KqT9VCkexqon1/CmItKdF9df0f6GvRRRTPtAooooAKKjuJRDbyTFJJAiltsa7mbHYDua5v7V4t1r5bK1i0CzI+ae6XzLgj/YTgIf94N9KZlUqqGlrs3tT1LT9Lg87Ub2C0j7GVwpb6DqT7CoPhDqHiLxJ4+1fWfCOjQyRWVoljb3+qF4I4TIS0uExvJOyPAK9qxP7K8I+Hm/tDXdSinnHLXmqzqxz3OOEH4AV3fwF8YR2vghryw8OeIdXvtWuXvZGgsW8lN3CoZOnAX9aUtj5fiTFTVBUm0uZ7dbLud/Z/DaDUJReeOdWufFN2Tnyrj5LNPQLbj5OP72MnvXc20MNtAlvbxJFFGoVERcKoHYAVw7ar8TdUG3TvDmkaGD0m1G4Nzj6xxlD+tNHgnxNqn7zxL491Mlvv2mlRR21sf8AvpWk/wDH6g+JOy1LVdL02MyajqVnZoOS1xOsYH4sRXKX/wAUvCcU/wBl06e91m5P3E06ylnjf6Sqvlj8Wqxpvw18G2bLI2k/bJF/ivJ5J8/UOxH6V1FhZWdhbi3sbSC1hHSOGMIo/AcUAcYPEnjrUQv9leBzYhhw+rXaIB9REWNRN4e+I2rPv1bxrbaRC3D2ek2gcY9pnAcfgK7+igDiYfhh4XZlfVP7R1tx1OqXslzn8HJFdPoui6Rotv8AZ9H0y0sIf7lvCsY/IVfooA8I+F3wPh0H49eLviJqVtEIZrn/AIksQIbYrKDJIR2OeB3617vRRQAV4F+018LPHHxf1zStBsdQtdI8L2P7+4mlcs1xMeBtUD+EZHOOte+0UAeIfDH4NeIPhDojweBfFH9qCSQzXen6nEEhuHxjcrrkxtgADHBwM13eg/ELTZ9R/sXxFbT+G9ZAH+j3+Fjlz/zylBMb/wC6G3e1dpWdr+h6Rr9ibLWNPt72DqFlXJU+qnqp9xg0AeU/tBWK2fizwt4jRcea0um3Lf8ATNlZ0H/fzFc3Wx8YfAXijSvAl9/wi+qHVtLsSuoDTdTzJND5LeYVt5RgjIUjD7yc8EVw/hjxdpOurFErPZ37xCQ2dyNkhB/iUH7y5yM+1Uj7jhjFx9jKjJ6p6fM6CiiimfVhRRRQAUUUUAIzBVLtwqgk/QV3n7Nliy+BrjXJo9s2s3890r/34N7CA/8AfvbXlvi+5kt9AnW3Ba5uStvboOru5wAPfGa+kPCukw6D4Z0zRbcARWNrHbpj0RQv9KUj43ivEfBRXr+i/UqfEDQY/E/gzVdCkUE3UBEeTgCQfMh/Bgpr598LXs17ocLXQK3kBa1u1PUTRMY3/AspI9iK+n6+fPiXpR8K/FGSbYE0rxMPNhcdEvEUB0PoGVVI9WJFJHn8N4xUMT7OT0np8+hXoooqj9CPF9fXWNJ8W+Jbq1udZj167vI20iGGJmt7iEAAK5Hy4B3cMRjPfNetapqD6bYJcvYXV25wHjtVVmU45PJHFXwzAYDED0zSCmcdDCOlzWlv/m3+v5HNf8JnYKR52mavCD0LWpP8s00+PPDaLmaa+hxw27T5zt/JDXUbm/vH86ZdXi2lrLdXEzJDChd2z0AGTQW41kvjXzX/AAUcxovivwnrvxA0C0n1GUaXYTjUrxjY3AO+M5gGDHnG9ec8Yr6Nt/iB4MnbaniKyU4z+8Yx/wDoQFcp+z94emXw7d+LNat8ah4gk85YpBnybVfliQZ7MqiQ+7mu+uPDvh+4AFxoWlzY6b7SNsfmKhvU/NczxcsViZTbv0XoisnjLwi5Cr4p0Msei/b4s/luqzF4j8PSjMevaW4zjK3cZ5/OqLeA/A7SGQ+DfDu8nJb+zIc5+u2o5fh/4JkLH/hF9KTcMER26oP/AB3FI883YtQsJSRHfWzn/ZlU/wBamWWJvuyIfowrkpPhl4JfH/EnZMd47uZP/QXFM/4Vj4RCgR2uoRY6FdTueP8Ax+gDsxRXEv8ADPQPm8u81uIHsuqT9fX71Rj4a2cZBt/EfiKHjBxfs2f++s0AZ3h74v6FffFvW/hvqWzTtVsWBsy7/LeIeu0now44754r0uvgPW/hL4r+IH7VWvaboep3622k3iNeazKfmth1UbgAC5wcD2J7Gvr9PA3iiKJEh+K/inEahVElrYtnA/iPkZOe/NAHe0Vwv/CN+PoWzb+PjcAjkXNhFx9Nij9aZJY/F2JMW2veEJmHANzp8/I9TskHP0oA72iuCjT4xRxkzXfgaZhziO0ukz7cymnm/wDilEfn0LQLkEceVOyYPvubmgDuqzte0LRteszZ61plrfwZz5c8YYZ9ea5ePxB8RQVWX4ewN2Zk1iIA+4BqQ+KPGcYPnfDy4JH/ADz1KJsj2wKAPPfjp8L7bTPBn/CR+ErzUbC90KX7XDCspkt44jxPiE8E+XuwK4K3v/F1pBHNNY2Wt2zIGWe0fypmB9YyAo/BjXu954u1ya3ltbz4davJDNGUdRIrBlIwQcD0r5+0/Vr3wzqd54U1Dw7rimykMlkXtyzyWrElGYAdc7wfoKqLPpuHMVGE5UZSavqv10NG08ZaM9yLS/NxpN0f+WV7EUH/AH8GU/8AHq34ZYpoxJDLHLGejowZT+Irmr3xNpt3bNb6l4d1meH+KKXSXlX8iCDU81ksnge8t/DED6fJcW7m1SRGjMbkY+6eV6dKo+xp1pa6qVl03Nm3vrG4meG3vrWeWP76RTK7L9QDkVYriPhYmmQabDaQeGbzSdRhtlS8luLMoZHGM/vSP3nPOcmu3pG2HqOpTUmFFFZniS+uLLThHp8Xn6neSLa6fD/fnc7Uz/sgkEnsM0F1akaUHOT0R2PwD006v4y1zxbKhNrYAaXp7Z6t964YeoP7oA/7Jr22uf8Ah14bh8JeDdO0GFi5t4h5rnq8h5Yn8a6CobPyfF4h4mvKq+rCiiig5wooooAKKKKACiiigAooooAK8C+K2lnw/wDFn7egIsvE0AZyegu4UCn840X8a99rj/i/4Sbxf4MuLO1YR6pasLvTZf7txGdyA/7JIAYdwTTTOzL8U8JiI1e2/p1PJKKz/D+pDVdLjujGYZgTHcQt96KVeGUjsf8AGtCqP1WE4zipRejCvPPG08M3xBtdM8Q6lc6boX9nPNbtHKYknuA65DOO4BbAPWvQ6hvLS0vYhDe2lvdRhtwSeJZFB9cMDzTMcTRdWHKn/wAHyZXnntbbSFZdRgs4zEFhuZ3XaOPlJ3EA/wBa5pdL0q7GdW8cS6izdVTUEiiP0RWIrq7uxsby2FteWNrcwDGIpoVdBjp8pGKoP4a8MhGL6FpaIASxFsi7QOpyBxQRWozm1orL1MK78NeFby6sPDWlwaYtxrc4tZ51kQyLb9Zjuz/czX1nYXGnx2kcNvd27RxIEG2RTwBjtXhHwI+G3h7XbjUPG2oaNEtrNmz0qIZQeSjHdLwQcs24Z7rivUn+GPglmLf2RImeojvZ0H5BxUNn55m+KWIxDUUrR0VtvNnXCaFsYlQ56YYU8EHoQa43/hWXhALhLS/T0I1O54/8fprfDXw7wY59Yib1XU5//iqR5R2lFcO/wz0ctldW19B6DU5f6tSD4cxoNsPirxHGB93/AEvdt/MHP40AdzRXEf8ACC6qpDQfELxNC4P3h9nbI9MNERTZPBPiYn938VPFEY9BbWLfzgNAHc1x/iv4i+HPC/jXRvC+uXP2ObWI2NrcSECLcufkZj0JxxVUeE/Gka7Y/iVqcu37rTWNrub/AHtsYH5Yr5c/bo8O+LrjUvB9rd6kNb1C6ka3tILa22OXJ4xjqSaAPt0EEAg5B6GivGPhd4d+Onh7wDpWl3niXwre3MUQ3HU7KeSWJcDEZeORQ231IzXWJH8YFi/eXngaRwOdlpdKD+cpoA7uiuF+2fFSMBm0nw5PjqkcjoT9CWxR/bnxKhPz+CLG5B/55amibfruzmgDuqK4qPxD4/KfvPh6gb21iGg+KvFyruf4e3mO+2/jY/ljmgDta+VL/wAKadZ61rPgfVbRZotNuPtFgzjDrbzElWU9Qdwfn2r3NvGniJD+8+H2sYPTZKrfyFeX/G+/1O7bT/GVv4J1+1vNH3x3gEGVmtHxuyQPmKlQV9NzetNM9PKMXHDYlOfwvRnJC28T+Hj/AKDK3iDTR0t5323UI/2XPEn/AAIitTQPEWla1ujtZmjuYziW1nUxyoe/ynqPcZHvVCHxhbzQx3Eei608Mih0kjs3YMp6EYHIqGXXtEm1K3vrjQNa+2R/LFcHSZd6g9iwGcfXirP0GNSNNrknp2f6FC9+JFva31/G2g6i9jp18LK7vV2eXG5baDjdkjOO3eu6BBAI5BGRXD3vgWe50TxDp41ONTrGprfK5jOIgJA+0jueMZrto12xonXaoH5CgvCuvd+1/rV/pYdRRVLXNSi0nSpr+WNpfLAEcS/elkJwiD3ZiAPrSOqUlCLlJ6I1Ph/pR8S/FiyRwW0/w7H9umwet0/EP/fIEmR/tCvoSuG+CfhObwr4NU6kyya1qcpvdSkA4MrAYUeiqoAx659a7mpbPyzMsW8XiZVenT0Cua+JfhO38aeErrRZZvs05xLaXIXJt515jkA74YA4710tFI4k2ndHzFod9dXH2jT9UtTZaxp8nkX1sTna46Mp7q3UH61pV6L8XPh5N4ilh8ReHJorPxJZoUVpP9VeRdTDKB1/2W6qe4BNeUadqyTahLpGoW0ul61bj9/p9yNsqj+8v99PRlyPerTufouT5xDGQUKjtNfj5o0qKKOxPYdTQe6FQeH9Dk8feMF8PRgjRNNkS41mcdJCDlLZT6lgGY9ghHequjR6x43v30nwZgwKxS71pk3W1sP4ljbpJJ6AZAPWvoDwP4X0vwf4ct9D0mNhDEMvI53STSH70jt1ZieSTSbPks+zqMYPD0Hdvd9vI2oo0iiWKNFREAVVUYAA6AU6iipPiQooooAKKKKACiiigCvZ2NnZvO9rbRQtcSGWZkUAyOerH1NWKKKACiiigAooooAKKKKACvNvjp4QvNY0y28S6DHu13RtzxxdBdwHHmQE9s4BB5wR05r0migulUlSmpwdmj5p0fUbXVdOhv7NmMMo6MMMh7qw7MDwRVuul+J/w71LTdXu/F3gu1FyLk+Zqmjr8vnt3mh7CTuR/Fz1Y1xmj6tY6tHIbSU+bC2y4t5Btmgf+7Ih5U/UVd7n6Vlea0sdTWtp9V/l5F6iiq+o3tnptlJe6hdQ2ttGMvLK4VR+JoPVbSV2TSOkcbSSMERAWZmOAAOpNbvwO8OyeIvEA+IGoRPHp1qHg0OF1/1uch7k+mfmVR6ANnnFZPg3wVq3xCnjutVtrnSvCSOGMcqtHcang5AweUi9c4Lcds19B28MNtbx29vFHDDEgSOONQqooGAABwAB2pNnw+f5zGuvq9F+71ffy9B9FFFSfKhRRRQAUUUUAFFFFABRRRQAUUUUAFFFFAHhnxo8Ly+FtZufHukwvJpN3j+3LWJSTG/a6VR1POH7n5T2rEhljmhSaGRJYnUMjocqwPcGvo2RFkRo5FDIwIZSMgg9q8Q8YfC3V/Dt5LqfgGKO60qRi8+hyPtMR7tbseF9dhOOyjpVJn0+SZ4sMvYV/h6Pt/wDEorFm8T6VZTfZ9ckk0G5zt8rVUNqSf8AZL4DfUZpJPF3hhXEUWu2F1O33ILWZZpn/wB1EJY/gKZ9pHF0JR5lNW9TbqnpWjXXxA8RP4X06Ro9LtSra3ep0VDyLdD3Z8c46AHPUVd0Lwn4y8aSIkFrc+GdFY/vr26j23ci/wB2KJhlD7sPpXunhLw5o/hXQ4dG0OzW1tIsnbkszserMx5Zj3J5NJs+YznP4cjo4Z3b3f8AkX9Ps7XT7C3sLKFILW2iWKGJBhURRhVHsABU9FFSfFhRRRQAUUUUAFFFFABWbe6DpF5rtlrl1YwzahYqy2s7jLQhgQ230yCRWlRQAUUUUAFFFFABRRRQAU2VEkjaORQyMCrKRwQeop1FAHzd4q8Py/DfxGNNZT/wi+pTMdLn/hs5DljbP6L12HpgAdan5r3zXtI03XtIudJ1ezivLK5TZLDIOGH9CDggjkEAivDfEHgHxZ4Nkb+yop/E2g5JiUEfbbUf3T/z1UdsZb17VSZ9hkufRhBUMS9tn+j/AMypRWFJ4v8ADtudmp6nFo8veLVP9EkB9NsmDTrfxPpd+4i0Hz9fmY4VdKia5XPuyAhR7mmfVPGYdR5nNW9UbMjxxRtJK6xxoCzMxwFHqTWn8H/DEnjLxBb+M9ShZdA06Rv7IgkXH2uYZU3DA/wg52e4DVZ8J/C7WPEl1Hf+OkFjpEbB4tFiky057G4dTyP9gED1HSvboIYreCOCCJIoo1CIiKFVVAwAAOgA7Umz47O88WIToUPh6vv/AMAfRRRUnywUUUUAFYHjLwb4c8XWi2+vaZFc7Duil+7JG3qrDmiigLtao8f8aeArTw5Mq6dr/iDy2baI5LpWVR7fJW94U+EvhvVrWK81y91nVlYK5t7q6BiJI6YVQcfjRRTuz0KmLrukk5v72es6bY2em2Udnp9rDa28ShUjiQKoH0FWKKKR54UUUUAFFFFABRRRQAUUUUAFFFFABRRRQAUUUUAFFFFABRRRQAVyXjP4c+E/Fdwl3qeneXfIMJeWzeXMv4jg/iDRRQNScXdPU88u/hfYQ3jQReKPFKx5ACi9T/43XX+FvhN4O0u8h1Wa1uNVvkwY59Ql80ofYYA/Siii5118TWnFRlNterPQQAoAAAA6AUUUUHGFFFFABRRRQAUUUUAFFFFABRRRQAUUUUAFFFFABRRRQBXu7GyvMfa7O3uMdPNiDY/OobbR9JtnD2+l2UTDoyQKCPxxRRQBeooooAKKKKACiiigAooooAKKKKACiiigAooooAKKKKACiiigAooooAKKKKAKtzp2n3T7rmxtZm9ZIVY/qKfa2dnag/ZbWCDPXy4wv8qKKAJ6KKKACiiigD//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descr="Composition of Rel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830" y="2190750"/>
            <a:ext cx="6700341"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4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0" y="628650"/>
            <a:ext cx="7315200" cy="3508773"/>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Solution: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The composition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o R</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as shown in fig:</a:t>
            </a:r>
          </a:p>
          <a:p>
            <a:pPr marL="0" indent="0">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 o R</a:t>
            </a:r>
            <a:r>
              <a:rPr lang="pt-BR" sz="1600" b="1" baseline="-25000" dirty="0">
                <a:latin typeface="Times New Roman" panose="02020603050405020304" pitchFamily="18" charset="0"/>
                <a:cs typeface="Times New Roman" panose="02020603050405020304" pitchFamily="18" charset="0"/>
              </a:rPr>
              <a:t>2</a:t>
            </a:r>
            <a:r>
              <a:rPr lang="pt-BR" sz="1600" dirty="0">
                <a:latin typeface="Times New Roman" panose="02020603050405020304" pitchFamily="18" charset="0"/>
                <a:cs typeface="Times New Roman" panose="02020603050405020304" pitchFamily="18" charset="0"/>
              </a:rPr>
              <a:t> ={(4, l), (4, n), (4, m), (5, l), (5, m), (5, n), (6, l), (6, m), (6, 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(ii) The composition relation R</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o R</a:t>
            </a:r>
            <a:r>
              <a:rPr lang="en-US" sz="1600" baseline="-25000" dirty="0">
                <a:latin typeface="Times New Roman" panose="02020603050405020304" pitchFamily="18" charset="0"/>
                <a:cs typeface="Times New Roman" panose="02020603050405020304" pitchFamily="18" charset="0"/>
              </a:rPr>
              <a:t>1</a:t>
            </a:r>
            <a:r>
              <a:rPr lang="en-US" sz="1600" baseline="30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as shown in fig:</a:t>
            </a:r>
          </a:p>
          <a:p>
            <a:pPr marL="0" indent="0" algn="just">
              <a:buNone/>
            </a:pPr>
            <a:r>
              <a:rPr lang="en-US" altLang="en-US" sz="1600" dirty="0">
                <a:solidFill>
                  <a:srgbClr val="000000"/>
                </a:solidFill>
                <a:latin typeface="Times New Roman" panose="02020603050405020304" pitchFamily="18" charset="0"/>
                <a:cs typeface="Times New Roman" panose="02020603050405020304" pitchFamily="18" charset="0"/>
              </a:rPr>
              <a:t>R</a:t>
            </a:r>
            <a:r>
              <a:rPr lang="en-US" altLang="en-US" sz="1600" baseline="-30000" dirty="0">
                <a:solidFill>
                  <a:srgbClr val="000000"/>
                </a:solidFill>
                <a:latin typeface="Times New Roman" panose="02020603050405020304" pitchFamily="18" charset="0"/>
                <a:cs typeface="Times New Roman" panose="02020603050405020304" pitchFamily="18" charset="0"/>
              </a:rPr>
              <a:t>1</a:t>
            </a:r>
            <a:r>
              <a:rPr lang="en-US" altLang="en-US" sz="1600" dirty="0">
                <a:solidFill>
                  <a:srgbClr val="000000"/>
                </a:solidFill>
                <a:latin typeface="Times New Roman" panose="02020603050405020304" pitchFamily="18" charset="0"/>
                <a:cs typeface="Times New Roman" panose="02020603050405020304" pitchFamily="18" charset="0"/>
              </a:rPr>
              <a:t> = {(4, a), (4, b), (5, c), (6, a), (6, c)} </a:t>
            </a:r>
          </a:p>
          <a:p>
            <a:pPr marL="0" indent="0" algn="just">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baseline="30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  =</a:t>
            </a:r>
            <a:r>
              <a:rPr lang="en-US" altLang="en-US" sz="1600" dirty="0">
                <a:solidFill>
                  <a:srgbClr val="000000"/>
                </a:solidFill>
                <a:latin typeface="Times New Roman" panose="02020603050405020304" pitchFamily="18" charset="0"/>
                <a:cs typeface="Times New Roman" panose="02020603050405020304" pitchFamily="18" charset="0"/>
              </a:rPr>
              <a:t> {(a, 4), (b, 4), (c, 5), (a, 6), (c, 6)} </a:t>
            </a:r>
            <a:endParaRPr lang="en-US" sz="1600" dirty="0">
              <a:latin typeface="Times New Roman" panose="02020603050405020304" pitchFamily="18" charset="0"/>
              <a:cs typeface="Times New Roman" panose="02020603050405020304" pitchFamily="18" charset="0"/>
            </a:endParaRPr>
          </a:p>
          <a:p>
            <a:pPr marL="0" indent="0">
              <a:buNone/>
            </a:pPr>
            <a:r>
              <a:rPr lang="pt-BR" sz="1600" b="1" dirty="0">
                <a:latin typeface="Times New Roman" panose="02020603050405020304" pitchFamily="18" charset="0"/>
                <a:cs typeface="Times New Roman" panose="02020603050405020304" pitchFamily="18" charset="0"/>
              </a:rPr>
              <a:t>R</a:t>
            </a:r>
            <a:r>
              <a:rPr lang="pt-BR" sz="1600" b="1" baseline="-25000" dirty="0">
                <a:latin typeface="Times New Roman" panose="02020603050405020304" pitchFamily="18" charset="0"/>
                <a:cs typeface="Times New Roman" panose="02020603050405020304" pitchFamily="18" charset="0"/>
              </a:rPr>
              <a:t>1</a:t>
            </a:r>
            <a:r>
              <a:rPr lang="pt-BR" sz="1600" b="1" dirty="0">
                <a:latin typeface="Times New Roman" panose="02020603050405020304" pitchFamily="18" charset="0"/>
                <a:cs typeface="Times New Roman" panose="02020603050405020304" pitchFamily="18" charset="0"/>
              </a:rPr>
              <a:t>o R</a:t>
            </a:r>
            <a:r>
              <a:rPr lang="pt-BR" sz="1600" b="1" baseline="-25000" dirty="0">
                <a:latin typeface="Times New Roman" panose="02020603050405020304" pitchFamily="18" charset="0"/>
                <a:cs typeface="Times New Roman" panose="02020603050405020304" pitchFamily="18" charset="0"/>
              </a:rPr>
              <a:t>1</a:t>
            </a:r>
            <a:r>
              <a:rPr lang="pt-BR" sz="1600" b="1" baseline="30000" dirty="0">
                <a:latin typeface="Times New Roman" panose="02020603050405020304" pitchFamily="18" charset="0"/>
                <a:cs typeface="Times New Roman" panose="02020603050405020304" pitchFamily="18" charset="0"/>
              </a:rPr>
              <a:t>-1</a:t>
            </a:r>
            <a:r>
              <a:rPr lang="pt-BR" sz="1600" dirty="0">
                <a:latin typeface="Times New Roman" panose="02020603050405020304" pitchFamily="18" charset="0"/>
                <a:cs typeface="Times New Roman" panose="02020603050405020304" pitchFamily="18" charset="0"/>
              </a:rPr>
              <a:t> = {(4, 4), (5, 5), (5, 6), (6, 4), (6, 5), (4, 6), (6, 6)}</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FA52936-FCD1-4EDD-BC1A-A5161BE23D1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8194" name="Picture 2" descr="Composi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1" y="2952749"/>
            <a:ext cx="3295136" cy="18288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position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151" y="2876550"/>
            <a:ext cx="3463094" cy="18267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24800" y="2114550"/>
            <a:ext cx="152400" cy="246221"/>
          </a:xfrm>
          <a:prstGeom prst="rect">
            <a:avLst/>
          </a:prstGeom>
          <a:solidFill>
            <a:schemeClr val="bg1"/>
          </a:solidFill>
        </p:spPr>
        <p:txBody>
          <a:bodyPr wrap="square" rtlCol="0">
            <a:spAutoFit/>
          </a:bodyPr>
          <a:lstStyle/>
          <a:p>
            <a:r>
              <a:rPr lang="en-US" sz="1000" dirty="0"/>
              <a:t>X</a:t>
            </a:r>
          </a:p>
        </p:txBody>
      </p:sp>
    </p:spTree>
    <p:extLst>
      <p:ext uri="{BB962C8B-B14F-4D97-AF65-F5344CB8AC3E}">
        <p14:creationId xmlns:p14="http://schemas.microsoft.com/office/powerpoint/2010/main" val="22238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6"/>
                                        </p:tgtEl>
                                        <p:attrNameLst>
                                          <p:attrName>style.visibility</p:attrName>
                                        </p:attrNameLst>
                                      </p:cBhvr>
                                      <p:to>
                                        <p:strVal val="visible"/>
                                      </p:to>
                                    </p:set>
                                    <p:anim calcmode="lin" valueType="num">
                                      <p:cBhvr additive="base">
                                        <p:cTn id="49" dur="500" fill="hold"/>
                                        <p:tgtEl>
                                          <p:spTgt spid="8196"/>
                                        </p:tgtEl>
                                        <p:attrNameLst>
                                          <p:attrName>ppt_x</p:attrName>
                                        </p:attrNameLst>
                                      </p:cBhvr>
                                      <p:tavLst>
                                        <p:tav tm="0">
                                          <p:val>
                                            <p:strVal val="#ppt_x"/>
                                          </p:val>
                                        </p:tav>
                                        <p:tav tm="100000">
                                          <p:val>
                                            <p:strVal val="#ppt_x"/>
                                          </p:val>
                                        </p:tav>
                                      </p:tavLst>
                                    </p:anim>
                                    <p:anim calcmode="lin" valueType="num">
                                      <p:cBhvr additive="base">
                                        <p:cTn id="50"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4"/>
                                        </p:tgtEl>
                                        <p:attrNameLst>
                                          <p:attrName>style.visibility</p:attrName>
                                        </p:attrNameLst>
                                      </p:cBhvr>
                                      <p:to>
                                        <p:strVal val="visible"/>
                                      </p:to>
                                    </p:set>
                                    <p:anim calcmode="lin" valueType="num">
                                      <p:cBhvr additive="base">
                                        <p:cTn id="55" dur="500" fill="hold"/>
                                        <p:tgtEl>
                                          <p:spTgt spid="8194"/>
                                        </p:tgtEl>
                                        <p:attrNameLst>
                                          <p:attrName>ppt_x</p:attrName>
                                        </p:attrNameLst>
                                      </p:cBhvr>
                                      <p:tavLst>
                                        <p:tav tm="0">
                                          <p:val>
                                            <p:strVal val="#ppt_x"/>
                                          </p:val>
                                        </p:tav>
                                        <p:tav tm="100000">
                                          <p:val>
                                            <p:strVal val="#ppt_x"/>
                                          </p:val>
                                        </p:tav>
                                      </p:tavLst>
                                    </p:anim>
                                    <p:anim calcmode="lin" valueType="num">
                                      <p:cBhvr additive="base">
                                        <p:cTn id="56"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257"/>
            <a:ext cx="7620000" cy="4155148"/>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There is another way of finding R◦S. Let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and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denote respectively the matrix representations of the relations R and S. Then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Example: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Let A = {2, 3, 4, 5}. Consider the relation R and S on A defined by  </a:t>
            </a:r>
          </a:p>
          <a:p>
            <a:pPr marL="0" indent="0" algn="just">
              <a:buNone/>
            </a:pPr>
            <a:r>
              <a:rPr lang="en-US" sz="1600" dirty="0">
                <a:latin typeface="Times New Roman" panose="02020603050405020304" pitchFamily="18" charset="0"/>
                <a:cs typeface="Times New Roman" panose="02020603050405020304" pitchFamily="18" charset="0"/>
              </a:rPr>
              <a:t>R = {(2, 2), (2, 3), (2, 4), (2, 5), (3, 4), (3, 5), (4, 5), (5, 3)}</a:t>
            </a:r>
          </a:p>
          <a:p>
            <a:pPr marL="0" indent="0" algn="just">
              <a:buNone/>
            </a:pPr>
            <a:r>
              <a:rPr lang="en-US" sz="1600" dirty="0">
                <a:latin typeface="Times New Roman" panose="02020603050405020304" pitchFamily="18" charset="0"/>
                <a:cs typeface="Times New Roman" panose="02020603050405020304" pitchFamily="18" charset="0"/>
              </a:rPr>
              <a:t>S = {(2, 3), (2, 5), (3, 4), (3, 5), (4, 2), (4, 3), (4, 5), (5, 2), (5, 5)}.  </a:t>
            </a:r>
          </a:p>
          <a:p>
            <a:pPr marL="0" indent="0" algn="just">
              <a:buNone/>
            </a:pPr>
            <a:r>
              <a:rPr lang="en-US" sz="1600" dirty="0">
                <a:latin typeface="Times New Roman" panose="02020603050405020304" pitchFamily="18" charset="0"/>
                <a:cs typeface="Times New Roman" panose="02020603050405020304" pitchFamily="18" charset="0"/>
              </a:rPr>
              <a:t>Find the matrices of the above relations. Use matrices to find the following composition of the relation R and S. </a:t>
            </a:r>
          </a:p>
          <a:p>
            <a:pPr marL="0" indent="0" algn="ctr">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RoS</a:t>
            </a:r>
            <a:r>
              <a:rPr lang="en-US" sz="1600" dirty="0">
                <a:latin typeface="Times New Roman" panose="02020603050405020304" pitchFamily="18" charset="0"/>
                <a:cs typeface="Times New Roman" panose="02020603050405020304" pitchFamily="18" charset="0"/>
              </a:rPr>
              <a:t>       (ii) </a:t>
            </a:r>
            <a:r>
              <a:rPr lang="en-US" sz="1600" dirty="0" err="1">
                <a:latin typeface="Times New Roman" panose="02020603050405020304" pitchFamily="18" charset="0"/>
                <a:cs typeface="Times New Roman" panose="02020603050405020304" pitchFamily="18" charset="0"/>
              </a:rPr>
              <a:t>RoR</a:t>
            </a:r>
            <a:r>
              <a:rPr lang="en-US" sz="1600" dirty="0">
                <a:latin typeface="Times New Roman" panose="02020603050405020304" pitchFamily="18" charset="0"/>
                <a:cs typeface="Times New Roman" panose="02020603050405020304" pitchFamily="18" charset="0"/>
              </a:rPr>
              <a:t>       (iii) </a:t>
            </a:r>
            <a:r>
              <a:rPr lang="en-US" sz="1600" dirty="0" err="1">
                <a:latin typeface="Times New Roman" panose="02020603050405020304" pitchFamily="18" charset="0"/>
                <a:cs typeface="Times New Roman" panose="02020603050405020304" pitchFamily="18" charset="0"/>
              </a:rPr>
              <a:t>SoR</a:t>
            </a:r>
            <a:r>
              <a:rPr lang="en-US" sz="1600" dirty="0">
                <a:latin typeface="Times New Roman" panose="02020603050405020304" pitchFamily="18" charset="0"/>
                <a:cs typeface="Times New Roman" panose="02020603050405020304" pitchFamily="18" charset="0"/>
              </a:rPr>
              <a:t>  </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47A76FB-B04B-47F2-99D4-9ECDB8BA0A3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 name="Picture 9" descr="Composition of Re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13" y="1123950"/>
            <a:ext cx="4473287"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0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12877"/>
            <a:ext cx="7086600" cy="4055867"/>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To obtain the composition of relation R and S. First multiply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with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to obtain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x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as shown in fig:</a:t>
            </a:r>
          </a:p>
          <a:p>
            <a:pPr marL="0" indent="0" algn="just">
              <a:buNone/>
            </a:pPr>
            <a:r>
              <a:rPr lang="en-US" sz="1600" dirty="0">
                <a:latin typeface="Times New Roman" panose="02020603050405020304" pitchFamily="18" charset="0"/>
                <a:cs typeface="Times New Roman" panose="02020603050405020304" pitchFamily="18" charset="0"/>
              </a:rPr>
              <a:t>The non zero entries in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x M</a:t>
            </a:r>
            <a:r>
              <a:rPr lang="en-US" sz="1600" baseline="-25000" dirty="0">
                <a:latin typeface="Times New Roman" panose="02020603050405020304" pitchFamily="18" charset="0"/>
                <a:cs typeface="Times New Roman" panose="02020603050405020304" pitchFamily="18" charset="0"/>
              </a:rPr>
              <a:t>S</a:t>
            </a:r>
            <a:r>
              <a:rPr lang="en-US" sz="1600" dirty="0">
                <a:latin typeface="Times New Roman" panose="02020603050405020304" pitchFamily="18" charset="0"/>
                <a:cs typeface="Times New Roman" panose="02020603050405020304" pitchFamily="18" charset="0"/>
              </a:rPr>
              <a:t> tells the elements related in </a:t>
            </a:r>
            <a:r>
              <a:rPr lang="en-US" sz="1600" dirty="0" err="1">
                <a:latin typeface="Times New Roman" panose="02020603050405020304" pitchFamily="18" charset="0"/>
                <a:cs typeface="Times New Roman" panose="02020603050405020304" pitchFamily="18" charset="0"/>
              </a:rPr>
              <a:t>RoS</a:t>
            </a:r>
            <a:r>
              <a:rPr lang="en-US" sz="1600" dirty="0">
                <a:latin typeface="Times New Roman" panose="02020603050405020304" pitchFamily="18" charset="0"/>
                <a:cs typeface="Times New Roman" panose="02020603050405020304" pitchFamily="18" charset="0"/>
              </a:rPr>
              <a:t>. So,</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Hence the composition R o S of the relation R and S is</a:t>
            </a:r>
          </a:p>
          <a:p>
            <a:pPr marL="0" indent="0" algn="just">
              <a:buNone/>
            </a:pPr>
            <a:r>
              <a:rPr lang="pt-BR" sz="1600" dirty="0">
                <a:latin typeface="Times New Roman" panose="02020603050405020304" pitchFamily="18" charset="0"/>
                <a:cs typeface="Times New Roman" panose="02020603050405020304" pitchFamily="18" charset="0"/>
              </a:rPr>
              <a:t>R o S = {(2, 2), (2, 3), (2, 4), (2, 5), (3, 2), (3, 3), (3, 5), (4, 2), (4, 5), (5, 4), (5, 5)}. </a:t>
            </a:r>
          </a:p>
          <a:p>
            <a:pPr marL="0" indent="0" algn="just">
              <a:buNone/>
            </a:pPr>
            <a:endParaRPr lang="en-US" sz="1600" dirty="0"/>
          </a:p>
        </p:txBody>
      </p:sp>
      <p:sp>
        <p:nvSpPr>
          <p:cNvPr id="4" name="Date Placeholder 3"/>
          <p:cNvSpPr>
            <a:spLocks noGrp="1"/>
          </p:cNvSpPr>
          <p:nvPr>
            <p:ph type="dt" sz="half" idx="10"/>
          </p:nvPr>
        </p:nvSpPr>
        <p:spPr/>
        <p:txBody>
          <a:bodyPr/>
          <a:lstStyle/>
          <a:p>
            <a:fld id="{0D0564B9-A373-4699-B1E5-735801A9340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242" name="Picture 2" descr="Composi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1581150"/>
            <a:ext cx="2667000" cy="156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5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p:cTn id="19" dur="500" fill="hold"/>
                                        <p:tgtEl>
                                          <p:spTgt spid="10242"/>
                                        </p:tgtEl>
                                        <p:attrNameLst>
                                          <p:attrName>ppt_w</p:attrName>
                                        </p:attrNameLst>
                                      </p:cBhvr>
                                      <p:tavLst>
                                        <p:tav tm="0">
                                          <p:val>
                                            <p:fltVal val="0"/>
                                          </p:val>
                                        </p:tav>
                                        <p:tav tm="100000">
                                          <p:val>
                                            <p:strVal val="#ppt_w"/>
                                          </p:val>
                                        </p:tav>
                                      </p:tavLst>
                                    </p:anim>
                                    <p:anim calcmode="lin" valueType="num">
                                      <p:cBhvr>
                                        <p:cTn id="20" dur="500" fill="hold"/>
                                        <p:tgtEl>
                                          <p:spTgt spid="10242"/>
                                        </p:tgtEl>
                                        <p:attrNameLst>
                                          <p:attrName>ppt_h</p:attrName>
                                        </p:attrNameLst>
                                      </p:cBhvr>
                                      <p:tavLst>
                                        <p:tav tm="0">
                                          <p:val>
                                            <p:fltVal val="0"/>
                                          </p:val>
                                        </p:tav>
                                        <p:tav tm="100000">
                                          <p:val>
                                            <p:strVal val="#ppt_h"/>
                                          </p:val>
                                        </p:tav>
                                      </p:tavLst>
                                    </p:anim>
                                    <p:animEffect transition="in" filter="fade">
                                      <p:cBhvr>
                                        <p:cTn id="21" dur="500"/>
                                        <p:tgtEl>
                                          <p:spTgt spid="1024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0327"/>
            <a:ext cx="6629400" cy="4048415"/>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(ii) First, multiply the matrix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by itself, as shown in fig</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Hence the composition R o R of the relation R and S is</a:t>
            </a:r>
          </a:p>
          <a:p>
            <a:pPr marL="0" indent="0">
              <a:buNone/>
            </a:pPr>
            <a:r>
              <a:rPr lang="pt-BR" sz="1600" dirty="0">
                <a:latin typeface="Times New Roman" panose="02020603050405020304" pitchFamily="18" charset="0"/>
                <a:cs typeface="Times New Roman" panose="02020603050405020304" pitchFamily="18" charset="0"/>
              </a:rPr>
              <a:t>R o R = {(2, 2), (2, 3),(2, 4 ), (2, 5)  (3, 3), (3, 5) (4, 3), (5, 4), (5, 5)}</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C9C2E99-E3B3-45FC-82D1-A610ED8A23BC}"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244" name="Picture 4" descr="Composi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1047750"/>
            <a:ext cx="3319406" cy="195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5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p:cTn id="13" dur="500" fill="hold"/>
                                        <p:tgtEl>
                                          <p:spTgt spid="10244"/>
                                        </p:tgtEl>
                                        <p:attrNameLst>
                                          <p:attrName>ppt_w</p:attrName>
                                        </p:attrNameLst>
                                      </p:cBhvr>
                                      <p:tavLst>
                                        <p:tav tm="0">
                                          <p:val>
                                            <p:fltVal val="0"/>
                                          </p:val>
                                        </p:tav>
                                        <p:tav tm="100000">
                                          <p:val>
                                            <p:strVal val="#ppt_w"/>
                                          </p:val>
                                        </p:tav>
                                      </p:tavLst>
                                    </p:anim>
                                    <p:anim calcmode="lin" valueType="num">
                                      <p:cBhvr>
                                        <p:cTn id="14" dur="500" fill="hold"/>
                                        <p:tgtEl>
                                          <p:spTgt spid="10244"/>
                                        </p:tgtEl>
                                        <p:attrNameLst>
                                          <p:attrName>ppt_h</p:attrName>
                                        </p:attrNameLst>
                                      </p:cBhvr>
                                      <p:tavLst>
                                        <p:tav tm="0">
                                          <p:val>
                                            <p:fltVal val="0"/>
                                          </p:val>
                                        </p:tav>
                                        <p:tav tm="100000">
                                          <p:val>
                                            <p:strVal val="#ppt_h"/>
                                          </p:val>
                                        </p:tav>
                                      </p:tavLst>
                                    </p:anim>
                                    <p:animEffect transition="in" filter="fade">
                                      <p:cBhvr>
                                        <p:cTn id="15" dur="500"/>
                                        <p:tgtEl>
                                          <p:spTgt spid="1024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 calcmode="lin" valueType="num">
                                      <p:cBhvr additive="base">
                                        <p:cTn id="2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 calcmode="lin" valueType="num">
                                      <p:cBhvr additive="base">
                                        <p:cTn id="2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628650"/>
            <a:ext cx="6715125" cy="354330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(iii) Multiply the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with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to obtain the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x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as shown in fig:</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non-zero entries in matrix M</a:t>
            </a:r>
            <a:r>
              <a:rPr lang="en-US" sz="1800" baseline="-25000" dirty="0">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 x M</a:t>
            </a:r>
            <a:r>
              <a:rPr lang="en-US" sz="1800" baseline="-25000" dirty="0">
                <a:latin typeface="Times New Roman" panose="02020603050405020304" pitchFamily="18" charset="0"/>
                <a:cs typeface="Times New Roman" panose="02020603050405020304" pitchFamily="18" charset="0"/>
              </a:rPr>
              <a:t>R</a:t>
            </a:r>
            <a:r>
              <a:rPr lang="en-US" sz="1800" dirty="0">
                <a:latin typeface="Times New Roman" panose="02020603050405020304" pitchFamily="18" charset="0"/>
                <a:cs typeface="Times New Roman" panose="02020603050405020304" pitchFamily="18" charset="0"/>
              </a:rPr>
              <a:t> tells the elements related in </a:t>
            </a:r>
            <a:r>
              <a:rPr lang="en-US" sz="1800" dirty="0" err="1">
                <a:latin typeface="Times New Roman" panose="02020603050405020304" pitchFamily="18" charset="0"/>
                <a:cs typeface="Times New Roman" panose="02020603050405020304" pitchFamily="18" charset="0"/>
              </a:rPr>
              <a:t>SoR</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Hence the composition S o R of the relation S and R is</a:t>
            </a:r>
          </a:p>
          <a:p>
            <a:pPr marL="0" indent="0" algn="just">
              <a:buNone/>
            </a:pPr>
            <a:r>
              <a:rPr lang="pt-BR" sz="1800" dirty="0">
                <a:latin typeface="Times New Roman" panose="02020603050405020304" pitchFamily="18" charset="0"/>
                <a:cs typeface="Times New Roman" panose="02020603050405020304" pitchFamily="18" charset="0"/>
              </a:rPr>
              <a:t>S o R = {(2,3),(2, 4) , (2, 5), (3, 3), (3, 5), (4, 2),(4,3) (4, 4), (4, 5), (5, 2), 	   (5, 3), (5, 4), (5, 5)}. </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C16CC14-7D8C-4CBE-9BD0-CF9E848C91DB}"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2400" dirty="0">
                <a:latin typeface="Times New Roman" panose="02020603050405020304" pitchFamily="18" charset="0"/>
                <a:cs typeface="Times New Roman" panose="02020603050405020304" pitchFamily="18" charset="0"/>
              </a:rPr>
              <a:t>Composition of Relations and Matrices </a:t>
            </a:r>
            <a:r>
              <a:rPr lang="en-IN" sz="2400" dirty="0">
                <a:latin typeface="Times New Roman" panose="02020603050405020304" pitchFamily="18" charset="0"/>
                <a:cs typeface="Times New Roman" panose="02020603050405020304" pitchFamily="18" charset="0"/>
              </a:rPr>
              <a:t>(CO1)</a:t>
            </a:r>
            <a:endParaRPr lang="en-US" sz="2400" dirty="0">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1266" name="Picture 2" descr="Composition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200150"/>
            <a:ext cx="2171700" cy="125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78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 calcmode="lin" valueType="num">
                                      <p:cBhvr>
                                        <p:cTn id="13" dur="500" fill="hold"/>
                                        <p:tgtEl>
                                          <p:spTgt spid="11266"/>
                                        </p:tgtEl>
                                        <p:attrNameLst>
                                          <p:attrName>ppt_w</p:attrName>
                                        </p:attrNameLst>
                                      </p:cBhvr>
                                      <p:tavLst>
                                        <p:tav tm="0">
                                          <p:val>
                                            <p:fltVal val="0"/>
                                          </p:val>
                                        </p:tav>
                                        <p:tav tm="100000">
                                          <p:val>
                                            <p:strVal val="#ppt_w"/>
                                          </p:val>
                                        </p:tav>
                                      </p:tavLst>
                                    </p:anim>
                                    <p:anim calcmode="lin" valueType="num">
                                      <p:cBhvr>
                                        <p:cTn id="14" dur="500" fill="hold"/>
                                        <p:tgtEl>
                                          <p:spTgt spid="11266"/>
                                        </p:tgtEl>
                                        <p:attrNameLst>
                                          <p:attrName>ppt_h</p:attrName>
                                        </p:attrNameLst>
                                      </p:cBhvr>
                                      <p:tavLst>
                                        <p:tav tm="0">
                                          <p:val>
                                            <p:fltVal val="0"/>
                                          </p:val>
                                        </p:tav>
                                        <p:tav tm="100000">
                                          <p:val>
                                            <p:strVal val="#ppt_h"/>
                                          </p:val>
                                        </p:tav>
                                      </p:tavLst>
                                    </p:anim>
                                    <p:animEffect transition="in" filter="fade">
                                      <p:cBhvr>
                                        <p:cTn id="15" dur="500"/>
                                        <p:tgtEl>
                                          <p:spTgt spid="1126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886700" cy="3925791"/>
          </a:xfrm>
        </p:spPr>
        <p:txBody>
          <a:bodyPr>
            <a:noAutofit/>
          </a:bodyPr>
          <a:lstStyle/>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Reflexive Relation: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 relation R on set A is said to be a reflexive if </a:t>
            </a:r>
            <a:r>
              <a:rPr lang="en-US" sz="1800" b="1" dirty="0">
                <a:latin typeface="Times New Roman" panose="02020603050405020304" pitchFamily="18" charset="0"/>
                <a:cs typeface="Times New Roman" panose="02020603050405020304" pitchFamily="18" charset="0"/>
              </a:rPr>
              <a:t>(a, a) ∈ R</a:t>
            </a:r>
            <a:r>
              <a:rPr lang="en-US" sz="1800" dirty="0">
                <a:latin typeface="Times New Roman" panose="02020603050405020304" pitchFamily="18" charset="0"/>
                <a:cs typeface="Times New Roman" panose="02020603050405020304" pitchFamily="18" charset="0"/>
              </a:rPr>
              <a:t> for every </a:t>
            </a:r>
            <a:r>
              <a:rPr lang="en-US" sz="1800" b="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 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If A = {1, 2, 3, 4} then R = {(1, 1) (2, 2), (1, 3), (2, 4), (3, 3), (3, 4), (4, 4)}. Is a relation reflexive?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The relation is reflexive as for every a ∈ A implies (a, a) ∈ R,</a:t>
            </a:r>
          </a:p>
          <a:p>
            <a:pPr marL="0" indent="0">
              <a:buNone/>
            </a:pPr>
            <a:r>
              <a:rPr lang="en-US" sz="1800" dirty="0">
                <a:latin typeface="Times New Roman" panose="02020603050405020304" pitchFamily="18" charset="0"/>
                <a:cs typeface="Times New Roman" panose="02020603050405020304" pitchFamily="18" charset="0"/>
              </a:rPr>
              <a:t>i.e. (1, 1), (2, 2), (3, 3), (4, 4) ∈ R.</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2DA830-89BB-491F-B939-B33940323FA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2207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4779"/>
            <a:ext cx="7886700" cy="4043963"/>
          </a:xfrm>
        </p:spPr>
        <p:txBody>
          <a:bodyPr>
            <a:noAutofit/>
          </a:bodyPr>
          <a:lstStyle/>
          <a:p>
            <a:pPr marL="385763" indent="-385763">
              <a:buFont typeface="+mj-lt"/>
              <a:buAutoNum type="arabicPeriod" startAt="2"/>
            </a:pPr>
            <a:r>
              <a:rPr lang="en-US" sz="1800" b="1" dirty="0">
                <a:latin typeface="Times New Roman" panose="02020603050405020304" pitchFamily="18" charset="0"/>
                <a:cs typeface="Times New Roman" panose="02020603050405020304" pitchFamily="18" charset="0"/>
              </a:rPr>
              <a:t>Irreflexive Relation:</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A relation R on set A is said to be </a:t>
            </a:r>
            <a:r>
              <a:rPr lang="en-US" sz="1800" b="1" dirty="0">
                <a:latin typeface="Times New Roman" panose="02020603050405020304" pitchFamily="18" charset="0"/>
                <a:cs typeface="Times New Roman" panose="02020603050405020304" pitchFamily="18" charset="0"/>
              </a:rPr>
              <a:t>irreflexive if (a, a) ∉ R</a:t>
            </a:r>
            <a:r>
              <a:rPr lang="en-US" sz="1800" dirty="0">
                <a:latin typeface="Times New Roman" panose="02020603050405020304" pitchFamily="18" charset="0"/>
                <a:cs typeface="Times New Roman" panose="02020603050405020304" pitchFamily="18" charset="0"/>
              </a:rPr>
              <a:t> for every </a:t>
            </a:r>
            <a:r>
              <a:rPr lang="en-US" sz="1800" b="1" dirty="0">
                <a:latin typeface="Times New Roman" panose="02020603050405020304" pitchFamily="18" charset="0"/>
                <a:cs typeface="Times New Roman" panose="02020603050405020304" pitchFamily="18" charset="0"/>
              </a:rPr>
              <a:t>a ∈ A</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Let A = {1, 2, 3} and R = {(1, 2), (2, 2), (3, 1), (1, 3)}. Is the relation R reflexive or irreflexive?</a:t>
            </a:r>
          </a:p>
          <a:p>
            <a:pPr marL="0" indent="0">
              <a:buNone/>
            </a:pPr>
            <a:r>
              <a:rPr lang="en-US" sz="1800" b="1" dirty="0">
                <a:latin typeface="Times New Roman" panose="02020603050405020304" pitchFamily="18" charset="0"/>
                <a:cs typeface="Times New Roman" panose="02020603050405020304" pitchFamily="18" charset="0"/>
              </a:rPr>
              <a:t>Solution:</a:t>
            </a:r>
          </a:p>
          <a:p>
            <a:pPr marL="0" indent="0">
              <a:buNone/>
            </a:pPr>
            <a:r>
              <a:rPr lang="en-US" sz="1800" dirty="0">
                <a:latin typeface="Times New Roman" panose="02020603050405020304" pitchFamily="18" charset="0"/>
                <a:cs typeface="Times New Roman" panose="02020603050405020304" pitchFamily="18" charset="0"/>
              </a:rPr>
              <a:t>The relation R is not reflexive as for every a ∈ A implies (a, a) ∉ R, i.e., (1, 1) and (3, 3) ∉ R. </a:t>
            </a:r>
          </a:p>
          <a:p>
            <a:pPr marL="0" indent="0">
              <a:buNone/>
            </a:pPr>
            <a:r>
              <a:rPr lang="en-US" sz="1800" dirty="0">
                <a:latin typeface="Times New Roman" panose="02020603050405020304" pitchFamily="18" charset="0"/>
                <a:cs typeface="Times New Roman" panose="02020603050405020304" pitchFamily="18" charset="0"/>
              </a:rPr>
              <a:t>The relation R is not </a:t>
            </a:r>
            <a:r>
              <a:rPr lang="en-US" sz="1800" dirty="0" err="1">
                <a:latin typeface="Times New Roman" panose="02020603050405020304" pitchFamily="18" charset="0"/>
                <a:cs typeface="Times New Roman" panose="02020603050405020304" pitchFamily="18" charset="0"/>
              </a:rPr>
              <a:t>irreflexive</a:t>
            </a:r>
            <a:r>
              <a:rPr lang="en-US" sz="1800" dirty="0">
                <a:latin typeface="Times New Roman" panose="02020603050405020304" pitchFamily="18" charset="0"/>
                <a:cs typeface="Times New Roman" panose="02020603050405020304" pitchFamily="18" charset="0"/>
              </a:rPr>
              <a:t>, if (a, a) ∈ R, for some a ∈ A, i.e., (2, 2) ∈ R.</a:t>
            </a:r>
          </a:p>
        </p:txBody>
      </p:sp>
      <p:sp>
        <p:nvSpPr>
          <p:cNvPr id="4" name="Date Placeholder 3"/>
          <p:cNvSpPr>
            <a:spLocks noGrp="1"/>
          </p:cNvSpPr>
          <p:nvPr>
            <p:ph type="dt" sz="half" idx="10"/>
          </p:nvPr>
        </p:nvSpPr>
        <p:spPr/>
        <p:txBody>
          <a:bodyPr/>
          <a:lstStyle/>
          <a:p>
            <a:fld id="{A5481E34-E247-46D0-B0E6-65F7EAF73ED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29618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571500"/>
            <a:ext cx="7372350" cy="4040092"/>
          </a:xfrm>
        </p:spPr>
        <p:txBody>
          <a:bodyPr>
            <a:noAutofit/>
          </a:bodyPr>
          <a:lstStyle/>
          <a:p>
            <a:pPr marL="385763" indent="-385763" algn="just">
              <a:buFont typeface="+mj-lt"/>
              <a:buAutoNum type="arabicPeriod" startAt="3"/>
            </a:pPr>
            <a:r>
              <a:rPr lang="en-US" sz="1800" b="1" dirty="0">
                <a:latin typeface="Times New Roman" panose="02020603050405020304" pitchFamily="18" charset="0"/>
                <a:cs typeface="Times New Roman" panose="02020603050405020304" pitchFamily="18" charset="0"/>
              </a:rPr>
              <a:t>Symmetric Relation:</a:t>
            </a:r>
            <a:r>
              <a:rPr lang="en-US" sz="1800" dirty="0">
                <a:latin typeface="Times New Roman" panose="02020603050405020304" pitchFamily="18" charset="0"/>
                <a:cs typeface="Times New Roman" panose="02020603050405020304" pitchFamily="18" charset="0"/>
              </a:rPr>
              <a:t> A relation R on set A is said to be symmetric</a:t>
            </a:r>
          </a:p>
          <a:p>
            <a:pPr marL="0" indent="0" algn="just">
              <a:buNone/>
            </a:pPr>
            <a:r>
              <a:rPr lang="en-US" sz="1800" dirty="0">
                <a:latin typeface="Times New Roman" panose="02020603050405020304" pitchFamily="18" charset="0"/>
                <a:cs typeface="Times New Roman" panose="02020603050405020304" pitchFamily="18" charset="0"/>
              </a:rPr>
              <a:t> if (a, b) ∈ R ⟺ (b, a) ∈ R for all a, b ∈ R</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Relation ⊥ is symmetric since a line a is ⊥ to b, then b is ⊥ to a.</a:t>
            </a:r>
          </a:p>
          <a:p>
            <a:pPr marL="0" indent="0" algn="just">
              <a:buNone/>
            </a:pPr>
            <a:r>
              <a:rPr lang="en-US" sz="1800" dirty="0">
                <a:latin typeface="Times New Roman" panose="02020603050405020304" pitchFamily="18" charset="0"/>
                <a:cs typeface="Times New Roman" panose="02020603050405020304" pitchFamily="18" charset="0"/>
              </a:rPr>
              <a:t>Also, Parallel is symmetric, since if a line a is ∥ to b then b is also ∥ to a.</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Let A = {1, 2, 3} and R = {(1, 1), (2, 2), (1, 2), (2, 1), (2, 3), (3, 2)}. Is a relation R symmetric or not?</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is symmetric as for every (a, b) ∈ R, we have (b, a) ∈ R, i.e., (1, 2), (2, 1), (2, 3), (3, 2) ∈ R but not reflexive because (3, 3) ∉ R.</a:t>
            </a:r>
          </a:p>
          <a:p>
            <a:pPr marL="0" indent="0" algn="just">
              <a:buNone/>
            </a:pPr>
            <a:endParaRPr 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47A4315-5832-4A78-AC67-0DA182AB7F7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74114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371850"/>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4. Antisymmetric Relation:</a:t>
            </a:r>
            <a:r>
              <a:rPr lang="en-US" sz="1800" dirty="0">
                <a:latin typeface="Times New Roman" panose="02020603050405020304" pitchFamily="18" charset="0"/>
                <a:cs typeface="Times New Roman" panose="02020603050405020304" pitchFamily="18" charset="0"/>
              </a:rPr>
              <a:t> A relation R on a set A is said to be antisymmetric if (a, b) ∈ R, (b, a) ∈ R and a = b.</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Let A = {1, 2, 3} and R = {(1, 1), (2, 2)}. Is the relation R antisymmetric?</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R is antisymmetric as a = b when (a, b) and (b, a) both belong to R.</a:t>
            </a:r>
          </a:p>
          <a:p>
            <a:pPr marL="0" indent="0" algn="just">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D22A4A-D660-408E-97C8-C409B3181587}"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69</a:t>
            </a:fld>
            <a:endParaRPr lang="en-US">
              <a:solidFill>
                <a:schemeClr val="tx1"/>
              </a:solidFill>
            </a:endParaRPr>
          </a:p>
        </p:txBody>
      </p:sp>
      <p:sp>
        <p:nvSpPr>
          <p:cNvPr id="7" name="Title 1"/>
          <p:cNvSpPr txBox="1">
            <a:spLocks/>
          </p:cNvSpPr>
          <p:nvPr/>
        </p:nvSpPr>
        <p:spPr>
          <a:xfrm>
            <a:off x="108585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96675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500938" cy="4112419"/>
          </a:xfrm>
        </p:spPr>
        <p:txBody>
          <a:bodyPr>
            <a:normAutofit/>
          </a:bodyPr>
          <a:lstStyle/>
          <a:p>
            <a:pPr algn="just">
              <a:buFont typeface="Arial" charset="0"/>
              <a:buNone/>
              <a:defRPr/>
            </a:pPr>
            <a:endParaRPr lang="en-US" sz="1800" b="1" dirty="0">
              <a:latin typeface="Times New Roman" panose="02020603050405020304" pitchFamily="18" charset="0"/>
              <a:cs typeface="Times New Roman" panose="02020603050405020304" pitchFamily="18" charset="0"/>
            </a:endParaRPr>
          </a:p>
          <a:p>
            <a:pPr algn="just">
              <a:buFont typeface="Arial" charset="0"/>
              <a:buNone/>
              <a:defRPr/>
            </a:pPr>
            <a:r>
              <a:rPr lang="en-US" sz="1800" b="1" dirty="0">
                <a:latin typeface="Times New Roman" panose="02020603050405020304" pitchFamily="18" charset="0"/>
                <a:cs typeface="Times New Roman" panose="02020603050405020304" pitchFamily="18" charset="0"/>
              </a:rPr>
              <a:t> Prerequisite</a:t>
            </a: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Knowledge of Mathematics </a:t>
            </a:r>
            <a:r>
              <a:rPr lang="en-US" sz="1800" dirty="0" err="1">
                <a:latin typeface="Times New Roman" panose="02020603050405020304" pitchFamily="18" charset="0"/>
                <a:cs typeface="Times New Roman" panose="02020603050405020304" pitchFamily="18" charset="0"/>
              </a:rPr>
              <a:t>upto</a:t>
            </a:r>
            <a:r>
              <a:rPr lang="en-US" sz="1800" dirty="0">
                <a:latin typeface="Times New Roman" panose="02020603050405020304" pitchFamily="18" charset="0"/>
                <a:cs typeface="Times New Roman" panose="02020603050405020304" pitchFamily="18" charset="0"/>
              </a:rPr>
              <a:t>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standard.</a:t>
            </a:r>
          </a:p>
          <a:p>
            <a:pPr algn="just">
              <a:buNone/>
              <a:defRPr/>
            </a:pPr>
            <a:endParaRPr lang="en-US" sz="1800" dirty="0">
              <a:latin typeface="Times New Roman" panose="02020603050405020304" pitchFamily="18" charset="0"/>
              <a:cs typeface="Times New Roman" panose="02020603050405020304" pitchFamily="18" charset="0"/>
            </a:endParaRPr>
          </a:p>
          <a:p>
            <a:pPr algn="just">
              <a:buFont typeface="Arial" charset="0"/>
              <a:buNone/>
              <a:defRPr/>
            </a:pPr>
            <a:r>
              <a:rPr lang="en-US" sz="1800" b="1" dirty="0">
                <a:latin typeface="Times New Roman" panose="02020603050405020304" pitchFamily="18" charset="0"/>
                <a:cs typeface="Times New Roman" panose="02020603050405020304" pitchFamily="18" charset="0"/>
              </a:rPr>
              <a:t>Recap</a:t>
            </a:r>
          </a:p>
          <a:p>
            <a:pPr algn="just">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The fundamental concepts of Sets, Relations and Functions, Logic, Probability and Boolean Algebra.</a:t>
            </a:r>
          </a:p>
          <a:p>
            <a:pPr marL="0" indent="0" algn="just">
              <a:buNone/>
              <a:defRPr/>
            </a:pPr>
            <a:endParaRPr lang="en-US" sz="1800" dirty="0">
              <a:latin typeface="Times New Roman" panose="02020603050405020304" pitchFamily="18" charset="0"/>
              <a:cs typeface="Times New Roman" panose="02020603050405020304" pitchFamily="18" charset="0"/>
            </a:endParaRPr>
          </a:p>
        </p:txBody>
      </p:sp>
      <p:sp>
        <p:nvSpPr>
          <p:cNvPr id="22531"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339740-1A43-46BA-AF84-C1E5F6A70B3A}" type="datetime1">
              <a:rPr lang="en-US" smtClean="0">
                <a:solidFill>
                  <a:schemeClr val="tx1"/>
                </a:solidFill>
                <a:latin typeface="Times New Roman" pitchFamily="18" charset="0"/>
                <a:cs typeface="Times New Roman" pitchFamily="18" charset="0"/>
              </a:rPr>
              <a:pPr fontAlgn="base">
                <a:spcBef>
                  <a:spcPct val="0"/>
                </a:spcBef>
                <a:spcAft>
                  <a:spcPct val="0"/>
                </a:spcAft>
              </a:pPr>
              <a:t>11/18/23</a:t>
            </a:fld>
            <a:endParaRPr lang="en-US" dirty="0">
              <a:solidFill>
                <a:schemeClr val="tx1"/>
              </a:solidFill>
              <a:latin typeface="Times New Roman" pitchFamily="18" charset="0"/>
              <a:cs typeface="Times New Roman" pitchFamily="18" charset="0"/>
            </a:endParaRPr>
          </a:p>
        </p:txBody>
      </p:sp>
      <p:sp>
        <p:nvSpPr>
          <p:cNvPr id="22532" name="Slide Number Placeholder 5"/>
          <p:cNvSpPr>
            <a:spLocks noGrp="1"/>
          </p:cNvSpPr>
          <p:nvPr>
            <p:ph type="sldNum" sz="quarter" idx="12"/>
          </p:nvPr>
        </p:nvSpPr>
        <p:spPr bwMode="auto">
          <a:noFill/>
          <a:ln>
            <a:miter lim="800000"/>
            <a:headEnd/>
            <a:tailEnd/>
          </a:ln>
        </p:spPr>
        <p:txBody>
          <a:bodyPr/>
          <a:lstStyle/>
          <a:p>
            <a:fld id="{E730590A-07B7-4B90-A628-55B49D4BD14A}" type="slidenum">
              <a:rPr lang="en-US" smtClean="0">
                <a:solidFill>
                  <a:schemeClr val="tx1"/>
                </a:solidFill>
                <a:latin typeface="Times New Roman" pitchFamily="18" charset="0"/>
                <a:cs typeface="Times New Roman" pitchFamily="18" charset="0"/>
              </a:rPr>
              <a:pPr/>
              <a:t>7</a:t>
            </a:fld>
            <a:endParaRPr lang="en-US"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081087" y="0"/>
            <a:ext cx="8062913"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a:latin typeface="Times New Roman" panose="02020603050405020304" pitchFamily="18" charset="0"/>
                <a:cs typeface="Times New Roman" panose="02020603050405020304" pitchFamily="18" charset="0"/>
              </a:rPr>
              <a:t>Prerequisite &amp; </a:t>
            </a:r>
            <a:r>
              <a:rPr lang="en-US" altLang="en-US" sz="2400" dirty="0">
                <a:latin typeface="Times New Roman" panose="02020603050405020304" pitchFamily="18" charset="0"/>
                <a:cs typeface="Times New Roman" panose="02020603050405020304" pitchFamily="18" charset="0"/>
              </a:rPr>
              <a:t>Recap</a:t>
            </a:r>
            <a:endParaRPr lang="en-IN" sz="2400" dirty="0">
              <a:latin typeface="Times New Roman" panose="02020603050405020304" pitchFamily="18" charset="0"/>
              <a:cs typeface="Times New Roman" panose="02020603050405020304" pitchFamily="18" charset="0"/>
            </a:endParaRPr>
          </a:p>
        </p:txBody>
      </p:sp>
      <p:sp>
        <p:nvSpPr>
          <p:cNvPr id="22535" name="Footer Placeholder 12"/>
          <p:cNvSpPr>
            <a:spLocks noGrp="1"/>
          </p:cNvSpPr>
          <p:nvPr>
            <p:ph type="ftr" sz="quarter" idx="11"/>
          </p:nvPr>
        </p:nvSpPr>
        <p:spPr bwMode="auto">
          <a:xfrm>
            <a:off x="2857500" y="4755357"/>
            <a:ext cx="37719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dirty="0">
                <a:solidFill>
                  <a:schemeClr val="tx1"/>
                </a:solidFill>
                <a:latin typeface="Times New Roman" pitchFamily="18" charset="0"/>
                <a:cs typeface="Times New Roman" pitchFamily="18" charset="0"/>
              </a:rPr>
              <a:t>Aditya Narayan Singh       Discrete Mathematics              Unit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28650"/>
            <a:ext cx="7200900" cy="348615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5. Asymmetric Relation:</a:t>
            </a:r>
            <a:r>
              <a:rPr lang="en-US" sz="1800" dirty="0">
                <a:latin typeface="Times New Roman" panose="02020603050405020304" pitchFamily="18" charset="0"/>
                <a:cs typeface="Times New Roman" panose="02020603050405020304" pitchFamily="18" charset="0"/>
              </a:rPr>
              <a:t> A relation R on a set A is called an Asymmetric Relation if for every (a, b) ∈ R implies that (b, a) does not belong to R.</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6. Transitive Relations:</a:t>
            </a:r>
            <a:r>
              <a:rPr lang="en-US" sz="1800" dirty="0">
                <a:latin typeface="Times New Roman" panose="02020603050405020304" pitchFamily="18" charset="0"/>
                <a:cs typeface="Times New Roman" panose="02020603050405020304" pitchFamily="18" charset="0"/>
              </a:rPr>
              <a:t> A Relation R on set A is said to be transitive if (a, b) ∈ R and (b, c) ∈ R ⇒ (a, c) ∈ R for a, b, c ∈ R</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Example1:</a:t>
            </a:r>
            <a:r>
              <a:rPr lang="en-US" sz="1800" dirty="0">
                <a:latin typeface="Times New Roman" panose="02020603050405020304" pitchFamily="18" charset="0"/>
                <a:cs typeface="Times New Roman" panose="02020603050405020304" pitchFamily="18" charset="0"/>
              </a:rPr>
              <a:t> Let A = {1, 2, 3} and R = {(1, 2), (2, 1), (1, 1), (2, 2)}. Is the relation transitive?</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relation R is transitive as for every (a, b),  (b, c) belong to R, we have (a, c) ∈ R </a:t>
            </a:r>
            <a:r>
              <a:rPr lang="en-US" sz="1800" dirty="0" err="1">
                <a:latin typeface="Times New Roman" panose="02020603050405020304" pitchFamily="18" charset="0"/>
                <a:cs typeface="Times New Roman" panose="02020603050405020304" pitchFamily="18" charset="0"/>
              </a:rPr>
              <a:t>i.e</a:t>
            </a:r>
            <a:r>
              <a:rPr lang="en-US" sz="1800" dirty="0">
                <a:latin typeface="Times New Roman" panose="02020603050405020304" pitchFamily="18" charset="0"/>
                <a:cs typeface="Times New Roman" panose="02020603050405020304" pitchFamily="18" charset="0"/>
              </a:rPr>
              <a:t>, (1, 2) (2, 1) ∈ R ⇒ (1, 1) ∈ R.</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3DC1A3E-B946-4A2B-9548-CD298BEC5492}"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70</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914650" y="4755362"/>
            <a:ext cx="371475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00813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372350" cy="3657600"/>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7. Identity Relation:</a:t>
            </a:r>
            <a:r>
              <a:rPr lang="en-US" sz="1800" dirty="0">
                <a:latin typeface="Times New Roman" panose="02020603050405020304" pitchFamily="18" charset="0"/>
                <a:cs typeface="Times New Roman" panose="02020603050405020304" pitchFamily="18" charset="0"/>
              </a:rPr>
              <a:t> Identity relation I</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on set A is defined as</a:t>
            </a:r>
          </a:p>
          <a:p>
            <a:pPr marL="0" indent="0" algn="just">
              <a:buNone/>
            </a:pPr>
            <a:r>
              <a:rPr lang="en-US" sz="1800" dirty="0">
                <a:latin typeface="Times New Roman" panose="02020603050405020304" pitchFamily="18" charset="0"/>
                <a:cs typeface="Times New Roman" panose="02020603050405020304" pitchFamily="18" charset="0"/>
              </a:rPr>
              <a:t>	I</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 {(a, a) | a ∈ A }</a:t>
            </a:r>
          </a:p>
          <a:p>
            <a:pPr marL="0" indent="0" algn="just">
              <a:buNone/>
            </a:pPr>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A= {1, 2, 3} = {(1, 1), (2, 2), (3, 3)}</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8. Void Relation:</a:t>
            </a:r>
            <a:r>
              <a:rPr lang="en-US" sz="1800" dirty="0">
                <a:latin typeface="Times New Roman" panose="02020603050405020304" pitchFamily="18" charset="0"/>
                <a:cs typeface="Times New Roman" panose="02020603050405020304" pitchFamily="18" charset="0"/>
              </a:rPr>
              <a:t> It is given by R: A →B such that R = ∅ (⊆ A x B) is a null relation. Void Relation R = ∅ is symmetric and transitive but not reflexive.</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9. Universal Relation:</a:t>
            </a:r>
            <a:r>
              <a:rPr lang="en-US" sz="1800" dirty="0">
                <a:latin typeface="Times New Roman" panose="02020603050405020304" pitchFamily="18" charset="0"/>
                <a:cs typeface="Times New Roman" panose="02020603050405020304" pitchFamily="18" charset="0"/>
              </a:rPr>
              <a:t> A relation R: A →B such that R = A x B (⊆ A x B) is a universal relation. Universal Relation from A →B is reflexive, symmetric and transitive. So this is an equivalence relation.</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0DC3D2E-13B8-433B-A0EE-CE8EFEBFE904}"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Types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85237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25" y="624778"/>
            <a:ext cx="7286625" cy="3832922"/>
          </a:xfrm>
        </p:spPr>
        <p:txBody>
          <a:bodyPr>
            <a:noAutofit/>
          </a:bodyPr>
          <a:lstStyle/>
          <a:p>
            <a:pPr algn="just"/>
            <a:r>
              <a:rPr lang="en-US" sz="1800" dirty="0">
                <a:latin typeface="Times New Roman" panose="02020603050405020304" pitchFamily="18" charset="0"/>
                <a:cs typeface="Times New Roman" panose="02020603050405020304" pitchFamily="18" charset="0"/>
              </a:rPr>
              <a:t>Consider a given set A, and the collection of all relations on A.</a:t>
            </a:r>
          </a:p>
          <a:p>
            <a:pPr algn="just"/>
            <a:r>
              <a:rPr lang="en-US" sz="1800" dirty="0">
                <a:latin typeface="Times New Roman" panose="02020603050405020304" pitchFamily="18" charset="0"/>
                <a:cs typeface="Times New Roman" panose="02020603050405020304" pitchFamily="18" charset="0"/>
              </a:rPr>
              <a:t>Let P be a property of such relations, such as being symmetric or being transitive. A relation with property P will be called a P-relation.</a:t>
            </a:r>
          </a:p>
          <a:p>
            <a:pPr algn="just"/>
            <a:r>
              <a:rPr lang="en-US" sz="1800" dirty="0">
                <a:latin typeface="+mj-lt"/>
              </a:rPr>
              <a:t>The closure of a relation R with respect to property P is the relation obtained by adding the minimum number of ordered pairs to R to obtain property P.</a:t>
            </a:r>
            <a:endParaRPr lang="en-IN" sz="1800" dirty="0">
              <a:latin typeface="+mj-lt"/>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 Reflexive and Symmetric Closures:</a:t>
            </a:r>
            <a:r>
              <a:rPr lang="en-US" sz="1800" dirty="0">
                <a:latin typeface="Times New Roman" panose="02020603050405020304" pitchFamily="18" charset="0"/>
                <a:cs typeface="Times New Roman" panose="02020603050405020304" pitchFamily="18" charset="0"/>
              </a:rPr>
              <a:t> The next theorem tells us how to obtain the reflexive and symmetric closures of a relation easily.</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Theorem:</a:t>
            </a:r>
            <a:r>
              <a:rPr lang="en-US" sz="1800" dirty="0">
                <a:latin typeface="Times New Roman" panose="02020603050405020304" pitchFamily="18" charset="0"/>
                <a:cs typeface="Times New Roman" panose="02020603050405020304" pitchFamily="18" charset="0"/>
              </a:rPr>
              <a:t> Let R be a relation on a set A. Then:</a:t>
            </a:r>
          </a:p>
          <a:p>
            <a:pPr algn="just"/>
            <a:r>
              <a:rPr lang="en-US" sz="1800" dirty="0">
                <a:latin typeface="Times New Roman" panose="02020603050405020304" pitchFamily="18" charset="0"/>
                <a:cs typeface="Times New Roman" panose="02020603050405020304" pitchFamily="18" charset="0"/>
              </a:rPr>
              <a:t>R ∪ ∆</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the reflexive closure of R</a:t>
            </a:r>
          </a:p>
          <a:p>
            <a:pPr algn="just"/>
            <a:r>
              <a:rPr lang="en-US" sz="1800" dirty="0">
                <a:latin typeface="Times New Roman" panose="02020603050405020304" pitchFamily="18" charset="0"/>
                <a:cs typeface="Times New Roman" panose="02020603050405020304" pitchFamily="18" charset="0"/>
              </a:rPr>
              <a:t>R ∪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the symmetric closure of R.</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5E93DE6-1819-4BB4-AF0B-3D2BA381C12B}"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000127" y="7"/>
            <a:ext cx="81438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20294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32234"/>
            <a:ext cx="7772400" cy="3905241"/>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Example1: </a:t>
            </a:r>
            <a:r>
              <a:rPr lang="en-US" sz="1800" dirty="0">
                <a:latin typeface="Times New Roman" panose="02020603050405020304" pitchFamily="18" charset="0"/>
                <a:cs typeface="Times New Roman" panose="02020603050405020304" pitchFamily="18" charset="0"/>
              </a:rPr>
              <a:t>Let A = {k, l, m}. Let R is a relation on A defined by  </a:t>
            </a:r>
          </a:p>
          <a:p>
            <a:pPr marL="0" indent="0" algn="just">
              <a:buNone/>
            </a:pPr>
            <a:r>
              <a:rPr lang="en-US" sz="1800" dirty="0">
                <a:latin typeface="Times New Roman" panose="02020603050405020304" pitchFamily="18" charset="0"/>
                <a:cs typeface="Times New Roman" panose="02020603050405020304" pitchFamily="18" charset="0"/>
              </a:rPr>
              <a:t>   	          R = {(k, k), (k, l), (l, m), (m, k)}.</a:t>
            </a:r>
          </a:p>
          <a:p>
            <a:pPr marL="0" indent="0" algn="just">
              <a:buNone/>
            </a:pPr>
            <a:r>
              <a:rPr lang="en-US" sz="1800" dirty="0">
                <a:latin typeface="Times New Roman" panose="02020603050405020304" pitchFamily="18" charset="0"/>
                <a:cs typeface="Times New Roman" panose="02020603050405020304" pitchFamily="18" charset="0"/>
              </a:rPr>
              <a:t>	   Find the reflexive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R ∪ ∆ is the smallest relation having reflexive property, </a:t>
            </a:r>
          </a:p>
          <a:p>
            <a:pPr marL="0" indent="0" algn="just">
              <a:buNone/>
            </a:pPr>
            <a:r>
              <a:rPr lang="en-US" sz="1800" dirty="0">
                <a:latin typeface="Times New Roman" panose="02020603050405020304" pitchFamily="18" charset="0"/>
                <a:cs typeface="Times New Roman" panose="02020603050405020304" pitchFamily="18" charset="0"/>
              </a:rPr>
              <a:t>Hence,  </a:t>
            </a: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F</a:t>
            </a:r>
            <a:r>
              <a:rPr lang="en-US" altLang="en-US" sz="1800" dirty="0">
                <a:solidFill>
                  <a:srgbClr val="000000"/>
                </a:solidFill>
                <a:latin typeface="Times New Roman" panose="02020603050405020304" pitchFamily="18" charset="0"/>
                <a:cs typeface="Times New Roman" panose="02020603050405020304" pitchFamily="18" charset="0"/>
              </a:rPr>
              <a:t> = R ∪ ∆ = {(k, k), (k, l), (l, l), (l, m), (m, m), (m, k)}.</a:t>
            </a:r>
            <a:r>
              <a:rPr lang="en-US" altLang="en-US" sz="1800" dirty="0">
                <a:latin typeface="Times New Roman" panose="02020603050405020304" pitchFamily="18" charset="0"/>
                <a:cs typeface="Times New Roman" panose="02020603050405020304" pitchFamily="18" charset="0"/>
              </a:rPr>
              <a:t> </a:t>
            </a:r>
          </a:p>
          <a:p>
            <a:pPr marL="0" indent="0" algn="just">
              <a:buNone/>
            </a:pPr>
            <a:r>
              <a:rPr lang="en-US" sz="1800" b="1" dirty="0">
                <a:latin typeface="Times New Roman" panose="02020603050405020304" pitchFamily="18" charset="0"/>
                <a:cs typeface="Times New Roman" panose="02020603050405020304" pitchFamily="18" charset="0"/>
              </a:rPr>
              <a:t>Example2:</a:t>
            </a:r>
            <a:r>
              <a:rPr lang="en-US" sz="1800" dirty="0">
                <a:latin typeface="Times New Roman" panose="02020603050405020304" pitchFamily="18" charset="0"/>
                <a:cs typeface="Times New Roman" panose="02020603050405020304" pitchFamily="18" charset="0"/>
              </a:rPr>
              <a:t> Consider the relation R on A = {4, 5, 6, 7} defined by</a:t>
            </a:r>
          </a:p>
          <a:p>
            <a:pPr marL="0" indent="0" algn="just">
              <a:buNone/>
            </a:pPr>
            <a:r>
              <a:rPr lang="pt-BR" sz="1800" dirty="0">
                <a:latin typeface="Times New Roman" panose="02020603050405020304" pitchFamily="18" charset="0"/>
                <a:cs typeface="Times New Roman" panose="02020603050405020304" pitchFamily="18" charset="0"/>
              </a:rPr>
              <a:t>	    R = {(4, 5), (5, 5), (5, 6), (6, 7), (7, 4), (7, 7)}</a:t>
            </a:r>
          </a:p>
          <a:p>
            <a:pPr marL="0" indent="0" algn="just">
              <a:buNone/>
            </a:pPr>
            <a:r>
              <a:rPr lang="en-US" sz="1800" dirty="0">
                <a:latin typeface="Times New Roman" panose="02020603050405020304" pitchFamily="18" charset="0"/>
                <a:cs typeface="Times New Roman" panose="02020603050405020304" pitchFamily="18" charset="0"/>
              </a:rPr>
              <a:t>	    Find the symmetric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smallest relation containing R having the symmetric property is R ∪ R</a:t>
            </a:r>
            <a:r>
              <a:rPr lang="en-US" sz="1800"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,i.e.</a:t>
            </a:r>
            <a:r>
              <a:rPr lang="en-US" sz="1800" dirty="0">
                <a:solidFill>
                  <a:srgbClr val="000000"/>
                </a:solidFill>
                <a:latin typeface="Times New Roman" panose="02020603050405020304" pitchFamily="18" charset="0"/>
                <a:cs typeface="Times New Roman" panose="02020603050405020304" pitchFamily="18" charset="0"/>
              </a:rPr>
              <a:t> </a:t>
            </a:r>
          </a:p>
          <a:p>
            <a:pPr marL="0"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S</a:t>
            </a:r>
            <a:r>
              <a:rPr lang="en-US" altLang="en-US" sz="1800" dirty="0">
                <a:solidFill>
                  <a:srgbClr val="000000"/>
                </a:solidFill>
                <a:latin typeface="Times New Roman" panose="02020603050405020304" pitchFamily="18" charset="0"/>
                <a:cs typeface="Times New Roman" panose="02020603050405020304" pitchFamily="18" charset="0"/>
              </a:rPr>
              <a:t> = R ∪ R</a:t>
            </a:r>
            <a:r>
              <a:rPr lang="en-US" altLang="en-US" sz="1800" baseline="30000" dirty="0">
                <a:solidFill>
                  <a:srgbClr val="000000"/>
                </a:solidFill>
                <a:latin typeface="Times New Roman" panose="02020603050405020304" pitchFamily="18" charset="0"/>
                <a:cs typeface="Times New Roman" panose="02020603050405020304" pitchFamily="18" charset="0"/>
              </a:rPr>
              <a:t>-1</a:t>
            </a:r>
            <a:r>
              <a:rPr lang="en-US" altLang="en-US" sz="1800" dirty="0">
                <a:solidFill>
                  <a:srgbClr val="000000"/>
                </a:solidFill>
                <a:latin typeface="Times New Roman" panose="02020603050405020304" pitchFamily="18" charset="0"/>
                <a:cs typeface="Times New Roman" panose="02020603050405020304" pitchFamily="18" charset="0"/>
              </a:rPr>
              <a:t> = {(4, 5), (5, 4), (5, 5), (5, 6), (6, 5), (6, 7), (7, 6), (7, 4), (4, 7), (7, 7)}.</a:t>
            </a:r>
            <a:r>
              <a:rPr lang="en-US" alt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D541E0C-A79C-4BF9-8AC7-A341046B787D}"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4545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742952"/>
            <a:ext cx="7600950" cy="4000501"/>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(2)Transitive Closures:</a:t>
            </a:r>
            <a:r>
              <a:rPr lang="en-US" sz="1800" dirty="0">
                <a:latin typeface="Times New Roman" panose="02020603050405020304" pitchFamily="18" charset="0"/>
                <a:cs typeface="Times New Roman" panose="02020603050405020304" pitchFamily="18" charset="0"/>
              </a:rPr>
              <a:t> Consider a relation R on a set A. The transitive closure R of a relation R is the smallest transitive relation containing R.</a:t>
            </a:r>
          </a:p>
          <a:p>
            <a:pPr marL="0" indent="0">
              <a:buNone/>
            </a:pPr>
            <a:r>
              <a:rPr lang="en-US" sz="1800" dirty="0">
                <a:latin typeface="Times New Roman" panose="02020603050405020304" pitchFamily="18" charset="0"/>
                <a:cs typeface="Times New Roman" panose="02020603050405020304" pitchFamily="18" charset="0"/>
              </a:rPr>
              <a:t>Recall that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R and R</a:t>
            </a:r>
            <a:r>
              <a:rPr lang="en-US" sz="1800" baseline="30000"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 R</a:t>
            </a:r>
            <a:r>
              <a:rPr lang="en-US" sz="1800" baseline="30000" dirty="0">
                <a:latin typeface="Times New Roman" panose="02020603050405020304" pitchFamily="18" charset="0"/>
                <a:cs typeface="Times New Roman" panose="02020603050405020304" pitchFamily="18" charset="0"/>
              </a:rPr>
              <a:t>n-1</a:t>
            </a:r>
            <a:r>
              <a:rPr lang="en-US" sz="1800" dirty="0">
                <a:latin typeface="Times New Roman" panose="02020603050405020304" pitchFamily="18" charset="0"/>
                <a:cs typeface="Times New Roman" panose="02020603050405020304" pitchFamily="18" charset="0"/>
              </a:rPr>
              <a:t> ◦ R. We define: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following Theorem applies:</a:t>
            </a:r>
          </a:p>
          <a:p>
            <a:pPr marL="0" indent="0">
              <a:buNone/>
            </a:pPr>
            <a:r>
              <a:rPr lang="en-US" sz="1800" b="1" dirty="0">
                <a:latin typeface="Times New Roman" panose="02020603050405020304" pitchFamily="18" charset="0"/>
                <a:cs typeface="Times New Roman" panose="02020603050405020304" pitchFamily="18" charset="0"/>
              </a:rPr>
              <a:t>Theorem1:</a:t>
            </a:r>
            <a:r>
              <a:rPr lang="en-US" sz="1800" dirty="0">
                <a:latin typeface="Times New Roman" panose="02020603050405020304" pitchFamily="18" charset="0"/>
                <a:cs typeface="Times New Roman" panose="02020603050405020304" pitchFamily="18" charset="0"/>
              </a:rPr>
              <a:t> R</a:t>
            </a:r>
            <a:r>
              <a:rPr lang="en-US" sz="1800" baseline="300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is the transitive closure of R</a:t>
            </a:r>
          </a:p>
          <a:p>
            <a:pPr marL="0" indent="0">
              <a:buNone/>
            </a:pPr>
            <a:r>
              <a:rPr lang="en-US" sz="1800" dirty="0">
                <a:latin typeface="Times New Roman" panose="02020603050405020304" pitchFamily="18" charset="0"/>
                <a:cs typeface="Times New Roman" panose="02020603050405020304" pitchFamily="18" charset="0"/>
              </a:rPr>
              <a:t>	    Suppose A is a finite set with n elements. Then </a:t>
            </a:r>
            <a:r>
              <a:rPr lang="en-US" altLang="en-US" sz="1800" dirty="0">
                <a:solidFill>
                  <a:srgbClr val="000000"/>
                </a:solidFill>
                <a:latin typeface="Times New Roman" panose="02020603050405020304" pitchFamily="18" charset="0"/>
                <a:cs typeface="Times New Roman" panose="02020603050405020304" pitchFamily="18" charset="0"/>
              </a:rPr>
              <a:t>R</a:t>
            </a:r>
            <a:r>
              <a:rPr lang="en-US" altLang="en-US" sz="1800" baseline="30000" dirty="0">
                <a:solidFill>
                  <a:srgbClr val="000000"/>
                </a:solidFill>
                <a:latin typeface="Times New Roman" panose="02020603050405020304" pitchFamily="18" charset="0"/>
                <a:cs typeface="Times New Roman" panose="02020603050405020304" pitchFamily="18" charset="0"/>
              </a:rPr>
              <a:t>*</a:t>
            </a:r>
            <a:r>
              <a:rPr lang="en-US" altLang="en-US" sz="1800" dirty="0">
                <a:solidFill>
                  <a:srgbClr val="000000"/>
                </a:solidFill>
                <a:latin typeface="Times New Roman" panose="02020603050405020304" pitchFamily="18" charset="0"/>
                <a:cs typeface="Times New Roman" panose="02020603050405020304" pitchFamily="18" charset="0"/>
              </a:rPr>
              <a:t> = R ∪R</a:t>
            </a:r>
            <a:r>
              <a:rPr lang="en-US" altLang="en-US" sz="1800" baseline="30000" dirty="0">
                <a:solidFill>
                  <a:srgbClr val="000000"/>
                </a:solidFill>
                <a:latin typeface="Times New Roman" panose="02020603050405020304" pitchFamily="18" charset="0"/>
                <a:cs typeface="Times New Roman" panose="02020603050405020304" pitchFamily="18" charset="0"/>
              </a:rPr>
              <a:t>2</a:t>
            </a:r>
            <a:r>
              <a:rPr lang="en-US" altLang="en-US" sz="1800" dirty="0">
                <a:solidFill>
                  <a:srgbClr val="000000"/>
                </a:solidFill>
                <a:latin typeface="Times New Roman" panose="02020603050405020304" pitchFamily="18" charset="0"/>
                <a:cs typeface="Times New Roman" panose="02020603050405020304" pitchFamily="18" charset="0"/>
              </a:rPr>
              <a:t> ∪.....∪ R</a:t>
            </a:r>
            <a:r>
              <a:rPr lang="en-US" altLang="en-US" sz="1800" baseline="30000" dirty="0">
                <a:solidFill>
                  <a:srgbClr val="000000"/>
                </a:solidFill>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Theorem 2:</a:t>
            </a:r>
            <a:r>
              <a:rPr lang="en-US" sz="1800" dirty="0">
                <a:latin typeface="Times New Roman" panose="02020603050405020304" pitchFamily="18" charset="0"/>
                <a:cs typeface="Times New Roman" panose="02020603050405020304" pitchFamily="18" charset="0"/>
              </a:rPr>
              <a:t> Let R be a relation on a set A with n elements. Then</a:t>
            </a:r>
          </a:p>
          <a:p>
            <a:pPr marL="0" indent="0">
              <a:buNone/>
            </a:pPr>
            <a:r>
              <a:rPr lang="en-US" altLang="en-US" sz="1800" dirty="0">
                <a:solidFill>
                  <a:srgbClr val="000000"/>
                </a:solidFill>
                <a:latin typeface="Times New Roman" panose="02020603050405020304" pitchFamily="18" charset="0"/>
                <a:cs typeface="Times New Roman" panose="02020603050405020304" pitchFamily="18" charset="0"/>
              </a:rPr>
              <a:t>	     Transitive (R) = R ∪ R</a:t>
            </a:r>
            <a:r>
              <a:rPr lang="en-US" altLang="en-US" sz="1800" baseline="30000" dirty="0">
                <a:solidFill>
                  <a:srgbClr val="000000"/>
                </a:solidFill>
                <a:latin typeface="Times New Roman" panose="02020603050405020304" pitchFamily="18" charset="0"/>
                <a:cs typeface="Times New Roman" panose="02020603050405020304" pitchFamily="18" charset="0"/>
              </a:rPr>
              <a:t>2</a:t>
            </a:r>
            <a:r>
              <a:rPr lang="en-US" altLang="en-US" sz="1800" dirty="0">
                <a:solidFill>
                  <a:srgbClr val="000000"/>
                </a:solidFill>
                <a:latin typeface="Times New Roman" panose="02020603050405020304" pitchFamily="18" charset="0"/>
                <a:cs typeface="Times New Roman" panose="02020603050405020304" pitchFamily="18" charset="0"/>
              </a:rPr>
              <a:t>∪.....∪ R</a:t>
            </a:r>
            <a:r>
              <a:rPr lang="en-US" altLang="en-US" sz="1800" baseline="30000" dirty="0">
                <a:solidFill>
                  <a:srgbClr val="000000"/>
                </a:solidFill>
                <a:latin typeface="Times New Roman" panose="02020603050405020304" pitchFamily="18" charset="0"/>
                <a:cs typeface="Times New Roman" panose="02020603050405020304" pitchFamily="18" charset="0"/>
              </a:rPr>
              <a:t>n</a:t>
            </a:r>
            <a:r>
              <a:rPr lang="en-US" altLang="en-US" sz="18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B67E54D7-F9B0-440A-88F8-D2EDECF1B65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5362" name="Picture 2" descr="Closure Properties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1733550"/>
            <a:ext cx="2466242"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086600" cy="3943351"/>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Example1:</a:t>
            </a:r>
            <a:r>
              <a:rPr lang="en-US" sz="1800" dirty="0">
                <a:latin typeface="Times New Roman" panose="02020603050405020304" pitchFamily="18" charset="0"/>
                <a:cs typeface="Times New Roman" panose="02020603050405020304" pitchFamily="18" charset="0"/>
              </a:rPr>
              <a:t> Consider the relation R = {(1, 2), (2, 3), (3, 3)} on A = {1, 2, 3}. Then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R = {(1, 3), (2, 3), (3, 3)} and R</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 R</a:t>
            </a:r>
            <a:r>
              <a:rPr lang="en-US" sz="1800" baseline="30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 R = {(1, 3), (2, 3), (3, 3)} Accordingly,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Transitive (R) = {(1, 2), (2, 3), (3, 3), (1, 3)}</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Example2:</a:t>
            </a:r>
            <a:r>
              <a:rPr lang="en-US" sz="1800" dirty="0">
                <a:latin typeface="Times New Roman" panose="02020603050405020304" pitchFamily="18" charset="0"/>
                <a:cs typeface="Times New Roman" panose="02020603050405020304" pitchFamily="18" charset="0"/>
              </a:rPr>
              <a:t> Let A = {4, 6, 8, 10} and R = {(4, 4), (4, 10), (6, 6), (6, 8), </a:t>
            </a:r>
          </a:p>
          <a:p>
            <a:pPr marL="0" indent="0" algn="just">
              <a:buNone/>
            </a:pPr>
            <a:r>
              <a:rPr lang="en-US" sz="1800" dirty="0">
                <a:latin typeface="Times New Roman" panose="02020603050405020304" pitchFamily="18" charset="0"/>
                <a:cs typeface="Times New Roman" panose="02020603050405020304" pitchFamily="18" charset="0"/>
              </a:rPr>
              <a:t>(8, 10)} is a relation on set A. Determine transitive closure of R.</a:t>
            </a:r>
          </a:p>
          <a:p>
            <a:pPr marL="0" indent="0" algn="just">
              <a:buNone/>
            </a:pP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The matrix of relation R is shown in fig:</a:t>
            </a:r>
          </a:p>
          <a:p>
            <a:pPr marL="0" indent="0" algn="just">
              <a:buNone/>
            </a:pP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A3F0B5C-B7A7-4AAB-B00E-E87E6B70ADFE}"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75</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 name="Picture 2" descr="Closure Properties of Rel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028950"/>
            <a:ext cx="2206398" cy="171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9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571500"/>
            <a:ext cx="7315200" cy="421838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Now, find the powers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as in fig: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Hence, the transitive closure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 is M</a:t>
            </a:r>
            <a:r>
              <a:rPr lang="en-US" sz="1600" baseline="-25000" dirty="0">
                <a:latin typeface="Times New Roman" panose="02020603050405020304" pitchFamily="18" charset="0"/>
                <a:cs typeface="Times New Roman" panose="02020603050405020304" pitchFamily="18" charset="0"/>
              </a:rPr>
              <a:t>R</a:t>
            </a:r>
            <a:r>
              <a:rPr lang="en-US" sz="1600" baseline="300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as shown in Fig (where M</a:t>
            </a:r>
            <a:r>
              <a:rPr lang="en-US" sz="1600" baseline="-25000" dirty="0">
                <a:latin typeface="Times New Roman" panose="02020603050405020304" pitchFamily="18" charset="0"/>
                <a:cs typeface="Times New Roman" panose="02020603050405020304" pitchFamily="18" charset="0"/>
              </a:rPr>
              <a:t>R</a:t>
            </a:r>
            <a:r>
              <a:rPr lang="en-US" sz="1600" baseline="300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is the O Ring of a power of M</a:t>
            </a:r>
            <a:r>
              <a:rPr lang="en-US" sz="1600" baseline="-250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rPr>
              <a:t>Thus</a:t>
            </a:r>
            <a:r>
              <a:rPr lang="en-IN" sz="1600" dirty="0">
                <a:latin typeface="Times New Roman" panose="02020603050405020304" pitchFamily="18" charset="0"/>
                <a:cs typeface="Times New Roman" panose="02020603050405020304" pitchFamily="18" charset="0"/>
              </a:rPr>
              <a:t>, R</a:t>
            </a:r>
            <a:r>
              <a:rPr lang="en-IN" sz="1600" baseline="30000"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 {(4, 4), (4, 10), (6, 8), (6, 6), (6, 10), (8, 10)}</a:t>
            </a:r>
            <a:endParaRPr lang="en-US" sz="16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294E0F5-A553-4B47-B16D-E75AEBE5A83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063491" y="7"/>
            <a:ext cx="8080513"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Closure Properties of Relations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2" name="Picture 1"/>
          <p:cNvPicPr>
            <a:picLocks noChangeAspect="1"/>
          </p:cNvPicPr>
          <p:nvPr/>
        </p:nvPicPr>
        <p:blipFill>
          <a:blip r:embed="rId2" cstate="print"/>
          <a:stretch>
            <a:fillRect/>
          </a:stretch>
        </p:blipFill>
        <p:spPr>
          <a:xfrm>
            <a:off x="1531961" y="939011"/>
            <a:ext cx="6316221" cy="1480876"/>
          </a:xfrm>
          <a:prstGeom prst="rect">
            <a:avLst/>
          </a:prstGeom>
        </p:spPr>
      </p:pic>
      <p:pic>
        <p:nvPicPr>
          <p:cNvPr id="16390" name="Picture 6" descr="Closure Properties of Rel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3209621"/>
            <a:ext cx="3048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7181850" cy="4035324"/>
          </a:xfrm>
        </p:spPr>
        <p:txBody>
          <a:bodyPr>
            <a:noAutofit/>
          </a:bodyPr>
          <a:lstStyle/>
          <a:p>
            <a:pPr marL="0" indent="0" algn="just">
              <a:buNone/>
            </a:pPr>
            <a:r>
              <a:rPr lang="en-US" altLang="en-US" sz="1600" dirty="0">
                <a:latin typeface="Times New Roman" panose="02020603050405020304" pitchFamily="18" charset="0"/>
                <a:cs typeface="Times New Roman" panose="02020603050405020304" pitchFamily="18" charset="0"/>
              </a:rPr>
              <a:t>Consider the set of every person in the world</a:t>
            </a:r>
          </a:p>
          <a:p>
            <a:pPr marL="0" indent="0" algn="just">
              <a:buNone/>
            </a:pPr>
            <a:r>
              <a:rPr lang="en-US" altLang="en-US" sz="1600" dirty="0">
                <a:latin typeface="Times New Roman" panose="02020603050405020304" pitchFamily="18" charset="0"/>
                <a:cs typeface="Times New Roman" panose="02020603050405020304" pitchFamily="18" charset="0"/>
              </a:rPr>
              <a:t>Now consider a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relation such that (</a:t>
            </a:r>
            <a:r>
              <a:rPr lang="en-US" altLang="en-US" sz="1600" dirty="0" err="1">
                <a:latin typeface="Times New Roman" panose="02020603050405020304" pitchFamily="18" charset="0"/>
                <a:cs typeface="Times New Roman" panose="02020603050405020304" pitchFamily="18" charset="0"/>
              </a:rPr>
              <a:t>a,b</a:t>
            </a:r>
            <a:r>
              <a:rPr lang="en-US" altLang="en-US" sz="1600" dirty="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600" i="1" dirty="0">
                <a:latin typeface="Times New Roman" panose="02020603050405020304" pitchFamily="18" charset="0"/>
                <a:cs typeface="Times New Roman" panose="02020603050405020304" pitchFamily="18" charset="0"/>
                <a:sym typeface="Symbol" panose="05050102010706020507" pitchFamily="18" charset="2"/>
              </a:rPr>
              <a:t>R</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if a and b are siblings.</a:t>
            </a:r>
          </a:p>
          <a:p>
            <a:pPr marL="0" indent="0" algn="just">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Clearly this relation is</a:t>
            </a:r>
          </a:p>
          <a:p>
            <a:pPr lvl="1" algn="just">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Reflexive</a:t>
            </a:r>
          </a:p>
          <a:p>
            <a:pPr lvl="1" algn="just">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Symmetric, and</a:t>
            </a:r>
          </a:p>
          <a:p>
            <a:pPr lvl="1" algn="just">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Transitive</a:t>
            </a:r>
          </a:p>
          <a:p>
            <a:pPr marL="0" indent="0" algn="just">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Such a relation is called an </a:t>
            </a:r>
            <a:r>
              <a:rPr lang="en-US" altLang="en-US" sz="1600" u="sng" dirty="0">
                <a:latin typeface="Times New Roman" panose="02020603050405020304" pitchFamily="18" charset="0"/>
                <a:cs typeface="Times New Roman" panose="02020603050405020304" pitchFamily="18" charset="0"/>
                <a:sym typeface="Symbol" panose="05050102010706020507" pitchFamily="18" charset="2"/>
              </a:rPr>
              <a:t>equivalence relation.</a:t>
            </a:r>
          </a:p>
          <a:p>
            <a:pPr marL="0" indent="0">
              <a:buNone/>
            </a:pPr>
            <a:endParaRPr lang="en-US" altLang="en-US" sz="1600" u="sng" dirty="0">
              <a:latin typeface="Times New Roman" panose="02020603050405020304" pitchFamily="18" charset="0"/>
              <a:cs typeface="Times New Roman" panose="02020603050405020304" pitchFamily="18" charset="0"/>
              <a:sym typeface="Symbol" panose="05050102010706020507" pitchFamily="18" charset="2"/>
            </a:endParaRPr>
          </a:p>
          <a:p>
            <a:pPr marL="0" indent="0">
              <a:buNone/>
            </a:pP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Definition</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A relation on a set A is an equivalence relation if it is reflexive, symmetric, and transitive</a:t>
            </a:r>
          </a:p>
          <a:p>
            <a:pPr marL="0" indent="0">
              <a:buNone/>
            </a:pPr>
            <a:r>
              <a:rPr lang="en-US" altLang="en-US" sz="1600" b="1" dirty="0">
                <a:latin typeface="Times New Roman" panose="02020603050405020304" pitchFamily="18" charset="0"/>
                <a:cs typeface="Times New Roman" panose="02020603050405020304" pitchFamily="18" charset="0"/>
              </a:rPr>
              <a:t>Example</a:t>
            </a:r>
            <a:r>
              <a:rPr lang="en-US" altLang="en-US" sz="1600" dirty="0">
                <a:latin typeface="Times New Roman" panose="02020603050405020304" pitchFamily="18" charset="0"/>
                <a:cs typeface="Times New Roman" panose="02020603050405020304" pitchFamily="18" charset="0"/>
              </a:rPr>
              <a:t>: Let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a,b</a:t>
            </a:r>
            <a:r>
              <a:rPr lang="en-US" altLang="en-US" sz="1600" dirty="0">
                <a:latin typeface="Times New Roman" panose="02020603050405020304" pitchFamily="18" charset="0"/>
                <a:cs typeface="Times New Roman" panose="02020603050405020304" pitchFamily="18" charset="0"/>
              </a:rPr>
              <a:t>) | </a:t>
            </a:r>
            <a:r>
              <a:rPr lang="en-US" altLang="en-US" sz="1600" dirty="0" err="1">
                <a:latin typeface="Times New Roman" panose="02020603050405020304" pitchFamily="18" charset="0"/>
                <a:cs typeface="Times New Roman" panose="02020603050405020304" pitchFamily="18" charset="0"/>
              </a:rPr>
              <a:t>a,b</a:t>
            </a:r>
            <a:r>
              <a:rPr lang="en-US" altLang="en-US" sz="1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1600"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1600" dirty="0">
                <a:latin typeface="Times New Roman" panose="02020603050405020304" pitchFamily="18" charset="0"/>
                <a:cs typeface="Times New Roman" panose="02020603050405020304" pitchFamily="18" charset="0"/>
              </a:rPr>
              <a:t> and </a:t>
            </a:r>
            <a:r>
              <a:rPr lang="en-US" altLang="en-US" sz="1600" dirty="0" err="1">
                <a:latin typeface="Times New Roman" panose="02020603050405020304" pitchFamily="18" charset="0"/>
                <a:cs typeface="Times New Roman" panose="02020603050405020304" pitchFamily="18" charset="0"/>
              </a:rPr>
              <a:t>a</a:t>
            </a:r>
            <a:r>
              <a:rPr lang="en-US" altLang="en-US" sz="16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1600" dirty="0" err="1">
                <a:latin typeface="Times New Roman" panose="02020603050405020304" pitchFamily="18" charset="0"/>
                <a:cs typeface="Times New Roman" panose="02020603050405020304" pitchFamily="18" charset="0"/>
              </a:rPr>
              <a:t>b</a:t>
            </a:r>
            <a:r>
              <a:rPr lang="en-US" altLang="en-US" sz="16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a:t>
            </a: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reflexive?</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it transitive?</a:t>
            </a:r>
          </a:p>
          <a:p>
            <a:pPr lvl="1">
              <a:buFont typeface="Wingdings" panose="05000000000000000000" pitchFamily="2" charset="2"/>
              <a:buChar char="Ø"/>
            </a:pPr>
            <a:r>
              <a:rPr lang="en-US" altLang="en-US" sz="1600" dirty="0">
                <a:latin typeface="Times New Roman" panose="02020603050405020304" pitchFamily="18" charset="0"/>
                <a:cs typeface="Times New Roman" panose="02020603050405020304" pitchFamily="18" charset="0"/>
              </a:rPr>
              <a:t>Is it symmetric?</a:t>
            </a:r>
          </a:p>
          <a:p>
            <a:pPr marL="0" indent="0">
              <a:buNone/>
            </a:pPr>
            <a:endParaRPr lang="en-US" alt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6E4EC6-8944-4A08-84A6-4D146F6B738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altLang="en-US" sz="2400" dirty="0">
                <a:latin typeface="Times New Roman" panose="02020603050405020304" pitchFamily="18" charset="0"/>
                <a:cs typeface="Times New Roman" panose="02020603050405020304" pitchFamily="18" charset="0"/>
              </a:rPr>
              <a:t>Equivalence Relation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0" name="Content Placeholder 2"/>
          <p:cNvSpPr txBox="1">
            <a:spLocks/>
          </p:cNvSpPr>
          <p:nvPr/>
        </p:nvSpPr>
        <p:spPr bwMode="auto">
          <a:xfrm>
            <a:off x="4038600" y="3790950"/>
            <a:ext cx="2800350" cy="514350"/>
          </a:xfrm>
          <a:prstGeom prst="rect">
            <a:avLst/>
          </a:prstGeom>
          <a:noFill/>
          <a:ln w="9525">
            <a:noFill/>
            <a:miter lim="800000"/>
            <a:headEnd/>
            <a:tailEnd/>
          </a:ln>
        </p:spPr>
        <p:txBody>
          <a:bodyPr lIns="68580" tIns="34290" rIns="68580" bIns="34290"/>
          <a:lstStyle/>
          <a:p>
            <a:pPr eaLnBrk="0" hangingPunct="0">
              <a:spcBef>
                <a:spcPct val="20000"/>
              </a:spcBef>
              <a:defRPr/>
            </a:pPr>
            <a:r>
              <a:rPr lang="en-US" dirty="0">
                <a:latin typeface="Times New Roman" panose="02020603050405020304" pitchFamily="18" charset="0"/>
                <a:cs typeface="Times New Roman" panose="02020603050405020304" pitchFamily="18" charset="0"/>
              </a:rPr>
              <a:t>No, it is not.  4 is related to 5 (4</a:t>
            </a:r>
            <a:r>
              <a:rPr lang="en-US" dirty="0">
                <a:latin typeface="Times New Roman" panose="02020603050405020304" pitchFamily="18" charset="0"/>
                <a:cs typeface="Times New Roman" panose="02020603050405020304" pitchFamily="18" charset="0"/>
                <a:sym typeface="Symbol"/>
              </a:rPr>
              <a:t>  5) but 5 is not related to 4 </a:t>
            </a:r>
            <a:endParaRPr lang="en-US"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bwMode="auto">
          <a:xfrm>
            <a:off x="3962400" y="4248150"/>
            <a:ext cx="3257550" cy="400050"/>
          </a:xfrm>
          <a:prstGeom prst="rect">
            <a:avLst/>
          </a:prstGeom>
          <a:noFill/>
          <a:ln w="9525">
            <a:noFill/>
            <a:miter lim="800000"/>
            <a:headEnd/>
            <a:tailEnd/>
          </a:ln>
        </p:spPr>
        <p:txBody>
          <a:bodyPr lIns="68580" tIns="34290" rIns="68580" bIns="34290"/>
          <a:lstStyle/>
          <a:p>
            <a:pPr eaLnBrk="0" hangingPunct="0">
              <a:spcBef>
                <a:spcPct val="20000"/>
              </a:spcBef>
              <a:defRPr/>
            </a:pPr>
            <a:r>
              <a:rPr lang="en-US" dirty="0">
                <a:latin typeface="Times New Roman" panose="02020603050405020304" pitchFamily="18" charset="0"/>
                <a:cs typeface="Times New Roman" panose="02020603050405020304" pitchFamily="18" charset="0"/>
              </a:rPr>
              <a:t>Thus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is </a:t>
            </a:r>
            <a:r>
              <a:rPr lang="en-US" u="sng" dirty="0">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an equivalence relation</a:t>
            </a:r>
          </a:p>
        </p:txBody>
      </p:sp>
    </p:spTree>
    <p:extLst>
      <p:ext uri="{BB962C8B-B14F-4D97-AF65-F5344CB8AC3E}">
        <p14:creationId xmlns:p14="http://schemas.microsoft.com/office/powerpoint/2010/main" val="31907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7181850" cy="4035324"/>
          </a:xfrm>
        </p:spPr>
        <p:txBody>
          <a:bodyPr>
            <a:noAutofit/>
          </a:bodyPr>
          <a:lstStyle/>
          <a:p>
            <a:pPr marL="342900" indent="-342900">
              <a:buAutoNum type="arabicPeriod"/>
            </a:pPr>
            <a:r>
              <a:rPr lang="en-US" sz="1600" dirty="0"/>
              <a:t>The binary relation {(1,1), (2,1), (2,2), (2,3), (2,4), (3,1), (3,2)} on the set {1, 2, 3} is __________</a:t>
            </a:r>
            <a:br>
              <a:rPr lang="en-US" sz="1600" dirty="0"/>
            </a:br>
            <a:r>
              <a:rPr lang="en-US" sz="1600" dirty="0"/>
              <a:t>a) reflective, symmetric and transitive</a:t>
            </a:r>
            <a:br>
              <a:rPr lang="en-US" sz="1600" dirty="0"/>
            </a:br>
            <a:r>
              <a:rPr lang="en-US" sz="1600" dirty="0"/>
              <a:t>b) </a:t>
            </a:r>
            <a:r>
              <a:rPr lang="en-US" sz="1600" dirty="0" err="1"/>
              <a:t>irreflexive</a:t>
            </a:r>
            <a:r>
              <a:rPr lang="en-US" sz="1600" dirty="0"/>
              <a:t>, symmetric and transitive</a:t>
            </a:r>
            <a:br>
              <a:rPr lang="en-US" sz="1600" dirty="0"/>
            </a:br>
            <a:r>
              <a:rPr lang="en-US" sz="1600" i="1" dirty="0"/>
              <a:t>c</a:t>
            </a:r>
            <a:r>
              <a:rPr lang="en-US" sz="1600" dirty="0"/>
              <a:t>) neither reflective, nor </a:t>
            </a:r>
            <a:r>
              <a:rPr lang="en-US" sz="1600" dirty="0" err="1"/>
              <a:t>irreflexive</a:t>
            </a:r>
            <a:r>
              <a:rPr lang="en-US" sz="1600" dirty="0"/>
              <a:t> but transitive</a:t>
            </a:r>
            <a:br>
              <a:rPr lang="en-US" sz="1600" dirty="0"/>
            </a:br>
            <a:r>
              <a:rPr lang="en-US" sz="1600" dirty="0"/>
              <a:t>d) </a:t>
            </a:r>
            <a:r>
              <a:rPr lang="en-US" sz="1600" dirty="0" err="1"/>
              <a:t>irreflexive</a:t>
            </a:r>
            <a:r>
              <a:rPr lang="en-US" sz="1600" dirty="0"/>
              <a:t> and </a:t>
            </a:r>
            <a:r>
              <a:rPr lang="en-US" sz="1600" dirty="0" err="1"/>
              <a:t>antisymmetric</a:t>
            </a:r>
            <a:endParaRPr lang="en-US" sz="1600" dirty="0"/>
          </a:p>
          <a:p>
            <a:pPr marL="342900" indent="-342900">
              <a:buAutoNum type="arabicPeriod"/>
            </a:pPr>
            <a:endParaRPr lang="en-US" sz="1600" dirty="0"/>
          </a:p>
          <a:p>
            <a:pPr marL="342900" indent="-342900">
              <a:buAutoNum type="arabicPeriod"/>
            </a:pPr>
            <a:r>
              <a:rPr lang="en-US" sz="1600" dirty="0"/>
              <a:t>Consider the binary relation, A = {(</a:t>
            </a:r>
            <a:r>
              <a:rPr lang="en-US" sz="1600" dirty="0" err="1"/>
              <a:t>a,b</a:t>
            </a:r>
            <a:r>
              <a:rPr lang="en-US" sz="1600" dirty="0"/>
              <a:t>) | b = a – 1 and a, b belong to {1, 2, 3}}. The reflexive transitive closure of A is?</a:t>
            </a:r>
            <a:br>
              <a:rPr lang="en-US" sz="1600" dirty="0"/>
            </a:br>
            <a:r>
              <a:rPr lang="en-US" sz="1600" i="1" dirty="0"/>
              <a:t>a</a:t>
            </a:r>
            <a:r>
              <a:rPr lang="en-US" sz="1600" dirty="0"/>
              <a:t>) {(</a:t>
            </a:r>
            <a:r>
              <a:rPr lang="en-US" sz="1600" dirty="0" err="1"/>
              <a:t>a,b</a:t>
            </a:r>
            <a:r>
              <a:rPr lang="en-US" sz="1600" dirty="0"/>
              <a:t>) | a &gt;= b and a, b belong to {1, 2, 3}}</a:t>
            </a:r>
            <a:br>
              <a:rPr lang="en-US" sz="1600" dirty="0"/>
            </a:br>
            <a:r>
              <a:rPr lang="en-US" sz="1600" dirty="0"/>
              <a:t>b) {(</a:t>
            </a:r>
            <a:r>
              <a:rPr lang="en-US" sz="1600" dirty="0" err="1"/>
              <a:t>a,b</a:t>
            </a:r>
            <a:r>
              <a:rPr lang="en-US" sz="1600" dirty="0"/>
              <a:t>) | a &gt; b and a, b belong to {1, 2, 3}}</a:t>
            </a:r>
            <a:br>
              <a:rPr lang="en-US" sz="1600" dirty="0"/>
            </a:br>
            <a:r>
              <a:rPr lang="en-US" sz="1600" dirty="0"/>
              <a:t>c) {(</a:t>
            </a:r>
            <a:r>
              <a:rPr lang="en-US" sz="1600" dirty="0" err="1"/>
              <a:t>a,b</a:t>
            </a:r>
            <a:r>
              <a:rPr lang="en-US" sz="1600" dirty="0"/>
              <a:t>) | a &lt;= b and a, b belong to {1, 2, 3}}</a:t>
            </a:r>
            <a:br>
              <a:rPr lang="en-US" sz="1600" dirty="0"/>
            </a:br>
            <a:r>
              <a:rPr lang="en-US" sz="1600" dirty="0"/>
              <a:t>d) {(</a:t>
            </a:r>
            <a:r>
              <a:rPr lang="en-US" sz="1600" dirty="0" err="1"/>
              <a:t>a,b</a:t>
            </a:r>
            <a:r>
              <a:rPr lang="en-US" sz="1600" dirty="0"/>
              <a:t>) | a = b and a, b belong to {1, 2, 3}}</a:t>
            </a:r>
            <a:endParaRPr lang="en-US" alt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6E4EC6-8944-4A08-84A6-4D146F6B738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78</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522751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7181850" cy="4035324"/>
          </a:xfrm>
        </p:spPr>
        <p:txBody>
          <a:bodyPr>
            <a:noAutofit/>
          </a:bodyPr>
          <a:lstStyle/>
          <a:p>
            <a:pPr marL="0" indent="0">
              <a:buNone/>
            </a:pPr>
            <a:r>
              <a:rPr lang="en-US" sz="1600" dirty="0"/>
              <a:t>3. Let A and B be two non-empty relations on a set S. Which of the following statements is false?</a:t>
            </a:r>
            <a:br>
              <a:rPr lang="en-US" sz="1600" dirty="0"/>
            </a:br>
            <a:r>
              <a:rPr lang="en-US" sz="1600" dirty="0"/>
              <a:t>a) A and B are transitive ⇒ A∩B is transitive</a:t>
            </a:r>
            <a:br>
              <a:rPr lang="en-US" sz="1600" dirty="0"/>
            </a:br>
            <a:r>
              <a:rPr lang="en-US" sz="1600" dirty="0"/>
              <a:t>b) A and B are symmetric ⇒ A∪B is symmetric</a:t>
            </a:r>
            <a:br>
              <a:rPr lang="en-US" sz="1600" dirty="0"/>
            </a:br>
            <a:r>
              <a:rPr lang="en-US" sz="1600" i="1" dirty="0"/>
              <a:t>c</a:t>
            </a:r>
            <a:r>
              <a:rPr lang="en-US" sz="1600" dirty="0"/>
              <a:t>) A and B are transitive ⇒ A∪B is not transitive</a:t>
            </a:r>
            <a:br>
              <a:rPr lang="en-US" sz="1600" dirty="0"/>
            </a:br>
            <a:r>
              <a:rPr lang="en-US" sz="1600" dirty="0"/>
              <a:t>d) A and B are reflexive ⇒ A∩B is reflexive</a:t>
            </a:r>
          </a:p>
          <a:p>
            <a:pPr marL="0" indent="0">
              <a:buNone/>
            </a:pPr>
            <a:endParaRPr lang="en-US" sz="1600" dirty="0"/>
          </a:p>
          <a:p>
            <a:pPr marL="0" indent="0">
              <a:buNone/>
            </a:pPr>
            <a:r>
              <a:rPr lang="en-US" sz="1600" dirty="0"/>
              <a:t>4. R is a binary relation on a set S and R is reflexive if and only if _______</a:t>
            </a:r>
            <a:br>
              <a:rPr lang="en-US" sz="1600" dirty="0"/>
            </a:br>
            <a:r>
              <a:rPr lang="en-US" sz="1600" i="1" dirty="0"/>
              <a:t>a</a:t>
            </a:r>
            <a:r>
              <a:rPr lang="en-US" sz="1600" dirty="0"/>
              <a:t>) r(R) = R</a:t>
            </a:r>
            <a:br>
              <a:rPr lang="en-US" sz="1600" dirty="0"/>
            </a:br>
            <a:r>
              <a:rPr lang="en-US" sz="1600" dirty="0"/>
              <a:t>b) s(R) = R</a:t>
            </a:r>
            <a:br>
              <a:rPr lang="en-US" sz="1600" dirty="0"/>
            </a:br>
            <a:r>
              <a:rPr lang="en-US" sz="1600" dirty="0"/>
              <a:t>c) t(R) = R</a:t>
            </a:r>
            <a:br>
              <a:rPr lang="en-US" sz="1600" dirty="0"/>
            </a:br>
            <a:r>
              <a:rPr lang="en-US" sz="1600" dirty="0"/>
              <a:t>d) f(R) = R</a:t>
            </a:r>
          </a:p>
        </p:txBody>
      </p:sp>
      <p:sp>
        <p:nvSpPr>
          <p:cNvPr id="4" name="Date Placeholder 3"/>
          <p:cNvSpPr>
            <a:spLocks noGrp="1"/>
          </p:cNvSpPr>
          <p:nvPr>
            <p:ph type="dt" sz="half" idx="10"/>
          </p:nvPr>
        </p:nvSpPr>
        <p:spPr/>
        <p:txBody>
          <a:bodyPr/>
          <a:lstStyle/>
          <a:p>
            <a:fld id="{B86E4EC6-8944-4A08-84A6-4D146F6B738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79</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7965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085850" y="800100"/>
            <a:ext cx="7200900" cy="3771900"/>
          </a:xfrm>
        </p:spPr>
        <p:txBody>
          <a:bodyPr>
            <a:normAutofit/>
          </a:bodyPr>
          <a:lstStyle/>
          <a:p>
            <a:pPr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lvl="1" algn="just"/>
            <a:r>
              <a:rPr lang="en-US" altLang="en-US" sz="1800" dirty="0">
                <a:latin typeface="Times New Roman" pitchFamily="18" charset="0"/>
                <a:ea typeface="ＭＳ Ｐゴシック" panose="020B0600070205080204" pitchFamily="34" charset="-128"/>
                <a:cs typeface="Times New Roman" pitchFamily="18" charset="0"/>
              </a:rPr>
              <a:t>Represent a set using set-builder notation. </a:t>
            </a:r>
          </a:p>
          <a:p>
            <a:pPr lvl="1" algn="just"/>
            <a:r>
              <a:rPr lang="en-US" altLang="en-US" sz="1800" dirty="0">
                <a:latin typeface="Times New Roman" pitchFamily="18" charset="0"/>
                <a:ea typeface="ＭＳ Ｐゴシック" panose="020B0600070205080204" pitchFamily="34" charset="-128"/>
                <a:cs typeface="Times New Roman" pitchFamily="18" charset="0"/>
              </a:rPr>
              <a:t>Give examples of finite and infinite sets. </a:t>
            </a:r>
          </a:p>
          <a:p>
            <a:pPr lvl="1" algn="just"/>
            <a:r>
              <a:rPr lang="en-US" altLang="en-US" sz="1800" dirty="0">
                <a:latin typeface="Times New Roman" pitchFamily="18" charset="0"/>
                <a:ea typeface="ＭＳ Ｐゴシック" panose="020B0600070205080204" pitchFamily="34" charset="-128"/>
                <a:cs typeface="Times New Roman" pitchFamily="18" charset="0"/>
              </a:rPr>
              <a:t>Build new sets from existing sets by applying various combinations of the set operations for example intersection union, difference, and complement.</a:t>
            </a:r>
          </a:p>
          <a:p>
            <a:pPr lvl="1" algn="just"/>
            <a:r>
              <a:rPr lang="en-US" altLang="en-US" sz="1800" dirty="0">
                <a:latin typeface="Times New Roman" pitchFamily="18" charset="0"/>
                <a:ea typeface="ＭＳ Ｐゴシック" panose="020B0600070205080204" pitchFamily="34" charset="-128"/>
                <a:cs typeface="Times New Roman" pitchFamily="18" charset="0"/>
              </a:rPr>
              <a:t>Determine whether two sets are equal by determining whether each is a subset of the other</a:t>
            </a:r>
          </a:p>
          <a:p>
            <a:pPr lvl="1" algn="just"/>
            <a:r>
              <a:rPr lang="en-US" altLang="en-US" sz="1800" dirty="0">
                <a:latin typeface="Times New Roman" pitchFamily="18" charset="0"/>
                <a:ea typeface="ＭＳ Ｐゴシック" panose="020B0600070205080204" pitchFamily="34" charset="-128"/>
                <a:cs typeface="Times New Roman" pitchFamily="18" charset="0"/>
              </a:rPr>
              <a:t>Sets are used to define the concepts of relations and functions. The study of geometry, sequences, probability, etc. requires the knowledge of sets.</a:t>
            </a:r>
          </a:p>
          <a:p>
            <a:pPr lvl="1" algn="just">
              <a:buNone/>
            </a:pPr>
            <a:endParaRPr lang="en-US" altLang="en-US" sz="1800" b="1" dirty="0">
              <a:latin typeface="Times New Roman" pitchFamily="18" charset="0"/>
              <a:ea typeface="ＭＳ Ｐゴシック" panose="020B0600070205080204" pitchFamily="34" charset="-128"/>
              <a:cs typeface="Times New Roman" pitchFamily="18" charset="0"/>
            </a:endParaRPr>
          </a:p>
        </p:txBody>
      </p:sp>
      <p:sp>
        <p:nvSpPr>
          <p:cNvPr id="15363" name="Date Placeholder 3"/>
          <p:cNvSpPr>
            <a:spLocks noGrp="1"/>
          </p:cNvSpPr>
          <p:nvPr>
            <p:ph type="dt" sz="quarter" idx="10"/>
          </p:nvPr>
        </p:nvSpPr>
        <p:spPr bwMode="auto">
          <a:xfrm>
            <a:off x="1485900" y="4812512"/>
            <a:ext cx="16002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39B8C13-7DFB-4246-BCD3-82C6C9B821FF}" type="datetime1">
              <a:rPr lang="en-US" altLang="en-US" sz="900" smtClean="0">
                <a:solidFill>
                  <a:srgbClr val="898989"/>
                </a:solidFill>
              </a:rPr>
              <a:pPr>
                <a:spcBef>
                  <a:spcPct val="0"/>
                </a:spcBef>
                <a:buFontTx/>
                <a:buNone/>
              </a:pPr>
              <a:t>11/18/23</a:t>
            </a:fld>
            <a:endParaRPr lang="en-US" altLang="en-US" sz="900" dirty="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900" dirty="0">
                <a:solidFill>
                  <a:srgbClr val="898989"/>
                </a:solidFill>
              </a:rPr>
              <a:t> </a:t>
            </a:r>
            <a:fld id="{DF38E595-A8C4-4771-A081-1A96995EFC58}" type="slidenum">
              <a:rPr lang="en-US" altLang="en-US" sz="900">
                <a:solidFill>
                  <a:srgbClr val="898989"/>
                </a:solidFill>
              </a:rPr>
              <a:pPr>
                <a:spcBef>
                  <a:spcPct val="0"/>
                </a:spcBef>
                <a:buFontTx/>
                <a:buNone/>
              </a:pPr>
              <a:t>8</a:t>
            </a:fld>
            <a:endParaRPr lang="en-US" altLang="en-US" sz="900" dirty="0">
              <a:solidFill>
                <a:srgbClr val="898989"/>
              </a:solidFill>
            </a:endParaRPr>
          </a:p>
        </p:txBody>
      </p:sp>
      <p:sp>
        <p:nvSpPr>
          <p:cNvPr id="7" name="Title 1">
            <a:extLst>
              <a:ext uri="{FF2B5EF4-FFF2-40B4-BE49-F238E27FC236}">
                <a16:creationId xmlns:a16="http://schemas.microsoft.com/office/drawing/2014/main" id="{609C05C7-1857-4ED6-8D58-684E4DE9A8D0}"/>
              </a:ext>
            </a:extLst>
          </p:cNvPr>
          <p:cNvSpPr txBox="1">
            <a:spLocks/>
          </p:cNvSpPr>
          <p:nvPr/>
        </p:nvSpPr>
        <p:spPr bwMode="auto">
          <a:xfrm>
            <a:off x="1085850" y="0"/>
            <a:ext cx="805815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Objectives: Set Theory (CO1)</a:t>
            </a:r>
          </a:p>
        </p:txBody>
      </p:sp>
      <p:sp>
        <p:nvSpPr>
          <p:cNvPr id="8" name="Footer Placeholder 12"/>
          <p:cNvSpPr>
            <a:spLocks noGrp="1"/>
          </p:cNvSpPr>
          <p:nvPr>
            <p:ph type="ftr" sz="quarter" idx="11"/>
          </p:nvPr>
        </p:nvSpPr>
        <p:spPr>
          <a:xfrm>
            <a:off x="2914650" y="481251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0020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 calcmode="lin" valueType="num">
                                      <p:cBhvr additive="base">
                                        <p:cTn id="11"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calcmode="lin" valueType="num">
                                      <p:cBhvr additive="base">
                                        <p:cTn id="15"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calcmode="lin" valueType="num">
                                      <p:cBhvr additive="base">
                                        <p:cTn id="23"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7181850" cy="4035324"/>
          </a:xfrm>
        </p:spPr>
        <p:txBody>
          <a:bodyPr>
            <a:noAutofit/>
          </a:bodyPr>
          <a:lstStyle/>
          <a:p>
            <a:pPr marL="0" indent="0">
              <a:buNone/>
            </a:pPr>
            <a:r>
              <a:rPr lang="en-US" sz="1600" dirty="0"/>
              <a:t>5. The condition for a binary relation to be symmetric is _______</a:t>
            </a:r>
            <a:br>
              <a:rPr lang="en-US" sz="1600" dirty="0"/>
            </a:br>
            <a:r>
              <a:rPr lang="en-US" sz="1600" dirty="0"/>
              <a:t>a) s(R) = R</a:t>
            </a:r>
            <a:br>
              <a:rPr lang="en-US" sz="1600" dirty="0"/>
            </a:br>
            <a:r>
              <a:rPr lang="en-US" sz="1600" dirty="0"/>
              <a:t>b) R ∪ R = R</a:t>
            </a:r>
            <a:br>
              <a:rPr lang="en-US" sz="1600" dirty="0"/>
            </a:br>
            <a:r>
              <a:rPr lang="en-US" sz="1600" i="1" dirty="0"/>
              <a:t>c</a:t>
            </a:r>
            <a:r>
              <a:rPr lang="en-US" sz="1600" dirty="0"/>
              <a:t>) R = </a:t>
            </a:r>
            <a:r>
              <a:rPr lang="en-US" sz="1600" dirty="0" err="1"/>
              <a:t>R</a:t>
            </a:r>
            <a:r>
              <a:rPr lang="en-US" sz="1600" baseline="30000" dirty="0" err="1"/>
              <a:t>c</a:t>
            </a:r>
            <a:br>
              <a:rPr lang="en-US" sz="1600" dirty="0"/>
            </a:br>
            <a:r>
              <a:rPr lang="en-US" sz="1600" dirty="0"/>
              <a:t>d) f(R) = R</a:t>
            </a:r>
          </a:p>
          <a:p>
            <a:pPr marL="0" indent="0">
              <a:buNone/>
            </a:pPr>
            <a:endParaRPr lang="en-US" sz="1600" dirty="0"/>
          </a:p>
          <a:p>
            <a:pPr marL="0" indent="0">
              <a:buNone/>
            </a:pPr>
            <a:r>
              <a:rPr lang="en-US" sz="1600" dirty="0"/>
              <a:t>6. </a:t>
            </a:r>
            <a:r>
              <a:rPr lang="en-IN" sz="1600" dirty="0"/>
              <a:t>Amongst the properties {reflexivity, symmetry, </a:t>
            </a:r>
            <a:r>
              <a:rPr lang="en-IN" sz="1600" dirty="0" err="1"/>
              <a:t>antisymmetry</a:t>
            </a:r>
            <a:r>
              <a:rPr lang="en-IN" sz="1600" dirty="0"/>
              <a:t>, transitivity} the relation R={(</a:t>
            </a:r>
            <a:r>
              <a:rPr lang="en-IN" sz="1600" dirty="0" err="1"/>
              <a:t>a,b</a:t>
            </a:r>
            <a:r>
              <a:rPr lang="en-IN" sz="1600" dirty="0"/>
              <a:t>) ∈ N</a:t>
            </a:r>
            <a:r>
              <a:rPr lang="en-IN" sz="1600" baseline="30000" dirty="0"/>
              <a:t>2</a:t>
            </a:r>
            <a:r>
              <a:rPr lang="en-IN" sz="1600" dirty="0"/>
              <a:t> | a!= b} satisfies _______ property.</a:t>
            </a:r>
            <a:br>
              <a:rPr lang="en-IN" sz="1600" dirty="0"/>
            </a:br>
            <a:r>
              <a:rPr lang="en-IN" sz="1600" i="1" dirty="0"/>
              <a:t>a</a:t>
            </a:r>
            <a:r>
              <a:rPr lang="en-IN" sz="1600" dirty="0"/>
              <a:t>) symmetry</a:t>
            </a:r>
            <a:br>
              <a:rPr lang="en-IN" sz="1600" dirty="0"/>
            </a:br>
            <a:r>
              <a:rPr lang="en-IN" sz="1600" dirty="0"/>
              <a:t>b) transitivity</a:t>
            </a:r>
            <a:br>
              <a:rPr lang="en-IN" sz="1600" dirty="0"/>
            </a:br>
            <a:r>
              <a:rPr lang="en-IN" sz="1600" dirty="0"/>
              <a:t>c) </a:t>
            </a:r>
            <a:r>
              <a:rPr lang="en-IN" sz="1600" dirty="0" err="1"/>
              <a:t>antisymmetry</a:t>
            </a:r>
            <a:br>
              <a:rPr lang="en-IN" sz="1600" dirty="0"/>
            </a:br>
            <a:r>
              <a:rPr lang="en-IN" sz="1600" dirty="0"/>
              <a:t>d) reflexivity</a:t>
            </a:r>
            <a:endParaRPr lang="en-US" sz="1600" dirty="0"/>
          </a:p>
        </p:txBody>
      </p:sp>
      <p:sp>
        <p:nvSpPr>
          <p:cNvPr id="4" name="Date Placeholder 3"/>
          <p:cNvSpPr>
            <a:spLocks noGrp="1"/>
          </p:cNvSpPr>
          <p:nvPr>
            <p:ph type="dt" sz="half" idx="10"/>
          </p:nvPr>
        </p:nvSpPr>
        <p:spPr/>
        <p:txBody>
          <a:bodyPr/>
          <a:lstStyle/>
          <a:p>
            <a:fld id="{B86E4EC6-8944-4A08-84A6-4D146F6B738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80</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12438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150" y="612876"/>
            <a:ext cx="7181850" cy="4035324"/>
          </a:xfrm>
        </p:spPr>
        <p:txBody>
          <a:bodyPr>
            <a:noAutofit/>
          </a:bodyPr>
          <a:lstStyle/>
          <a:p>
            <a:pPr marL="0" indent="0">
              <a:buNone/>
            </a:pPr>
            <a:r>
              <a:rPr lang="en-US" sz="1600" dirty="0"/>
              <a:t>7. Let R</a:t>
            </a:r>
            <a:r>
              <a:rPr lang="en-US" sz="1600" baseline="-25000" dirty="0"/>
              <a:t>1</a:t>
            </a:r>
            <a:r>
              <a:rPr lang="en-US" sz="1600" dirty="0"/>
              <a:t> and R</a:t>
            </a:r>
            <a:r>
              <a:rPr lang="en-US" sz="1600" baseline="-25000" dirty="0"/>
              <a:t>2</a:t>
            </a:r>
            <a:r>
              <a:rPr lang="en-US" sz="1600" dirty="0"/>
              <a:t> be two equivalence relations on a set. Is R</a:t>
            </a:r>
            <a:r>
              <a:rPr lang="en-US" sz="1600" baseline="-25000" dirty="0"/>
              <a:t>1</a:t>
            </a:r>
            <a:r>
              <a:rPr lang="en-US" sz="1600" dirty="0"/>
              <a:t> ∪ R</a:t>
            </a:r>
            <a:r>
              <a:rPr lang="en-US" sz="1600" baseline="-25000" dirty="0"/>
              <a:t>2</a:t>
            </a:r>
            <a:r>
              <a:rPr lang="en-US" sz="1600" dirty="0"/>
              <a:t> an equivalence relation?</a:t>
            </a:r>
            <a:br>
              <a:rPr lang="en-US" sz="1600" dirty="0"/>
            </a:br>
            <a:r>
              <a:rPr lang="en-US" sz="1600" i="1" dirty="0"/>
              <a:t>a</a:t>
            </a:r>
            <a:r>
              <a:rPr lang="en-US" sz="1600" dirty="0"/>
              <a:t>) an equivalence relation</a:t>
            </a:r>
            <a:br>
              <a:rPr lang="en-US" sz="1600" dirty="0"/>
            </a:br>
            <a:r>
              <a:rPr lang="en-US" sz="1600" dirty="0"/>
              <a:t>b) reflexive closure of relation</a:t>
            </a:r>
            <a:br>
              <a:rPr lang="en-US" sz="1600" dirty="0"/>
            </a:br>
            <a:r>
              <a:rPr lang="en-US" sz="1600" dirty="0"/>
              <a:t>c) not an equivalence relation</a:t>
            </a:r>
            <a:br>
              <a:rPr lang="en-US" sz="1600" dirty="0"/>
            </a:br>
            <a:r>
              <a:rPr lang="en-US" sz="1600" dirty="0"/>
              <a:t>d) partial equivalence relation</a:t>
            </a:r>
          </a:p>
          <a:p>
            <a:pPr marL="0" indent="0">
              <a:buNone/>
            </a:pPr>
            <a:endParaRPr lang="en-US" sz="1600" dirty="0"/>
          </a:p>
          <a:p>
            <a:pPr marL="0" indent="0">
              <a:buNone/>
            </a:pPr>
            <a:r>
              <a:rPr lang="en-US" sz="1600" dirty="0"/>
              <a:t>8. The binary relation U = Φ (empty set) on a set A = {11, 23, 35} is _____</a:t>
            </a:r>
            <a:br>
              <a:rPr lang="en-US" sz="1600" dirty="0"/>
            </a:br>
            <a:r>
              <a:rPr lang="en-US" sz="1600" dirty="0"/>
              <a:t>a) Neither reflexive nor symmetric</a:t>
            </a:r>
            <a:br>
              <a:rPr lang="en-US" sz="1600" dirty="0"/>
            </a:br>
            <a:r>
              <a:rPr lang="en-US" sz="1600" dirty="0"/>
              <a:t>b) Symmetric and reflexive</a:t>
            </a:r>
            <a:br>
              <a:rPr lang="en-US" sz="1600" dirty="0"/>
            </a:br>
            <a:r>
              <a:rPr lang="en-US" sz="1600" dirty="0"/>
              <a:t>c) Transitive and reflexive</a:t>
            </a:r>
            <a:br>
              <a:rPr lang="en-US" sz="1600" dirty="0"/>
            </a:br>
            <a:r>
              <a:rPr lang="en-US" sz="1600" i="1" dirty="0"/>
              <a:t>d</a:t>
            </a:r>
            <a:r>
              <a:rPr lang="en-US" sz="1600" dirty="0"/>
              <a:t>) Transitive and symmetric</a:t>
            </a:r>
          </a:p>
        </p:txBody>
      </p:sp>
      <p:sp>
        <p:nvSpPr>
          <p:cNvPr id="4" name="Date Placeholder 3"/>
          <p:cNvSpPr>
            <a:spLocks noGrp="1"/>
          </p:cNvSpPr>
          <p:nvPr>
            <p:ph type="dt" sz="half" idx="10"/>
          </p:nvPr>
        </p:nvSpPr>
        <p:spPr/>
        <p:txBody>
          <a:bodyPr/>
          <a:lstStyle/>
          <a:p>
            <a:fld id="{B86E4EC6-8944-4A08-84A6-4D146F6B738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81</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IN" sz="2400" dirty="0">
                <a:latin typeface="Times New Roman" panose="02020603050405020304" pitchFamily="18" charset="0"/>
                <a:cs typeface="Times New Roman" panose="02020603050405020304" pitchFamily="18" charset="0"/>
              </a:rPr>
              <a:t>Daily Quiz(CO1)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357717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a:xfrm>
            <a:off x="1085850" y="628650"/>
            <a:ext cx="7315200" cy="3794523"/>
          </a:xfrm>
        </p:spPr>
        <p:txBody>
          <a:bodyPr>
            <a:normAutofit/>
          </a:bodyPr>
          <a:lstStyle/>
          <a:p>
            <a:pPr marL="0" indent="0">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0" indent="0">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The student will be able to: </a:t>
            </a:r>
          </a:p>
          <a:p>
            <a:pPr marL="0" indent="0">
              <a:buNone/>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endParaRP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the composition of logarithms and the floor or ceiling functions to solve problems. </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give complete or partial arrow diagrams for iterated functions. </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algebraic methods to locate all cycles of length 1 and length 2 for given functions.</a:t>
            </a:r>
          </a:p>
          <a:p>
            <a:pPr marL="642938" lvl="1" indent="-342900">
              <a:buFont typeface="Arial" pitchFamily="34" charset="0"/>
              <a:buChar char="•"/>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use the principle of mathematical induction to prove that a given sequence eventually reaches one of several cycles. </a:t>
            </a:r>
          </a:p>
        </p:txBody>
      </p:sp>
      <p:sp>
        <p:nvSpPr>
          <p:cNvPr id="6656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2DB0B6B-C1E9-424D-BF79-50CCCC2F7BA5}" type="datetime1">
              <a:rPr lang="en-US" altLang="en-US" sz="900" smtClean="0">
                <a:solidFill>
                  <a:srgbClr val="898989"/>
                </a:solidFill>
              </a:rPr>
              <a:pPr>
                <a:spcBef>
                  <a:spcPct val="0"/>
                </a:spcBef>
                <a:buFontTx/>
                <a:buNone/>
              </a:pPr>
              <a:t>11/18/23</a:t>
            </a:fld>
            <a:endParaRPr lang="en-US" altLang="en-US" sz="900" dirty="0">
              <a:solidFill>
                <a:srgbClr val="898989"/>
              </a:solidFill>
            </a:endParaRP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26927B9E-1374-4DCC-9ADD-BB3291025C54}" type="slidenum">
              <a:rPr lang="en-US" altLang="en-US" sz="900">
                <a:solidFill>
                  <a:srgbClr val="898989"/>
                </a:solidFill>
              </a:rPr>
              <a:pPr>
                <a:spcBef>
                  <a:spcPct val="0"/>
                </a:spcBef>
                <a:buFontTx/>
                <a:buNone/>
              </a:pPr>
              <a:t>82</a:t>
            </a:fld>
            <a:endParaRPr lang="en-US" altLang="en-US" sz="900" dirty="0">
              <a:solidFill>
                <a:srgbClr val="898989"/>
              </a:solidFill>
            </a:endParaRPr>
          </a:p>
        </p:txBody>
      </p:sp>
      <p:sp>
        <p:nvSpPr>
          <p:cNvPr id="7" name="Title 1">
            <a:extLst>
              <a:ext uri="{FF2B5EF4-FFF2-40B4-BE49-F238E27FC236}">
                <a16:creationId xmlns:a16="http://schemas.microsoft.com/office/drawing/2014/main" id="{190E1C32-AE3E-4A6F-A67B-4EFEDBD92EA3}"/>
              </a:ext>
            </a:extLst>
          </p:cNvPr>
          <p:cNvSpPr txBox="1">
            <a:spLocks/>
          </p:cNvSpPr>
          <p:nvPr/>
        </p:nvSpPr>
        <p:spPr bwMode="auto">
          <a:xfrm>
            <a:off x="1085850" y="0"/>
            <a:ext cx="8058150" cy="51435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mj-lt"/>
                <a:cs typeface="Arial" pitchFamily="34" charset="0"/>
              </a:rPr>
              <a:t>Topic Objective: </a:t>
            </a:r>
            <a:r>
              <a:rPr lang="en-US" sz="2400" dirty="0">
                <a:solidFill>
                  <a:schemeClr val="dk1"/>
                </a:solidFill>
                <a:latin typeface="+mj-lt"/>
                <a:cs typeface="Times New Roman" panose="02020603050405020304" pitchFamily="18" charset="0"/>
              </a:rPr>
              <a:t>Function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0841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2">
                                            <p:txEl>
                                              <p:pRg st="1" end="1"/>
                                            </p:txEl>
                                          </p:spTgt>
                                        </p:tgtEl>
                                        <p:attrNameLst>
                                          <p:attrName>style.visibility</p:attrName>
                                        </p:attrNameLst>
                                      </p:cBhvr>
                                      <p:to>
                                        <p:strVal val="visible"/>
                                      </p:to>
                                    </p:set>
                                    <p:anim calcmode="lin" valueType="num">
                                      <p:cBhvr additive="base">
                                        <p:cTn id="7"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anim calcmode="lin" valueType="num">
                                      <p:cBhvr additive="base">
                                        <p:cTn id="11"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anim calcmode="lin" valueType="num">
                                      <p:cBhvr additive="base">
                                        <p:cTn id="15"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anim calcmode="lin" valueType="num">
                                      <p:cBhvr additive="base">
                                        <p:cTn id="19"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562">
                                            <p:txEl>
                                              <p:pRg st="6" end="6"/>
                                            </p:txEl>
                                          </p:spTgt>
                                        </p:tgtEl>
                                        <p:attrNameLst>
                                          <p:attrName>style.visibility</p:attrName>
                                        </p:attrNameLst>
                                      </p:cBhvr>
                                      <p:to>
                                        <p:strVal val="visible"/>
                                      </p:to>
                                    </p:set>
                                    <p:anim calcmode="lin" valueType="num">
                                      <p:cBhvr additive="base">
                                        <p:cTn id="23" dur="500" fill="hold"/>
                                        <p:tgtEl>
                                          <p:spTgt spid="6656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257300" y="571500"/>
            <a:ext cx="7143750" cy="3429000"/>
          </a:xfrm>
        </p:spPr>
        <p:txBody>
          <a:bodyPr>
            <a:normAutofit/>
          </a:bodyPr>
          <a:lstStyle/>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Prerequisite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Basic Understanding of Set Theory &amp; Relations</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lgn="just" eaLnBrk="1" hangingPunct="1"/>
            <a:endParaRPr lang="en-US" altLang="en-US" sz="1800" dirty="0">
              <a:latin typeface="Times New Roman" panose="02020603050405020304" pitchFamily="18" charset="0"/>
              <a:cs typeface="Times New Roman" panose="02020603050405020304" pitchFamily="18" charset="0"/>
            </a:endParaRPr>
          </a:p>
          <a:p>
            <a:pPr marL="0" indent="0" algn="just">
              <a:buNone/>
            </a:pPr>
            <a:endParaRPr lang="en-US" altLang="en-US" sz="1800" b="1"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Recap</a:t>
            </a:r>
          </a:p>
          <a:p>
            <a:pPr algn="just">
              <a:spcBef>
                <a:spcPct val="0"/>
              </a:spcBef>
            </a:pPr>
            <a:r>
              <a:rPr lang="en-US" altLang="en-US" sz="1800" dirty="0">
                <a:latin typeface="Times New Roman" panose="02020603050405020304" pitchFamily="18" charset="0"/>
                <a:cs typeface="Times New Roman" panose="02020603050405020304" pitchFamily="18" charset="0"/>
              </a:rPr>
              <a:t>To develop the logical thinking by using Sets and Relations</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concepts and use in upcoming topic. i.e. Functions.</a:t>
            </a:r>
            <a:endParaRPr lang="en-US" alt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12002D8E-31A0-4E2F-847E-147DC942BB46}" type="datetime1">
              <a:rPr lang="en-US" smtClean="0"/>
              <a:pPr>
                <a:defRPr/>
              </a:pPr>
              <a:t>11/18/23</a:t>
            </a:fld>
            <a:endParaRPr lang="en-US"/>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83</a:t>
            </a:fld>
            <a:endParaRPr lang="en-US" altLang="en-US" sz="900" dirty="0">
              <a:solidFill>
                <a:srgbClr val="898989"/>
              </a:solidFill>
            </a:endParaRPr>
          </a:p>
        </p:txBody>
      </p:sp>
      <p:sp>
        <p:nvSpPr>
          <p:cNvPr id="7" name="Title 1"/>
          <p:cNvSpPr txBox="1">
            <a:spLocks/>
          </p:cNvSpPr>
          <p:nvPr/>
        </p:nvSpPr>
        <p:spPr>
          <a:xfrm>
            <a:off x="1200150" y="0"/>
            <a:ext cx="79438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a:t>
            </a:r>
            <a:r>
              <a:rPr lang="en-US" sz="2400" dirty="0">
                <a:cs typeface="Arial" pitchFamily="34" charset="0"/>
              </a:rPr>
              <a:t> </a:t>
            </a:r>
            <a:r>
              <a:rPr lang="en-US" sz="2400" dirty="0">
                <a:latin typeface="Times New Roman" panose="02020603050405020304" pitchFamily="18" charset="0"/>
                <a:cs typeface="Times New Roman" panose="02020603050405020304" pitchFamily="18" charset="0"/>
              </a:rPr>
              <a:t>Prerequisite &amp; </a:t>
            </a:r>
            <a:r>
              <a:rPr lang="en-US" altLang="en-US" sz="2400" dirty="0">
                <a:latin typeface="Times New Roman" panose="02020603050405020304" pitchFamily="18" charset="0"/>
                <a:cs typeface="Times New Roman" panose="02020603050405020304" pitchFamily="18" charset="0"/>
              </a:rPr>
              <a:t>Recap</a:t>
            </a:r>
            <a:r>
              <a:rPr lang="en-IN" sz="2400" dirty="0">
                <a:latin typeface="Times New Roman" panose="02020603050405020304" pitchFamily="18" charset="0"/>
                <a:cs typeface="Times New Roman" panose="02020603050405020304" pitchFamily="18" charset="0"/>
              </a:rPr>
              <a:t> (CO1)</a:t>
            </a:r>
            <a:r>
              <a:rPr lang="en-US" sz="2400" dirty="0">
                <a:solidFill>
                  <a:schemeClr val="tx1"/>
                </a:solidFill>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914650" y="4812512"/>
            <a:ext cx="3771900" cy="273844"/>
          </a:xfrm>
        </p:spPr>
        <p:txBody>
          <a:bodyPr/>
          <a:lstStyle/>
          <a:p>
            <a:pPr>
              <a:defRPr/>
            </a:pPr>
            <a:r>
              <a:rPr lang="en-US" dirty="0">
                <a:solidFill>
                  <a:schemeClr val="tx1"/>
                </a:solidFill>
                <a:latin typeface="+mj-lt"/>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4896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anim calcmode="lin" valueType="num">
                                      <p:cBhvr additive="base">
                                        <p:cTn id="19"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6" end="6"/>
                                            </p:txEl>
                                          </p:spTgt>
                                        </p:tgtEl>
                                        <p:attrNameLst>
                                          <p:attrName>style.visibility</p:attrName>
                                        </p:attrNameLst>
                                      </p:cBhvr>
                                      <p:to>
                                        <p:strVal val="visible"/>
                                      </p:to>
                                    </p:set>
                                    <p:anim calcmode="lin" valueType="num">
                                      <p:cBhvr additive="base">
                                        <p:cTn id="25"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628650"/>
            <a:ext cx="7258050" cy="3924300"/>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Function</a:t>
            </a:r>
            <a:r>
              <a:rPr lang="en-US" sz="1800" dirty="0">
                <a:latin typeface="Times New Roman" panose="02020603050405020304" pitchFamily="18" charset="0"/>
                <a:cs typeface="Times New Roman" panose="02020603050405020304" pitchFamily="18" charset="0"/>
              </a:rPr>
              <a:t> assigns to each element of a set to exactly one element of a related set.</a:t>
            </a:r>
          </a:p>
          <a:p>
            <a:pPr marL="0" indent="0" algn="just">
              <a:buNone/>
            </a:pPr>
            <a:r>
              <a:rPr lang="en-US" sz="1800" b="1" dirty="0">
                <a:latin typeface="Times New Roman" panose="02020603050405020304" pitchFamily="18" charset="0"/>
                <a:cs typeface="Times New Roman" panose="02020603050405020304" pitchFamily="18" charset="0"/>
              </a:rPr>
              <a:t>Functions</a:t>
            </a:r>
            <a:r>
              <a:rPr lang="en-US" sz="1800" dirty="0">
                <a:latin typeface="Times New Roman" panose="02020603050405020304" pitchFamily="18" charset="0"/>
                <a:cs typeface="Times New Roman" panose="02020603050405020304" pitchFamily="18" charset="0"/>
              </a:rPr>
              <a:t> find their </a:t>
            </a:r>
            <a:r>
              <a:rPr lang="en-US" sz="1800" b="1" dirty="0">
                <a:latin typeface="Times New Roman" panose="02020603050405020304" pitchFamily="18" charset="0"/>
                <a:cs typeface="Times New Roman" panose="02020603050405020304" pitchFamily="18" charset="0"/>
              </a:rPr>
              <a:t>application</a:t>
            </a:r>
            <a:r>
              <a:rPr lang="en-US" sz="1800" dirty="0">
                <a:latin typeface="Times New Roman" panose="02020603050405020304" pitchFamily="18" charset="0"/>
                <a:cs typeface="Times New Roman" panose="02020603050405020304" pitchFamily="18" charset="0"/>
              </a:rPr>
              <a:t> in various fields like representation of the computational complexity of algorithms, counting objects, study of sequences and strings, to name a few. </a:t>
            </a:r>
          </a:p>
          <a:p>
            <a:pPr marL="0" indent="0" algn="just">
              <a:buNone/>
            </a:pPr>
            <a:r>
              <a:rPr lang="en-US" sz="1800" dirty="0">
                <a:latin typeface="Times New Roman" panose="02020603050405020304" pitchFamily="18" charset="0"/>
                <a:cs typeface="Times New Roman" panose="02020603050405020304" pitchFamily="18" charset="0"/>
              </a:rPr>
              <a:t>It is a mapping in which every element of set A is uniquely associated at the element with set B. The set of A is called Domain of a function and set of B is called Co domain.</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Domain of a Function:</a:t>
            </a:r>
            <a:r>
              <a:rPr lang="en-US" sz="1800" dirty="0">
                <a:latin typeface="Times New Roman" panose="02020603050405020304" pitchFamily="18" charset="0"/>
                <a:cs typeface="Times New Roman" panose="02020603050405020304" pitchFamily="18" charset="0"/>
              </a:rPr>
              <a:t> Let f be a function from P to Q. </a:t>
            </a:r>
          </a:p>
          <a:p>
            <a:pPr marL="0" indent="0" algn="just">
              <a:buNone/>
            </a:pPr>
            <a:r>
              <a:rPr lang="en-US" sz="1800" dirty="0">
                <a:latin typeface="Times New Roman" panose="02020603050405020304" pitchFamily="18" charset="0"/>
                <a:cs typeface="Times New Roman" panose="02020603050405020304" pitchFamily="18" charset="0"/>
              </a:rPr>
              <a:t>The set P is called the domain of the function f.</a:t>
            </a: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Co-Domain of a Function:</a:t>
            </a:r>
            <a:r>
              <a:rPr lang="en-US" sz="1800" dirty="0">
                <a:latin typeface="Times New Roman" panose="02020603050405020304" pitchFamily="18" charset="0"/>
                <a:cs typeface="Times New Roman" panose="02020603050405020304" pitchFamily="18" charset="0"/>
              </a:rPr>
              <a:t> Let f be a function from P to Q. </a:t>
            </a:r>
          </a:p>
          <a:p>
            <a:pPr marL="0" indent="0" algn="just">
              <a:buNone/>
            </a:pPr>
            <a:r>
              <a:rPr lang="en-US" sz="1800" dirty="0">
                <a:latin typeface="Times New Roman" panose="02020603050405020304" pitchFamily="18" charset="0"/>
                <a:cs typeface="Times New Roman" panose="02020603050405020304" pitchFamily="18" charset="0"/>
              </a:rPr>
              <a:t>The set Q is called Co-domain of the function f.</a:t>
            </a:r>
          </a:p>
        </p:txBody>
      </p:sp>
      <p:sp>
        <p:nvSpPr>
          <p:cNvPr id="4" name="Date Placeholder 3"/>
          <p:cNvSpPr>
            <a:spLocks noGrp="1"/>
          </p:cNvSpPr>
          <p:nvPr>
            <p:ph type="dt" sz="half" idx="10"/>
          </p:nvPr>
        </p:nvSpPr>
        <p:spPr/>
        <p:txBody>
          <a:bodyPr/>
          <a:lstStyle/>
          <a:p>
            <a:fld id="{C53B1297-0B53-4B90-8E93-73AD39BB59FD}"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84</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Functions</a:t>
            </a:r>
            <a:r>
              <a:rPr lang="en-IN" sz="2800" dirty="0">
                <a:latin typeface="Times New Roman" panose="02020603050405020304" pitchFamily="18" charset="0"/>
                <a:cs typeface="Times New Roman" panose="02020603050405020304" pitchFamily="18" charset="0"/>
              </a:rPr>
              <a:t>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141145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42950"/>
            <a:ext cx="7200900" cy="4012407"/>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Range of a Function:</a:t>
            </a:r>
            <a:r>
              <a:rPr lang="en-US" sz="1800" dirty="0">
                <a:latin typeface="Times New Roman" panose="02020603050405020304" pitchFamily="18" charset="0"/>
                <a:cs typeface="Times New Roman" panose="02020603050405020304" pitchFamily="18" charset="0"/>
              </a:rPr>
              <a:t> The range of a function is the set of picture of its domain. In other words, we can say it is a subset of its co-domain. It is denoted as f (domain).</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If f: P → Q, then f (P) = {f(x): x ∈ P} = {y: y ∈ Q | ∃ x ∈ P, such that f (x) = y}.</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2B7B53D-3310-4EF6-A766-C24CC9D0BECF}"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85</a:t>
            </a:fld>
            <a:endParaRPr lang="en-US">
              <a:solidFill>
                <a:schemeClr val="tx1"/>
              </a:solidFill>
            </a:endParaRPr>
          </a:p>
        </p:txBody>
      </p:sp>
      <p:sp>
        <p:nvSpPr>
          <p:cNvPr id="7" name="Title 1"/>
          <p:cNvSpPr txBox="1">
            <a:spLocks/>
          </p:cNvSpPr>
          <p:nvPr/>
        </p:nvSpPr>
        <p:spPr>
          <a:xfrm>
            <a:off x="1143000" y="7"/>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2400" dirty="0">
                <a:latin typeface="Times New Roman" panose="02020603050405020304" pitchFamily="18" charset="0"/>
                <a:cs typeface="Times New Roman" panose="02020603050405020304" pitchFamily="18" charset="0"/>
              </a:rPr>
              <a:t>Functions (CO1)</a:t>
            </a: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pic>
        <p:nvPicPr>
          <p:cNvPr id="10" name="Picture 2" descr="Functions">
            <a:extLst>
              <a:ext uri="{FF2B5EF4-FFF2-40B4-BE49-F238E27FC236}">
                <a16:creationId xmlns:a16="http://schemas.microsoft.com/office/drawing/2014/main" id="{521EC06F-5F4B-CD4C-906E-1A0B491373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2407757"/>
            <a:ext cx="3020420" cy="214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6A2A28-1F52-4D29-AB7D-7803389CD10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86</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solidFill>
                  <a:srgbClr val="000000"/>
                </a:solidFill>
                <a:latin typeface="Times New Roman" panose="02020603050405020304" pitchFamily="18" charset="0"/>
                <a:cs typeface="Times New Roman" panose="02020603050405020304" pitchFamily="18" charset="0"/>
              </a:rPr>
              <a:t>Example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5" name="Rectangle 4"/>
          <p:cNvSpPr/>
          <p:nvPr/>
        </p:nvSpPr>
        <p:spPr>
          <a:xfrm>
            <a:off x="1200150" y="1828802"/>
            <a:ext cx="914400" cy="284693"/>
          </a:xfrm>
          <a:prstGeom prst="rect">
            <a:avLst/>
          </a:prstGeom>
        </p:spPr>
        <p:txBody>
          <a:bodyPr wrap="square" lIns="68580" tIns="34290" rIns="68580" bIns="34290">
            <a:spAutoFit/>
          </a:bodyPr>
          <a:lstStyle/>
          <a:p>
            <a:r>
              <a:rPr lang="en-IN" b="1" dirty="0">
                <a:solidFill>
                  <a:srgbClr val="000000"/>
                </a:solidFill>
                <a:latin typeface="Times New Roman" panose="02020603050405020304" pitchFamily="18" charset="0"/>
                <a:cs typeface="Times New Roman" panose="02020603050405020304" pitchFamily="18" charset="0"/>
              </a:rPr>
              <a:t>Solution:</a:t>
            </a:r>
            <a:endParaRPr lang="en-IN"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1219200" y="2190750"/>
            <a:ext cx="3629025"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Domain of function: {1, 2, 3, 4} </a:t>
            </a:r>
          </a:p>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Range of function: {a, b, c, d} </a:t>
            </a:r>
          </a:p>
          <a:p>
            <a:pPr eaLnBrk="0" fontAlgn="base" hangingPunct="0">
              <a:spcBef>
                <a:spcPct val="0"/>
              </a:spcBef>
              <a:spcAft>
                <a:spcPct val="0"/>
              </a:spcAft>
            </a:pPr>
            <a:r>
              <a:rPr lang="en-US" altLang="en-US" sz="1800" dirty="0">
                <a:solidFill>
                  <a:srgbClr val="000000"/>
                </a:solidFill>
                <a:latin typeface="Times New Roman" panose="02020603050405020304" pitchFamily="18" charset="0"/>
                <a:cs typeface="Times New Roman" panose="02020603050405020304" pitchFamily="18" charset="0"/>
              </a:rPr>
              <a:t>Co-Domain of function: {a, b, c, d, e}</a:t>
            </a:r>
            <a:r>
              <a:rPr lang="en-US" altLang="en-US" sz="1800" dirty="0">
                <a:latin typeface="Times New Roman" panose="02020603050405020304" pitchFamily="18" charset="0"/>
                <a:cs typeface="Times New Roman" panose="02020603050405020304" pitchFamily="18" charset="0"/>
              </a:rPr>
              <a:t> </a:t>
            </a:r>
          </a:p>
        </p:txBody>
      </p:sp>
      <p:sp>
        <p:nvSpPr>
          <p:cNvPr id="11" name="Rectangle 10"/>
          <p:cNvSpPr/>
          <p:nvPr/>
        </p:nvSpPr>
        <p:spPr>
          <a:xfrm>
            <a:off x="1200150" y="734204"/>
            <a:ext cx="6457950" cy="1177245"/>
          </a:xfrm>
          <a:prstGeom prst="rect">
            <a:avLst/>
          </a:prstGeom>
        </p:spPr>
        <p:txBody>
          <a:bodyPr wrap="square" lIns="68580" tIns="34290" rIns="68580" bIns="34290">
            <a:spAutoFit/>
          </a:bodyPr>
          <a:lstStyle/>
          <a:p>
            <a:r>
              <a:rPr lang="en-US" sz="1800" b="1" dirty="0">
                <a:solidFill>
                  <a:srgbClr val="000000"/>
                </a:solidFill>
                <a:latin typeface="Times New Roman" panose="02020603050405020304" pitchFamily="18" charset="0"/>
                <a:cs typeface="Times New Roman" panose="02020603050405020304" pitchFamily="18" charset="0"/>
              </a:rPr>
              <a:t>Example:</a:t>
            </a:r>
            <a:r>
              <a:rPr lang="en-US" sz="1800" dirty="0">
                <a:solidFill>
                  <a:srgbClr val="000000"/>
                </a:solidFill>
                <a:latin typeface="Times New Roman" panose="02020603050405020304" pitchFamily="18" charset="0"/>
                <a:cs typeface="Times New Roman" panose="02020603050405020304" pitchFamily="18" charset="0"/>
              </a:rPr>
              <a:t> Find the Domain, Co-Domain, and Range of function.</a:t>
            </a:r>
          </a:p>
          <a:p>
            <a:r>
              <a:rPr lang="en-US" sz="1800" dirty="0">
                <a:latin typeface="Times New Roman" panose="02020603050405020304" pitchFamily="18" charset="0"/>
                <a:cs typeface="Times New Roman" panose="02020603050405020304" pitchFamily="18" charset="0"/>
              </a:rPr>
              <a:t>	    Let x = {1, 2, 3, 4}  </a:t>
            </a:r>
          </a:p>
          <a:p>
            <a:r>
              <a:rPr lang="en-US" sz="1800" dirty="0">
                <a:latin typeface="Times New Roman" panose="02020603050405020304" pitchFamily="18" charset="0"/>
                <a:cs typeface="Times New Roman" panose="02020603050405020304" pitchFamily="18" charset="0"/>
              </a:rPr>
              <a:t>      	    y = {a, b, c, d, e}  </a:t>
            </a:r>
          </a:p>
          <a:p>
            <a:r>
              <a:rPr lang="en-US" sz="1800" dirty="0">
                <a:latin typeface="Times New Roman" panose="02020603050405020304" pitchFamily="18" charset="0"/>
                <a:cs typeface="Times New Roman" panose="02020603050405020304" pitchFamily="18" charset="0"/>
              </a:rPr>
              <a:t>                  f = {(1, b), (2, a), (3, d), (4, c) </a:t>
            </a:r>
            <a:endParaRPr lang="en-IN" sz="1800" dirty="0">
              <a:latin typeface="Times New Roman" panose="02020603050405020304" pitchFamily="18" charset="0"/>
              <a:cs typeface="Times New Roman" panose="02020603050405020304" pitchFamily="18" charset="0"/>
            </a:endParaRPr>
          </a:p>
        </p:txBody>
      </p:sp>
      <p:pic>
        <p:nvPicPr>
          <p:cNvPr id="13" name="Picture 2" descr="Func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2038350"/>
            <a:ext cx="2882357" cy="198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C751A0-710F-45B9-876C-27B1C06454CE}"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87</a:t>
            </a:fld>
            <a:endParaRPr lang="en-US">
              <a:solidFill>
                <a:schemeClr val="tx1"/>
              </a:solidFill>
            </a:endParaRPr>
          </a:p>
        </p:txBody>
      </p:sp>
      <p:sp>
        <p:nvSpPr>
          <p:cNvPr id="7" name="Title 1"/>
          <p:cNvSpPr txBox="1">
            <a:spLocks/>
          </p:cNvSpPr>
          <p:nvPr/>
        </p:nvSpPr>
        <p:spPr>
          <a:xfrm>
            <a:off x="1085850" y="9388"/>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085850" y="628650"/>
            <a:ext cx="7200900" cy="3534550"/>
          </a:xfrm>
        </p:spPr>
        <p:txBody>
          <a:bodyPr>
            <a:normAutofit/>
          </a:bodyPr>
          <a:lstStyle/>
          <a:p>
            <a:pPr algn="just"/>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a:t>
            </a:r>
            <a:r>
              <a:rPr lang="en-US" sz="1800" b="1" i="1" dirty="0">
                <a:latin typeface="Times New Roman" panose="02020603050405020304" pitchFamily="18" charset="0"/>
                <a:cs typeface="Times New Roman" panose="02020603050405020304" pitchFamily="18" charset="0"/>
              </a:rPr>
              <a:t>function</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from set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set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denoted by 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a:cs typeface="Times New Roman" panose="02020603050405020304" pitchFamily="18" charset="0"/>
                <a:sym typeface="Wingdings" pitchFamily="2" charset="2"/>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is an assignment of each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to exactly one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We write</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b</a:t>
            </a:r>
            <a:r>
              <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if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is the unique element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assigned to the element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of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p>
          <a:p>
            <a:pPr algn="just">
              <a:buNone/>
            </a:pPr>
            <a:endPar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grpSp>
        <p:nvGrpSpPr>
          <p:cNvPr id="12" name="Group 11"/>
          <p:cNvGrpSpPr/>
          <p:nvPr/>
        </p:nvGrpSpPr>
        <p:grpSpPr>
          <a:xfrm>
            <a:off x="4504135" y="2000251"/>
            <a:ext cx="2485633" cy="2193727"/>
            <a:chOff x="5525023" y="3733800"/>
            <a:chExt cx="3314177" cy="2924969"/>
          </a:xfrm>
        </p:grpSpPr>
        <p:sp>
          <p:nvSpPr>
            <p:cNvPr id="13" name="TextBox 12"/>
            <p:cNvSpPr txBox="1"/>
            <p:nvPr/>
          </p:nvSpPr>
          <p:spPr>
            <a:xfrm>
              <a:off x="8458200" y="4114800"/>
              <a:ext cx="203200" cy="410369"/>
            </a:xfrm>
            <a:prstGeom prst="rect">
              <a:avLst/>
            </a:prstGeom>
            <a:noFill/>
          </p:spPr>
          <p:txBody>
            <a:bodyPr wrap="square" rtlCol="0">
              <a:spAutoFit/>
            </a:bodyPr>
            <a:lstStyle/>
            <a:p>
              <a:r>
                <a:rPr lang="en-US" dirty="0"/>
                <a:t>A</a:t>
              </a:r>
            </a:p>
          </p:txBody>
        </p:sp>
        <p:sp>
          <p:nvSpPr>
            <p:cNvPr id="14" name="TextBox 13"/>
            <p:cNvSpPr txBox="1"/>
            <p:nvPr/>
          </p:nvSpPr>
          <p:spPr>
            <a:xfrm>
              <a:off x="8458200" y="4648200"/>
              <a:ext cx="203200" cy="410369"/>
            </a:xfrm>
            <a:prstGeom prst="rect">
              <a:avLst/>
            </a:prstGeom>
            <a:noFill/>
          </p:spPr>
          <p:txBody>
            <a:bodyPr wrap="square" rtlCol="0">
              <a:spAutoFit/>
            </a:bodyPr>
            <a:lstStyle/>
            <a:p>
              <a:r>
                <a:rPr lang="en-US" dirty="0"/>
                <a:t>B</a:t>
              </a:r>
            </a:p>
          </p:txBody>
        </p:sp>
        <p:sp>
          <p:nvSpPr>
            <p:cNvPr id="15" name="TextBox 14"/>
            <p:cNvSpPr txBox="1"/>
            <p:nvPr/>
          </p:nvSpPr>
          <p:spPr>
            <a:xfrm>
              <a:off x="8534400" y="5181600"/>
              <a:ext cx="76200" cy="410369"/>
            </a:xfrm>
            <a:prstGeom prst="rect">
              <a:avLst/>
            </a:prstGeom>
            <a:noFill/>
          </p:spPr>
          <p:txBody>
            <a:bodyPr wrap="square" rtlCol="0">
              <a:spAutoFit/>
            </a:bodyPr>
            <a:lstStyle/>
            <a:p>
              <a:r>
                <a:rPr lang="en-US" dirty="0"/>
                <a:t>C</a:t>
              </a:r>
            </a:p>
          </p:txBody>
        </p:sp>
        <p:sp>
          <p:nvSpPr>
            <p:cNvPr id="16" name="TextBox 15"/>
            <p:cNvSpPr txBox="1"/>
            <p:nvPr/>
          </p:nvSpPr>
          <p:spPr>
            <a:xfrm>
              <a:off x="6248400" y="3733800"/>
              <a:ext cx="1600200" cy="410369"/>
            </a:xfrm>
            <a:prstGeom prst="rect">
              <a:avLst/>
            </a:prstGeom>
            <a:noFill/>
          </p:spPr>
          <p:txBody>
            <a:bodyPr wrap="square" rtlCol="0">
              <a:spAutoFit/>
            </a:bodyPr>
            <a:lstStyle/>
            <a:p>
              <a:r>
                <a:rPr lang="en-US" b="1" dirty="0"/>
                <a:t>Students</a:t>
              </a:r>
            </a:p>
          </p:txBody>
        </p:sp>
        <p:sp>
          <p:nvSpPr>
            <p:cNvPr id="17" name="TextBox 16"/>
            <p:cNvSpPr txBox="1"/>
            <p:nvPr/>
          </p:nvSpPr>
          <p:spPr>
            <a:xfrm>
              <a:off x="7772400" y="3733800"/>
              <a:ext cx="1066800" cy="410369"/>
            </a:xfrm>
            <a:prstGeom prst="rect">
              <a:avLst/>
            </a:prstGeom>
            <a:noFill/>
          </p:spPr>
          <p:txBody>
            <a:bodyPr wrap="square" rtlCol="0">
              <a:spAutoFit/>
            </a:bodyPr>
            <a:lstStyle/>
            <a:p>
              <a:r>
                <a:rPr lang="en-US" b="1" dirty="0"/>
                <a:t>Grades</a:t>
              </a:r>
            </a:p>
          </p:txBody>
        </p:sp>
        <p:sp>
          <p:nvSpPr>
            <p:cNvPr id="18" name="TextBox 17"/>
            <p:cNvSpPr txBox="1"/>
            <p:nvPr/>
          </p:nvSpPr>
          <p:spPr>
            <a:xfrm>
              <a:off x="8458200" y="5638800"/>
              <a:ext cx="203200" cy="410369"/>
            </a:xfrm>
            <a:prstGeom prst="rect">
              <a:avLst/>
            </a:prstGeom>
            <a:noFill/>
          </p:spPr>
          <p:txBody>
            <a:bodyPr wrap="square" rtlCol="0">
              <a:spAutoFit/>
            </a:bodyPr>
            <a:lstStyle/>
            <a:p>
              <a:r>
                <a:rPr lang="en-US" dirty="0"/>
                <a:t>D</a:t>
              </a:r>
            </a:p>
          </p:txBody>
        </p:sp>
        <p:sp>
          <p:nvSpPr>
            <p:cNvPr id="19" name="TextBox 18"/>
            <p:cNvSpPr txBox="1"/>
            <p:nvPr/>
          </p:nvSpPr>
          <p:spPr>
            <a:xfrm>
              <a:off x="8496300" y="6096000"/>
              <a:ext cx="228600" cy="410369"/>
            </a:xfrm>
            <a:prstGeom prst="rect">
              <a:avLst/>
            </a:prstGeom>
            <a:noFill/>
          </p:spPr>
          <p:txBody>
            <a:bodyPr wrap="square" rtlCol="0">
              <a:spAutoFit/>
            </a:bodyPr>
            <a:lstStyle/>
            <a:p>
              <a:r>
                <a:rPr lang="en-US" dirty="0"/>
                <a:t>F</a:t>
              </a:r>
            </a:p>
          </p:txBody>
        </p:sp>
        <p:sp>
          <p:nvSpPr>
            <p:cNvPr id="20" name="TextBox 19"/>
            <p:cNvSpPr txBox="1"/>
            <p:nvPr/>
          </p:nvSpPr>
          <p:spPr>
            <a:xfrm>
              <a:off x="5525023" y="6248400"/>
              <a:ext cx="1004887" cy="410369"/>
            </a:xfrm>
            <a:prstGeom prst="rect">
              <a:avLst/>
            </a:prstGeom>
            <a:noFill/>
          </p:spPr>
          <p:txBody>
            <a:bodyPr wrap="square" rtlCol="0">
              <a:spAutoFit/>
            </a:bodyPr>
            <a:lstStyle/>
            <a:p>
              <a:r>
                <a:rPr lang="en-US" dirty="0"/>
                <a:t>Sanjay</a:t>
              </a:r>
            </a:p>
          </p:txBody>
        </p:sp>
        <p:sp>
          <p:nvSpPr>
            <p:cNvPr id="21" name="TextBox 20"/>
            <p:cNvSpPr txBox="1"/>
            <p:nvPr/>
          </p:nvSpPr>
          <p:spPr>
            <a:xfrm>
              <a:off x="5638800" y="5105400"/>
              <a:ext cx="800625" cy="410369"/>
            </a:xfrm>
            <a:prstGeom prst="rect">
              <a:avLst/>
            </a:prstGeom>
            <a:noFill/>
          </p:spPr>
          <p:txBody>
            <a:bodyPr wrap="square" rtlCol="0">
              <a:spAutoFit/>
            </a:bodyPr>
            <a:lstStyle/>
            <a:p>
              <a:r>
                <a:rPr lang="en-US" dirty="0"/>
                <a:t>Vijay</a:t>
              </a:r>
            </a:p>
          </p:txBody>
        </p:sp>
        <p:sp>
          <p:nvSpPr>
            <p:cNvPr id="22" name="TextBox 21"/>
            <p:cNvSpPr txBox="1"/>
            <p:nvPr/>
          </p:nvSpPr>
          <p:spPr>
            <a:xfrm>
              <a:off x="5715000" y="4419600"/>
              <a:ext cx="648225" cy="410369"/>
            </a:xfrm>
            <a:prstGeom prst="rect">
              <a:avLst/>
            </a:prstGeom>
            <a:noFill/>
          </p:spPr>
          <p:txBody>
            <a:bodyPr wrap="square" rtlCol="0">
              <a:spAutoFit/>
            </a:bodyPr>
            <a:lstStyle/>
            <a:p>
              <a:r>
                <a:rPr lang="en-US" dirty="0"/>
                <a:t>Jay</a:t>
              </a:r>
            </a:p>
          </p:txBody>
        </p:sp>
        <p:sp>
          <p:nvSpPr>
            <p:cNvPr id="23" name="TextBox 22"/>
            <p:cNvSpPr txBox="1"/>
            <p:nvPr/>
          </p:nvSpPr>
          <p:spPr>
            <a:xfrm>
              <a:off x="5601225" y="5638800"/>
              <a:ext cx="781732" cy="410369"/>
            </a:xfrm>
            <a:prstGeom prst="rect">
              <a:avLst/>
            </a:prstGeom>
            <a:noFill/>
          </p:spPr>
          <p:txBody>
            <a:bodyPr wrap="square" rtlCol="0">
              <a:spAutoFit/>
            </a:bodyPr>
            <a:lstStyle/>
            <a:p>
              <a:r>
                <a:rPr lang="en-US" dirty="0"/>
                <a:t>Ajay</a:t>
              </a:r>
            </a:p>
          </p:txBody>
        </p:sp>
        <p:grpSp>
          <p:nvGrpSpPr>
            <p:cNvPr id="24" name="Group 23"/>
            <p:cNvGrpSpPr/>
            <p:nvPr/>
          </p:nvGrpSpPr>
          <p:grpSpPr>
            <a:xfrm>
              <a:off x="6629400" y="4191000"/>
              <a:ext cx="1752600" cy="2355980"/>
              <a:chOff x="6629400" y="4191000"/>
              <a:chExt cx="1752600" cy="2355980"/>
            </a:xfrm>
          </p:grpSpPr>
          <p:sp>
            <p:nvSpPr>
              <p:cNvPr id="25" name="Flowchart: Connector 24"/>
              <p:cNvSpPr/>
              <p:nvPr/>
            </p:nvSpPr>
            <p:spPr>
              <a:xfrm>
                <a:off x="6629400" y="499148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6629400" y="5674176"/>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66294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6" idx="7"/>
              </p:cNvCxnSpPr>
              <p:nvPr/>
            </p:nvCxnSpPr>
            <p:spPr>
              <a:xfrm flipV="1">
                <a:off x="6889563" y="4953000"/>
                <a:ext cx="1187637" cy="7649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5" idx="6"/>
              </p:cNvCxnSpPr>
              <p:nvPr/>
            </p:nvCxnSpPr>
            <p:spPr>
              <a:xfrm flipV="1">
                <a:off x="6934200" y="4832866"/>
                <a:ext cx="1143000" cy="307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7"/>
              </p:cNvCxnSpPr>
              <p:nvPr/>
            </p:nvCxnSpPr>
            <p:spPr>
              <a:xfrm flipV="1">
                <a:off x="6889563" y="4484132"/>
                <a:ext cx="1263837" cy="18079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38" name="TextBox 37"/>
          <p:cNvSpPr txBox="1"/>
          <p:nvPr/>
        </p:nvSpPr>
        <p:spPr>
          <a:xfrm>
            <a:off x="1085850" y="2171705"/>
            <a:ext cx="3028950" cy="623248"/>
          </a:xfrm>
          <a:prstGeom prst="rect">
            <a:avLst/>
          </a:prstGeom>
          <a:noFill/>
        </p:spPr>
        <p:txBody>
          <a:bodyPr wrap="square" lIns="68580" tIns="34290" rIns="68580" bIns="34290" rtlCol="0">
            <a:spAutoFit/>
          </a:bodyPr>
          <a:lstStyle/>
          <a:p>
            <a:pPr marL="257175" indent="-257175">
              <a:spcBef>
                <a:spcPct val="20000"/>
              </a:spcBef>
              <a:buSzPct val="95000"/>
              <a:buFont typeface="Arial" panose="020B0604020202020204" pitchFamily="34" charset="0"/>
              <a:buChar char="•"/>
            </a:pP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Functions are also called </a:t>
            </a:r>
            <a:r>
              <a:rPr lang="en-US" sz="1800" b="1" i="1" dirty="0">
                <a:latin typeface="Times New Roman" panose="02020603050405020304" pitchFamily="18" charset="0"/>
                <a:ea typeface="Cambria Math" pitchFamily="18" charset="0"/>
                <a:cs typeface="Times New Roman" panose="02020603050405020304" pitchFamily="18" charset="0"/>
                <a:sym typeface="Wingdings" pitchFamily="2" charset="2"/>
              </a:rPr>
              <a:t>mappings</a:t>
            </a:r>
            <a:endParaRPr lang="en-US" sz="1800" b="1" dirty="0">
              <a:latin typeface="Times New Roman" panose="02020603050405020304" pitchFamily="18" charset="0"/>
              <a:ea typeface="Cambria Math"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57826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6B79A6-1B77-4CAB-B0FB-018A3ECCC7A9}"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88</a:t>
            </a:fld>
            <a:endParaRPr lang="en-US">
              <a:solidFill>
                <a:schemeClr val="tx1"/>
              </a:solidFill>
            </a:endParaRPr>
          </a:p>
        </p:txBody>
      </p:sp>
      <p:sp>
        <p:nvSpPr>
          <p:cNvPr id="7" name="Title 1"/>
          <p:cNvSpPr txBox="1">
            <a:spLocks/>
          </p:cNvSpPr>
          <p:nvPr/>
        </p:nvSpPr>
        <p:spPr>
          <a:xfrm>
            <a:off x="1200150" y="6"/>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txBox="1">
            <a:spLocks/>
          </p:cNvSpPr>
          <p:nvPr/>
        </p:nvSpPr>
        <p:spPr>
          <a:xfrm>
            <a:off x="1257300" y="628650"/>
            <a:ext cx="7200900" cy="3543300"/>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1800" dirty="0">
                <a:latin typeface="Times New Roman" panose="02020603050405020304" pitchFamily="18" charset="0"/>
                <a:cs typeface="Times New Roman" panose="02020603050405020304" pitchFamily="18" charset="0"/>
              </a:rPr>
              <a:t>Given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domain</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codomain</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f </a:t>
            </a:r>
            <a:r>
              <a:rPr lang="en-US" sz="1800" dirty="0">
                <a:latin typeface="Times New Roman" panose="02020603050405020304" pitchFamily="18" charset="0"/>
                <a:cs typeface="Times New Roman" panose="02020603050405020304" pitchFamily="18" charset="0"/>
              </a:rPr>
              <a:t>is a </a:t>
            </a:r>
            <a:r>
              <a:rPr lang="en-US" sz="1800" b="1" i="1" dirty="0">
                <a:latin typeface="Times New Roman" panose="02020603050405020304" pitchFamily="18" charset="0"/>
                <a:cs typeface="Times New Roman" panose="02020603050405020304" pitchFamily="18" charset="0"/>
              </a:rPr>
              <a:t>mapping</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 </a:t>
            </a:r>
            <a:r>
              <a:rPr lang="en-US" sz="1800" i="1" dirty="0">
                <a:latin typeface="Times New Roman" panose="02020603050405020304" pitchFamily="18" charset="0"/>
                <a:ea typeface="Cambria Math"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then </a:t>
            </a:r>
            <a:r>
              <a:rPr lang="en-US" sz="1800" i="1" dirty="0">
                <a:latin typeface="Times New Roman" panose="02020603050405020304" pitchFamily="18" charset="0"/>
                <a:ea typeface="Cambria Math" pitchFamily="18" charset="0"/>
                <a:cs typeface="Times New Roman" panose="02020603050405020304" pitchFamily="18" charset="0"/>
              </a:rPr>
              <a:t>b</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called the </a:t>
            </a:r>
            <a:r>
              <a:rPr lang="en-US" sz="1800" b="1" i="1" dirty="0">
                <a:latin typeface="Times New Roman" panose="02020603050405020304" pitchFamily="18" charset="0"/>
                <a:cs typeface="Times New Roman" panose="02020603050405020304" pitchFamily="18" charset="0"/>
              </a:rPr>
              <a:t>image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ea typeface="Cambria Math"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under </a:t>
            </a:r>
            <a:r>
              <a:rPr lang="en-US" sz="1800" i="1" dirty="0">
                <a:latin typeface="Times New Roman" panose="02020603050405020304" pitchFamily="18" charset="0"/>
                <a:cs typeface="Times New Roman" panose="02020603050405020304" pitchFamily="18" charset="0"/>
              </a:rPr>
              <a:t>f</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is called the </a:t>
            </a:r>
            <a:r>
              <a:rPr lang="en-US" sz="1800" b="1" i="1" dirty="0">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ea typeface="Cambria Math" pitchFamily="18" charset="0"/>
                <a:cs typeface="Times New Roman" panose="02020603050405020304" pitchFamily="18" charset="0"/>
              </a:rPr>
              <a:t>b</a:t>
            </a:r>
          </a:p>
          <a:p>
            <a:r>
              <a:rPr lang="en-US" sz="1800" dirty="0">
                <a:latin typeface="Times New Roman" panose="02020603050405020304" pitchFamily="18" charset="0"/>
                <a:cs typeface="Times New Roman" panose="02020603050405020304" pitchFamily="18" charset="0"/>
              </a:rPr>
              <a:t>The </a:t>
            </a:r>
            <a:r>
              <a:rPr lang="en-US" sz="1800" b="1" i="1" dirty="0">
                <a:latin typeface="Times New Roman" panose="02020603050405020304" pitchFamily="18" charset="0"/>
                <a:cs typeface="Times New Roman" panose="02020603050405020304" pitchFamily="18" charset="0"/>
              </a:rPr>
              <a:t>range</a:t>
            </a:r>
            <a:r>
              <a:rPr lang="en-US" sz="1800" dirty="0">
                <a:latin typeface="Times New Roman" panose="02020603050405020304" pitchFamily="18" charset="0"/>
                <a:cs typeface="Times New Roman" panose="02020603050405020304" pitchFamily="18" charset="0"/>
              </a:rPr>
              <a:t> (or image)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the set of all images of points in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We denote it by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0" name="Picture 9" descr="0213.jpg"/>
          <p:cNvPicPr>
            <a:picLocks noChangeAspect="1"/>
          </p:cNvPicPr>
          <p:nvPr/>
        </p:nvPicPr>
        <p:blipFill>
          <a:blip r:embed="rId2" cstate="print"/>
          <a:stretch>
            <a:fillRect/>
          </a:stretch>
        </p:blipFill>
        <p:spPr>
          <a:xfrm>
            <a:off x="4857750" y="857250"/>
            <a:ext cx="3561683" cy="1257300"/>
          </a:xfrm>
          <a:prstGeom prst="rect">
            <a:avLst/>
          </a:prstGeom>
        </p:spPr>
      </p:pic>
    </p:spTree>
    <p:extLst>
      <p:ext uri="{BB962C8B-B14F-4D97-AF65-F5344CB8AC3E}">
        <p14:creationId xmlns:p14="http://schemas.microsoft.com/office/powerpoint/2010/main" val="39843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196955-9EF9-4EE6-B340-EB602711C9C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89</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Function mapping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grpSp>
        <p:nvGrpSpPr>
          <p:cNvPr id="11" name="Group 10"/>
          <p:cNvGrpSpPr/>
          <p:nvPr/>
        </p:nvGrpSpPr>
        <p:grpSpPr>
          <a:xfrm>
            <a:off x="4629151" y="685800"/>
            <a:ext cx="2216558" cy="2596784"/>
            <a:chOff x="3048000" y="1219200"/>
            <a:chExt cx="3276600" cy="3733800"/>
          </a:xfrm>
        </p:grpSpPr>
        <p:sp>
          <p:nvSpPr>
            <p:cNvPr id="12" name="Flowchart: Connector 1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96569"/>
            </a:xfrm>
            <a:prstGeom prst="rect">
              <a:avLst/>
            </a:prstGeom>
            <a:noFill/>
          </p:spPr>
          <p:txBody>
            <a:bodyPr wrap="square" rtlCol="0">
              <a:spAutoFit/>
            </a:bodyPr>
            <a:lstStyle/>
            <a:p>
              <a:r>
                <a:rPr lang="en-US" sz="3000" i="1" dirty="0"/>
                <a:t>A</a:t>
              </a:r>
            </a:p>
          </p:txBody>
        </p:sp>
        <p:sp>
          <p:nvSpPr>
            <p:cNvPr id="20" name="TextBox 19"/>
            <p:cNvSpPr txBox="1"/>
            <p:nvPr/>
          </p:nvSpPr>
          <p:spPr>
            <a:xfrm>
              <a:off x="5638800" y="1219200"/>
              <a:ext cx="685800" cy="796569"/>
            </a:xfrm>
            <a:prstGeom prst="rect">
              <a:avLst/>
            </a:prstGeom>
            <a:noFill/>
          </p:spPr>
          <p:txBody>
            <a:bodyPr wrap="square" rtlCol="0">
              <a:spAutoFit/>
            </a:bodyPr>
            <a:lstStyle/>
            <a:p>
              <a:r>
                <a:rPr lang="en-US" sz="3000" i="1" dirty="0"/>
                <a:t>B</a:t>
              </a:r>
            </a:p>
          </p:txBody>
        </p:sp>
        <p:sp>
          <p:nvSpPr>
            <p:cNvPr id="21" name="TextBox 20"/>
            <p:cNvSpPr txBox="1"/>
            <p:nvPr/>
          </p:nvSpPr>
          <p:spPr>
            <a:xfrm>
              <a:off x="3200400" y="2069069"/>
              <a:ext cx="304799" cy="442539"/>
            </a:xfrm>
            <a:prstGeom prst="rect">
              <a:avLst/>
            </a:prstGeom>
            <a:noFill/>
          </p:spPr>
          <p:txBody>
            <a:bodyPr wrap="square" rtlCol="0">
              <a:spAutoFit/>
            </a:bodyPr>
            <a:lstStyle/>
            <a:p>
              <a:r>
                <a:rPr lang="en-US" dirty="0"/>
                <a:t>a</a:t>
              </a:r>
            </a:p>
          </p:txBody>
        </p:sp>
        <p:sp>
          <p:nvSpPr>
            <p:cNvPr id="22" name="TextBox 21"/>
            <p:cNvSpPr txBox="1"/>
            <p:nvPr/>
          </p:nvSpPr>
          <p:spPr>
            <a:xfrm>
              <a:off x="3200400" y="2995330"/>
              <a:ext cx="304799" cy="442539"/>
            </a:xfrm>
            <a:prstGeom prst="rect">
              <a:avLst/>
            </a:prstGeom>
            <a:noFill/>
          </p:spPr>
          <p:txBody>
            <a:bodyPr wrap="square" rtlCol="0">
              <a:spAutoFit/>
            </a:bodyPr>
            <a:lstStyle/>
            <a:p>
              <a:r>
                <a:rPr lang="en-US" dirty="0"/>
                <a:t>b</a:t>
              </a:r>
            </a:p>
          </p:txBody>
        </p:sp>
        <p:sp>
          <p:nvSpPr>
            <p:cNvPr id="23" name="TextBox 22"/>
            <p:cNvSpPr txBox="1"/>
            <p:nvPr/>
          </p:nvSpPr>
          <p:spPr>
            <a:xfrm>
              <a:off x="3200400" y="3758254"/>
              <a:ext cx="304799" cy="442539"/>
            </a:xfrm>
            <a:prstGeom prst="rect">
              <a:avLst/>
            </a:prstGeom>
            <a:noFill/>
          </p:spPr>
          <p:txBody>
            <a:bodyPr wrap="square" rtlCol="0">
              <a:spAutoFit/>
            </a:bodyPr>
            <a:lstStyle/>
            <a:p>
              <a:r>
                <a:rPr lang="en-US" dirty="0"/>
                <a:t>c</a:t>
              </a:r>
            </a:p>
          </p:txBody>
        </p:sp>
        <p:sp>
          <p:nvSpPr>
            <p:cNvPr id="24" name="TextBox 23"/>
            <p:cNvSpPr txBox="1"/>
            <p:nvPr/>
          </p:nvSpPr>
          <p:spPr>
            <a:xfrm>
              <a:off x="3196496" y="4483099"/>
              <a:ext cx="304799" cy="442539"/>
            </a:xfrm>
            <a:prstGeom prst="rect">
              <a:avLst/>
            </a:prstGeom>
            <a:noFill/>
          </p:spPr>
          <p:txBody>
            <a:bodyPr wrap="square" rtlCol="0">
              <a:spAutoFit/>
            </a:bodyPr>
            <a:lstStyle/>
            <a:p>
              <a:r>
                <a:rPr lang="en-US" dirty="0"/>
                <a:t>d</a:t>
              </a:r>
            </a:p>
          </p:txBody>
        </p:sp>
        <p:sp>
          <p:nvSpPr>
            <p:cNvPr id="25" name="TextBox 24"/>
            <p:cNvSpPr txBox="1"/>
            <p:nvPr/>
          </p:nvSpPr>
          <p:spPr>
            <a:xfrm>
              <a:off x="5791199" y="2464714"/>
              <a:ext cx="304799" cy="442539"/>
            </a:xfrm>
            <a:prstGeom prst="rect">
              <a:avLst/>
            </a:prstGeom>
            <a:noFill/>
          </p:spPr>
          <p:txBody>
            <a:bodyPr wrap="square" rtlCol="0">
              <a:spAutoFit/>
            </a:bodyPr>
            <a:lstStyle/>
            <a:p>
              <a:r>
                <a:rPr lang="en-US" dirty="0"/>
                <a:t>x</a:t>
              </a:r>
            </a:p>
          </p:txBody>
        </p:sp>
        <p:sp>
          <p:nvSpPr>
            <p:cNvPr id="26" name="TextBox 25"/>
            <p:cNvSpPr txBox="1"/>
            <p:nvPr/>
          </p:nvSpPr>
          <p:spPr>
            <a:xfrm>
              <a:off x="5779441" y="3267196"/>
              <a:ext cx="304799" cy="442539"/>
            </a:xfrm>
            <a:prstGeom prst="rect">
              <a:avLst/>
            </a:prstGeom>
            <a:noFill/>
          </p:spPr>
          <p:txBody>
            <a:bodyPr wrap="square" rtlCol="0">
              <a:spAutoFit/>
            </a:bodyPr>
            <a:lstStyle/>
            <a:p>
              <a:r>
                <a:rPr lang="en-US" dirty="0"/>
                <a:t>y</a:t>
              </a:r>
            </a:p>
          </p:txBody>
        </p:sp>
        <p:sp>
          <p:nvSpPr>
            <p:cNvPr id="27" name="TextBox 26"/>
            <p:cNvSpPr txBox="1"/>
            <p:nvPr/>
          </p:nvSpPr>
          <p:spPr>
            <a:xfrm>
              <a:off x="5779441" y="4364737"/>
              <a:ext cx="304799" cy="442539"/>
            </a:xfrm>
            <a:prstGeom prst="rect">
              <a:avLst/>
            </a:prstGeom>
            <a:noFill/>
          </p:spPr>
          <p:txBody>
            <a:bodyPr wrap="square" rtlCol="0">
              <a:spAutoFit/>
            </a:bodyPr>
            <a:lstStyle/>
            <a:p>
              <a:r>
                <a:rPr lang="en-US" dirty="0"/>
                <a:t>z</a:t>
              </a:r>
            </a:p>
          </p:txBody>
        </p:sp>
        <p:cxnSp>
          <p:nvCxnSpPr>
            <p:cNvPr id="28" name="Straight Arrow Connector 27"/>
            <p:cNvCxnSpPr>
              <a:stCxn id="13" idx="6"/>
              <a:endCxn id="12"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5"/>
              <a:endCxn id="18" idx="1"/>
            </p:cNvCxnSpPr>
            <p:nvPr/>
          </p:nvCxnSpPr>
          <p:spPr>
            <a:xfrm>
              <a:off x="3514444" y="2447645"/>
              <a:ext cx="2267512" cy="1962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6"/>
              <a:endCxn id="18" idx="2"/>
            </p:cNvCxnSpPr>
            <p:nvPr/>
          </p:nvCxnSpPr>
          <p:spPr>
            <a:xfrm>
              <a:off x="3581400" y="3962400"/>
              <a:ext cx="213360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3581400" y="4711922"/>
              <a:ext cx="2209798" cy="12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2" name="Content Placeholder 2"/>
          <p:cNvSpPr>
            <a:spLocks noGrp="1"/>
          </p:cNvSpPr>
          <p:nvPr>
            <p:ph idx="1"/>
          </p:nvPr>
        </p:nvSpPr>
        <p:spPr>
          <a:xfrm>
            <a:off x="1257300" y="685800"/>
            <a:ext cx="4087444" cy="3472434"/>
          </a:xfrm>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domain</a:t>
            </a:r>
            <a:r>
              <a:rPr lang="en-US" sz="1800" dirty="0">
                <a:latin typeface="Times New Roman" panose="02020603050405020304" pitchFamily="18" charset="0"/>
                <a:cs typeface="Times New Roman" panose="02020603050405020304" pitchFamily="18" charset="0"/>
              </a:rPr>
              <a:t> of f is </a:t>
            </a:r>
            <a:r>
              <a:rPr lang="en-US" sz="1800" i="1" dirty="0">
                <a:latin typeface="Times New Roman" panose="02020603050405020304" pitchFamily="18" charset="0"/>
                <a:cs typeface="Times New Roman" panose="02020603050405020304" pitchFamily="18" charset="0"/>
              </a:rPr>
              <a:t>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codomain</a:t>
            </a:r>
            <a:r>
              <a:rPr lang="en-US" sz="1800" dirty="0">
                <a:latin typeface="Times New Roman" panose="02020603050405020304" pitchFamily="18" charset="0"/>
                <a:cs typeface="Times New Roman" panose="02020603050405020304" pitchFamily="18" charset="0"/>
              </a:rPr>
              <a:t> of f is B</a:t>
            </a: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image</a:t>
            </a:r>
            <a:r>
              <a:rPr lang="en-US" sz="1800" dirty="0">
                <a:latin typeface="Times New Roman" panose="02020603050405020304" pitchFamily="18" charset="0"/>
                <a:cs typeface="Times New Roman" panose="02020603050405020304" pitchFamily="18" charset="0"/>
              </a:rPr>
              <a:t> of b is y </a:t>
            </a:r>
          </a:p>
          <a:p>
            <a:pPr lvl="1"/>
            <a:r>
              <a:rPr lang="en-US" sz="1800" dirty="0">
                <a:latin typeface="Times New Roman" panose="02020603050405020304" pitchFamily="18" charset="0"/>
                <a:cs typeface="Times New Roman" panose="02020603050405020304" pitchFamily="18" charset="0"/>
              </a:rPr>
              <a:t>f(b) = y</a:t>
            </a:r>
          </a:p>
          <a:p>
            <a:r>
              <a:rPr lang="en-US" sz="1800"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y is b</a:t>
            </a:r>
          </a:p>
          <a:p>
            <a:r>
              <a:rPr lang="en-US" sz="1800" dirty="0">
                <a:latin typeface="Times New Roman" panose="02020603050405020304" pitchFamily="18" charset="0"/>
                <a:cs typeface="Times New Roman" panose="02020603050405020304" pitchFamily="18" charset="0"/>
              </a:rPr>
              <a:t>The </a:t>
            </a:r>
            <a:r>
              <a:rPr lang="en-US" sz="1800" b="1" dirty="0" err="1">
                <a:latin typeface="Times New Roman" panose="02020603050405020304" pitchFamily="18" charset="0"/>
                <a:cs typeface="Times New Roman" panose="02020603050405020304" pitchFamily="18" charset="0"/>
              </a:rPr>
              <a:t>preimage</a:t>
            </a:r>
            <a:r>
              <a:rPr lang="en-US" sz="1800" dirty="0">
                <a:latin typeface="Times New Roman" panose="02020603050405020304" pitchFamily="18" charset="0"/>
                <a:cs typeface="Times New Roman" panose="02020603050405020304" pitchFamily="18" charset="0"/>
              </a:rPr>
              <a:t> of z is {</a:t>
            </a:r>
            <a:r>
              <a:rPr lang="en-US" sz="1800" dirty="0" err="1">
                <a:latin typeface="Times New Roman" panose="02020603050405020304" pitchFamily="18" charset="0"/>
                <a:cs typeface="Times New Roman" panose="02020603050405020304" pitchFamily="18" charset="0"/>
              </a:rPr>
              <a:t>a,c,d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range/image</a:t>
            </a:r>
            <a:r>
              <a:rPr lang="en-US" sz="1800" dirty="0">
                <a:latin typeface="Times New Roman" panose="02020603050405020304" pitchFamily="18" charset="0"/>
                <a:cs typeface="Times New Roman" panose="02020603050405020304" pitchFamily="18" charset="0"/>
              </a:rPr>
              <a:t> of A is {</a:t>
            </a:r>
            <a:r>
              <a:rPr lang="en-US" sz="1800" dirty="0" err="1">
                <a:latin typeface="Times New Roman" panose="02020603050405020304" pitchFamily="18" charset="0"/>
                <a:cs typeface="Times New Roman" panose="02020603050405020304" pitchFamily="18" charset="0"/>
              </a:rPr>
              <a:t>y,z</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f(A) = {</a:t>
            </a:r>
            <a:r>
              <a:rPr lang="en-US" sz="1800" dirty="0" err="1">
                <a:latin typeface="Times New Roman" panose="02020603050405020304" pitchFamily="18" charset="0"/>
                <a:cs typeface="Times New Roman" panose="02020603050405020304" pitchFamily="18" charset="0"/>
              </a:rPr>
              <a:t>y,z</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997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085850" y="685800"/>
            <a:ext cx="7258050" cy="3314700"/>
          </a:xfrm>
        </p:spPr>
        <p:txBody>
          <a:bodyPr>
            <a:normAutofit/>
          </a:bodyPr>
          <a:lstStyle/>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Prerequisite</a:t>
            </a:r>
          </a:p>
          <a:p>
            <a:pPr algn="just" eaLnBrk="1" hangingPunct="1"/>
            <a:r>
              <a:rPr lang="en-US" altLang="en-US" sz="1800" dirty="0">
                <a:latin typeface="Times New Roman" panose="02020603050405020304" pitchFamily="18" charset="0"/>
                <a:cs typeface="Times New Roman" panose="02020603050405020304" pitchFamily="18" charset="0"/>
              </a:rPr>
              <a:t>Basic Understanding of mathematical objects and notions such as rational and real number fields.</a:t>
            </a:r>
          </a:p>
          <a:p>
            <a:pPr algn="just" eaLnBrk="1" hangingPunct="1"/>
            <a:r>
              <a:rPr lang="en-US" altLang="en-US" sz="1800" dirty="0">
                <a:latin typeface="Times New Roman" panose="02020603050405020304" pitchFamily="18" charset="0"/>
                <a:cs typeface="Times New Roman" panose="02020603050405020304" pitchFamily="18" charset="0"/>
              </a:rPr>
              <a:t>Idea of surjective, injective and bijective functions.</a:t>
            </a:r>
          </a:p>
          <a:p>
            <a:pPr algn="just" eaLnBrk="1" hangingPunct="1">
              <a:buNone/>
            </a:pPr>
            <a:endParaRPr lang="en-US" altLang="en-US" sz="1800" b="1" dirty="0">
              <a:latin typeface="Times New Roman" panose="02020603050405020304" pitchFamily="18" charset="0"/>
              <a:cs typeface="Times New Roman" panose="02020603050405020304" pitchFamily="18" charset="0"/>
            </a:endParaRPr>
          </a:p>
          <a:p>
            <a:pPr algn="just" eaLnBrk="1" hangingPunct="1">
              <a:buNone/>
            </a:pPr>
            <a:r>
              <a:rPr lang="en-US" altLang="en-US" sz="1800" b="1" dirty="0">
                <a:latin typeface="Times New Roman" panose="02020603050405020304" pitchFamily="18" charset="0"/>
                <a:cs typeface="Times New Roman" panose="02020603050405020304" pitchFamily="18" charset="0"/>
              </a:rPr>
              <a:t>Recap</a:t>
            </a:r>
          </a:p>
          <a:p>
            <a:pPr algn="just"/>
            <a:r>
              <a:rPr lang="en-US" altLang="en-US" sz="1800" dirty="0">
                <a:latin typeface="Times New Roman" panose="02020603050405020304" pitchFamily="18" charset="0"/>
                <a:cs typeface="Times New Roman" panose="02020603050405020304" pitchFamily="18" charset="0"/>
              </a:rPr>
              <a:t>Understanding of Boolean algebra axioms.</a:t>
            </a:r>
          </a:p>
          <a:p>
            <a:pPr algn="just" eaLnBrk="1" hangingPunct="1"/>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266A04BE-E94C-4B86-B215-AA6033491B39}" type="datetime1">
              <a:rPr lang="en-US" smtClean="0"/>
              <a:pPr>
                <a:defRPr/>
              </a:pPr>
              <a:t>11/18/23</a:t>
            </a:fld>
            <a:endParaRPr lang="en-US" dirty="0"/>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900">
                <a:solidFill>
                  <a:srgbClr val="898989"/>
                </a:solidFill>
              </a:rPr>
              <a:pPr>
                <a:spcBef>
                  <a:spcPct val="0"/>
                </a:spcBef>
                <a:buFontTx/>
                <a:buNone/>
              </a:pPr>
              <a:t>9</a:t>
            </a:fld>
            <a:endParaRPr lang="en-US" altLang="en-US" sz="900" dirty="0">
              <a:solidFill>
                <a:srgbClr val="898989"/>
              </a:solidFill>
            </a:endParaRPr>
          </a:p>
        </p:txBody>
      </p:sp>
      <p:sp>
        <p:nvSpPr>
          <p:cNvPr id="7" name="Title 1"/>
          <p:cNvSpPr txBox="1">
            <a:spLocks/>
          </p:cNvSpPr>
          <p:nvPr/>
        </p:nvSpPr>
        <p:spPr>
          <a:xfrm>
            <a:off x="1085850" y="0"/>
            <a:ext cx="8058150" cy="514350"/>
          </a:xfrm>
          <a:prstGeom prst="rect">
            <a:avLst/>
          </a:prstGeom>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a:defRPr/>
            </a:pPr>
            <a:r>
              <a:rPr lang="en-US" sz="2400" dirty="0">
                <a:latin typeface="Times New Roman" panose="02020603050405020304" pitchFamily="18" charset="0"/>
                <a:cs typeface="Times New Roman" panose="02020603050405020304" pitchFamily="18" charset="0"/>
              </a:rPr>
              <a:t>Topic Prerequisite &amp; </a:t>
            </a:r>
            <a:r>
              <a:rPr lang="en-US" altLang="en-US" sz="2400" dirty="0">
                <a:latin typeface="Times New Roman" panose="02020603050405020304" pitchFamily="18" charset="0"/>
                <a:cs typeface="Times New Roman" panose="02020603050405020304" pitchFamily="18" charset="0"/>
              </a:rPr>
              <a:t>Recap </a:t>
            </a:r>
            <a:r>
              <a:rPr lang="en-US" sz="2400" dirty="0">
                <a:latin typeface="Times New Roman" panose="02020603050405020304" pitchFamily="18" charset="0"/>
                <a:cs typeface="Times New Roman" panose="02020603050405020304" pitchFamily="18" charset="0"/>
              </a:rPr>
              <a:t>(CO1)</a:t>
            </a:r>
            <a:endParaRPr lang="en-US" altLang="en-US" sz="24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914650" y="481251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Tree>
    <p:extLst>
      <p:ext uri="{BB962C8B-B14F-4D97-AF65-F5344CB8AC3E}">
        <p14:creationId xmlns:p14="http://schemas.microsoft.com/office/powerpoint/2010/main" val="27336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8">
                                            <p:txEl>
                                              <p:pRg st="5" end="5"/>
                                            </p:txEl>
                                          </p:spTgt>
                                        </p:tgtEl>
                                        <p:attrNameLst>
                                          <p:attrName>style.visibility</p:attrName>
                                        </p:attrNameLst>
                                      </p:cBhvr>
                                      <p:to>
                                        <p:strVal val="visible"/>
                                      </p:to>
                                    </p:set>
                                    <p:anim calcmode="lin" valueType="num">
                                      <p:cBhvr additive="base">
                                        <p:cTn id="25" dur="500" fill="hold"/>
                                        <p:tgtEl>
                                          <p:spTgt spid="921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8">
                                            <p:txEl>
                                              <p:pRg st="6" end="6"/>
                                            </p:txEl>
                                          </p:spTgt>
                                        </p:tgtEl>
                                        <p:attrNameLst>
                                          <p:attrName>style.visibility</p:attrName>
                                        </p:attrNameLst>
                                      </p:cBhvr>
                                      <p:to>
                                        <p:strVal val="visible"/>
                                      </p:to>
                                    </p:set>
                                    <p:anim calcmode="lin" valueType="num">
                                      <p:cBhvr additive="base">
                                        <p:cTn id="31"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9A4F4E-D098-4A25-8CF6-67C4E3439333}"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90</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Representing Functions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57300" y="571500"/>
            <a:ext cx="6457950" cy="358673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Functions may be specified in different ways:</a:t>
            </a: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An </a:t>
            </a:r>
            <a:r>
              <a:rPr lang="en-US" sz="1800" b="1" dirty="0">
                <a:latin typeface="Times New Roman" panose="02020603050405020304" pitchFamily="18" charset="0"/>
                <a:cs typeface="Times New Roman" panose="02020603050405020304" pitchFamily="18" charset="0"/>
              </a:rPr>
              <a:t>explicit statement </a:t>
            </a:r>
            <a:r>
              <a:rPr lang="en-US" sz="1800" dirty="0">
                <a:latin typeface="Times New Roman" panose="02020603050405020304" pitchFamily="18" charset="0"/>
                <a:cs typeface="Times New Roman" panose="02020603050405020304" pitchFamily="18" charset="0"/>
              </a:rPr>
              <a:t>of the assignment.</a:t>
            </a:r>
          </a:p>
          <a:p>
            <a:pPr lvl="2"/>
            <a:r>
              <a:rPr lang="en-US" sz="1800" dirty="0">
                <a:latin typeface="Times New Roman" panose="02020603050405020304" pitchFamily="18" charset="0"/>
                <a:cs typeface="Times New Roman" panose="02020603050405020304" pitchFamily="18" charset="0"/>
              </a:rPr>
              <a:t>Students and grades example.</a:t>
            </a: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formula</a:t>
            </a:r>
            <a:r>
              <a:rPr lang="en-US" sz="1800" dirty="0">
                <a:latin typeface="Times New Roman" panose="02020603050405020304" pitchFamily="18" charset="0"/>
                <a:cs typeface="Times New Roman" panose="02020603050405020304" pitchFamily="18" charset="0"/>
              </a:rPr>
              <a:t>. </a:t>
            </a:r>
          </a:p>
          <a:p>
            <a:pPr lvl="2"/>
            <a:r>
              <a:rPr lang="en-US" sz="1800" i="1" dirty="0">
                <a:latin typeface="Times New Roman" panose="02020603050405020304" pitchFamily="18" charset="0"/>
                <a:ea typeface="Cambria Math"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x</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rPr>
              <a:t> = x </a:t>
            </a:r>
            <a:r>
              <a:rPr lang="en-US" sz="1800" dirty="0">
                <a:latin typeface="Times New Roman" panose="02020603050405020304" pitchFamily="18" charset="0"/>
                <a:ea typeface="Cambria Math" pitchFamily="18" charset="0"/>
                <a:cs typeface="Times New Roman" panose="02020603050405020304" pitchFamily="18" charset="0"/>
              </a:rPr>
              <a:t>+ 1</a:t>
            </a:r>
            <a:endParaRPr lang="en-US" sz="1800" dirty="0">
              <a:latin typeface="Times New Roman" panose="02020603050405020304" pitchFamily="18" charset="0"/>
              <a:cs typeface="Times New Roman" panose="02020603050405020304" pitchFamily="18" charset="0"/>
            </a:endParaRPr>
          </a:p>
          <a:p>
            <a:pPr marL="637794" lvl="1" indent="-342900">
              <a:buFont typeface="+mj-lt"/>
              <a:buAutoNum type="arabicPeriod"/>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computer program</a:t>
            </a:r>
            <a:r>
              <a:rPr lang="en-US" sz="1800" dirty="0">
                <a:latin typeface="Times New Roman" panose="02020603050405020304" pitchFamily="18" charset="0"/>
                <a:cs typeface="Times New Roman" panose="02020603050405020304" pitchFamily="18" charset="0"/>
              </a:rPr>
              <a:t>.</a:t>
            </a:r>
          </a:p>
          <a:p>
            <a:pPr lvl="2"/>
            <a:r>
              <a:rPr lang="en-US" sz="1800" dirty="0">
                <a:latin typeface="Times New Roman" panose="02020603050405020304" pitchFamily="18" charset="0"/>
                <a:cs typeface="Times New Roman" panose="02020603050405020304" pitchFamily="18" charset="0"/>
              </a:rPr>
              <a:t>A Java program that when given an integer </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produces the </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th Fibonacci Number</a:t>
            </a:r>
          </a:p>
        </p:txBody>
      </p:sp>
    </p:spTree>
    <p:extLst>
      <p:ext uri="{BB962C8B-B14F-4D97-AF65-F5344CB8AC3E}">
        <p14:creationId xmlns:p14="http://schemas.microsoft.com/office/powerpoint/2010/main" val="143714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9CFFD9-450E-4C4A-BAC2-3389397E4E6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91</a:t>
            </a:fld>
            <a:endParaRPr lang="en-US">
              <a:solidFill>
                <a:schemeClr val="tx1"/>
              </a:solidFill>
            </a:endParaRPr>
          </a:p>
        </p:txBody>
      </p:sp>
      <p:sp>
        <p:nvSpPr>
          <p:cNvPr id="7" name="Title 1"/>
          <p:cNvSpPr txBox="1">
            <a:spLocks/>
          </p:cNvSpPr>
          <p:nvPr/>
        </p:nvSpPr>
        <p:spPr>
          <a:xfrm>
            <a:off x="1070943" y="7"/>
            <a:ext cx="8073058"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Injective function</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4"/>
          <p:cNvSpPr>
            <a:spLocks noGrp="1"/>
          </p:cNvSpPr>
          <p:nvPr>
            <p:ph idx="1"/>
          </p:nvPr>
        </p:nvSpPr>
        <p:spPr>
          <a:xfrm>
            <a:off x="1143000" y="628650"/>
            <a:ext cx="7467600" cy="3523135"/>
          </a:xfrm>
        </p:spPr>
        <p:txBody>
          <a:bodyPr>
            <a:norm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function f is </a:t>
            </a:r>
            <a:r>
              <a:rPr lang="en-US" sz="1800" b="1" i="1" dirty="0">
                <a:latin typeface="Times New Roman" panose="02020603050405020304" pitchFamily="18" charset="0"/>
                <a:cs typeface="Times New Roman" panose="02020603050405020304" pitchFamily="18" charset="0"/>
              </a:rPr>
              <a:t>one-to-one</a:t>
            </a:r>
            <a:r>
              <a:rPr lang="en-US" sz="1800" dirty="0">
                <a:latin typeface="Times New Roman" panose="02020603050405020304" pitchFamily="18" charset="0"/>
                <a:cs typeface="Times New Roman" panose="02020603050405020304" pitchFamily="18" charset="0"/>
              </a:rPr>
              <a:t>, or </a:t>
            </a:r>
            <a:r>
              <a:rPr lang="en-US" sz="1800" b="1" i="1" dirty="0">
                <a:latin typeface="Times New Roman" panose="02020603050405020304" pitchFamily="18" charset="0"/>
                <a:cs typeface="Times New Roman" panose="02020603050405020304" pitchFamily="18" charset="0"/>
              </a:rPr>
              <a:t>injective</a:t>
            </a:r>
            <a:r>
              <a:rPr lang="en-US" sz="1800" dirty="0">
                <a:latin typeface="Times New Roman" panose="02020603050405020304" pitchFamily="18" charset="0"/>
                <a:cs typeface="Times New Roman" panose="02020603050405020304" pitchFamily="18" charset="0"/>
              </a:rPr>
              <a:t>, if </a:t>
            </a:r>
            <a:r>
              <a:rPr lang="en-US" sz="1800" i="1" dirty="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 </a:t>
            </a:r>
            <a:r>
              <a:rPr lang="en-US" sz="1800" dirty="0">
                <a:latin typeface="Times New Roman" panose="02020603050405020304" pitchFamily="18" charset="0"/>
                <a:cs typeface="Times New Roman" panose="02020603050405020304" pitchFamily="18" charset="0"/>
              </a:rPr>
              <a:t>implies that </a:t>
            </a:r>
            <a:r>
              <a:rPr lang="en-US" sz="1800" i="1" dirty="0">
                <a:latin typeface="Times New Roman" panose="02020603050405020304" pitchFamily="18" charset="0"/>
                <a:cs typeface="Times New Roman" panose="02020603050405020304" pitchFamily="18" charset="0"/>
              </a:rPr>
              <a:t>f(a)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f(b)</a:t>
            </a:r>
            <a:r>
              <a:rPr lang="en-US" sz="1800" dirty="0">
                <a:latin typeface="Times New Roman" panose="02020603050405020304" pitchFamily="18" charset="0"/>
                <a:cs typeface="Times New Roman" panose="02020603050405020304" pitchFamily="18" charset="0"/>
              </a:rPr>
              <a:t> for all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in the domain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a:t>
            </a:r>
          </a:p>
        </p:txBody>
      </p:sp>
      <p:grpSp>
        <p:nvGrpSpPr>
          <p:cNvPr id="12" name="Group 11"/>
          <p:cNvGrpSpPr/>
          <p:nvPr/>
        </p:nvGrpSpPr>
        <p:grpSpPr>
          <a:xfrm>
            <a:off x="3429001" y="1600200"/>
            <a:ext cx="1893797" cy="2529062"/>
            <a:chOff x="3048000" y="1132906"/>
            <a:chExt cx="3293815" cy="4413960"/>
          </a:xfrm>
        </p:grpSpPr>
        <p:sp>
          <p:nvSpPr>
            <p:cNvPr id="13" name="Flowchart: Connector 12"/>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399" y="2743201"/>
              <a:ext cx="304799" cy="537162"/>
            </a:xfrm>
            <a:prstGeom prst="rect">
              <a:avLst/>
            </a:prstGeom>
            <a:noFill/>
          </p:spPr>
          <p:txBody>
            <a:bodyPr wrap="square" rtlCol="0">
              <a:spAutoFit/>
            </a:bodyPr>
            <a:lstStyle/>
            <a:p>
              <a:r>
                <a:rPr lang="en-US" dirty="0"/>
                <a:t>v</a:t>
              </a:r>
            </a:p>
          </p:txBody>
        </p:sp>
        <p:sp>
          <p:nvSpPr>
            <p:cNvPr id="15" name="Flowchart: Connector 14"/>
            <p:cNvSpPr/>
            <p:nvPr/>
          </p:nvSpPr>
          <p:spPr>
            <a:xfrm>
              <a:off x="5791200" y="5015779"/>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817588" y="5009704"/>
              <a:ext cx="304799" cy="537162"/>
            </a:xfrm>
            <a:prstGeom prst="rect">
              <a:avLst/>
            </a:prstGeom>
            <a:noFill/>
          </p:spPr>
          <p:txBody>
            <a:bodyPr wrap="square" rtlCol="0">
              <a:spAutoFit/>
            </a:bodyPr>
            <a:lstStyle/>
            <a:p>
              <a:r>
                <a:rPr lang="en-US" dirty="0"/>
                <a:t>w</a:t>
              </a:r>
            </a:p>
          </p:txBody>
        </p:sp>
        <p:grpSp>
          <p:nvGrpSpPr>
            <p:cNvPr id="17" name="Group 34"/>
            <p:cNvGrpSpPr/>
            <p:nvPr/>
          </p:nvGrpSpPr>
          <p:grpSpPr>
            <a:xfrm>
              <a:off x="3048000" y="1132906"/>
              <a:ext cx="3293815" cy="4111473"/>
              <a:chOff x="3048000" y="1132906"/>
              <a:chExt cx="3293815" cy="4111473"/>
            </a:xfrm>
          </p:grpSpPr>
          <p:sp>
            <p:nvSpPr>
              <p:cNvPr id="18" name="Flowchart: Connector 1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5819573" y="3449598"/>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048000" y="1219200"/>
                <a:ext cx="685799" cy="966890"/>
              </a:xfrm>
              <a:prstGeom prst="rect">
                <a:avLst/>
              </a:prstGeom>
              <a:noFill/>
            </p:spPr>
            <p:txBody>
              <a:bodyPr wrap="square" rtlCol="0">
                <a:spAutoFit/>
              </a:bodyPr>
              <a:lstStyle/>
              <a:p>
                <a:r>
                  <a:rPr lang="en-US" sz="3000" b="1" dirty="0"/>
                  <a:t>A</a:t>
                </a:r>
              </a:p>
            </p:txBody>
          </p:sp>
          <p:sp>
            <p:nvSpPr>
              <p:cNvPr id="25" name="TextBox 24"/>
              <p:cNvSpPr txBox="1"/>
              <p:nvPr/>
            </p:nvSpPr>
            <p:spPr>
              <a:xfrm>
                <a:off x="5656016" y="1132906"/>
                <a:ext cx="685799" cy="966890"/>
              </a:xfrm>
              <a:prstGeom prst="rect">
                <a:avLst/>
              </a:prstGeom>
              <a:noFill/>
            </p:spPr>
            <p:txBody>
              <a:bodyPr wrap="square" rtlCol="0">
                <a:spAutoFit/>
              </a:bodyPr>
              <a:lstStyle/>
              <a:p>
                <a:r>
                  <a:rPr lang="en-US" sz="3000" b="1" dirty="0"/>
                  <a:t>B</a:t>
                </a:r>
              </a:p>
            </p:txBody>
          </p:sp>
          <p:sp>
            <p:nvSpPr>
              <p:cNvPr id="26" name="TextBox 25"/>
              <p:cNvSpPr txBox="1"/>
              <p:nvPr/>
            </p:nvSpPr>
            <p:spPr>
              <a:xfrm>
                <a:off x="3190893" y="2025136"/>
                <a:ext cx="304799" cy="537162"/>
              </a:xfrm>
              <a:prstGeom prst="rect">
                <a:avLst/>
              </a:prstGeom>
              <a:noFill/>
            </p:spPr>
            <p:txBody>
              <a:bodyPr wrap="square" rtlCol="0">
                <a:spAutoFit/>
              </a:bodyPr>
              <a:lstStyle/>
              <a:p>
                <a:r>
                  <a:rPr lang="en-US" dirty="0"/>
                  <a:t>a</a:t>
                </a:r>
              </a:p>
            </p:txBody>
          </p:sp>
          <p:sp>
            <p:nvSpPr>
              <p:cNvPr id="27" name="TextBox 26"/>
              <p:cNvSpPr txBox="1"/>
              <p:nvPr/>
            </p:nvSpPr>
            <p:spPr>
              <a:xfrm>
                <a:off x="3145001" y="2960162"/>
                <a:ext cx="304801" cy="537162"/>
              </a:xfrm>
              <a:prstGeom prst="rect">
                <a:avLst/>
              </a:prstGeom>
              <a:noFill/>
            </p:spPr>
            <p:txBody>
              <a:bodyPr wrap="square" rtlCol="0">
                <a:spAutoFit/>
              </a:bodyPr>
              <a:lstStyle/>
              <a:p>
                <a:r>
                  <a:rPr lang="en-US" dirty="0"/>
                  <a:t>b</a:t>
                </a:r>
              </a:p>
            </p:txBody>
          </p:sp>
          <p:sp>
            <p:nvSpPr>
              <p:cNvPr id="28" name="TextBox 27"/>
              <p:cNvSpPr txBox="1"/>
              <p:nvPr/>
            </p:nvSpPr>
            <p:spPr>
              <a:xfrm>
                <a:off x="3165346" y="3722134"/>
                <a:ext cx="304801" cy="537162"/>
              </a:xfrm>
              <a:prstGeom prst="rect">
                <a:avLst/>
              </a:prstGeom>
              <a:noFill/>
            </p:spPr>
            <p:txBody>
              <a:bodyPr wrap="square" rtlCol="0">
                <a:spAutoFit/>
              </a:bodyPr>
              <a:lstStyle/>
              <a:p>
                <a:r>
                  <a:rPr lang="en-US" dirty="0"/>
                  <a:t>c</a:t>
                </a:r>
              </a:p>
            </p:txBody>
          </p:sp>
          <p:sp>
            <p:nvSpPr>
              <p:cNvPr id="29" name="TextBox 28"/>
              <p:cNvSpPr txBox="1"/>
              <p:nvPr/>
            </p:nvSpPr>
            <p:spPr>
              <a:xfrm>
                <a:off x="3152902" y="4495801"/>
                <a:ext cx="304801" cy="537162"/>
              </a:xfrm>
              <a:prstGeom prst="rect">
                <a:avLst/>
              </a:prstGeom>
              <a:noFill/>
            </p:spPr>
            <p:txBody>
              <a:bodyPr wrap="square" rtlCol="0">
                <a:spAutoFit/>
              </a:bodyPr>
              <a:lstStyle/>
              <a:p>
                <a:r>
                  <a:rPr lang="en-US" dirty="0"/>
                  <a:t>d</a:t>
                </a:r>
              </a:p>
            </p:txBody>
          </p:sp>
          <p:sp>
            <p:nvSpPr>
              <p:cNvPr id="30" name="TextBox 29"/>
              <p:cNvSpPr txBox="1"/>
              <p:nvPr/>
            </p:nvSpPr>
            <p:spPr>
              <a:xfrm>
                <a:off x="5853755" y="2004329"/>
                <a:ext cx="304801" cy="537162"/>
              </a:xfrm>
              <a:prstGeom prst="rect">
                <a:avLst/>
              </a:prstGeom>
              <a:noFill/>
            </p:spPr>
            <p:txBody>
              <a:bodyPr wrap="square" rtlCol="0">
                <a:spAutoFit/>
              </a:bodyPr>
              <a:lstStyle/>
              <a:p>
                <a:r>
                  <a:rPr lang="en-US" dirty="0"/>
                  <a:t>x</a:t>
                </a:r>
              </a:p>
            </p:txBody>
          </p:sp>
          <p:sp>
            <p:nvSpPr>
              <p:cNvPr id="31" name="TextBox 30"/>
              <p:cNvSpPr txBox="1"/>
              <p:nvPr/>
            </p:nvSpPr>
            <p:spPr>
              <a:xfrm>
                <a:off x="5843486" y="3435860"/>
                <a:ext cx="304801" cy="537162"/>
              </a:xfrm>
              <a:prstGeom prst="rect">
                <a:avLst/>
              </a:prstGeom>
              <a:noFill/>
            </p:spPr>
            <p:txBody>
              <a:bodyPr wrap="square" rtlCol="0">
                <a:spAutoFit/>
              </a:bodyPr>
              <a:lstStyle/>
              <a:p>
                <a:r>
                  <a:rPr lang="en-US" dirty="0"/>
                  <a:t>y</a:t>
                </a:r>
              </a:p>
            </p:txBody>
          </p:sp>
          <p:sp>
            <p:nvSpPr>
              <p:cNvPr id="32" name="TextBox 31"/>
              <p:cNvSpPr txBox="1"/>
              <p:nvPr/>
            </p:nvSpPr>
            <p:spPr>
              <a:xfrm>
                <a:off x="5817588" y="4226872"/>
                <a:ext cx="304801" cy="537162"/>
              </a:xfrm>
              <a:prstGeom prst="rect">
                <a:avLst/>
              </a:prstGeom>
              <a:noFill/>
            </p:spPr>
            <p:txBody>
              <a:bodyPr wrap="square" rtlCol="0">
                <a:spAutoFit/>
              </a:bodyPr>
              <a:lstStyle/>
              <a:p>
                <a:r>
                  <a:rPr lang="en-US" dirty="0"/>
                  <a:t>z</a:t>
                </a:r>
              </a:p>
            </p:txBody>
          </p:sp>
          <p:cxnSp>
            <p:nvCxnSpPr>
              <p:cNvPr id="33" name="Straight Arrow Connector 32"/>
              <p:cNvCxnSpPr>
                <a:stCxn id="18" idx="6"/>
                <a:endCxn id="22" idx="2"/>
              </p:cNvCxnSpPr>
              <p:nvPr/>
            </p:nvCxnSpPr>
            <p:spPr>
              <a:xfrm>
                <a:off x="3581401" y="3200401"/>
                <a:ext cx="2238173" cy="477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0" idx="6"/>
              </p:cNvCxnSpPr>
              <p:nvPr/>
            </p:nvCxnSpPr>
            <p:spPr>
              <a:xfrm>
                <a:off x="3581401" y="2286001"/>
                <a:ext cx="2285999" cy="20285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Flowchart: Connector 34"/>
              <p:cNvSpPr/>
              <p:nvPr/>
            </p:nvSpPr>
            <p:spPr>
              <a:xfrm>
                <a:off x="5791201" y="273156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9" idx="7"/>
                <a:endCxn id="13" idx="3"/>
              </p:cNvCxnSpPr>
              <p:nvPr/>
            </p:nvCxnSpPr>
            <p:spPr>
              <a:xfrm flipV="1">
                <a:off x="3514445" y="2371445"/>
                <a:ext cx="2343712" cy="14293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6"/>
                <a:endCxn id="15" idx="2"/>
              </p:cNvCxnSpPr>
              <p:nvPr/>
            </p:nvCxnSpPr>
            <p:spPr>
              <a:xfrm>
                <a:off x="3581401" y="4724400"/>
                <a:ext cx="2209800" cy="519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67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CEAB9E-DF17-42BD-9959-FDB7DCF786F0}"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92</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Surjective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085850" y="571500"/>
            <a:ext cx="7200900" cy="3943350"/>
          </a:xfrm>
        </p:spPr>
        <p:txBody>
          <a:bodyPr>
            <a:norm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called </a:t>
            </a:r>
            <a:r>
              <a:rPr lang="en-US" sz="1800" b="1" i="1" dirty="0">
                <a:latin typeface="Times New Roman" panose="02020603050405020304" pitchFamily="18" charset="0"/>
                <a:cs typeface="Times New Roman" panose="02020603050405020304" pitchFamily="18" charset="0"/>
              </a:rPr>
              <a:t>onto</a:t>
            </a:r>
            <a:r>
              <a:rPr lang="en-US" sz="1800" dirty="0">
                <a:latin typeface="Times New Roman" panose="02020603050405020304" pitchFamily="18" charset="0"/>
                <a:cs typeface="Times New Roman" panose="02020603050405020304" pitchFamily="18" charset="0"/>
              </a:rPr>
              <a:t> or </a:t>
            </a:r>
            <a:r>
              <a:rPr lang="en-US" sz="1800" b="1" i="1" dirty="0">
                <a:latin typeface="Times New Roman" panose="02020603050405020304" pitchFamily="18" charset="0"/>
                <a:cs typeface="Times New Roman" panose="02020603050405020304" pitchFamily="18" charset="0"/>
              </a:rPr>
              <a:t>surjective</a:t>
            </a:r>
            <a:r>
              <a:rPr lang="en-US" sz="1800" dirty="0">
                <a:latin typeface="Times New Roman" panose="02020603050405020304" pitchFamily="18" charset="0"/>
                <a:cs typeface="Times New Roman" panose="02020603050405020304" pitchFamily="18" charset="0"/>
              </a:rPr>
              <a:t>, if for every element </a:t>
            </a:r>
            <a:r>
              <a:rPr lang="en-US" sz="1800" i="1" dirty="0">
                <a:latin typeface="Times New Roman" panose="02020603050405020304" pitchFamily="18" charset="0"/>
                <a:cs typeface="Times New Roman" panose="02020603050405020304" pitchFamily="18" charset="0"/>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B</a:t>
            </a:r>
            <a:r>
              <a:rPr lang="en-US" sz="1800" dirty="0">
                <a:latin typeface="Times New Roman" panose="02020603050405020304" pitchFamily="18" charset="0"/>
                <a:cs typeface="Times New Roman" panose="02020603050405020304" pitchFamily="18" charset="0"/>
              </a:rPr>
              <a:t> there exists an element  </a:t>
            </a:r>
            <a:r>
              <a:rPr lang="en-US" sz="1800" i="1" dirty="0">
                <a:latin typeface="Times New Roman" panose="02020603050405020304" pitchFamily="18" charset="0"/>
                <a:cs typeface="Times New Roman" panose="02020603050405020304" pitchFamily="18" charset="0"/>
              </a:rPr>
              <a:t>a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 with </a:t>
            </a:r>
            <a:r>
              <a:rPr lang="en-US" sz="1800" i="1" dirty="0">
                <a:latin typeface="Times New Roman" panose="02020603050405020304" pitchFamily="18" charset="0"/>
                <a:cs typeface="Times New Roman" panose="02020603050405020304" pitchFamily="18" charset="0"/>
              </a:rPr>
              <a:t>f(a) = b</a:t>
            </a:r>
            <a:endParaRPr lang="en-US" sz="1800" dirty="0">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486150" y="1485900"/>
            <a:ext cx="2343150" cy="3028950"/>
            <a:chOff x="3048000" y="985838"/>
            <a:chExt cx="3247632" cy="3967162"/>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69971" y="2022471"/>
              <a:ext cx="457200" cy="457201"/>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985838"/>
              <a:ext cx="685800" cy="725598"/>
            </a:xfrm>
            <a:prstGeom prst="rect">
              <a:avLst/>
            </a:prstGeom>
            <a:noFill/>
          </p:spPr>
          <p:txBody>
            <a:bodyPr wrap="square" rtlCol="0">
              <a:spAutoFit/>
            </a:bodyPr>
            <a:lstStyle/>
            <a:p>
              <a:r>
                <a:rPr lang="en-US" sz="3000" b="1" dirty="0"/>
                <a:t>A</a:t>
              </a:r>
            </a:p>
          </p:txBody>
        </p:sp>
        <p:sp>
          <p:nvSpPr>
            <p:cNvPr id="21" name="TextBox 20"/>
            <p:cNvSpPr txBox="1"/>
            <p:nvPr/>
          </p:nvSpPr>
          <p:spPr>
            <a:xfrm>
              <a:off x="5609832" y="985838"/>
              <a:ext cx="685800" cy="725598"/>
            </a:xfrm>
            <a:prstGeom prst="rect">
              <a:avLst/>
            </a:prstGeom>
            <a:noFill/>
          </p:spPr>
          <p:txBody>
            <a:bodyPr wrap="square" rtlCol="0">
              <a:spAutoFit/>
            </a:bodyPr>
            <a:lstStyle/>
            <a:p>
              <a:r>
                <a:rPr lang="en-US" sz="3000" b="1" dirty="0"/>
                <a:t>B</a:t>
              </a:r>
            </a:p>
          </p:txBody>
        </p:sp>
        <p:sp>
          <p:nvSpPr>
            <p:cNvPr id="22" name="TextBox 21"/>
            <p:cNvSpPr txBox="1"/>
            <p:nvPr/>
          </p:nvSpPr>
          <p:spPr>
            <a:xfrm>
              <a:off x="3148853" y="2035969"/>
              <a:ext cx="304800" cy="403110"/>
            </a:xfrm>
            <a:prstGeom prst="rect">
              <a:avLst/>
            </a:prstGeom>
            <a:noFill/>
          </p:spPr>
          <p:txBody>
            <a:bodyPr wrap="square" rtlCol="0">
              <a:spAutoFit/>
            </a:bodyPr>
            <a:lstStyle/>
            <a:p>
              <a:r>
                <a:rPr lang="en-US" dirty="0"/>
                <a:t>a</a:t>
              </a:r>
            </a:p>
          </p:txBody>
        </p:sp>
        <p:sp>
          <p:nvSpPr>
            <p:cNvPr id="23" name="TextBox 22"/>
            <p:cNvSpPr txBox="1"/>
            <p:nvPr/>
          </p:nvSpPr>
          <p:spPr>
            <a:xfrm>
              <a:off x="3148853" y="2969419"/>
              <a:ext cx="304800" cy="403110"/>
            </a:xfrm>
            <a:prstGeom prst="rect">
              <a:avLst/>
            </a:prstGeom>
            <a:noFill/>
          </p:spPr>
          <p:txBody>
            <a:bodyPr wrap="square" rtlCol="0">
              <a:spAutoFit/>
            </a:bodyPr>
            <a:lstStyle/>
            <a:p>
              <a:r>
                <a:rPr lang="en-US" dirty="0"/>
                <a:t>b</a:t>
              </a:r>
            </a:p>
          </p:txBody>
        </p:sp>
        <p:sp>
          <p:nvSpPr>
            <p:cNvPr id="24" name="TextBox 23"/>
            <p:cNvSpPr txBox="1"/>
            <p:nvPr/>
          </p:nvSpPr>
          <p:spPr>
            <a:xfrm>
              <a:off x="3148853" y="3669506"/>
              <a:ext cx="304800" cy="403110"/>
            </a:xfrm>
            <a:prstGeom prst="rect">
              <a:avLst/>
            </a:prstGeom>
            <a:noFill/>
          </p:spPr>
          <p:txBody>
            <a:bodyPr wrap="square" rtlCol="0">
              <a:spAutoFit/>
            </a:bodyPr>
            <a:lstStyle/>
            <a:p>
              <a:r>
                <a:rPr lang="en-US" dirty="0"/>
                <a:t>c</a:t>
              </a:r>
            </a:p>
          </p:txBody>
        </p:sp>
        <p:sp>
          <p:nvSpPr>
            <p:cNvPr id="25" name="TextBox 24"/>
            <p:cNvSpPr txBox="1"/>
            <p:nvPr/>
          </p:nvSpPr>
          <p:spPr>
            <a:xfrm>
              <a:off x="3148853" y="4486275"/>
              <a:ext cx="304800" cy="403110"/>
            </a:xfrm>
            <a:prstGeom prst="rect">
              <a:avLst/>
            </a:prstGeom>
            <a:noFill/>
          </p:spPr>
          <p:txBody>
            <a:bodyPr wrap="square" rtlCol="0">
              <a:spAutoFit/>
            </a:bodyPr>
            <a:lstStyle/>
            <a:p>
              <a:r>
                <a:rPr lang="en-US" dirty="0"/>
                <a:t>d</a:t>
              </a:r>
            </a:p>
          </p:txBody>
        </p:sp>
        <p:sp>
          <p:nvSpPr>
            <p:cNvPr id="26" name="TextBox 25"/>
            <p:cNvSpPr txBox="1"/>
            <p:nvPr/>
          </p:nvSpPr>
          <p:spPr>
            <a:xfrm>
              <a:off x="5746171" y="1919288"/>
              <a:ext cx="304800" cy="403110"/>
            </a:xfrm>
            <a:prstGeom prst="rect">
              <a:avLst/>
            </a:prstGeom>
            <a:noFill/>
          </p:spPr>
          <p:txBody>
            <a:bodyPr wrap="square" rtlCol="0">
              <a:spAutoFit/>
            </a:bodyPr>
            <a:lstStyle/>
            <a:p>
              <a:r>
                <a:rPr lang="en-US" dirty="0"/>
                <a:t>x</a:t>
              </a:r>
            </a:p>
          </p:txBody>
        </p:sp>
        <p:sp>
          <p:nvSpPr>
            <p:cNvPr id="27" name="TextBox 26"/>
            <p:cNvSpPr txBox="1"/>
            <p:nvPr/>
          </p:nvSpPr>
          <p:spPr>
            <a:xfrm>
              <a:off x="5771030" y="3202781"/>
              <a:ext cx="304800" cy="403110"/>
            </a:xfrm>
            <a:prstGeom prst="rect">
              <a:avLst/>
            </a:prstGeom>
            <a:noFill/>
          </p:spPr>
          <p:txBody>
            <a:bodyPr wrap="square" rtlCol="0">
              <a:spAutoFit/>
            </a:bodyPr>
            <a:lstStyle/>
            <a:p>
              <a:r>
                <a:rPr lang="en-US" dirty="0"/>
                <a:t>y</a:t>
              </a:r>
            </a:p>
          </p:txBody>
        </p:sp>
        <p:sp>
          <p:nvSpPr>
            <p:cNvPr id="28" name="TextBox 27"/>
            <p:cNvSpPr txBox="1"/>
            <p:nvPr/>
          </p:nvSpPr>
          <p:spPr>
            <a:xfrm>
              <a:off x="5771030" y="4252913"/>
              <a:ext cx="304800" cy="403110"/>
            </a:xfrm>
            <a:prstGeom prst="rect">
              <a:avLst/>
            </a:prstGeom>
            <a:noFill/>
          </p:spPr>
          <p:txBody>
            <a:bodyPr wrap="square" rtlCol="0">
              <a:spAutoFit/>
            </a:bodyPr>
            <a:lstStyle/>
            <a:p>
              <a:r>
                <a:rPr lang="en-US" dirty="0"/>
                <a:t>z</a:t>
              </a:r>
            </a:p>
          </p:txBody>
        </p:sp>
        <p:cxnSp>
          <p:nvCxnSpPr>
            <p:cNvPr id="29" name="Straight Arrow Connector 28"/>
            <p:cNvCxnSpPr>
              <a:stCxn id="13" idx="6"/>
              <a:endCxn id="18" idx="2"/>
            </p:cNvCxnSpPr>
            <p:nvPr/>
          </p:nvCxnSpPr>
          <p:spPr>
            <a:xfrm>
              <a:off x="3581399" y="3200400"/>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28" idx="1"/>
            </p:cNvCxnSpPr>
            <p:nvPr/>
          </p:nvCxnSpPr>
          <p:spPr>
            <a:xfrm>
              <a:off x="3581399" y="2286000"/>
              <a:ext cx="2189630" cy="2168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7"/>
              <a:endCxn id="17" idx="3"/>
            </p:cNvCxnSpPr>
            <p:nvPr/>
          </p:nvCxnSpPr>
          <p:spPr>
            <a:xfrm flipV="1">
              <a:off x="3514444" y="2412717"/>
              <a:ext cx="2222482" cy="1388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6"/>
              <a:endCxn id="19" idx="2"/>
            </p:cNvCxnSpPr>
            <p:nvPr/>
          </p:nvCxnSpPr>
          <p:spPr>
            <a:xfrm flipV="1">
              <a:off x="3581399" y="4572001"/>
              <a:ext cx="2133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1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65E7A3-D40F-496E-90F2-B021AFBD0BB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93</a:t>
            </a:fld>
            <a:endParaRPr lang="en-US">
              <a:solidFill>
                <a:schemeClr val="tx1"/>
              </a:solidFill>
            </a:endParaRPr>
          </a:p>
        </p:txBody>
      </p:sp>
      <p:sp>
        <p:nvSpPr>
          <p:cNvPr id="7" name="Title 1"/>
          <p:cNvSpPr txBox="1">
            <a:spLocks/>
          </p:cNvSpPr>
          <p:nvPr/>
        </p:nvSpPr>
        <p:spPr>
          <a:xfrm>
            <a:off x="1085854" y="-7454"/>
            <a:ext cx="8058149"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Bijective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485903" y="729234"/>
            <a:ext cx="6686547" cy="3600450"/>
          </a:xfrm>
        </p:spPr>
        <p:txBody>
          <a:bodyPr>
            <a:normAutofit/>
          </a:bodyPr>
          <a:lstStyle/>
          <a:p>
            <a:r>
              <a:rPr lang="en-US" sz="1800" b="1" dirty="0">
                <a:latin typeface="+mj-lt"/>
              </a:rPr>
              <a:t>Definition: </a:t>
            </a:r>
            <a:r>
              <a:rPr lang="en-US" sz="1800" dirty="0">
                <a:latin typeface="+mj-lt"/>
              </a:rPr>
              <a:t>A function f is a one-to-one correspondence, or a </a:t>
            </a:r>
            <a:r>
              <a:rPr lang="en-US" sz="1800" dirty="0" err="1">
                <a:latin typeface="+mj-lt"/>
              </a:rPr>
              <a:t>bijection</a:t>
            </a:r>
            <a:r>
              <a:rPr lang="en-US" sz="1800" dirty="0">
                <a:latin typeface="+mj-lt"/>
              </a:rPr>
              <a:t>, if it is both one-to-one and onto (surjective and injective)</a:t>
            </a:r>
          </a:p>
        </p:txBody>
      </p:sp>
      <p:grpSp>
        <p:nvGrpSpPr>
          <p:cNvPr id="12" name="Group 11"/>
          <p:cNvGrpSpPr/>
          <p:nvPr/>
        </p:nvGrpSpPr>
        <p:grpSpPr>
          <a:xfrm>
            <a:off x="3314700" y="1501399"/>
            <a:ext cx="2415540" cy="2944647"/>
            <a:chOff x="3048000" y="1219200"/>
            <a:chExt cx="3411415" cy="4495799"/>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6974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48000" y="1219200"/>
              <a:ext cx="685800" cy="845828"/>
            </a:xfrm>
            <a:prstGeom prst="rect">
              <a:avLst/>
            </a:prstGeom>
            <a:noFill/>
          </p:spPr>
          <p:txBody>
            <a:bodyPr wrap="square" rtlCol="0">
              <a:spAutoFit/>
            </a:bodyPr>
            <a:lstStyle/>
            <a:p>
              <a:r>
                <a:rPr lang="en-US" sz="3000" b="1" dirty="0"/>
                <a:t>A</a:t>
              </a:r>
            </a:p>
          </p:txBody>
        </p:sp>
        <p:sp>
          <p:nvSpPr>
            <p:cNvPr id="21" name="TextBox 20"/>
            <p:cNvSpPr txBox="1"/>
            <p:nvPr/>
          </p:nvSpPr>
          <p:spPr>
            <a:xfrm>
              <a:off x="5773615" y="1219200"/>
              <a:ext cx="685800" cy="845828"/>
            </a:xfrm>
            <a:prstGeom prst="rect">
              <a:avLst/>
            </a:prstGeom>
            <a:noFill/>
          </p:spPr>
          <p:txBody>
            <a:bodyPr wrap="square" rtlCol="0">
              <a:spAutoFit/>
            </a:bodyPr>
            <a:lstStyle/>
            <a:p>
              <a:r>
                <a:rPr lang="en-US" sz="3000" b="1" dirty="0"/>
                <a:t>B</a:t>
              </a:r>
            </a:p>
          </p:txBody>
        </p:sp>
        <p:sp>
          <p:nvSpPr>
            <p:cNvPr id="22" name="TextBox 21"/>
            <p:cNvSpPr txBox="1"/>
            <p:nvPr/>
          </p:nvSpPr>
          <p:spPr>
            <a:xfrm>
              <a:off x="3197615" y="2005964"/>
              <a:ext cx="304799" cy="469905"/>
            </a:xfrm>
            <a:prstGeom prst="rect">
              <a:avLst/>
            </a:prstGeom>
            <a:noFill/>
          </p:spPr>
          <p:txBody>
            <a:bodyPr wrap="square" rtlCol="0">
              <a:spAutoFit/>
            </a:bodyPr>
            <a:lstStyle/>
            <a:p>
              <a:r>
                <a:rPr lang="en-US" dirty="0"/>
                <a:t>a</a:t>
              </a:r>
            </a:p>
          </p:txBody>
        </p:sp>
        <p:sp>
          <p:nvSpPr>
            <p:cNvPr id="23" name="TextBox 22"/>
            <p:cNvSpPr txBox="1"/>
            <p:nvPr/>
          </p:nvSpPr>
          <p:spPr>
            <a:xfrm>
              <a:off x="3175231" y="2983467"/>
              <a:ext cx="304799" cy="469905"/>
            </a:xfrm>
            <a:prstGeom prst="rect">
              <a:avLst/>
            </a:prstGeom>
            <a:noFill/>
          </p:spPr>
          <p:txBody>
            <a:bodyPr wrap="square" rtlCol="0">
              <a:spAutoFit/>
            </a:bodyPr>
            <a:lstStyle/>
            <a:p>
              <a:r>
                <a:rPr lang="en-US" dirty="0"/>
                <a:t>b</a:t>
              </a:r>
            </a:p>
          </p:txBody>
        </p:sp>
        <p:sp>
          <p:nvSpPr>
            <p:cNvPr id="24" name="TextBox 23"/>
            <p:cNvSpPr txBox="1"/>
            <p:nvPr/>
          </p:nvSpPr>
          <p:spPr>
            <a:xfrm>
              <a:off x="3200399" y="3691890"/>
              <a:ext cx="304799" cy="469905"/>
            </a:xfrm>
            <a:prstGeom prst="rect">
              <a:avLst/>
            </a:prstGeom>
            <a:noFill/>
          </p:spPr>
          <p:txBody>
            <a:bodyPr wrap="square" rtlCol="0">
              <a:spAutoFit/>
            </a:bodyPr>
            <a:lstStyle/>
            <a:p>
              <a:r>
                <a:rPr lang="en-US" dirty="0"/>
                <a:t>c</a:t>
              </a:r>
            </a:p>
          </p:txBody>
        </p:sp>
        <p:sp>
          <p:nvSpPr>
            <p:cNvPr id="25" name="TextBox 24"/>
            <p:cNvSpPr txBox="1"/>
            <p:nvPr/>
          </p:nvSpPr>
          <p:spPr>
            <a:xfrm>
              <a:off x="3200400" y="4495801"/>
              <a:ext cx="304799" cy="469905"/>
            </a:xfrm>
            <a:prstGeom prst="rect">
              <a:avLst/>
            </a:prstGeom>
            <a:noFill/>
          </p:spPr>
          <p:txBody>
            <a:bodyPr wrap="square" rtlCol="0">
              <a:spAutoFit/>
            </a:bodyPr>
            <a:lstStyle/>
            <a:p>
              <a:r>
                <a:rPr lang="en-US" dirty="0"/>
                <a:t>d</a:t>
              </a:r>
            </a:p>
          </p:txBody>
        </p:sp>
        <p:sp>
          <p:nvSpPr>
            <p:cNvPr id="26" name="TextBox 25"/>
            <p:cNvSpPr txBox="1"/>
            <p:nvPr/>
          </p:nvSpPr>
          <p:spPr>
            <a:xfrm>
              <a:off x="5791200" y="2064715"/>
              <a:ext cx="304799" cy="469905"/>
            </a:xfrm>
            <a:prstGeom prst="rect">
              <a:avLst/>
            </a:prstGeom>
            <a:noFill/>
          </p:spPr>
          <p:txBody>
            <a:bodyPr wrap="square" rtlCol="0">
              <a:spAutoFit/>
            </a:bodyPr>
            <a:lstStyle/>
            <a:p>
              <a:r>
                <a:rPr lang="en-US" dirty="0"/>
                <a:t>x</a:t>
              </a:r>
            </a:p>
          </p:txBody>
        </p:sp>
        <p:sp>
          <p:nvSpPr>
            <p:cNvPr id="27" name="TextBox 26"/>
            <p:cNvSpPr txBox="1"/>
            <p:nvPr/>
          </p:nvSpPr>
          <p:spPr>
            <a:xfrm>
              <a:off x="5791200" y="3242309"/>
              <a:ext cx="304799" cy="469905"/>
            </a:xfrm>
            <a:prstGeom prst="rect">
              <a:avLst/>
            </a:prstGeom>
            <a:noFill/>
          </p:spPr>
          <p:txBody>
            <a:bodyPr wrap="square" rtlCol="0">
              <a:spAutoFit/>
            </a:bodyPr>
            <a:lstStyle/>
            <a:p>
              <a:r>
                <a:rPr lang="en-US" dirty="0"/>
                <a:t>y</a:t>
              </a:r>
            </a:p>
          </p:txBody>
        </p:sp>
        <p:sp>
          <p:nvSpPr>
            <p:cNvPr id="28" name="TextBox 27"/>
            <p:cNvSpPr txBox="1"/>
            <p:nvPr/>
          </p:nvSpPr>
          <p:spPr>
            <a:xfrm>
              <a:off x="5790842" y="4343401"/>
              <a:ext cx="304799" cy="469905"/>
            </a:xfrm>
            <a:prstGeom prst="rect">
              <a:avLst/>
            </a:prstGeom>
            <a:noFill/>
          </p:spPr>
          <p:txBody>
            <a:bodyPr wrap="square" rtlCol="0">
              <a:spAutoFit/>
            </a:bodyPr>
            <a:lstStyle/>
            <a:p>
              <a:r>
                <a:rPr lang="en-US" dirty="0"/>
                <a:t>z</a:t>
              </a:r>
            </a:p>
          </p:txBody>
        </p:sp>
        <p:cxnSp>
          <p:nvCxnSpPr>
            <p:cNvPr id="29" name="Straight Arrow Connector 28"/>
            <p:cNvCxnSpPr>
              <a:stCxn id="13" idx="6"/>
              <a:endCxn id="18" idx="2"/>
            </p:cNvCxnSpPr>
            <p:nvPr/>
          </p:nvCxnSpPr>
          <p:spPr>
            <a:xfrm>
              <a:off x="3581400" y="3200401"/>
              <a:ext cx="2133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6"/>
              <a:endCxn id="19" idx="1"/>
            </p:cNvCxnSpPr>
            <p:nvPr/>
          </p:nvCxnSpPr>
          <p:spPr>
            <a:xfrm>
              <a:off x="3581400" y="2286001"/>
              <a:ext cx="2200556" cy="2124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Flowchart: Connector 30"/>
            <p:cNvSpPr/>
            <p:nvPr/>
          </p:nvSpPr>
          <p:spPr>
            <a:xfrm>
              <a:off x="5709191" y="5257799"/>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791200" y="5235218"/>
              <a:ext cx="304799" cy="469905"/>
            </a:xfrm>
            <a:prstGeom prst="rect">
              <a:avLst/>
            </a:prstGeom>
            <a:noFill/>
          </p:spPr>
          <p:txBody>
            <a:bodyPr wrap="square" rtlCol="0">
              <a:spAutoFit/>
            </a:bodyPr>
            <a:lstStyle/>
            <a:p>
              <a:r>
                <a:rPr lang="en-US" dirty="0"/>
                <a:t>w</a:t>
              </a:r>
            </a:p>
          </p:txBody>
        </p:sp>
        <p:cxnSp>
          <p:nvCxnSpPr>
            <p:cNvPr id="33" name="Straight Arrow Connector 32"/>
            <p:cNvCxnSpPr>
              <a:stCxn id="14" idx="6"/>
              <a:endCxn id="17" idx="3"/>
            </p:cNvCxnSpPr>
            <p:nvPr/>
          </p:nvCxnSpPr>
          <p:spPr>
            <a:xfrm flipV="1">
              <a:off x="3581400" y="2508605"/>
              <a:ext cx="2182971" cy="1453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6"/>
              <a:endCxn id="31" idx="2"/>
            </p:cNvCxnSpPr>
            <p:nvPr/>
          </p:nvCxnSpPr>
          <p:spPr>
            <a:xfrm>
              <a:off x="3581400" y="4724400"/>
              <a:ext cx="2127792"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69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01154-ACA7-42E8-81C4-2CA90B3B2114}"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94</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mj-lt"/>
              </a:rPr>
              <a:t>Showing that </a:t>
            </a:r>
            <a:r>
              <a:rPr lang="en-US" sz="2400" i="1" dirty="0">
                <a:latin typeface="+mj-lt"/>
              </a:rPr>
              <a:t>f</a:t>
            </a:r>
            <a:r>
              <a:rPr lang="en-US" sz="2400" dirty="0">
                <a:latin typeface="+mj-lt"/>
              </a:rPr>
              <a:t> is/is not injective or surjective </a:t>
            </a:r>
            <a:r>
              <a:rPr lang="en-IN" sz="2400" dirty="0">
                <a:latin typeface="+mj-lt"/>
                <a:cs typeface="Times New Roman" panose="02020603050405020304" pitchFamily="18" charset="0"/>
              </a:rPr>
              <a:t>(CO1)</a:t>
            </a:r>
            <a:endParaRPr lang="en-US" sz="2400" dirty="0">
              <a:solidFill>
                <a:schemeClr val="tx1"/>
              </a:solidFill>
              <a:latin typeface="+mj-lt"/>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txBox="1">
            <a:spLocks/>
          </p:cNvSpPr>
          <p:nvPr/>
        </p:nvSpPr>
        <p:spPr>
          <a:xfrm>
            <a:off x="1257300" y="628650"/>
            <a:ext cx="6591300" cy="3771900"/>
          </a:xfrm>
          <a:prstGeom prst="rect">
            <a:avLst/>
          </a:prstGeom>
        </p:spPr>
        <p:txBody>
          <a:bodyPr vert="horz" lIns="68580" tIns="34290" rIns="68580" bIns="34290">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en-US" sz="1800" dirty="0">
                <a:latin typeface="Times New Roman" panose="02020603050405020304" pitchFamily="18" charset="0"/>
                <a:cs typeface="Times New Roman" panose="02020603050405020304" pitchFamily="18" charset="0"/>
              </a:rPr>
              <a:t>Consider a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rPr>
              <a:t>A</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a:t>
            </a:r>
            <a:endParaRPr lang="en-US" sz="1800" dirty="0">
              <a:latin typeface="Times New Roman" panose="02020603050405020304" pitchFamily="18" charset="0"/>
              <a:cs typeface="Times New Roman" panose="02020603050405020304" pitchFamily="18" charset="0"/>
            </a:endParaRP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injective</a:t>
            </a:r>
            <a:r>
              <a:rPr lang="en-US" sz="1800" dirty="0">
                <a:latin typeface="Times New Roman" panose="02020603050405020304" pitchFamily="18" charset="0"/>
                <a:cs typeface="Times New Roman" panose="02020603050405020304" pitchFamily="18" charset="0"/>
              </a:rPr>
              <a:t> if: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err="1">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 (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not injective </a:t>
            </a:r>
            <a:r>
              <a:rPr lang="en-US" sz="1800" dirty="0">
                <a:latin typeface="Times New Roman" panose="02020603050405020304" pitchFamily="18" charset="0"/>
                <a:cs typeface="Times New Roman" panose="02020603050405020304" pitchFamily="18" charset="0"/>
              </a:rPr>
              <a:t>if: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err="1">
                <a:latin typeface="Times New Roman" panose="02020603050405020304" pitchFamily="18" charset="0"/>
                <a:ea typeface="Cambria Math" pitchFamily="18" charset="0"/>
                <a:cs typeface="Times New Roman" panose="02020603050405020304" pitchFamily="18" charset="0"/>
                <a:sym typeface="Wingdings" pitchFamily="2" charset="2"/>
              </a:rPr>
              <a:t>x,y</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rPr>
              <a:t>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 </a:t>
            </a:r>
            <a:r>
              <a:rPr lang="en-US" sz="1800" dirty="0">
                <a:solidFill>
                  <a:prstClr val="black"/>
                </a:solidFill>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err="1">
                <a:latin typeface="Times New Roman" panose="02020603050405020304" pitchFamily="18" charset="0"/>
                <a:cs typeface="Times New Roman" panose="02020603050405020304" pitchFamily="18" charset="0"/>
              </a:rPr>
              <a:t>surjective</a:t>
            </a:r>
            <a:r>
              <a:rPr lang="en-US" sz="1800" dirty="0">
                <a:latin typeface="Times New Roman" panose="02020603050405020304" pitchFamily="18" charset="0"/>
                <a:cs typeface="Times New Roman" panose="02020603050405020304" pitchFamily="18" charset="0"/>
              </a:rPr>
              <a:t> if: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f(x) = y )</a:t>
            </a:r>
          </a:p>
          <a:p>
            <a:pPr>
              <a:buNone/>
            </a:pP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not </a:t>
            </a:r>
            <a:r>
              <a:rPr lang="en-US" sz="1800" b="1" dirty="0" err="1">
                <a:latin typeface="Times New Roman" panose="02020603050405020304" pitchFamily="18" charset="0"/>
                <a:cs typeface="Times New Roman" panose="02020603050405020304" pitchFamily="18" charset="0"/>
              </a:rPr>
              <a:t>surjective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  </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y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B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x </a:t>
            </a:r>
            <a:r>
              <a:rPr lang="en-US" sz="1800" dirty="0">
                <a:solidFill>
                  <a:prstClr val="black"/>
                </a:solidFill>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ea typeface="Cambria Math" pitchFamily="18" charset="0"/>
                <a:cs typeface="Times New Roman" panose="02020603050405020304" pitchFamily="18" charset="0"/>
                <a:sym typeface="Wingdings" pitchFamily="2" charset="2"/>
              </a:rPr>
              <a:t>A (</a:t>
            </a:r>
            <a:r>
              <a:rPr lang="en-US" sz="1800" i="1" dirty="0">
                <a:latin typeface="Times New Roman" panose="02020603050405020304" pitchFamily="18" charset="0"/>
                <a:cs typeface="Times New Roman" panose="02020603050405020304" pitchFamily="18" charset="0"/>
              </a:rPr>
              <a:t>f(x) </a:t>
            </a:r>
            <a:r>
              <a:rPr lang="en-US" sz="1800" dirty="0">
                <a:latin typeface="Times New Roman" panose="02020603050405020304" pitchFamily="18" charset="0"/>
                <a:ea typeface="Cambria Math"/>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y)</a:t>
            </a:r>
          </a:p>
          <a:p>
            <a:pPr marL="294894" lvl="1" indent="0">
              <a:buNone/>
            </a:pPr>
            <a:endParaRPr lang="en-US" sz="1800" i="1" dirty="0">
              <a:latin typeface="Times New Roman" panose="02020603050405020304" pitchFamily="18" charset="0"/>
              <a:cs typeface="Times New Roman" panose="02020603050405020304" pitchFamily="18" charset="0"/>
            </a:endParaRP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 Universal quantifier (For all)</a:t>
            </a:r>
          </a:p>
          <a:p>
            <a:pPr marL="294894" lvl="1" indent="0">
              <a:buNone/>
            </a:pPr>
            <a:r>
              <a:rPr lang="en-US" sz="1800" dirty="0">
                <a:solidFill>
                  <a:prstClr val="black"/>
                </a:solidFill>
                <a:latin typeface="Times New Roman" panose="02020603050405020304" pitchFamily="18" charset="0"/>
                <a:ea typeface="Cambria Math"/>
                <a:cs typeface="Times New Roman" panose="02020603050405020304" pitchFamily="18" charset="0"/>
              </a:rPr>
              <a:t>∃ - Existential quantifier (there exit)</a:t>
            </a:r>
            <a:endParaRPr lang="en-US" sz="1800" i="1" dirty="0">
              <a:latin typeface="Times New Roman" panose="02020603050405020304" pitchFamily="18" charset="0"/>
              <a:cs typeface="Times New Roman" panose="02020603050405020304" pitchFamily="18" charset="0"/>
            </a:endParaRPr>
          </a:p>
          <a:p>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89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35C7CA-752B-4F62-9443-AB98EF92A67F}"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95</a:t>
            </a:fld>
            <a:endParaRPr lang="en-US">
              <a:solidFill>
                <a:schemeClr val="tx1"/>
              </a:solidFill>
            </a:endParaRPr>
          </a:p>
        </p:txBody>
      </p:sp>
      <p:sp>
        <p:nvSpPr>
          <p:cNvPr id="7" name="Title 1"/>
          <p:cNvSpPr txBox="1">
            <a:spLocks/>
          </p:cNvSpPr>
          <p:nvPr/>
        </p:nvSpPr>
        <p:spPr>
          <a:xfrm>
            <a:off x="1257300" y="7"/>
            <a:ext cx="78867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57300" y="571501"/>
            <a:ext cx="6915150" cy="3825212"/>
          </a:xfrm>
        </p:spPr>
        <p:txBody>
          <a:bodyPr>
            <a:noAutofit/>
          </a:bodyPr>
          <a:lstStyle/>
          <a:p>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a </a:t>
            </a:r>
            <a:r>
              <a:rPr lang="en-US" sz="1800" dirty="0" err="1">
                <a:latin typeface="Times New Roman" panose="02020603050405020304" pitchFamily="18" charset="0"/>
                <a:cs typeface="Times New Roman" panose="02020603050405020304" pitchFamily="18" charset="0"/>
              </a:rPr>
              <a:t>bijection</a:t>
            </a:r>
            <a:r>
              <a:rPr lang="en-US" sz="1800" dirty="0">
                <a:latin typeface="Times New Roman" panose="02020603050405020304" pitchFamily="18" charset="0"/>
                <a:cs typeface="Times New Roman" panose="02020603050405020304" pitchFamily="18" charset="0"/>
              </a:rPr>
              <a:t> from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Then the </a:t>
            </a:r>
            <a:r>
              <a:rPr lang="en-US" sz="1800" b="1" i="1" dirty="0">
                <a:latin typeface="Times New Roman" panose="02020603050405020304" pitchFamily="18" charset="0"/>
                <a:cs typeface="Times New Roman" panose="02020603050405020304" pitchFamily="18" charset="0"/>
              </a:rPr>
              <a:t>inverse</a:t>
            </a:r>
            <a:r>
              <a:rPr lang="en-US" sz="1800" dirty="0">
                <a:latin typeface="Times New Roman" panose="02020603050405020304" pitchFamily="18" charset="0"/>
                <a:cs typeface="Times New Roman" panose="02020603050405020304" pitchFamily="18" charset="0"/>
              </a:rPr>
              <a:t> of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denoted </a:t>
            </a:r>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is the function from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to </a:t>
            </a:r>
            <a:r>
              <a:rPr lang="en-US" sz="1800" i="1" dirty="0">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defined as</a:t>
            </a:r>
            <a:endParaRPr lang="en-US" sz="1800" b="1"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 inverse exists unless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 </a:t>
            </a:r>
            <a:r>
              <a:rPr lang="en-US" sz="1800" dirty="0" err="1">
                <a:latin typeface="Times New Roman" panose="02020603050405020304" pitchFamily="18" charset="0"/>
                <a:cs typeface="Times New Roman" panose="02020603050405020304" pitchFamily="18" charset="0"/>
              </a:rPr>
              <a:t>bijection</a:t>
            </a:r>
            <a:r>
              <a:rPr lang="en-US" sz="1800" dirty="0">
                <a:latin typeface="Times New Roman" panose="02020603050405020304" pitchFamily="18" charset="0"/>
                <a:cs typeface="Times New Roman" panose="02020603050405020304" pitchFamily="18" charset="0"/>
              </a:rPr>
              <a:t>. </a:t>
            </a:r>
          </a:p>
        </p:txBody>
      </p:sp>
      <p:pic>
        <p:nvPicPr>
          <p:cNvPr id="12" name="Picture 11" descr="addin_tmp.png"/>
          <p:cNvPicPr>
            <a:picLocks noChangeAspect="1"/>
          </p:cNvPicPr>
          <p:nvPr>
            <p:custDataLst>
              <p:tags r:id="rId1"/>
            </p:custDataLst>
          </p:nvPr>
        </p:nvPicPr>
        <p:blipFill>
          <a:blip r:embed="rId3" cstate="print"/>
          <a:stretch>
            <a:fillRect/>
          </a:stretch>
        </p:blipFill>
        <p:spPr>
          <a:xfrm>
            <a:off x="3034622" y="1700784"/>
            <a:ext cx="2628899" cy="282444"/>
          </a:xfrm>
          <a:prstGeom prst="rect">
            <a:avLst/>
          </a:prstGeom>
        </p:spPr>
      </p:pic>
      <p:pic>
        <p:nvPicPr>
          <p:cNvPr id="13" name="Picture 12" descr="0217.jpg"/>
          <p:cNvPicPr>
            <a:picLocks noChangeAspect="1"/>
          </p:cNvPicPr>
          <p:nvPr/>
        </p:nvPicPr>
        <p:blipFill>
          <a:blip r:embed="rId4" cstate="print"/>
          <a:stretch>
            <a:fillRect/>
          </a:stretch>
        </p:blipFill>
        <p:spPr>
          <a:xfrm>
            <a:off x="2361100" y="2100333"/>
            <a:ext cx="3975941" cy="1943601"/>
          </a:xfrm>
          <a:prstGeom prst="rect">
            <a:avLst/>
          </a:prstGeom>
        </p:spPr>
      </p:pic>
    </p:spTree>
    <p:extLst>
      <p:ext uri="{BB962C8B-B14F-4D97-AF65-F5344CB8AC3E}">
        <p14:creationId xmlns:p14="http://schemas.microsoft.com/office/powerpoint/2010/main" val="18437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24C11D-ED08-4683-A301-BFF3887F09FA}"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96</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00150" y="571500"/>
            <a:ext cx="6172200" cy="3600450"/>
          </a:xfrm>
        </p:spPr>
        <p:txBody>
          <a:bodyPr>
            <a:normAutofit/>
          </a:bodyPr>
          <a:lstStyle/>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be the function from {</a:t>
            </a:r>
            <a:r>
              <a:rPr lang="en-US" sz="1800" i="1" dirty="0" err="1">
                <a:latin typeface="Times New Roman" panose="02020603050405020304" pitchFamily="18" charset="0"/>
                <a:cs typeface="Times New Roman" panose="02020603050405020304" pitchFamily="18" charset="0"/>
              </a:rPr>
              <a:t>a,b,c</a:t>
            </a:r>
            <a:r>
              <a:rPr lang="en-US" sz="1800" dirty="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ea typeface="Cambria Math" pitchFamily="18" charset="0"/>
                <a:cs typeface="Times New Roman" panose="02020603050405020304" pitchFamily="18" charset="0"/>
              </a:rPr>
              <a:t>1,2,3</a:t>
            </a:r>
            <a:r>
              <a:rPr lang="en-US" sz="1800" dirty="0">
                <a:latin typeface="Times New Roman" panose="02020603050405020304" pitchFamily="18" charset="0"/>
                <a:cs typeface="Times New Roman" panose="02020603050405020304" pitchFamily="18" charset="0"/>
              </a:rPr>
              <a:t>} </a:t>
            </a:r>
          </a:p>
          <a:p>
            <a:pPr lvl="1"/>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Is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invertible and if so what is its inverse?</a:t>
            </a:r>
          </a:p>
          <a:p>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invertible because it is a </a:t>
            </a:r>
            <a:r>
              <a:rPr lang="en-US" sz="1800" dirty="0" err="1">
                <a:latin typeface="Times New Roman" panose="02020603050405020304" pitchFamily="18" charset="0"/>
                <a:cs typeface="Times New Roman" panose="02020603050405020304" pitchFamily="18" charset="0"/>
              </a:rPr>
              <a:t>bijection</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reverses the correspondence given by </a:t>
            </a:r>
            <a:r>
              <a:rPr lang="en-US" sz="1800" i="1" dirty="0">
                <a:latin typeface="Times New Roman" panose="02020603050405020304" pitchFamily="18" charset="0"/>
                <a:cs typeface="Times New Roman" panose="02020603050405020304" pitchFamily="18" charset="0"/>
              </a:rPr>
              <a:t>f:</a:t>
            </a: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ea typeface="Cambria Math" pitchFamily="18" charset="0"/>
                <a:cs typeface="Times New Roman" panose="02020603050405020304" pitchFamily="18" charset="0"/>
              </a:rPr>
              <a:t>(1)</a:t>
            </a:r>
            <a:r>
              <a:rPr lang="en-US" sz="1800" i="1" dirty="0">
                <a:latin typeface="Times New Roman" panose="02020603050405020304" pitchFamily="18" charset="0"/>
                <a:ea typeface="Cambria Math" pitchFamily="18" charset="0"/>
                <a:cs typeface="Times New Roman" panose="02020603050405020304" pitchFamily="18" charset="0"/>
              </a:rPr>
              <a:t>=c</a:t>
            </a:r>
            <a:r>
              <a:rPr lang="en-US" sz="1800" dirty="0">
                <a:latin typeface="Times New Roman" panose="02020603050405020304" pitchFamily="18" charset="0"/>
                <a:ea typeface="Cambria Math"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  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13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773160-36AC-48E1-83C4-0B2630059C15}"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97</a:t>
            </a:fld>
            <a:endParaRPr lang="en-US">
              <a:solidFill>
                <a:schemeClr val="tx1"/>
              </a:solidFill>
            </a:endParaRPr>
          </a:p>
        </p:txBody>
      </p:sp>
      <p:sp>
        <p:nvSpPr>
          <p:cNvPr id="7" name="Title 1"/>
          <p:cNvSpPr txBox="1">
            <a:spLocks/>
          </p:cNvSpPr>
          <p:nvPr/>
        </p:nvSpPr>
        <p:spPr>
          <a:xfrm>
            <a:off x="1200150" y="7"/>
            <a:ext cx="79438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Inverse of a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00150" y="628650"/>
            <a:ext cx="6343650" cy="3486150"/>
          </a:xfrm>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2</a:t>
            </a:r>
            <a:r>
              <a:rPr lang="en-US" sz="1800" dirty="0">
                <a:latin typeface="Times New Roman" panose="02020603050405020304" pitchFamily="18" charset="0"/>
                <a:ea typeface="Cambria Math"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 </a:t>
            </a:r>
            <a:r>
              <a:rPr lang="en-US" sz="1800" b="1" dirty="0">
                <a:latin typeface="Times New Roman" panose="02020603050405020304" pitchFamily="18" charset="0"/>
                <a:cs typeface="Times New Roman" panose="02020603050405020304" pitchFamily="18" charset="0"/>
              </a:rPr>
              <a:t>R</a:t>
            </a:r>
            <a:r>
              <a:rPr lang="en-US" sz="1800"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Cambria Math"/>
                <a:cs typeface="Times New Roman" panose="02020603050405020304" pitchFamily="18" charset="0"/>
                <a:sym typeface="Wingdings" pitchFamily="2" charset="2"/>
              </a:rPr>
              <a:t>→</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sym typeface="Wingdings" pitchFamily="2" charset="2"/>
              </a:rPr>
              <a:t>R</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be such that </a:t>
            </a:r>
            <a:r>
              <a:rPr lang="en-US" sz="1800" i="1" dirty="0">
                <a:latin typeface="Times New Roman" panose="02020603050405020304" pitchFamily="18" charset="0"/>
                <a:cs typeface="Times New Roman" panose="02020603050405020304" pitchFamily="18" charset="0"/>
                <a:sym typeface="Wingdings" pitchFamily="2" charset="2"/>
              </a:rPr>
              <a:t>f(x) = x</a:t>
            </a:r>
            <a:r>
              <a:rPr lang="en-US" sz="1800" i="1" baseline="30000" dirty="0">
                <a:latin typeface="Times New Roman" panose="02020603050405020304" pitchFamily="18" charset="0"/>
                <a:cs typeface="Times New Roman" panose="02020603050405020304" pitchFamily="18" charset="0"/>
                <a:sym typeface="Wingdings" pitchFamily="2" charset="2"/>
              </a:rPr>
              <a:t>2</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   </a:t>
            </a:r>
          </a:p>
          <a:p>
            <a:pPr lvl="1"/>
            <a:r>
              <a:rPr lang="en-US" sz="1800" dirty="0">
                <a:latin typeface="Times New Roman" panose="02020603050405020304" pitchFamily="18" charset="0"/>
                <a:cs typeface="Times New Roman" panose="02020603050405020304" pitchFamily="18" charset="0"/>
                <a:sym typeface="Wingdings" pitchFamily="2" charset="2"/>
              </a:rPr>
              <a:t>Is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 invertible, and if so, what is its inverse?</a:t>
            </a:r>
          </a:p>
          <a:p>
            <a:pPr lvl="1">
              <a:buNone/>
            </a:pPr>
            <a:endParaRPr lang="en-US" sz="1800" dirty="0">
              <a:latin typeface="Times New Roman" panose="02020603050405020304" pitchFamily="18" charset="0"/>
              <a:cs typeface="Times New Roman" panose="02020603050405020304" pitchFamily="18" charset="0"/>
              <a:sym typeface="Wingdings" pitchFamily="2" charset="2"/>
            </a:endParaRPr>
          </a:p>
          <a:p>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not invertible because it is not one-to-one</a:t>
            </a:r>
          </a:p>
        </p:txBody>
      </p:sp>
    </p:spTree>
    <p:extLst>
      <p:ext uri="{BB962C8B-B14F-4D97-AF65-F5344CB8AC3E}">
        <p14:creationId xmlns:p14="http://schemas.microsoft.com/office/powerpoint/2010/main" val="5852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A92FAC-A0EE-42A5-8DB9-A19A8067E308}"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98</a:t>
            </a:fld>
            <a:endParaRPr lang="en-US">
              <a:solidFill>
                <a:schemeClr val="tx1"/>
              </a:solidFill>
            </a:endParaRPr>
          </a:p>
        </p:txBody>
      </p:sp>
      <p:sp>
        <p:nvSpPr>
          <p:cNvPr id="7" name="Title 1"/>
          <p:cNvSpPr txBox="1">
            <a:spLocks/>
          </p:cNvSpPr>
          <p:nvPr/>
        </p:nvSpPr>
        <p:spPr>
          <a:xfrm>
            <a:off x="1085850" y="7"/>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Inverse of a Function </a:t>
            </a:r>
            <a:r>
              <a:rPr lang="en-IN" sz="2800" dirty="0">
                <a:latin typeface="Times New Roman" panose="02020603050405020304" pitchFamily="18" charset="0"/>
                <a:cs typeface="Times New Roman" panose="02020603050405020304" pitchFamily="18" charset="0"/>
              </a:rPr>
              <a:t>(CO1)</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085850" y="571500"/>
            <a:ext cx="6172200" cy="3600450"/>
          </a:xfrm>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Example </a:t>
            </a:r>
            <a:r>
              <a:rPr lang="en-US" sz="1800" b="1" dirty="0">
                <a:latin typeface="Times New Roman" panose="02020603050405020304" pitchFamily="18" charset="0"/>
                <a:ea typeface="Cambria Math" pitchFamily="18" charset="0"/>
                <a:cs typeface="Times New Roman" panose="02020603050405020304" pitchFamily="18" charset="0"/>
              </a:rPr>
              <a:t>3</a:t>
            </a:r>
            <a:r>
              <a:rPr lang="en-US" sz="1800" dirty="0">
                <a:latin typeface="Times New Roman" panose="02020603050405020304" pitchFamily="18" charset="0"/>
                <a:ea typeface="Cambria Math" pitchFamily="18" charset="0"/>
                <a:cs typeface="Times New Roman" panose="02020603050405020304" pitchFamily="18" charset="0"/>
              </a:rPr>
              <a:t>:</a:t>
            </a:r>
            <a:r>
              <a:rPr lang="en-US" sz="1800" b="1" dirty="0">
                <a:latin typeface="Times New Roman" panose="02020603050405020304" pitchFamily="18" charset="0"/>
                <a:ea typeface="Cambria Math"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Let </a:t>
            </a:r>
            <a:r>
              <a:rPr lang="en-US" sz="1800" i="1" dirty="0">
                <a:latin typeface="Times New Roman" panose="02020603050405020304" pitchFamily="18" charset="0"/>
                <a:cs typeface="Times New Roman" panose="02020603050405020304" pitchFamily="18" charset="0"/>
              </a:rPr>
              <a:t>f: </a:t>
            </a:r>
            <a:r>
              <a:rPr lang="en-US" sz="1800" b="1" dirty="0">
                <a:latin typeface="Times New Roman" panose="02020603050405020304" pitchFamily="18" charset="0"/>
                <a:cs typeface="Times New Roman" panose="02020603050405020304" pitchFamily="18" charset="0"/>
              </a:rPr>
              <a:t>Z </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sym typeface="Wingdings" pitchFamily="2" charset="2"/>
              </a:rPr>
              <a:t>Z</a:t>
            </a:r>
            <a:r>
              <a:rPr lang="en-US" sz="1800" i="1"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cs typeface="Times New Roman" panose="02020603050405020304" pitchFamily="18" charset="0"/>
                <a:sym typeface="Wingdings" pitchFamily="2" charset="2"/>
              </a:rPr>
              <a:t>be such that </a:t>
            </a:r>
            <a:r>
              <a:rPr lang="en-US" sz="1800" i="1" dirty="0">
                <a:latin typeface="Times New Roman" panose="02020603050405020304" pitchFamily="18" charset="0"/>
                <a:cs typeface="Times New Roman" panose="02020603050405020304" pitchFamily="18" charset="0"/>
                <a:sym typeface="Wingdings" pitchFamily="2" charset="2"/>
              </a:rPr>
              <a:t>f(x) = x + </a:t>
            </a:r>
            <a:r>
              <a:rPr lang="en-US" sz="1800" dirty="0">
                <a:latin typeface="Times New Roman" panose="02020603050405020304" pitchFamily="18" charset="0"/>
                <a:ea typeface="Cambria Math" pitchFamily="18" charset="0"/>
                <a:cs typeface="Times New Roman" panose="02020603050405020304" pitchFamily="18" charset="0"/>
                <a:sym typeface="Wingdings" pitchFamily="2" charset="2"/>
              </a:rPr>
              <a:t>1</a:t>
            </a:r>
            <a:endParaRPr lang="en-US" sz="1800" dirty="0">
              <a:latin typeface="Times New Roman" panose="02020603050405020304" pitchFamily="18" charset="0"/>
              <a:cs typeface="Times New Roman" panose="02020603050405020304" pitchFamily="18" charset="0"/>
              <a:sym typeface="Wingdings" pitchFamily="2" charset="2"/>
            </a:endParaRPr>
          </a:p>
          <a:p>
            <a:pPr lvl="1"/>
            <a:r>
              <a:rPr lang="en-US" sz="1800" dirty="0">
                <a:latin typeface="Times New Roman" panose="02020603050405020304" pitchFamily="18" charset="0"/>
                <a:cs typeface="Times New Roman" panose="02020603050405020304" pitchFamily="18" charset="0"/>
                <a:sym typeface="Wingdings" pitchFamily="2" charset="2"/>
              </a:rPr>
              <a:t>Is </a:t>
            </a:r>
            <a:r>
              <a:rPr lang="en-US" sz="1800" i="1" dirty="0">
                <a:latin typeface="Times New Roman" panose="02020603050405020304" pitchFamily="18" charset="0"/>
                <a:cs typeface="Times New Roman" panose="02020603050405020304" pitchFamily="18" charset="0"/>
                <a:sym typeface="Wingdings" pitchFamily="2" charset="2"/>
              </a:rPr>
              <a:t>f</a:t>
            </a:r>
            <a:r>
              <a:rPr lang="en-US" sz="1800" dirty="0">
                <a:latin typeface="Times New Roman" panose="02020603050405020304" pitchFamily="18" charset="0"/>
                <a:cs typeface="Times New Roman" panose="02020603050405020304" pitchFamily="18" charset="0"/>
                <a:sym typeface="Wingdings" pitchFamily="2" charset="2"/>
              </a:rPr>
              <a:t> invertible and if so what is its inverse?</a:t>
            </a:r>
          </a:p>
          <a:p>
            <a:pPr lvl="1">
              <a:buNone/>
            </a:pPr>
            <a:endParaRPr lang="en-US" sz="1800" dirty="0">
              <a:latin typeface="Times New Roman" panose="02020603050405020304" pitchFamily="18" charset="0"/>
              <a:cs typeface="Times New Roman" panose="02020603050405020304" pitchFamily="18" charset="0"/>
              <a:sym typeface="Wingdings" pitchFamily="2" charset="2"/>
            </a:endParaRPr>
          </a:p>
          <a:p>
            <a:r>
              <a:rPr lang="en-US" sz="1800" dirty="0">
                <a:latin typeface="Times New Roman" panose="02020603050405020304" pitchFamily="18" charset="0"/>
                <a:cs typeface="Times New Roman" panose="02020603050405020304" pitchFamily="18" charset="0"/>
                <a:sym typeface="Wingdings" pitchFamily="2" charset="2"/>
              </a:rPr>
              <a:t> </a:t>
            </a:r>
            <a:r>
              <a:rPr lang="en-US" sz="1800" b="1" dirty="0">
                <a:latin typeface="Times New Roman" panose="02020603050405020304" pitchFamily="18" charset="0"/>
                <a:cs typeface="Times New Roman" panose="02020603050405020304" pitchFamily="18" charset="0"/>
              </a:rPr>
              <a:t>Solution</a:t>
            </a:r>
            <a:r>
              <a:rPr lang="en-US" sz="18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function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invertible because it is a </a:t>
            </a:r>
            <a:r>
              <a:rPr lang="en-US" sz="1800" dirty="0" err="1">
                <a:latin typeface="Times New Roman" panose="02020603050405020304" pitchFamily="18" charset="0"/>
                <a:cs typeface="Times New Roman" panose="02020603050405020304" pitchFamily="18" charset="0"/>
              </a:rPr>
              <a:t>bijection</a:t>
            </a:r>
            <a:endParaRPr lang="en-US" sz="1800" dirty="0">
              <a:latin typeface="Times New Roman" panose="02020603050405020304" pitchFamily="18" charset="0"/>
              <a:cs typeface="Times New Roman" panose="02020603050405020304" pitchFamily="18" charset="0"/>
            </a:endParaRP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reverses the correspondence:</a:t>
            </a:r>
          </a:p>
          <a:p>
            <a:pPr lvl="1"/>
            <a:r>
              <a:rPr lang="en-US" sz="1800" i="1" dirty="0">
                <a:latin typeface="Times New Roman" panose="02020603050405020304" pitchFamily="18" charset="0"/>
                <a:cs typeface="Times New Roman" panose="02020603050405020304" pitchFamily="18" charset="0"/>
              </a:rPr>
              <a:t>f </a:t>
            </a:r>
            <a:r>
              <a:rPr lang="en-US" sz="1800" i="1" baseline="30000" dirty="0">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ea typeface="Cambria Math" pitchFamily="18" charset="0"/>
                <a:cs typeface="Times New Roman" panose="02020603050405020304" pitchFamily="18" charset="0"/>
              </a:rPr>
              <a:t>(y) = y – </a:t>
            </a:r>
            <a:r>
              <a:rPr lang="en-US" sz="1800" dirty="0">
                <a:latin typeface="Times New Roman" panose="02020603050405020304" pitchFamily="18" charset="0"/>
                <a:ea typeface="Cambria Math"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7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A7DE92-1B11-4B4A-880C-6E7C99C5DCFB}" type="datetime1">
              <a:rPr lang="en-US" smtClean="0">
                <a:solidFill>
                  <a:schemeClr val="tx1"/>
                </a:solidFill>
              </a:rPr>
              <a:pPr/>
              <a:t>11/18/23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99</a:t>
            </a:fld>
            <a:endParaRPr lang="en-US">
              <a:solidFill>
                <a:schemeClr val="tx1"/>
              </a:solidFill>
            </a:endParaRPr>
          </a:p>
        </p:txBody>
      </p:sp>
      <p:sp>
        <p:nvSpPr>
          <p:cNvPr id="7" name="Title 1"/>
          <p:cNvSpPr txBox="1">
            <a:spLocks/>
          </p:cNvSpPr>
          <p:nvPr/>
        </p:nvSpPr>
        <p:spPr>
          <a:xfrm>
            <a:off x="1257300" y="7"/>
            <a:ext cx="77724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Composition of function </a:t>
            </a:r>
            <a:r>
              <a:rPr lang="en-IN" sz="2400" dirty="0">
                <a:latin typeface="Times New Roman" panose="02020603050405020304" pitchFamily="18" charset="0"/>
                <a:cs typeface="Times New Roman" panose="02020603050405020304" pitchFamily="18" charset="0"/>
              </a:rPr>
              <a:t>(CO1)</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857500" y="4755362"/>
            <a:ext cx="3771900" cy="273844"/>
          </a:xfrm>
        </p:spPr>
        <p:txBody>
          <a:bodyPr/>
          <a:lstStyle/>
          <a:p>
            <a:r>
              <a:rPr lang="en-US" dirty="0">
                <a:solidFill>
                  <a:schemeClr val="tx1"/>
                </a:solidFill>
                <a:latin typeface="Times New Roman" panose="02020603050405020304" pitchFamily="18" charset="0"/>
                <a:cs typeface="Times New Roman" panose="02020603050405020304" pitchFamily="18" charset="0"/>
              </a:rPr>
              <a:t>Aditya Narayan Singh       Discrete Mathematics              Unit 1</a:t>
            </a:r>
          </a:p>
        </p:txBody>
      </p:sp>
      <p:sp>
        <p:nvSpPr>
          <p:cNvPr id="11" name="Content Placeholder 2"/>
          <p:cNvSpPr>
            <a:spLocks noGrp="1"/>
          </p:cNvSpPr>
          <p:nvPr>
            <p:ph idx="1"/>
          </p:nvPr>
        </p:nvSpPr>
        <p:spPr>
          <a:xfrm>
            <a:off x="1257300" y="628650"/>
            <a:ext cx="6858000" cy="3600450"/>
          </a:xfrm>
        </p:spPr>
        <p:txBody>
          <a:bodyPr>
            <a:normAutofit/>
          </a:bodyPr>
          <a:lstStyle/>
          <a:p>
            <a:pPr marL="0" lvl="1" indent="0">
              <a:buClr>
                <a:schemeClr val="accent3"/>
              </a:buClr>
              <a:buSzPct val="95000"/>
              <a:buNone/>
            </a:pPr>
            <a:r>
              <a:rPr lang="en-US" sz="1800" b="1" dirty="0">
                <a:latin typeface="Times New Roman" panose="02020603050405020304" pitchFamily="18" charset="0"/>
                <a:cs typeface="Times New Roman" panose="02020603050405020304" pitchFamily="18" charset="0"/>
              </a:rPr>
              <a:t>Definition</a:t>
            </a:r>
            <a:r>
              <a:rPr lang="en-US" sz="1800" dirty="0">
                <a:latin typeface="Times New Roman" panose="02020603050405020304" pitchFamily="18" charset="0"/>
                <a:cs typeface="Times New Roman" panose="02020603050405020304" pitchFamily="18" charset="0"/>
              </a:rPr>
              <a:t>: Let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C</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g</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A</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B</a:t>
            </a:r>
            <a:r>
              <a:rPr lang="en-US" sz="1800" dirty="0">
                <a:latin typeface="Times New Roman" panose="02020603050405020304" pitchFamily="18" charset="0"/>
                <a:cs typeface="Times New Roman" panose="02020603050405020304" pitchFamily="18" charset="0"/>
                <a:sym typeface="Wingdings" pitchFamily="2" charset="2"/>
              </a:rPr>
              <a:t>. The </a:t>
            </a:r>
            <a:r>
              <a:rPr lang="en-US" sz="1800" b="1" i="1" dirty="0">
                <a:latin typeface="Times New Roman" panose="02020603050405020304" pitchFamily="18" charset="0"/>
                <a:cs typeface="Times New Roman" panose="02020603050405020304" pitchFamily="18" charset="0"/>
                <a:sym typeface="Wingdings" pitchFamily="2" charset="2"/>
              </a:rPr>
              <a:t>composition</a:t>
            </a:r>
            <a:r>
              <a:rPr lang="en-US" sz="1800" i="1" dirty="0">
                <a:latin typeface="Times New Roman" panose="02020603050405020304" pitchFamily="18" charset="0"/>
                <a:cs typeface="Times New Roman" panose="02020603050405020304" pitchFamily="18" charset="0"/>
                <a:sym typeface="Wingdings" pitchFamily="2" charset="2"/>
              </a:rPr>
              <a:t> of  f with g</a:t>
            </a:r>
            <a:r>
              <a:rPr lang="en-US" sz="1800" dirty="0">
                <a:latin typeface="Times New Roman" panose="02020603050405020304" pitchFamily="18" charset="0"/>
                <a:cs typeface="Times New Roman" panose="02020603050405020304" pitchFamily="18" charset="0"/>
                <a:sym typeface="Wingdings" pitchFamily="2" charset="2"/>
              </a:rPr>
              <a:t>, denoted </a:t>
            </a:r>
            <a:r>
              <a:rPr lang="en-US" sz="1800"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sym typeface="Wingdings" pitchFamily="2" charset="2"/>
              </a:rPr>
              <a:t> </a:t>
            </a:r>
            <a:r>
              <a:rPr lang="en-US" sz="1800" dirty="0">
                <a:solidFill>
                  <a:prstClr val="black"/>
                </a:solidFill>
                <a:latin typeface="Times New Roman" panose="02020603050405020304" pitchFamily="18" charset="0"/>
                <a:ea typeface="Cambria Math"/>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sym typeface="Wingdings" pitchFamily="2" charset="2"/>
              </a:rPr>
              <a:t> </a:t>
            </a:r>
            <a:r>
              <a:rPr lang="en-US" sz="1800" i="1" dirty="0">
                <a:latin typeface="Times New Roman" panose="02020603050405020304" pitchFamily="18" charset="0"/>
                <a:cs typeface="Times New Roman" panose="02020603050405020304" pitchFamily="18" charset="0"/>
                <a:sym typeface="Wingdings" pitchFamily="2" charset="2"/>
              </a:rPr>
              <a:t>g</a:t>
            </a:r>
            <a:r>
              <a:rPr lang="en-US" sz="1800" dirty="0">
                <a:latin typeface="Times New Roman" panose="02020603050405020304" pitchFamily="18" charset="0"/>
                <a:cs typeface="Times New Roman" panose="02020603050405020304" pitchFamily="18" charset="0"/>
                <a:sym typeface="Wingdings" pitchFamily="2" charset="2"/>
              </a:rPr>
              <a:t> is the function from </a:t>
            </a:r>
            <a:r>
              <a:rPr lang="en-US" sz="1800" i="1" dirty="0">
                <a:latin typeface="Times New Roman" panose="02020603050405020304" pitchFamily="18" charset="0"/>
                <a:cs typeface="Times New Roman" panose="02020603050405020304" pitchFamily="18" charset="0"/>
                <a:sym typeface="Wingdings" pitchFamily="2" charset="2"/>
              </a:rPr>
              <a:t>A</a:t>
            </a:r>
            <a:r>
              <a:rPr lang="en-US" sz="1800" dirty="0">
                <a:latin typeface="Times New Roman" panose="02020603050405020304" pitchFamily="18" charset="0"/>
                <a:cs typeface="Times New Roman" panose="02020603050405020304" pitchFamily="18" charset="0"/>
                <a:sym typeface="Wingdings" pitchFamily="2" charset="2"/>
              </a:rPr>
              <a:t> to </a:t>
            </a:r>
            <a:r>
              <a:rPr lang="en-US" sz="1800" i="1" dirty="0">
                <a:latin typeface="Times New Roman" panose="02020603050405020304" pitchFamily="18" charset="0"/>
                <a:cs typeface="Times New Roman" panose="02020603050405020304" pitchFamily="18" charset="0"/>
                <a:sym typeface="Wingdings" pitchFamily="2" charset="2"/>
              </a:rPr>
              <a:t>C </a:t>
            </a:r>
            <a:r>
              <a:rPr lang="en-US" sz="1800" dirty="0">
                <a:latin typeface="Times New Roman" panose="02020603050405020304" pitchFamily="18" charset="0"/>
                <a:cs typeface="Times New Roman" panose="02020603050405020304" pitchFamily="18" charset="0"/>
                <a:sym typeface="Wingdings" pitchFamily="2" charset="2"/>
              </a:rPr>
              <a:t>defined by</a:t>
            </a:r>
          </a:p>
          <a:p>
            <a:pPr>
              <a:buNone/>
            </a:pPr>
            <a:endParaRPr lang="en-US" sz="1800" dirty="0">
              <a:latin typeface="Times New Roman" panose="02020603050405020304" pitchFamily="18" charset="0"/>
              <a:cs typeface="Times New Roman" panose="02020603050405020304" pitchFamily="18" charset="0"/>
            </a:endParaRPr>
          </a:p>
        </p:txBody>
      </p:sp>
      <p:pic>
        <p:nvPicPr>
          <p:cNvPr id="12" name="Picture 11" descr="addin_tmp.png"/>
          <p:cNvPicPr>
            <a:picLocks noChangeAspect="1"/>
          </p:cNvPicPr>
          <p:nvPr>
            <p:custDataLst>
              <p:tags r:id="rId1"/>
            </p:custDataLst>
          </p:nvPr>
        </p:nvPicPr>
        <p:blipFill>
          <a:blip r:embed="rId3" cstate="print"/>
          <a:stretch>
            <a:fillRect/>
          </a:stretch>
        </p:blipFill>
        <p:spPr>
          <a:xfrm>
            <a:off x="2971800" y="1358260"/>
            <a:ext cx="2389585" cy="287179"/>
          </a:xfrm>
          <a:prstGeom prst="rect">
            <a:avLst/>
          </a:prstGeom>
        </p:spPr>
      </p:pic>
      <p:pic>
        <p:nvPicPr>
          <p:cNvPr id="13" name="Picture 12" descr="0218.jpg"/>
          <p:cNvPicPr>
            <a:picLocks noChangeAspect="1"/>
          </p:cNvPicPr>
          <p:nvPr/>
        </p:nvPicPr>
        <p:blipFill>
          <a:blip r:embed="rId4" cstate="print"/>
          <a:stretch>
            <a:fillRect/>
          </a:stretch>
        </p:blipFill>
        <p:spPr>
          <a:xfrm>
            <a:off x="1538288" y="1657345"/>
            <a:ext cx="5489762" cy="2628900"/>
          </a:xfrm>
          <a:prstGeom prst="rect">
            <a:avLst/>
          </a:prstGeom>
        </p:spPr>
      </p:pic>
    </p:spTree>
    <p:extLst>
      <p:ext uri="{BB962C8B-B14F-4D97-AF65-F5344CB8AC3E}">
        <p14:creationId xmlns:p14="http://schemas.microsoft.com/office/powerpoint/2010/main" val="3901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15798</TotalTime>
  <Words>14601</Words>
  <Application>Microsoft Macintosh PowerPoint</Application>
  <PresentationFormat>On-screen Show (16:9)</PresentationFormat>
  <Paragraphs>1359</Paragraphs>
  <Slides>112</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112</vt:i4>
      </vt:variant>
    </vt:vector>
  </HeadingPairs>
  <TitlesOfParts>
    <vt:vector size="120" baseType="lpstr">
      <vt:lpstr>Arial</vt:lpstr>
      <vt:lpstr>Calibri</vt:lpstr>
      <vt:lpstr>Times New Roman</vt:lpstr>
      <vt:lpstr>TimesNewRoman</vt:lpstr>
      <vt:lpstr>TimesNewRoman,Bold</vt:lpstr>
      <vt:lpstr>Wingdings</vt:lpstr>
      <vt:lpstr>Wingdings 2</vt:lpstr>
      <vt:lpstr>Office Theme</vt:lpstr>
      <vt:lpstr>Galgotias College of Engineering and Technology, Greater Noida</vt:lpstr>
      <vt:lpstr>PowerPoint Presentation</vt:lpstr>
      <vt:lpstr>PowerPoint Presentation</vt:lpstr>
      <vt:lpstr>PowerPoint Presentation</vt:lpstr>
      <vt:lpstr>PowerPoint Presentation</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Daily Quiz(CO1)</vt:lpstr>
      <vt:lpstr>Daily Quiz(CO1)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Aditya Narayan Singh</cp:lastModifiedBy>
  <cp:revision>773</cp:revision>
  <cp:lastPrinted>2020-08-21T14:55:12Z</cp:lastPrinted>
  <dcterms:created xsi:type="dcterms:W3CDTF">2006-08-16T00:00:00Z</dcterms:created>
  <dcterms:modified xsi:type="dcterms:W3CDTF">2023-11-18T09:13:57Z</dcterms:modified>
</cp:coreProperties>
</file>