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handoutMasterIdLst>
    <p:handoutMasterId r:id="rId98"/>
  </p:handoutMasterIdLst>
  <p:sldIdLst>
    <p:sldId id="256" r:id="rId2"/>
    <p:sldId id="354" r:id="rId3"/>
    <p:sldId id="355" r:id="rId4"/>
    <p:sldId id="262" r:id="rId5"/>
    <p:sldId id="284" r:id="rId6"/>
    <p:sldId id="285" r:id="rId7"/>
    <p:sldId id="263" r:id="rId8"/>
    <p:sldId id="264" r:id="rId9"/>
    <p:sldId id="286" r:id="rId10"/>
    <p:sldId id="287" r:id="rId11"/>
    <p:sldId id="288" r:id="rId12"/>
    <p:sldId id="289" r:id="rId13"/>
    <p:sldId id="265" r:id="rId14"/>
    <p:sldId id="298" r:id="rId15"/>
    <p:sldId id="290" r:id="rId16"/>
    <p:sldId id="294" r:id="rId17"/>
    <p:sldId id="295" r:id="rId18"/>
    <p:sldId id="296" r:id="rId19"/>
    <p:sldId id="297" r:id="rId20"/>
    <p:sldId id="291" r:id="rId21"/>
    <p:sldId id="292" r:id="rId22"/>
    <p:sldId id="293" r:id="rId23"/>
    <p:sldId id="299" r:id="rId24"/>
    <p:sldId id="266" r:id="rId25"/>
    <p:sldId id="267" r:id="rId26"/>
    <p:sldId id="300" r:id="rId27"/>
    <p:sldId id="301" r:id="rId28"/>
    <p:sldId id="302" r:id="rId29"/>
    <p:sldId id="269" r:id="rId30"/>
    <p:sldId id="306" r:id="rId31"/>
    <p:sldId id="307" r:id="rId32"/>
    <p:sldId id="305" r:id="rId33"/>
    <p:sldId id="270" r:id="rId34"/>
    <p:sldId id="271" r:id="rId35"/>
    <p:sldId id="272" r:id="rId36"/>
    <p:sldId id="308" r:id="rId37"/>
    <p:sldId id="1164" r:id="rId38"/>
    <p:sldId id="1165" r:id="rId39"/>
    <p:sldId id="1166" r:id="rId40"/>
    <p:sldId id="1167" r:id="rId41"/>
    <p:sldId id="1168" r:id="rId42"/>
    <p:sldId id="1169" r:id="rId43"/>
    <p:sldId id="1170" r:id="rId44"/>
    <p:sldId id="1171" r:id="rId45"/>
    <p:sldId id="1172" r:id="rId46"/>
    <p:sldId id="1173" r:id="rId47"/>
    <p:sldId id="1174" r:id="rId48"/>
    <p:sldId id="1175" r:id="rId49"/>
    <p:sldId id="1176" r:id="rId50"/>
    <p:sldId id="1177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1179" r:id="rId63"/>
    <p:sldId id="1180" r:id="rId64"/>
    <p:sldId id="1181" r:id="rId65"/>
    <p:sldId id="1182" r:id="rId66"/>
    <p:sldId id="1183" r:id="rId67"/>
    <p:sldId id="1184" r:id="rId68"/>
    <p:sldId id="1187" r:id="rId69"/>
    <p:sldId id="1186" r:id="rId70"/>
    <p:sldId id="1188" r:id="rId71"/>
    <p:sldId id="1189" r:id="rId72"/>
    <p:sldId id="1178" r:id="rId73"/>
    <p:sldId id="328" r:id="rId74"/>
    <p:sldId id="329" r:id="rId75"/>
    <p:sldId id="332" r:id="rId76"/>
    <p:sldId id="339" r:id="rId77"/>
    <p:sldId id="1156" r:id="rId78"/>
    <p:sldId id="1157" r:id="rId79"/>
    <p:sldId id="333" r:id="rId80"/>
    <p:sldId id="340" r:id="rId81"/>
    <p:sldId id="331" r:id="rId82"/>
    <p:sldId id="334" r:id="rId83"/>
    <p:sldId id="341" r:id="rId84"/>
    <p:sldId id="342" r:id="rId85"/>
    <p:sldId id="343" r:id="rId86"/>
    <p:sldId id="1152" r:id="rId87"/>
    <p:sldId id="1154" r:id="rId88"/>
    <p:sldId id="1155" r:id="rId89"/>
    <p:sldId id="335" r:id="rId90"/>
    <p:sldId id="344" r:id="rId91"/>
    <p:sldId id="345" r:id="rId92"/>
    <p:sldId id="337" r:id="rId93"/>
    <p:sldId id="360" r:id="rId94"/>
    <p:sldId id="351" r:id="rId95"/>
    <p:sldId id="338" r:id="rId9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10959-0283-4250-828A-B171928022E2}" v="868" dt="2022-06-15T05:48:12.215"/>
    <p1510:client id="{A1C914E3-0EC8-802E-C9B5-2D9CE47076F4}" v="89" dt="2022-06-15T06:08:02.333"/>
    <p1510:client id="{DD7DB13F-BA46-1923-D725-9754C9773B69}" v="812" dt="2022-06-15T10:54:37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02"/>
    <p:restoredTop sz="94531"/>
  </p:normalViewPr>
  <p:slideViewPr>
    <p:cSldViewPr>
      <p:cViewPr varScale="1">
        <p:scale>
          <a:sx n="104" d="100"/>
          <a:sy n="104" d="100"/>
        </p:scale>
        <p:origin x="157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B668B0-9F77-68B7-80FD-FAA4CF4DB7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EB5627-853A-CC59-8A6D-A630F89E13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0D6DC3-7436-4148-924D-BEE3AA7BF1B0}" type="datetimeFigureOut">
              <a:rPr lang="en-US"/>
              <a:pPr>
                <a:defRPr/>
              </a:pPr>
              <a:t>11/18/23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FF115-714C-2081-FCDE-27C6C73021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770CE-0D87-CA03-D36E-6C1A59923A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9216567E-DF56-8544-BA2C-F13A6F9507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0T04:45:40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1160 146 24575,'-61'0'0,"-1"0"0,-29 0 0,9 0 0,-2 0 0,30 2 0,4 0 0,-42 10 0,16 6 0,17 8 0,13 2 0,9 3 0,2 9 0,2 8 0,1 5 0,3 3 0,7-5 0,4-7 0,6-7 0,5-6 0,3-3 0,3 0 0,1 3 0,6 3 0,17 10 0,26 9 0,26 7 0,-26-27 0,2-1 0,4 1 0,1-2 0,0 0 0,0-2 0,-3 0 0,-1-2 0,-5-2 0,-2 0 0,37 15 0,-6-7 0,-16-12 0,-4-8 0,1-4 0,2-5 0,12 0 0,3-2 0,-3-2 0,1-1 0,-5-8 0,-6-11 0,-5-15 0,-5-13 0,-5-8 0,-7-5 0,-8-4 0,-5 0 0,-7 4 0,-8 4 0,-6 3 0,-4 1 0,-1 0 0,-1-1 0,-4 1 0,-4 4 0,-6 5 0,-5 6 0,-3 4 0,-3 3 0,2 3 0,-3 0 0,0 4 0,-3 1 0,-8-2 0,-3-1 0,-6-1 0,-3 1 0,-1 3 0,-2 4 0,0 2 0,3 2 0,3 3 0,4 1 0,2 1 0,-2 3 0,-3 2 0,-4 2 0,0 3 0,2 0 0,6 0 0,5 0 0,2 0 0,0 0 0,2 0 0,6 0 0,7 0 0,3 1 0,-3 4 0,-5 9 0,-8 6 0,6 2 0,2 2 0,-1 7 0,-1 8 0,-3 5 0,4 2 0,5-7 0,6-6 0,4-5 0,4-3 0,2-1 0,2 3 0,1 5 0,2 4 0,1 4 0,5-2 0,7-1 0,9-1 0,5 1 0,0-4 0,-2-5 0,-4-4 0,-5-6 0,0 1 0,0 3 0,2 2 0,7 4 0,10 5 0,8 2 0,8 2 0,1 3 0,-3-3 0,3-2 0,4-5 0,6-5 0,8-2 0,7-2 0,5-4 0,7-1 0,-4-2 0,-10 1 0,-10-1 0,-13-4 0,-7 0 0,0-4 0,-1-2 0,3-2 0,5-2 0,5 0 0,6-2 0,1-9 0,-3-11 0,-5-12 0,-9-9 0,-8-4 0,-11-6 0,-10-2 0,-9-1 0,-6 0 0,-12-1 0,-18-5 0,-23-5 0,17 29 0,-3 1 0,-1 0 0,0 0 0,2 1 0,1 0 0,-27-28 0,3 11 0,-1 6 0,-5 5 0,-3 4 0,-5 3 0,-4 4 0,-2 2 0,-3 0 0,-1 3 0,3 0 0,1 2 0,-1 3 0,0 2 0,-2 2 0,-1 3 0,5 2 0,3 2 0,4 2 0,3 2 0,0 2 0,3 1 0,3 1 0,6-1 0,8 1 0,0 1 0,3 2 0,0 4 0,3 5 0,7 8 0,5 8 0,8 9 0,8 13 0,7 13 0,5 15 0,6 6 0,13 5 0,22 0 0,-9-42 0,6-1 0,7 3 0,3 0 0,0 0 0,0-2 0,-4-4 0,-2-3 0,22 24 0,-17-17 0,-1-7 0,4-1 0,11 2 0,10 1 0,16 0 0,-37-21 0,1-1 0,4-2 0,1-1 0,0-1 0,0-1 0,-3-2 0,0 0 0,40 8 0,-10-2 0,-2-6 0,-1-4 0,6-4 0,-1-3 0,-4-4 0,-4-8 0,-6-12 0,4-11 0,0-9 0,-3-1 0,-9 7 0,-17 9 0,-16 10 0,-11 11 0,-2 1 0,-1 0 0,2-3 0,-1-1 0,-1-2 0,-5-5 0,-5-15 0,-3-19 0,-11-16 0,-18-7 0,-28 0 0,18 40 0,-6 4 0,-6 2 0,-3 3 0,-3 0 0,-2 2 0,-3 1 0,-1 1 0,-2-1 0,-1-1 0,1 1 0,1 0 0,1 2 0,1 0 0,6 1 0,1 1 0,-40-12 0,14 7 0,8 6 0,3 7 0,-2 2 0,-5 1 0,-4 2 0,-2-2 0,3 2 0,7 1 0,7-1 0,5 1 0,1-2 0,4-1 0,6-2 0,11 1 0,13 4 0,8 2 0,6 3 0,2 0 0,-5 0 0,-10 9 0,-8 8 0,-1 6 0,6 3 0,11-8 0,7-1 0,1 9 0,-2 11 0,-3 15 0,2 13 0,14 25 0,8-37 0,6 0 0,9 6 0,6-1 0,8 1 0,7-3 0,4-5 0,3-4 0,1-1 0,0-3 0,0-5 0,1-2 0,-2-3 0,1-4 0,-1-4 0,2-3 0,2-2 0,0-3 0,1-2 0,1-2 0,-2-3 0,0-2 0,-3-2 0,0-1 0,-4-2 0,-1-1 0,0-1 0,1-1 0,-1-3 0,-1-2 0,0-2 0,-1-3 0,35-13 0,-22-2 0,-20 9 0,-19 8 0,-6-3 0,0-9 0,5-13 0,7-8 0,1-1 0,-5 8 0,-6 12 0,-4 7 0,-1-1 0,2-6 0,2-5 0,-1 2 0,-5 6 0,-3-4 0,-4-15 0,-2-26 0,-3-25 0,-4 39 0,-3-1 0,-6-1 0,-5 0 0,-5 3 0,-7 3 0,-7 4 0,-5 4 0,-8 3 0,-5 5 0,-6 2 0,-3 4 0,-6 3 0,-1 2 0,-1 3 0,0 2 0,4 2 0,1 1 0,5 2 0,2 2 0,6 0 0,2 2 0,-43-6 0,8 1 0,8 2 0,13 3 0,18 2 0,18 2 0,14 1 0,0 0 0,-12 4 0,-20 13 0,-25 15 0,-17 11 0,44-19 0,0-1 0,-36 14 0,16-14 0,13-11 0,9-10 0,7-2 0,8 0 0,14 0 0,7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0T04:53:11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206 105 24575,'-5'59'0,"-5"-1"0,-4 14 0,-3-5 0,5-5 0,3-3 0,4-8 0,2-4 0,1-4 0,2-6 0,0-4 0,0-1 0,2 4 0,3 6 0,5 8 0,3 3 0,3-2 0,0-1 0,-1-4 0,3-5 0,1 1 0,5-4 0,5 1 0,6-5 0,6-5 0,6-4 0,10-5 0,5-6 0,4-5 0,-2-6 0,-4-2 0,-9-4 0,-9-8 0,-5-11 0,-5-11 0,-2-7 0,0-5 0,-4-2 0,-1 3 0,-7 3 0,-7 3 0,-6-2 0,-5-6 0,0-4 0,0-2 0,-2-1 0,-9-1 0,-7 1 0,-6 2 0,-5-1 0,3 0 0,-2 2 0,3 1 0,-1 4 0,-4 5 0,0 4 0,-5 3 0,-5 5 0,1 0 0,-3 2 0,3 3 0,4 3 0,1 3 0,3 2 0,-1 3 0,1 0 0,-1 2 0,0 1 0,2 2 0,3 1 0,5 3 0,5 1 0,4 2 0,1 0 0,-3 0 0,-1 0 0,-3 0 0,1 0 0,3 3 0,3 4 0,2 7 0,-2 10 0,-2 3 0,-1 4 0,3-1 0,0-5 0,3-2 0,2-6 0,3-1 0,1-2 0,1-1 0,2 3 0,0 1 0,0 1 0,0 2 0,0 1 0,0 3 0,0-1 0,0 0 0,0-3 0,0 1 0,0 1 0,0 4 0,2 3 0,4 1 0,2 1 0,2-4 0,0-3 0,-1-1 0,2 1 0,0 4 0,-1 0 0,0 1 0,-1 0 0,-2-1 0,0 1 0,0 3 0,2 0 0,1-2 0,-1-2 0,0-4 0,-1-3 0,0-1 0,1-2 0,2 0 0,2 0 0,3 3 0,1 1 0,4 2 0,1 0 0,2-2 0,2-1 0,-1-3 0,-2-1 0,-3-3 0,-1-2 0,-1-4 0,0-1 0,1-2 0,-1 0 0,0 0 0,1-3 0,-1 0 0,1-2 0,2 0 0,4 0 0,2 0 0,-1 0 0,-4 0 0,-3 0 0,-6 0 0,-1 0 0,-1 0 0,2 0 0,4 0 0,1 0 0,-2-1 0,-1-5 0,-1-6 0,0-6 0,3-4 0,0 2 0,-5 4 0,-3 4 0,1-7 0,1-15 0,4-17 0,1-12 0,-2 0 0,-4 6 0,-5 6 0,-1 7 0,-2 5 0,1 5 0,-1 5 0,-1 4 0,-1 5 0,0 5 0,0 1 0,-2 0 0,-2-2 0,-3-1 0,-1 1 0,0 0 0,0 0 0,0-1 0,-2-4 0,-2 0 0,-1 0 0,1 0 0,-1 2 0,-1 0 0,-3 0 0,1 0 0,0 0 0,0 3 0,-1 1 0,-1 1 0,-1 2 0,-2 1 0,0-2 0,0 1 0,0 0 0,2 0 0,1 3 0,-3-3 0,0 0 0,-1 0 0,1 0 0,3 3 0,0-1 0,0 0 0,2 2 0,0 0 0,0 0 0,-2 0 0,0-1 0,-1 0 0,-1-2 0,-2-1 0,-2 1 0,0-1 0,3 5 0,0 0 0,3 2 0,0 0 0,4 0 0,3 0 0,2 2 0,0 1 0,-2-1 0,1 0 0,1-1 0,1 1 0,-2 10 0,-6 13 0,-4 11 0,-1 6 0,5-6 0,6-6 0,4-4 0,1-3 0,0 1 0,3-1 0,0 0 0,1-2 0,1-2 0,0 0 0,0 0 0,0 6 0,0 7 0,0 4 0,0 3 0,0-1 0,0-2 0,0-1 0,0 1 0,2 4 0,1 0 0,2 0 0,3-3 0,0 0 0,5 4 0,2 3 0,4 7 0,3 1 0,2 3 0,2-1 0,3-6 0,3-4 0,0-6 0,1-3 0,-6-2 0,-3-4 0,-3-4 0,-5-5 0,0-2 0,0-2 0,0 0 0,3-1 0,-1-1 0,0-2 0,3 1 0,0-3 0,3 2 0,0-2 0,-3-1 0,0 3 0,-3-2 0,-1 0 0,-2-2 0,-2 0 0,3-1 0,7-1 0,8-1 0,2 0 0,-4 0 0,-6 0 0,-7-1 0,-1-6 0,-1-7 0,1-14 0,4-14 0,2-7 0,-2-1 0,-4 5 0,-4 7 0,-4 3 0,-3-1 0,-1-1 0,-2-2 0,-1-2 0,0 1 0,0-1 0,0 0 0,0 3 0,0 2 0,0 3 0,-1 3 0,-4-3 0,-2 3 0,-5 1 0,-1 0 0,-1 4 0,-5-2 0,-2-1 0,-2-1 0,-1-4 0,2 2 0,0 0 0,-2 2 0,2 2 0,-3 0 0,1 2 0,2 2 0,2 3 0,4 4 0,-3 2 0,-1 4 0,-5 3 0,-2 0 0,1 1 0,-2-2 0,-1 0 0,0 1 0,-2-1 0,-1 3 0,2 2 0,4 1 0,5 2 0,3 0 0,1 0 0,-3 0 0,-3 5 0,-3 8 0,1 1 0,7 1 0,3 0 0,2 3 0,-3 8 0,-3 6 0,0 1 0,3-4 0,1-2 0,2-1 0,2 2 0,-3 6 0,1 4 0,-3 0 0,1-2 0,5-4 0,1-2 0,4 2 0,2 0 0,1 4 0,2-1 0,0-1 0,0 0 0,0-6 0,0-3 0,0-5 0,0-5 0,0-3 0,0-1 0,0 1 0,0 3 0,1 3 0,2 0 0,4 1 0,3-1 0,4 0 0,2 0 0,1 3 0,2 0 0,0 1 0,-3-3 0,-4-6 0,-4-5 0,-4-2 0,1-1 0,2 3 0,3 4 0,5 3 0,2 4 0,1-1 0,0 0 0,3 3 0,1 3 0,2 1 0,2-1 0,2-2 0,1-3 0,-2 0 0,0-4 0,-2-2 0,-2-3 0,2-4 0,4 0 0,3-1 0,8-2 0,3 2 0,2-2 0,-4 2 0,-9-1 0,-4-1 0,-4-1 0,-3-2 0,2 0 0,1 0 0,0 0 0,2 0 0,-2-4 0,-3-2 0,-2-4 0,-6 1 0,-4-1 0,1-10 0,3-13 0,5-16 0,3-8 0,-3 5 0,-4 10 0,-5 14 0,-6 9 0,-1-1 0,-2-8 0,0-4 0,0-3 0,0 2 0,0 1 0,0-1 0,0-6 0,0 0 0,-2 0 0,-2 3 0,-4 6 0,-3 2 0,-3 3 0,-4-4 0,-2-1 0,-5-2 0,-2-1 0,-1 3 0,-5-3 0,-3-1 0,0-1 0,0-4 0,3 3 0,2 2 0,1 5 0,-3 4 0,0 2 0,0 0 0,0 1 0,3 2 0,0 1 0,3-1 0,1 1 0,2 1 0,0 1 0,1 3 0,-1 2 0,-1 2 0,1 0 0,2 0 0,3 2 0,5 2 0,3 4 0,-2 1 0,-1-1 0,-4-1 0,0 1 0,3 0 0,6 2 0,4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0T04:54:19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0T04:45:43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0T04:46:51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37 24575,'48'4'0,"16"0"0,28-7 0,-42 2 0,1-1 0,0 0 0,-1 1 0,41-2 0,-21 3 0,-12 0 0,-18 0 0,-1 0 0,-3 0 0,-5 0 0,-4 0 0,-1 0 0,3 0 0,3-2 0,-2-1 0,-9 0 0,-14 1 0,-22 2 0,-22 0 0,-17-2 0,-15-4 0,-3 0 0,-3 0 0,1 4 0,3 2 0,5 0 0,10 0 0,8 0 0,5 0 0,3 0 0,-1 0 0,0 0 0,3 0 0,5 0 0,6 0 0,8 0 0,3 0 0,1 0 0,2 0 0,4 0 0,48 0 0,9 0 0,41 0 0,-7 0 0,3 0 0,-8 0 0,-12 0 0,-19 0 0,-20 1 0,-14 0 0,-7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0T04:46:46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0 282 24575,'0'28'0,"0"22"0,0 41 0,0-32 0,0 3 0,0 3 0,0 0 0,0 5 0,0 0 0,0-10 0,0-3 0,0 33 0,0-23 0,0-28 0,0-4 0,0 0 0,0 1 0,0 3 0,0 2 0,0 1 0,0-3 0,0-5 0,0-5 0,0-4 0,0-4 0,0-2 0,0-1 0,2-4 0,2-5 0,2-16 0,2-30 0,3-49 0,-4 25 0,-1-6 0,2-13 0,-1-4 0,-1-9 0,-1-2 0,-1 2 0,-1 1 0,-1 2 0,-1 2 0,-1 8 0,0 4 0,0 10 0,0 4 0,0 8 0,0 3 0,0-31 0,0 23 0,0 20 0,0 17 0,-2 8 0,-1 7 0,-3 3 0,-2 2 0,4 2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0T04:46:48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413 0 24575,'-17'22'0,"-9"17"0,-13 12 0,-1 0 0,5-9 0,16-16 0,11-9 0,7-5 0,-5-2 0,-6 0 0,-7 1 0,-4 1 0,4-3 0,3 1 0,1 0 0,-5 5 0,-6 4 0,-2 3 0,4-4 0,11-8 0,7-6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0T04:46:56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67 359 24575,'0'19'0,"0"30"0,0 44 0,0-30 0,0 5 0,0 8 0,0 2 0,0-6 0,0-2 0,0-6 0,0-3 0,0 37 0,-3-26 0,1-18 0,-1-19 0,1-12 0,2-8 0,0-5 0,0-2 0,0 1 0,-2 3 0,-1 2 0,-1-2 0,1-2 0,1-1 0,-3 3 0,2 3 0,0-2 0,1-14 0,2-23 0,4-22 0,7-37 0,-3 29 0,1-3 0,1-9 0,-1-3 0,-1-8 0,-2-3 0,-2 3 0,0 0 0,-1 6 0,-1 2 0,1 9 0,0 4 0,3-25 0,-1 31 0,-3 20 0,-2 12 0,1 3 0,2-3 0,2-8 0,3-5 0,-2-3 0,-2-1 0,-2-4 0,-2-5 0,0 0 0,0 4 0,0 19 0,-2 32 0,-13 52 0,1-5 0,-2 7 0,-2 14 0,-1 5 0,-1 10 0,3 2 0,4-5 0,4-2 0,4-7 0,1-2 0,2-7 0,1-4 0,1-11 0,0-4 0,2 35 0,3-25 0,1-18 0,-1-14 0,-1-11 0,-2-5 0,1-7 0,-2-1 0,-1 2 0,0 6 0,0 10 0,0 4 0,0-1 0,0-11 0,2-19 0,5-26 0,6-26 0,7-39 0,-7 27 0,0-5 0,1-6 0,-1-4 0,1-7 0,-2 0 0,-2 2 0,-2 4 0,-2 9 0,-2 3 0,-2 8 0,-1 3 0,-1-24 0,0 32 0,0 23 0,-2 13 0,-1 8 0,-2 2 0,-3 3 0,-4 12 0,-4 17 0,-4 22 0,0 24 0,3 18 0,10-36 0,2 2 0,2 9 0,0 1 0,1 6 0,1 0 0,1 1 0,0-2 0,1-7 0,1-3 0,3 34 0,0-34 0,2-27 0,-2-16 0,-3-10 0,0-4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0T04:46:57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409 1 24575,'-27'0'0,"-15"6"0,-20 12 0,-17 12 0,4 9 0,14-5 0,22-11 0,22-13 0,11-7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0T04:46:59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0T04:47:01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24575,'42'0'0,"24"0"0,28 0 0,3 0 0,-23 0 0,-25 0 0,-22 0 0,-10 0 0,-7 0 0,-1 0 0,2 0 0,3 3 0,4 3 0,3 4 0,3 2 0,1-1 0,-5-2 0,-4-3 0,-5-3 0,-2-1 0,3-2 0,4 0 0,7 0 0,10 0 0,9 0 0,4-2 0,-3-1 0,-9 1 0,-10-1 0,-12 3 0,-10 0 0,-19 0 0,-19 0 0,-23 3 0,-17 1 0,1 2 0,8 0 0,23-3 0,16-1 0,13 2 0,9-1 0,4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6ED77AD-6FC1-EAAD-D235-6C1742E2AA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365D9-A24D-0ACA-4676-33281B244FC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E87167D-128F-CB46-B90D-4E86AA833868}" type="datetimeFigureOut">
              <a:rPr lang="en-US"/>
              <a:pPr>
                <a:defRPr/>
              </a:pPr>
              <a:t>11/18/23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C0024F-60E7-B131-F687-52154509AF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3ABE51F-FE51-3840-0009-286290C44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D304A-E2D7-C470-38DF-51DF067878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40A33-BB06-607A-11D3-0827E02B67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53A72447-89CC-214C-8634-45A890A161F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BEFCC11A-D091-408C-B6BC-0F2385C30CC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AC707DAD-BC0D-08AC-DD92-DAF7F13FE5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3FF16EED-E06C-C60A-C441-DDAFFB6DD0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460" name="Slide Number Placeholder 4">
            <a:extLst>
              <a:ext uri="{FF2B5EF4-FFF2-40B4-BE49-F238E27FC236}">
                <a16:creationId xmlns:a16="http://schemas.microsoft.com/office/drawing/2014/main" id="{12882F87-A008-A36A-3DCF-538F97EE64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5D0871-A297-A542-BAF9-D92C3FDF752E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29D1F5-3AD2-4348-DE40-16CA6F9670C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9E7554C-6B28-06BA-06FA-DF4A050654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E64AC1A5-5D10-F52A-37AC-4150FABEFF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8" name="Slide Number Placeholder 4">
            <a:extLst>
              <a:ext uri="{FF2B5EF4-FFF2-40B4-BE49-F238E27FC236}">
                <a16:creationId xmlns:a16="http://schemas.microsoft.com/office/drawing/2014/main" id="{9C08BCEE-9343-1B26-5C5E-F2C3D38021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344DC6-B762-FB4A-A0C3-4D29479A10A8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347B50-87CE-3AFF-79A7-345822BCE88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3200EF65-76AF-C9CE-402A-C9235E79E5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08D15B95-8309-137F-BE7C-0CAAB787D1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7108" name="Slide Number Placeholder 4">
            <a:extLst>
              <a:ext uri="{FF2B5EF4-FFF2-40B4-BE49-F238E27FC236}">
                <a16:creationId xmlns:a16="http://schemas.microsoft.com/office/drawing/2014/main" id="{D91C6B59-75DE-1781-1CCD-1305BE8EE9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E3F155-B84D-3340-A4ED-6125A0E12574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2DB32B-A096-4F94-157C-D12A4EDD036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0BF6BFC0-E53D-BC7A-7F20-1EA7611B46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C0DB988F-F3C8-A23D-1E13-E0976693BE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9156" name="Slide Number Placeholder 4">
            <a:extLst>
              <a:ext uri="{FF2B5EF4-FFF2-40B4-BE49-F238E27FC236}">
                <a16:creationId xmlns:a16="http://schemas.microsoft.com/office/drawing/2014/main" id="{68A101BE-67E4-A121-B467-3142FDD20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2A9C87-197C-1147-B229-B09987C455A5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411FDB-3C66-A067-BD58-1B520C52108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FF02D5CD-CE46-9BA2-51D0-F2E7B7BFF1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49B2D5E5-0E74-96DF-A303-B04480EE44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04" name="Slide Number Placeholder 4">
            <a:extLst>
              <a:ext uri="{FF2B5EF4-FFF2-40B4-BE49-F238E27FC236}">
                <a16:creationId xmlns:a16="http://schemas.microsoft.com/office/drawing/2014/main" id="{217117D4-CD49-88B2-B078-2D1FE72E35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A4EC96-A29F-AE44-B332-17F1F0EB1C37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5D607D-72CC-A7CB-B762-EB5B2163151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A3690186-F93E-2E24-85C5-E54DF4CD68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76138489-BE90-6CD8-5C09-DF9C220A09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3252" name="Slide Number Placeholder 4">
            <a:extLst>
              <a:ext uri="{FF2B5EF4-FFF2-40B4-BE49-F238E27FC236}">
                <a16:creationId xmlns:a16="http://schemas.microsoft.com/office/drawing/2014/main" id="{4DDC9B92-68F2-7BF8-93F3-783952679A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97B3DA-6C97-CB4A-AFD2-8FDBC4BFB52F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991FF4-DE45-7D2A-2421-8E800F67652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A8C5728E-482B-190B-5323-C930E7EDF7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130B8021-5A1C-053E-4F67-56BACC5EB6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CFBE4BA3-CD73-2E37-A77E-7C3F1BA6AE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B4898E9-002D-7040-8932-3C43945BBE43}" type="slidenum">
              <a:rPr lang="en-US" altLang="en-US">
                <a:latin typeface="Calibri" panose="020F0502020204030204" pitchFamily="34" charset="0"/>
              </a:rPr>
              <a:pPr/>
              <a:t>39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3397A-02FA-44CE-1D70-D855A28B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4F4F5-A5AF-9B44-88E2-F2D2996024C8}" type="datetime1">
              <a:rPr lang="en-IN" smtClean="0"/>
              <a:t>18/11/23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7F6C6-1271-026A-7FBB-F9F422B11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Aditya Narayan Singh   KCA104( DiscreteMathematics)                  Unit 2 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7AE40-F565-9A43-0202-18CC4C98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58AFD-B021-9C47-9ECD-F0035FBBCD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494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619AA-176A-EAA3-558D-3E822868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9CF1A-E2D7-F845-A0AE-BE95D125A492}" type="datetime1">
              <a:rPr lang="en-IN" smtClean="0"/>
              <a:t>18/11/23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4B807-656C-42AB-1AC7-72E85FC8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Aditya Narayan Singh   KCA104( DiscreteMathematics)                  Unit 2 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8B552-63B6-4384-B357-DFF63306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00FF0-8DE5-C540-B522-9E768F2CA4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10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038A4-F8AC-6864-51EC-ECD51D62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A753A-9B44-9E4F-91CB-C2FA93F1170F}" type="datetime1">
              <a:rPr lang="en-IN" smtClean="0"/>
              <a:t>18/11/23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6D640-D609-0BC2-ED88-F463B349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Aditya Narayan Singh   KCA104( DiscreteMathematics)                  Unit 2 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F0EB5-5138-7080-50F9-6AB3B21E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67013C-D6C0-9944-A72D-E36B68DF9A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04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058A8-9823-03C5-B357-F567C26B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B9EDD-C9C7-4949-90EB-2B095D28EAAA}" type="datetime1">
              <a:rPr lang="en-IN" smtClean="0"/>
              <a:t>18/11/23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F7C5E-74B8-7942-A485-270D1668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Aditya Narayan Singh   KCA104( DiscreteMathematics)                  Unit 2 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C280C-F6D8-267A-CC00-471609E5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C1DFD9-B454-BD4B-B8FA-7AA528B166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18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F219E-D22D-06DF-EFF4-045E8E5D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87325-4EE7-7644-9593-B37CFD5A2D99}" type="datetime1">
              <a:rPr lang="en-IN" smtClean="0"/>
              <a:t>18/11/23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B6C46-A7CA-6CEE-214C-133FBD41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Aditya Narayan Singh   KCA104( DiscreteMathematics)                  Unit 2 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5BA0E-F992-26A9-0F17-443ACC00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AE21EE-9EBC-A74C-994E-9CD7CF074E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518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578BFCF-01EE-A233-052C-B151C494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2F5AD-ECAF-964F-8A84-55BC9B352569}" type="datetime1">
              <a:rPr lang="en-IN" smtClean="0"/>
              <a:t>18/11/23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F73598B-BFA1-F2FF-3086-48690AD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Aditya Narayan Singh   KCA104( DiscreteMathematics)                  Unit 2  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05B78B9-61D6-2E6C-2E1A-ED8967E9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D9BAC8-5430-AE41-B42E-D013C51F58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72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7A0731A-59F4-4223-BCF0-54BE7A41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CA931-CBC6-1D4C-BD6B-18AB6CC322DA}" type="datetime1">
              <a:rPr lang="en-IN" smtClean="0"/>
              <a:t>18/11/23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15D18-5619-B8EA-2DF5-D375E8E8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Aditya Narayan Singh   KCA104( DiscreteMathematics)                  Unit 2  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BA8E42B-B200-690E-FD3C-BEF80E6B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DF792-97E3-3142-B128-8620AB5953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659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0B398B5-05E8-CE32-458F-63E10105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6E961-1331-214C-8864-CA53FB7BC42F}" type="datetime1">
              <a:rPr lang="en-IN" smtClean="0"/>
              <a:t>18/11/23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00245F3-B37A-D4C3-B6FB-275DDD75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Aditya Narayan Singh   KCA104( DiscreteMathematics)                  Unit 2  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70BB2B0-BC87-BDA1-D195-D60A539F4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41C1A9-9C21-C24A-95A5-161BBCD870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187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292D399-A4AF-609F-3450-862BA7F3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524DB-5756-C04A-9F19-F3D5EA8575A7}" type="datetime1">
              <a:rPr lang="en-IN" smtClean="0"/>
              <a:t>18/11/23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25C7259-448B-C1E1-AF67-D3E962FA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Aditya Narayan Singh   KCA104( DiscreteMathematics)                  Unit 2  </a:t>
            </a: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BF8A7BC-1BCC-C25B-D923-9FDACB81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702638-9D40-FA43-8055-253DFC3C72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24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6683D7D-6079-E202-F440-36E2265B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F5138-C8AE-EF40-9520-C919A05A358C}" type="datetime1">
              <a:rPr lang="en-IN" smtClean="0"/>
              <a:t>18/11/23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17C281E-D426-8E7E-A777-1251A8E05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Aditya Narayan Singh   KCA104( DiscreteMathematics)                  Unit 2  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2F28C41-53C2-E0D6-E3AA-CDEAF015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CC775-FD19-1441-AA24-A64693DB80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84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4E95CB9-7C0D-EED6-3151-BB3D676A9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984F0-FDC9-7E41-98F5-2087436267C7}" type="datetime1">
              <a:rPr lang="en-IN" smtClean="0"/>
              <a:t>18/11/23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C797A86-3CAA-BD45-458F-27AF4082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Aditya Narayan Singh   KCA104( DiscreteMathematics)                  Unit 2  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A13542C-D8F8-C2E5-9580-352BB2BF6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58B1B0-6068-584D-8CB3-D66DEB945C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8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3F114F6-C2E6-FC13-5E28-3ACDC89F83B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B0CBFE6-772D-5B08-32B1-751033EF95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7CCFC-2640-0D45-2D58-D33E4326F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C803FF4-5649-8440-96BC-4DA99257D4A1}" type="datetime1">
              <a:rPr lang="en-IN" smtClean="0"/>
              <a:t>18/11/23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27B14-B8B9-BCCE-49BD-635BF48B9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sv-SE"/>
              <a:t>Aditya Narayan Singh   KCA104( DiscreteMathematics)                  Unit 2 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B6D3F-C3B6-866D-2F26-19C01349E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B403A12-7579-F04C-BE1B-01B6B04D494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customXml" Target="../ink/ink2.xml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customXml" Target="../ink/ink8.xml"/><Relationship Id="rId18" Type="http://schemas.openxmlformats.org/officeDocument/2006/relationships/image" Target="../media/image53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51.png"/><Relationship Id="rId17" Type="http://schemas.openxmlformats.org/officeDocument/2006/relationships/customXml" Target="../ink/ink10.xml"/><Relationship Id="rId2" Type="http://schemas.openxmlformats.org/officeDocument/2006/relationships/image" Target="../media/image46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50.png"/><Relationship Id="rId19" Type="http://schemas.openxmlformats.org/officeDocument/2006/relationships/customXml" Target="../ink/ink11.xml"/><Relationship Id="rId4" Type="http://schemas.openxmlformats.org/officeDocument/2006/relationships/image" Target="../media/image47.png"/><Relationship Id="rId9" Type="http://schemas.openxmlformats.org/officeDocument/2006/relationships/customXml" Target="../ink/ink6.xml"/><Relationship Id="rId14" Type="http://schemas.openxmlformats.org/officeDocument/2006/relationships/image" Target="../media/image45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W7YO0b4QHs&amp;list=PLEAYkSg4uSQ2Wfc_l4QEZUSRdx2ZcFziO" TargetMode="External"/><Relationship Id="rId2" Type="http://schemas.openxmlformats.org/officeDocument/2006/relationships/hyperlink" Target="https://www.youtube.com/watch?v=qPtGlrb_sXg&amp;list=PL0862D1A947252D20&amp;index=40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"/>
            <a:ext cx="7772400" cy="83303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Galgotias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 and Technology, 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Greater Noida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100926"/>
            <a:ext cx="6400800" cy="1087837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Posets</a:t>
            </a:r>
            <a:r>
              <a:rPr lang="en-IN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Hasse</a:t>
            </a:r>
            <a:r>
              <a:rPr lang="en-IN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Diagram and Lattices and Boolean Algebra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791200" y="4114800"/>
            <a:ext cx="3048000" cy="2057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MCA</a:t>
            </a:r>
          </a:p>
        </p:txBody>
      </p:sp>
      <p:pic>
        <p:nvPicPr>
          <p:cNvPr id="1027" name="Picture 3" descr="C:\Users\Manks\Downloads\128_calendar-schedule-credit-mortgage-date-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81000" y="5943600"/>
            <a:ext cx="533400" cy="533400"/>
          </a:xfrm>
          <a:prstGeom prst="rect">
            <a:avLst/>
          </a:prstGeom>
          <a:noFill/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81000" y="6492875"/>
            <a:ext cx="2133600" cy="365125"/>
          </a:xfrm>
        </p:spPr>
        <p:txBody>
          <a:bodyPr/>
          <a:lstStyle/>
          <a:p>
            <a:fld id="{0F0287FC-6EDA-A54F-B130-8CAC62D97B3F}" type="datetime1">
              <a:rPr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18/11/23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52400" y="2971800"/>
            <a:ext cx="2057400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Unit: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Singh   KCA104( </a:t>
            </a:r>
            <a:r>
              <a:rPr lang="it-IT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DiscreteMathematics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Unit 2 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52400" y="3962400"/>
            <a:ext cx="3886200" cy="9513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Mathematics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(KCA 104)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228600" y="5181600"/>
            <a:ext cx="2286000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1st Sem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4C6497AB-B7C2-B7F0-6825-A6798C924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452596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Example Let A be the </a:t>
            </a:r>
            <a:r>
              <a:rPr lang="en-US" altLang="en-US" sz="2400" dirty="0" err="1"/>
              <a:t>poset</a:t>
            </a:r>
            <a:r>
              <a:rPr lang="en-US" altLang="en-US" sz="2400" dirty="0"/>
              <a:t> of non negative real number with the usual partial order ≤ . Then 0 is a minimal element of A. There are no maximal elements of A.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 Example The </a:t>
            </a:r>
            <a:r>
              <a:rPr lang="en-US" altLang="en-US" sz="2400" dirty="0" err="1"/>
              <a:t>poset</a:t>
            </a:r>
            <a:r>
              <a:rPr lang="en-US" altLang="en-US" sz="2400" dirty="0"/>
              <a:t> Z with the usual partial order ≤ has no maximal elements and has no minimal elements</a:t>
            </a:r>
            <a:endParaRPr lang="en-US" alt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979EC-D86B-1B17-F656-EE2D8AE2625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4CE1DBCF-9A68-0D46-B2BD-E1D3DC65130D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A769DEE-4DE1-0AAF-D5D4-E849605B33C8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Extremal Elements of Partially Ordered Sets</a:t>
            </a: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8" name="Slide Number Placeholder 9">
            <a:extLst>
              <a:ext uri="{FF2B5EF4-FFF2-40B4-BE49-F238E27FC236}">
                <a16:creationId xmlns:a16="http://schemas.microsoft.com/office/drawing/2014/main" id="{85E22D00-2BAD-801F-8421-6F8AB607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2A1DE0-54F4-5A43-A855-86C6395C378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E06F1CA6-1D1E-D244-054E-78AAE462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909F4745-B388-BB18-6541-5CE7708F3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4525962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en-US" sz="2200"/>
              <a:t> </a:t>
            </a:r>
            <a:r>
              <a:rPr lang="en-US" altLang="en-US" sz="2600"/>
              <a:t>Greatest element: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/>
              <a:t>	 An element a in A is called a greatest element of A if x ≤ a for all x in A.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600"/>
              <a:t>Least element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00"/>
              <a:t>	 </a:t>
            </a:r>
            <a:r>
              <a:rPr lang="en-US" altLang="en-US" sz="2200"/>
              <a:t>An element a in A is called a least element of A if a ≤ x for all x in A. </a:t>
            </a:r>
          </a:p>
          <a:p>
            <a:pPr eaLnBrk="1" hangingPunct="1">
              <a:buFont typeface="Wingdings" pitchFamily="2" charset="2"/>
              <a:buChar char="§"/>
            </a:pPr>
            <a:endParaRPr lang="en-US" altLang="en-US" sz="22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b="1"/>
              <a:t>Note: </a:t>
            </a:r>
            <a:r>
              <a:rPr lang="en-US" altLang="en-US" sz="2200"/>
              <a:t>an element a of (A, ≤ ) is a greatest (or least) element if and only if it is a least (or greatest) element of (A, ≥ 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82530-FD2A-6DA2-3102-626067D9E92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C641DF9A-D036-D449-A80C-F5CE9E77D6A9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086BEAE-05CD-A945-A803-142992D503E1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Greatest element and Least element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r>
              <a:rPr lang="en-US" sz="3200" dirty="0"/>
              <a:t> 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582" name="Slide Number Placeholder 7">
            <a:extLst>
              <a:ext uri="{FF2B5EF4-FFF2-40B4-BE49-F238E27FC236}">
                <a16:creationId xmlns:a16="http://schemas.microsoft.com/office/drawing/2014/main" id="{276C6655-7B6E-A723-0883-0FB4F94D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B7AA42-8ED4-8B4E-8A09-1D841794B77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FF2C673F-BE7D-D71C-4635-EE20FF5C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8D2BED2C-777F-BF37-3AFA-F3FC26C2E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452596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b="1"/>
              <a:t>Unit element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b="1"/>
              <a:t>	 </a:t>
            </a:r>
            <a:r>
              <a:rPr lang="en-US" altLang="en-US" sz="2200"/>
              <a:t>The greatest element of a poset, if it exists, is denoted by 1 and is often called the unit element.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b="1"/>
              <a:t>Zero element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b="1"/>
              <a:t>	</a:t>
            </a:r>
            <a:r>
              <a:rPr lang="en-US" altLang="en-US" sz="2200"/>
              <a:t>The least element of a poset, if it exists, is denoted by 0 and is often called the zero element.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CDBF-6155-1A22-071D-0F5F9AFCAE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F1F7FDEF-17AD-B846-9BB0-844C1458EFE3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BCB951-BD66-59BC-22A0-287BCF2A7817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Extremal Elements of Partially Ordered Sets</a:t>
            </a: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606" name="Slide Number Placeholder 7">
            <a:extLst>
              <a:ext uri="{FF2B5EF4-FFF2-40B4-BE49-F238E27FC236}">
                <a16:creationId xmlns:a16="http://schemas.microsoft.com/office/drawing/2014/main" id="{92241E70-E1BF-2D28-D7EA-B4410CCF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DFC2F8-BC5E-6740-AFA4-7A2130BC2D3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C74E2FC8-0737-3E22-5B07-A31342A1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>
            <a:extLst>
              <a:ext uri="{FF2B5EF4-FFF2-40B4-BE49-F238E27FC236}">
                <a16:creationId xmlns:a16="http://schemas.microsoft.com/office/drawing/2014/main" id="{24B6CA1B-BC05-73B2-B2B0-4FC3EAD2B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4525962"/>
          </a:xfrm>
        </p:spPr>
        <p:txBody>
          <a:bodyPr rtlCol="0">
            <a:noAutofit/>
          </a:bodyPr>
          <a:lstStyle/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dirty="0"/>
              <a:t>If (A, ≤ ) be a </a:t>
            </a:r>
            <a:r>
              <a:rPr lang="en-US" sz="2200" dirty="0" err="1"/>
              <a:t>poset</a:t>
            </a:r>
            <a:r>
              <a:rPr lang="en-US" sz="2200" dirty="0"/>
              <a:t>, then </a:t>
            </a:r>
          </a:p>
          <a:p>
            <a:pPr marL="457200" indent="-45720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sz="2200" dirty="0"/>
              <a:t>If greatest element exists, then it is unique. </a:t>
            </a:r>
          </a:p>
          <a:p>
            <a:pPr marL="457200" indent="-45720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sz="2200" dirty="0"/>
              <a:t>If least element exists, then it is unique. </a:t>
            </a:r>
          </a:p>
          <a:p>
            <a:pPr marL="457200" indent="-45720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b="1" dirty="0"/>
              <a:t>Proof: </a:t>
            </a:r>
            <a:r>
              <a:rPr lang="en-US" sz="2200" dirty="0"/>
              <a:t>Assume that there are two greatest elements of </a:t>
            </a:r>
            <a:r>
              <a:rPr lang="en-US" sz="2200" dirty="0" err="1"/>
              <a:t>poset</a:t>
            </a:r>
            <a:r>
              <a:rPr lang="en-US" sz="2200" dirty="0"/>
              <a:t> (A, ≤ ), say a and b. </a:t>
            </a:r>
          </a:p>
          <a:p>
            <a:pPr marL="457200" indent="-45720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dirty="0"/>
              <a:t>	Therefore, x ≤ a and x ≤ b, ∀ x ∈ A. </a:t>
            </a:r>
          </a:p>
          <a:p>
            <a:pPr marL="457200" indent="-45720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dirty="0"/>
              <a:t>	∴a ≤ b (b is greatest element) </a:t>
            </a:r>
          </a:p>
          <a:p>
            <a:pPr marL="457200" indent="-45720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dirty="0"/>
              <a:t>	and b ≤ a (a is greatest element) </a:t>
            </a:r>
          </a:p>
          <a:p>
            <a:pPr marL="457200" indent="-45720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dirty="0"/>
              <a:t>	∴by </a:t>
            </a:r>
            <a:r>
              <a:rPr lang="en-US" sz="2200" dirty="0" err="1"/>
              <a:t>antisymmetric</a:t>
            </a:r>
            <a:r>
              <a:rPr lang="en-US" sz="2200" dirty="0"/>
              <a:t> property, a = b.</a:t>
            </a:r>
          </a:p>
          <a:p>
            <a:pPr marL="457200" indent="-45720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dirty="0"/>
              <a:t>	 Similarly, for least element.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23814-F942-28AE-3DBE-9A4D96CD4C3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27B47C6E-57E9-5246-9634-590D1CA73426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D732FE-486F-A07E-5858-F280122DEBF9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Theorem 1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30" name="Slide Number Placeholder 7">
            <a:extLst>
              <a:ext uri="{FF2B5EF4-FFF2-40B4-BE49-F238E27FC236}">
                <a16:creationId xmlns:a16="http://schemas.microsoft.com/office/drawing/2014/main" id="{EC2C808F-22E7-01D3-3E1B-155DE55D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C6D6A3-BE60-5643-A930-AC146AC5F48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93286385-97C2-49FF-FD2A-9BFC14BC3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>
            <a:extLst>
              <a:ext uri="{FF2B5EF4-FFF2-40B4-BE49-F238E27FC236}">
                <a16:creationId xmlns:a16="http://schemas.microsoft.com/office/drawing/2014/main" id="{82C7A214-293E-4DE1-5C44-7A7BC2A1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4525962"/>
          </a:xfrm>
        </p:spPr>
        <p:txBody>
          <a:bodyPr rtlCol="0">
            <a:noAutofit/>
          </a:bodyPr>
          <a:lstStyle/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dirty="0"/>
              <a:t>Let (L,∨, ∧) be a lattice. </a:t>
            </a:r>
          </a:p>
          <a:p>
            <a:pPr marL="457200" indent="-45720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sz="2200" dirty="0"/>
              <a:t>commutative law for join and meet: For a, b ∈ L, </a:t>
            </a:r>
          </a:p>
          <a:p>
            <a:pPr marL="457200" indent="-45720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dirty="0"/>
              <a:t>	a ∨ b = b ∨ a; a ∧ b = b ∧ a </a:t>
            </a:r>
          </a:p>
          <a:p>
            <a:pPr marL="457200" indent="-45720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dirty="0"/>
              <a:t>2.    Associative law for join and meet: For a, b, c ∈ L, </a:t>
            </a:r>
          </a:p>
          <a:p>
            <a:pPr marL="457200" indent="-45720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dirty="0"/>
              <a:t>	(a ∨ b) ∨ c = a ∨ (b ∨ c ); (a ∧ b) ∧ c = a ∧ (b ∧ c ) </a:t>
            </a:r>
          </a:p>
          <a:p>
            <a:pPr marL="457200" indent="-45720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dirty="0"/>
              <a:t>3.    Absorption law for join and meet: For a, b ∈ L, </a:t>
            </a:r>
          </a:p>
          <a:p>
            <a:pPr marL="457200" indent="-45720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dirty="0"/>
              <a:t>	a ∨ (a ∧ b) = a ; a ∧ (a ∨ b) = 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AEC4C-4E1E-13D9-E0BB-07B195C4C63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1B008CDC-2188-924B-AF3D-4148B9EC16ED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763B9D-61FC-0755-0F3C-42F8193F9AC1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Theorem 2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4" name="Slide Number Placeholder 7">
            <a:extLst>
              <a:ext uri="{FF2B5EF4-FFF2-40B4-BE49-F238E27FC236}">
                <a16:creationId xmlns:a16="http://schemas.microsoft.com/office/drawing/2014/main" id="{340DE0EE-4978-3E89-28DC-C212CC02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BBF25A-23F9-5744-82A4-1B09DF38000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ACA20383-4B92-A0EC-FCA3-6278AC1CC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4348EF44-9C4F-651E-E6CA-E06B698DC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525963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 b="1"/>
              <a:t>Proof of 1: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Let a, b ∈ L,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a ∨ b = l.u.b.{a,b} = l.u.b.{b,a} = b ∨ a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a ∧ b = g.l.b.{a,b} = g.l.b.{b,a} = b ∧ a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endParaRPr lang="en-US" altLang="en-US" sz="2200"/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 b="1"/>
              <a:t>Proof of 2: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Let a, b ∈ L,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 b ≤ (a ∨ b) ≤ (a ∨ b) ∨ c and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 c ≤ (a ∨ b) ∨ c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By def. of l.u.b., b ∨ c ≤ (a ∨ b) ∨ c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Also, a ≤ (a ∨ b) ≤ (a ∨ b) ∨ c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∴ a ∨ (b ∨ c ) ≤ (a ∨ b) ∨ c …(1)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endParaRPr lang="en-US" altLang="en-US" sz="2200"/>
          </a:p>
          <a:p>
            <a:pPr algn="just" eaLnBrk="1" hangingPunct="1">
              <a:buFont typeface="Arial" panose="020B0604020202020204" pitchFamily="34" charset="0"/>
              <a:buNone/>
            </a:pPr>
            <a:endParaRPr lang="en-US" altLang="en-US" sz="22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F34BD-2B7F-26AB-F435-BA6F45E20E6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60B93FA9-D53A-AF42-8C35-5F2D154CB337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D86CA23-C790-F605-49D5-91245F91A454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Proof of Theorem 2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8" name="Slide Number Placeholder 7">
            <a:extLst>
              <a:ext uri="{FF2B5EF4-FFF2-40B4-BE49-F238E27FC236}">
                <a16:creationId xmlns:a16="http://schemas.microsoft.com/office/drawing/2014/main" id="{A6B7A790-5553-1EC5-D793-12A7DA46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D1F180-E061-0E41-97EA-6311D5B2DE4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218A5616-9D55-10FD-4071-7153BB9E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CD6BF652-00B8-FDF7-6108-918CBCBE8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4525962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Similarly, we have a ≤ a ∨ (b ∨ c ) and b ≤ b ∨ c ≤ a ∨ (b ∨ c )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By def. of l.u.b., we get a ∨ b ≤ a ∨ (b ∨ c )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Also, c ≤ b ∨ c ≤ a ∨ (b ∨ c )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Hence, (a ∨ b) ∨ c ≤ a ∨ (b ∨ c ) …(2)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Since, ‘≤’ is anti-symmetric, ∴from (1) and (2),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				 (a ∨ b) ∨ c = a ∨ (b ∨ c )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Similarly, we prove for meet: (a ∧ b) ∧ c = a ∧ (b ∧ c 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33BCA-1625-48D9-1AF3-DD01B7D0A0B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D8AAB192-037E-5647-A5A1-E9963E89CB80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52248A7-6BC5-AE34-91FA-77213EDA0954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Proof of Theorem 2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702" name="Slide Number Placeholder 7">
            <a:extLst>
              <a:ext uri="{FF2B5EF4-FFF2-40B4-BE49-F238E27FC236}">
                <a16:creationId xmlns:a16="http://schemas.microsoft.com/office/drawing/2014/main" id="{24ACBBD3-5CAF-871B-5DB5-C1D9F926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770690-4629-6948-A30D-0AD9874C088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D20E6E0E-DD41-6B57-B726-8F6B265A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D3C681D8-A7E1-5EAF-C200-595A7ACB6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4525962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Let a, b ∈ L,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Since, a ≤ a ∨ b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			∴ a ∨ (a ∧ b) = a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Similarly, a ∧ b ≤ and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			∴ a ∧ (a ∨ b) = a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E.g. In D</a:t>
            </a:r>
            <a:r>
              <a:rPr lang="en-US" altLang="en-US" sz="2200" baseline="-25000"/>
              <a:t>20</a:t>
            </a:r>
            <a:r>
              <a:rPr lang="en-US" altLang="en-US" sz="2200"/>
              <a:t>, 2 ∨ (2 ∧ 4) = 2 ∨ (2) = 2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			and 2 ∧ (2 ∨ 4) = 2 ∧ (4) = 2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E945-9DA8-5BFF-D0F1-8AD3C02401E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667A938D-BFEE-A543-83C0-3E3B40726331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71F450E-4D8E-6A92-3BCD-9E0FE939C69B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Proof of (3): Absorption law: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r>
              <a:rPr lang="en-US" sz="3200" dirty="0"/>
              <a:t> 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26" name="Slide Number Placeholder 7">
            <a:extLst>
              <a:ext uri="{FF2B5EF4-FFF2-40B4-BE49-F238E27FC236}">
                <a16:creationId xmlns:a16="http://schemas.microsoft.com/office/drawing/2014/main" id="{1AD16B79-9652-EC62-233A-B6E0B54B7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C8A50C-EDAB-0943-AE01-72268A9016A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90CF99DB-E52D-57EA-B402-0AFA04CE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439A6AB5-1D24-8E02-3F45-12571D02F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4525962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Idempotent laws for join and meet: For a∈ L,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	a ∨ a = a; a ∧ a = a; ∀ a∈ L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Proof: Let a∈ L,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a ∨ a = l.u.b.{a, a} = l.u.b.{a} = a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a ∧ a = g.l.b.{a, a} = g.l.b.{a} = 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25CC3-8623-6F94-C217-B7B83EBC57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0249404A-06EA-034C-B7A6-B25246551F43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04D6ECD-CCB1-E275-AFBF-3C34E2D9921A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Theorem 3: Let (L,∨, ∧) be a lattice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r>
              <a:rPr lang="en-US" sz="3200" dirty="0"/>
              <a:t>.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750" name="Slide Number Placeholder 7">
            <a:extLst>
              <a:ext uri="{FF2B5EF4-FFF2-40B4-BE49-F238E27FC236}">
                <a16:creationId xmlns:a16="http://schemas.microsoft.com/office/drawing/2014/main" id="{5C6149B0-72FC-FA32-0F2B-A096D1DC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55B17E-70BE-524F-8597-4A8E5DF01C8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4A4BFF7C-E6D0-E35A-51D2-BAA840F3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ED68DA6B-AD0C-3CE5-4904-4E3E7FC46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4525962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Let (L,∨, ∧) be a lattice.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Suppose the greatest element 1 and the least element 0 exist, then for x ∈ L, x ∨ 1 = 1; x ∧ 1 = x; x ∨ 0 = x; x ∧ 0 = 0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Proof: Let x∈ L, since 1 is the greatest element and 0 is the least element,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x ∧ 1 ≤ x and x ≤ x ; x ≤ 1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∴x = x ∧ x ≤ x ∧ 1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∴ x ∧ 1 = x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Similarly, we prove other properties.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A0C10-009C-989B-182B-D9643E1E8AF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695CBD6F-5615-334F-A29A-76D6708D9F73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17DE0A-C824-021F-294D-85A952E9BA9E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Theorem 4: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r>
              <a:rPr lang="en-US" sz="3200" dirty="0"/>
              <a:t> 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774" name="Slide Number Placeholder 7">
            <a:extLst>
              <a:ext uri="{FF2B5EF4-FFF2-40B4-BE49-F238E27FC236}">
                <a16:creationId xmlns:a16="http://schemas.microsoft.com/office/drawing/2014/main" id="{858FD157-4358-76E4-E20C-DA362B3A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8C19A3-824D-3B49-B5E4-A761A6CFF8E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9AC732D4-C8F4-0D36-1749-495B9D66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AFC2CEF3-3D70-4701-21C0-33A2711E7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pPr algn="just"/>
            <a:r>
              <a:rPr lang="en-US" altLang="en-US" sz="2200" dirty="0">
                <a:ea typeface="ＭＳ Ｐゴシック"/>
              </a:rPr>
              <a:t>State the algebraic definition of a Boolean algebra.</a:t>
            </a:r>
          </a:p>
          <a:p>
            <a:pPr algn="just"/>
            <a:r>
              <a:rPr lang="en-US" altLang="en-US" sz="2200" dirty="0">
                <a:ea typeface="ＭＳ Ｐゴシック"/>
              </a:rPr>
              <a:t>The objective of unit 2 to solve problems using the algebraic properties of the elements of a Boolean algebra.</a:t>
            </a:r>
            <a:endParaRPr lang="en-US" altLang="en-US" sz="2200" dirty="0">
              <a:ea typeface="ＭＳ Ｐゴシック"/>
              <a:cs typeface="Calibri"/>
            </a:endParaRPr>
          </a:p>
          <a:p>
            <a:pPr algn="just"/>
            <a:r>
              <a:rPr lang="en-US" altLang="en-US" sz="2200" dirty="0">
                <a:ea typeface="ＭＳ Ｐゴシック"/>
              </a:rPr>
              <a:t>Define a poset and find the maximum and minimum elements of subsets of posets when they exist.</a:t>
            </a:r>
            <a:endParaRPr lang="en-US" altLang="en-US" sz="2200" dirty="0">
              <a:ea typeface="ＭＳ Ｐゴシック"/>
              <a:cs typeface="Calibri"/>
            </a:endParaRPr>
          </a:p>
          <a:p>
            <a:pPr algn="just"/>
            <a:r>
              <a:rPr lang="en-US" altLang="en-US" sz="2200" dirty="0">
                <a:ea typeface="ＭＳ Ｐゴシック"/>
              </a:rPr>
              <a:t>Find the supremum and infimum of subsets of posets when they exist.</a:t>
            </a:r>
            <a:endParaRPr lang="en-US" altLang="en-US" sz="2200" dirty="0">
              <a:ea typeface="ＭＳ Ｐゴシック"/>
              <a:cs typeface="Calibri"/>
            </a:endParaRPr>
          </a:p>
          <a:p>
            <a:pPr algn="just"/>
            <a:r>
              <a:rPr lang="en-US" altLang="en-US" sz="2200" dirty="0">
                <a:ea typeface="ＭＳ Ｐゴシック"/>
              </a:rPr>
              <a:t>Define a lattice and identify lattices among </a:t>
            </a:r>
            <a:r>
              <a:rPr lang="en-US" altLang="en-US" sz="2200" dirty="0" err="1">
                <a:ea typeface="ＭＳ Ｐゴシック"/>
              </a:rPr>
              <a:t>posets</a:t>
            </a:r>
            <a:r>
              <a:rPr lang="en-US" altLang="en-US" sz="2200" dirty="0">
                <a:ea typeface="ＭＳ Ｐゴシック"/>
              </a:rPr>
              <a:t>.</a:t>
            </a:r>
            <a:endParaRPr lang="en-US" altLang="en-US" sz="2200" dirty="0">
              <a:ea typeface="ＭＳ Ｐゴシック"/>
              <a:cs typeface="Calibri"/>
            </a:endParaRPr>
          </a:p>
        </p:txBody>
      </p:sp>
      <p:sp>
        <p:nvSpPr>
          <p:cNvPr id="7171" name="Date Placeholder 3">
            <a:extLst>
              <a:ext uri="{FF2B5EF4-FFF2-40B4-BE49-F238E27FC236}">
                <a16:creationId xmlns:a16="http://schemas.microsoft.com/office/drawing/2014/main" id="{A35BB704-EF04-AE87-7879-58DC77881AE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fld id="{2EDFD711-99AB-7B44-AFEA-B3627FCECAFB}" type="datetime1">
              <a:rPr lang="en-IN" altLang="en-US" sz="1200" smtClean="0">
                <a:solidFill>
                  <a:srgbClr val="898989"/>
                </a:solidFill>
              </a:rPr>
              <a:t>18/11/23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172" name="Slide Number Placeholder 5">
            <a:extLst>
              <a:ext uri="{FF2B5EF4-FFF2-40B4-BE49-F238E27FC236}">
                <a16:creationId xmlns:a16="http://schemas.microsoft.com/office/drawing/2014/main" id="{86828350-6221-D19B-BAE5-123EB847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D0050E-C11E-BB40-843E-41653D70AFCB}" type="slidenum">
              <a:rPr lang="en-US" altLang="en-US" sz="1200">
                <a:solidFill>
                  <a:srgbClr val="898989"/>
                </a:solidFill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7FAD8CF-9953-46CB-B729-2AF073273AC8}"/>
              </a:ext>
            </a:extLst>
          </p:cNvPr>
          <p:cNvSpPr txBox="1">
            <a:spLocks/>
          </p:cNvSpPr>
          <p:nvPr/>
        </p:nvSpPr>
        <p:spPr bwMode="auto">
          <a:xfrm>
            <a:off x="1371600" y="0"/>
            <a:ext cx="7772400" cy="685800"/>
          </a:xfrm>
          <a:prstGeom prst="rect">
            <a:avLst/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6AAC5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dk1"/>
                </a:solidFill>
                <a:latin typeface="+mn-lt"/>
              </a:rPr>
              <a:t>Unit Objective</a:t>
            </a:r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931CC7E4-8819-C9EE-BA2B-8066E30A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178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45B99B77-7FF3-2E47-B854-621537522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800600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 dirty="0"/>
              <a:t>Consider a </a:t>
            </a:r>
            <a:r>
              <a:rPr lang="en-US" altLang="en-US" sz="2200" dirty="0" err="1"/>
              <a:t>poset</a:t>
            </a:r>
            <a:r>
              <a:rPr lang="en-US" altLang="en-US" sz="2200" dirty="0"/>
              <a:t> (A, ≤)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 b="1" dirty="0"/>
              <a:t>Upper bound of a and b: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 dirty="0"/>
              <a:t>	An element c in A is called an upper bound of a and b if a ≤ c and b ≤ c for all a, b in A.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 dirty="0"/>
              <a:t> </a:t>
            </a:r>
            <a:r>
              <a:rPr lang="en-US" altLang="en-US" sz="2200" b="1" dirty="0"/>
              <a:t>Least upper bound (</a:t>
            </a:r>
            <a:r>
              <a:rPr lang="en-US" altLang="en-US" sz="2200" b="1" dirty="0" err="1"/>
              <a:t>lub</a:t>
            </a:r>
            <a:r>
              <a:rPr lang="en-US" altLang="en-US" sz="2200" b="1" dirty="0"/>
              <a:t>): </a:t>
            </a:r>
            <a:r>
              <a:rPr lang="en-US" altLang="en-US" sz="2200" dirty="0"/>
              <a:t>smallest of all upper bounds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 b="1" dirty="0"/>
              <a:t>Lower bound of a and b: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 b="1" dirty="0"/>
              <a:t>	</a:t>
            </a:r>
            <a:r>
              <a:rPr lang="en-US" altLang="en-US" sz="2200" dirty="0"/>
              <a:t>An element d in A is called a lower bound of a and b if d ≤ a and d ≤ b for all a, b in A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 b="1" dirty="0"/>
              <a:t>Greatest lower bound (</a:t>
            </a:r>
            <a:r>
              <a:rPr lang="en-US" altLang="en-US" sz="2200" b="1" dirty="0" err="1"/>
              <a:t>glb</a:t>
            </a:r>
            <a:r>
              <a:rPr lang="en-US" altLang="en-US" sz="2200" b="1" dirty="0"/>
              <a:t>)</a:t>
            </a:r>
            <a:r>
              <a:rPr lang="en-US" altLang="en-US" sz="2200" dirty="0"/>
              <a:t>: largest of all lower bounds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endParaRPr lang="en-US" altLang="en-US" sz="2200" dirty="0"/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 dirty="0"/>
              <a:t>Example: </a:t>
            </a:r>
            <a:r>
              <a:rPr lang="en-US" altLang="en-US" sz="2200" i="1" dirty="0"/>
              <a:t>S</a:t>
            </a:r>
            <a:r>
              <a:rPr lang="en-US" altLang="en-US" sz="2200" dirty="0"/>
              <a:t> = {1,3,5,9,15,45} and </a:t>
            </a:r>
            <a:r>
              <a:rPr lang="en-US" altLang="en-US" sz="2200" i="1" dirty="0"/>
              <a:t>P</a:t>
            </a:r>
            <a:r>
              <a:rPr lang="en-US" altLang="en-US" sz="2200" dirty="0"/>
              <a:t> = {3,5}</a:t>
            </a:r>
          </a:p>
          <a:p>
            <a:pPr marL="911225" lvl="2" indent="-225425" algn="just" eaLnBrk="1" hangingPunct="1">
              <a:buFontTx/>
              <a:buChar char="•"/>
            </a:pPr>
            <a:r>
              <a:rPr lang="en-US" altLang="en-US" sz="2200" dirty="0"/>
              <a:t>Upper bounds: 15, 45       </a:t>
            </a:r>
            <a:r>
              <a:rPr lang="en-US" altLang="en-US" sz="2200" dirty="0" err="1"/>
              <a:t>lub</a:t>
            </a:r>
            <a:r>
              <a:rPr lang="en-US" altLang="en-US" sz="2200" dirty="0"/>
              <a:t>: 15  </a:t>
            </a:r>
            <a:r>
              <a:rPr lang="en-US" altLang="en-US" sz="2200" dirty="0" err="1"/>
              <a:t>lb</a:t>
            </a:r>
            <a:r>
              <a:rPr lang="en-US" altLang="en-US" sz="2200" dirty="0"/>
              <a:t>=1   </a:t>
            </a:r>
            <a:r>
              <a:rPr lang="en-US" altLang="en-US" sz="2200" dirty="0" err="1"/>
              <a:t>glb</a:t>
            </a:r>
            <a:r>
              <a:rPr lang="en-US" altLang="en-US" sz="2200" dirty="0"/>
              <a:t> =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21777-8E79-DA37-EB69-9ADA1E2997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9AC840DC-F653-C145-8CF0-CCAB22A0771D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D8D1C8-C056-F809-8B45-6F8E8E551A05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/>
              <a:t>Lower/Upper Bound of a Subset of Set </a:t>
            </a:r>
            <a:r>
              <a:rPr lang="en-US" sz="3000" i="1" dirty="0"/>
              <a:t>S</a:t>
            </a:r>
            <a:r>
              <a:rPr lang="en-US" sz="30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798" name="Slide Number Placeholder 7">
            <a:extLst>
              <a:ext uri="{FF2B5EF4-FFF2-40B4-BE49-F238E27FC236}">
                <a16:creationId xmlns:a16="http://schemas.microsoft.com/office/drawing/2014/main" id="{AC7395ED-27DE-3885-505D-42BB54F3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48EFAE-D1C0-3949-803D-5836A21F8A1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3E87A11A-0FFE-CB91-3916-A2E0D23A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DF50C333-078F-26C6-74F9-345B97708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4525962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Example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	Find all upper and lower bounds of the following subset of A: (a) B</a:t>
            </a:r>
            <a:r>
              <a:rPr lang="en-US" altLang="en-US" sz="2200" baseline="-25000"/>
              <a:t>1</a:t>
            </a:r>
            <a:r>
              <a:rPr lang="en-US" altLang="en-US" sz="2200"/>
              <a:t>={a, b}; B</a:t>
            </a:r>
            <a:r>
              <a:rPr lang="en-US" altLang="en-US" sz="2200" baseline="-25000"/>
              <a:t>2</a:t>
            </a:r>
            <a:r>
              <a:rPr lang="en-US" altLang="en-US" sz="2200"/>
              <a:t>={c, d, e}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endParaRPr lang="en-US" altLang="en-US" sz="22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22D01-A330-AB4D-145F-213D3657F3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9D6CEB47-032A-3444-8494-F6E0DC38755C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CD87AC-69C5-D1F9-2AA9-2738C13BCFFE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Lower/Upper Bound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r>
              <a:rPr lang="en-US" sz="3200" dirty="0"/>
              <a:t> 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4822" name="Picture 7" descr="L6.png">
            <a:extLst>
              <a:ext uri="{FF2B5EF4-FFF2-40B4-BE49-F238E27FC236}">
                <a16:creationId xmlns:a16="http://schemas.microsoft.com/office/drawing/2014/main" id="{DBF7D0C2-035E-58E0-5ED2-F702EFBCF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19400"/>
            <a:ext cx="762158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Slide Number Placeholder 8">
            <a:extLst>
              <a:ext uri="{FF2B5EF4-FFF2-40B4-BE49-F238E27FC236}">
                <a16:creationId xmlns:a16="http://schemas.microsoft.com/office/drawing/2014/main" id="{27E46D24-1487-0FF3-0C79-81ADAA65F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9279DB-42C7-C243-950F-AC9CE464133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55AAB2C-CA51-52E5-0F0E-3FA34F18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6194B6FA-728A-2FAB-140C-F927E5046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4525962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Consider a poset (A, ≤), and a, b in A,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 b="1"/>
              <a:t>Least upper bound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	An element c in A is called a least upper bound of a and b, if (i) c is an upper bound of a and b; i.e. a ≤ c &amp; b ≤ c (ii) if c’ is another upper bound then c ≤ c’.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 b="1"/>
              <a:t>Greatest lower bound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	An element g in A is called a greatest lower bound of a and b, if (i) g is a lower bound of a and b; i.e. g ≤ a &amp; g ≤ b (ii) if g’ is another lower bound then g’ ≤ g.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7402E-4F12-FEB8-C3AA-420E16E9008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D955EDD9-BCB8-2C46-A43F-E8CD536179D2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248C9A3-A122-8DB3-F7E5-E74C5192DB88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Greatest Lower/Least Upper Bound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r>
              <a:rPr lang="en-US" sz="3200" dirty="0"/>
              <a:t> 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846" name="Slide Number Placeholder 7">
            <a:extLst>
              <a:ext uri="{FF2B5EF4-FFF2-40B4-BE49-F238E27FC236}">
                <a16:creationId xmlns:a16="http://schemas.microsoft.com/office/drawing/2014/main" id="{DE4BC7F5-13D0-3BBC-D3E9-D5E6507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42B2F0-A462-B44F-B25D-77670602350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C6D78FB3-492D-5D05-1561-62C1FB1D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>
            <a:extLst>
              <a:ext uri="{FF2B5EF4-FFF2-40B4-BE49-F238E27FC236}">
                <a16:creationId xmlns:a16="http://schemas.microsoft.com/office/drawing/2014/main" id="{8A966407-5342-B35C-DFCB-824C5D6D6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4525962"/>
          </a:xfrm>
        </p:spPr>
        <p:txBody>
          <a:bodyPr rtlCol="0">
            <a:noAutofit/>
          </a:bodyPr>
          <a:lstStyle/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b="1" dirty="0"/>
              <a:t>Example : Find all least upper bounds and all greatest lower bounds of (a) B1={a, b} (b) B2={c, d, e}</a:t>
            </a:r>
          </a:p>
          <a:p>
            <a:pPr marL="457200" indent="-45720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LcParenBoth"/>
              <a:defRPr/>
            </a:pPr>
            <a:r>
              <a:rPr lang="en-US" sz="2200" dirty="0"/>
              <a:t>Since B1 has no lower bounds, it has no greatest lower bounds; </a:t>
            </a:r>
          </a:p>
          <a:p>
            <a:pPr marL="457200" indent="-45720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dirty="0"/>
              <a:t>	However, LUB(B1)=c</a:t>
            </a:r>
          </a:p>
          <a:p>
            <a:pPr marL="457200" indent="-45720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dirty="0"/>
              <a:t>(b)	Since the lower bounds of B2 are c, a and b, </a:t>
            </a:r>
          </a:p>
          <a:p>
            <a:pPr marL="457200" indent="-45720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dirty="0"/>
              <a:t>	we find that GLB(B2)=c The upper bounds </a:t>
            </a:r>
          </a:p>
          <a:p>
            <a:pPr marL="457200" indent="-45720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dirty="0"/>
              <a:t>	of B2 are f, g and h. Since f and g are not </a:t>
            </a:r>
          </a:p>
          <a:p>
            <a:pPr marL="457200" indent="-45720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dirty="0"/>
              <a:t>	comparable, we conclude that B2 has no</a:t>
            </a:r>
          </a:p>
          <a:p>
            <a:pPr marL="457200" indent="-45720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dirty="0"/>
              <a:t>	 least upper bound.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E5DE0-FF75-1C03-4C17-CE65114B5D2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B129866E-2BEB-3B40-93EE-F46E83989041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732C0D9-62D4-897E-8562-1670E7DB0368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Greatest Lower/Least Upper Bound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r>
              <a:rPr lang="en-US" sz="3200" dirty="0"/>
              <a:t> 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6870" name="Picture 7" descr="L7.png">
            <a:extLst>
              <a:ext uri="{FF2B5EF4-FFF2-40B4-BE49-F238E27FC236}">
                <a16:creationId xmlns:a16="http://schemas.microsoft.com/office/drawing/2014/main" id="{40C78294-EC07-5109-9D2E-01236B53F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14600"/>
            <a:ext cx="30480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Slide Number Placeholder 8">
            <a:extLst>
              <a:ext uri="{FF2B5EF4-FFF2-40B4-BE49-F238E27FC236}">
                <a16:creationId xmlns:a16="http://schemas.microsoft.com/office/drawing/2014/main" id="{6B9D2922-4AC5-CFE3-F84D-D766CFE0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FF13CE-ED94-DD49-B79E-4D16ACD9AD7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3C830C98-23D1-383A-7261-2FD5E98F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3404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4CF05724-D02A-BDC8-4471-4F914D545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452596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b="1"/>
              <a:t>Lattice: </a:t>
            </a:r>
            <a:r>
              <a:rPr lang="en-US" altLang="en-US" sz="2200"/>
              <a:t>partially ordered set in which every pair of elements has a unique glb and a unique lub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/>
              <a:t>	</a:t>
            </a:r>
            <a:r>
              <a:rPr lang="en-US" altLang="en-US" sz="2400"/>
              <a:t> </a:t>
            </a:r>
            <a:r>
              <a:rPr lang="en-US" altLang="en-US" sz="2200"/>
              <a:t>LUB({a, b}) by a ∨ b (the join of a and b)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/>
              <a:t> 	GLB({a, b}) by a </a:t>
            </a:r>
            <a:r>
              <a:rPr lang="en-US" altLang="en-US" sz="2200">
                <a:sym typeface="Symbol" pitchFamily="2" charset="2"/>
              </a:rPr>
              <a:t></a:t>
            </a:r>
            <a:r>
              <a:rPr lang="en-US" altLang="en-US" sz="2200"/>
              <a:t> b (the meet of a and b)</a:t>
            </a:r>
          </a:p>
          <a:p>
            <a:pPr lvl="1" eaLnBrk="1" hangingPunct="1"/>
            <a:r>
              <a:rPr lang="en-US" altLang="en-US" sz="2200"/>
              <a:t>Least element: denoted as 0</a:t>
            </a:r>
          </a:p>
          <a:p>
            <a:pPr lvl="1" eaLnBrk="1" hangingPunct="1"/>
            <a:r>
              <a:rPr lang="en-US" altLang="en-US" sz="2200"/>
              <a:t>Greatest element: denoted as 1</a:t>
            </a:r>
          </a:p>
          <a:p>
            <a:pPr lvl="1" eaLnBrk="1" hangingPunct="1"/>
            <a:r>
              <a:rPr lang="en-US" altLang="en-US" sz="2200"/>
              <a:t>For each element a of lattice:  a≤ 1 and 0≤a and </a:t>
            </a:r>
          </a:p>
          <a:p>
            <a:pPr eaLnBrk="1" hangingPunct="1"/>
            <a:endParaRPr lang="en-US" altLang="en-US" sz="22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/>
              <a:t>Example: </a:t>
            </a:r>
          </a:p>
          <a:p>
            <a:pPr eaLnBrk="1" hangingPunct="1"/>
            <a:endParaRPr lang="en-US" altLang="en-US" sz="22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2A564-8E56-16DB-4D38-A4EF99CF583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EE063D40-7657-6040-8A4F-0BE202ACF844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6A856E-382C-A355-879D-ABF50F2DD0A5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Lattice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7894" name="Object 2">
            <a:extLst>
              <a:ext uri="{FF2B5EF4-FFF2-40B4-BE49-F238E27FC236}">
                <a16:creationId xmlns:a16="http://schemas.microsoft.com/office/drawing/2014/main" id="{41B63782-A2C5-464A-2D74-29A9EB9728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6438" y="4186238"/>
          <a:ext cx="1681162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701800" imgH="1689100" progId="Visio.Drawing.11">
                  <p:embed/>
                </p:oleObj>
              </mc:Choice>
              <mc:Fallback>
                <p:oleObj name="Visio" r:id="rId2" imgW="1701800" imgH="1689100" progId="Visio.Drawing.11">
                  <p:embed/>
                  <p:pic>
                    <p:nvPicPr>
                      <p:cNvPr id="37894" name="Object 2">
                        <a:extLst>
                          <a:ext uri="{FF2B5EF4-FFF2-40B4-BE49-F238E27FC236}">
                            <a16:creationId xmlns:a16="http://schemas.microsoft.com/office/drawing/2014/main" id="{41B63782-A2C5-464A-2D74-29A9EB9728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4186238"/>
                        <a:ext cx="1681162" cy="168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3">
            <a:extLst>
              <a:ext uri="{FF2B5EF4-FFF2-40B4-BE49-F238E27FC236}">
                <a16:creationId xmlns:a16="http://schemas.microsoft.com/office/drawing/2014/main" id="{781ED94B-9FBB-E6D8-591C-4251B0A91A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8600" y="3371850"/>
          <a:ext cx="25654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667000" imgH="2374900" progId="Visio.Drawing.11">
                  <p:embed/>
                </p:oleObj>
              </mc:Choice>
              <mc:Fallback>
                <p:oleObj name="Visio" r:id="rId4" imgW="2667000" imgH="2374900" progId="Visio.Drawing.11">
                  <p:embed/>
                  <p:pic>
                    <p:nvPicPr>
                      <p:cNvPr id="37895" name="Object 3">
                        <a:extLst>
                          <a:ext uri="{FF2B5EF4-FFF2-40B4-BE49-F238E27FC236}">
                            <a16:creationId xmlns:a16="http://schemas.microsoft.com/office/drawing/2014/main" id="{781ED94B-9FBB-E6D8-591C-4251B0A91A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00" y="3371850"/>
                        <a:ext cx="25654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Text Box 11">
            <a:extLst>
              <a:ext uri="{FF2B5EF4-FFF2-40B4-BE49-F238E27FC236}">
                <a16:creationId xmlns:a16="http://schemas.microsoft.com/office/drawing/2014/main" id="{D201154A-85F7-43DD-E61C-FA0EA405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5350" y="5722938"/>
            <a:ext cx="808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Lattice</a:t>
            </a:r>
          </a:p>
        </p:txBody>
      </p:sp>
      <p:sp>
        <p:nvSpPr>
          <p:cNvPr id="37897" name="Rectangle 14">
            <a:extLst>
              <a:ext uri="{FF2B5EF4-FFF2-40B4-BE49-F238E27FC236}">
                <a16:creationId xmlns:a16="http://schemas.microsoft.com/office/drawing/2014/main" id="{EFF604B3-5273-78CC-9B26-F9B64A3BF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050" y="5741988"/>
            <a:ext cx="1327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Not a lattice</a:t>
            </a:r>
          </a:p>
        </p:txBody>
      </p:sp>
      <p:sp>
        <p:nvSpPr>
          <p:cNvPr id="37898" name="Slide Number Placeholder 11">
            <a:extLst>
              <a:ext uri="{FF2B5EF4-FFF2-40B4-BE49-F238E27FC236}">
                <a16:creationId xmlns:a16="http://schemas.microsoft.com/office/drawing/2014/main" id="{CF938F55-427E-A7D4-4139-54E95B7B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E1305C-6A44-A94B-A16E-E38943AE9DD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70DEA2C-7247-022F-6A80-DDCFDC400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EA8A5BC2-EC02-22D5-FF0C-F11290974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452596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b="1"/>
              <a:t>Example: </a:t>
            </a:r>
            <a:r>
              <a:rPr lang="en-US" altLang="en-US" sz="2200"/>
              <a:t>Lattice of all subsets of set </a:t>
            </a:r>
            <a:r>
              <a:rPr lang="en-US" altLang="en-US" sz="2200" i="1"/>
              <a:t>S</a:t>
            </a:r>
            <a:r>
              <a:rPr lang="en-US" altLang="en-US" sz="2200"/>
              <a:t> = {</a:t>
            </a:r>
            <a:r>
              <a:rPr lang="en-US" altLang="en-US" sz="2200" i="1"/>
              <a:t>a</a:t>
            </a:r>
            <a:r>
              <a:rPr lang="en-US" altLang="en-US" sz="2200"/>
              <a:t>,</a:t>
            </a:r>
            <a:r>
              <a:rPr lang="en-US" altLang="en-US" sz="2200" i="1"/>
              <a:t>b</a:t>
            </a:r>
            <a:r>
              <a:rPr lang="en-US" altLang="en-US" sz="2200"/>
              <a:t>,</a:t>
            </a:r>
            <a:r>
              <a:rPr lang="en-US" altLang="en-US" sz="2200" i="1"/>
              <a:t>c</a:t>
            </a:r>
            <a:r>
              <a:rPr lang="en-US" altLang="en-US" sz="2200"/>
              <a:t>}, under the ordering relation of set inclusion, where {</a:t>
            </a:r>
            <a:r>
              <a:rPr lang="en-US" altLang="en-US" sz="2200" i="1"/>
              <a:t>a</a:t>
            </a:r>
            <a:r>
              <a:rPr lang="en-US" altLang="en-US" sz="2200"/>
              <a:t>,</a:t>
            </a:r>
            <a:r>
              <a:rPr lang="en-US" altLang="en-US" sz="2200" i="1"/>
              <a:t>b</a:t>
            </a:r>
            <a:r>
              <a:rPr lang="en-US" altLang="en-US" sz="2200"/>
              <a:t>,</a:t>
            </a:r>
            <a:r>
              <a:rPr lang="en-US" altLang="en-US" sz="2200" i="1"/>
              <a:t>c</a:t>
            </a:r>
            <a:r>
              <a:rPr lang="en-US" altLang="en-US" sz="2200"/>
              <a:t>} = 1 and  ɸ  = 0.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9F97A-105A-3F39-F6E5-2E631255DE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D0A5C8B3-0E1A-7A42-B42E-F8BA06263767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8CF3926-1958-B084-22FE-D864E89DC798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Lattice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8918" name="Object 2">
            <a:extLst>
              <a:ext uri="{FF2B5EF4-FFF2-40B4-BE49-F238E27FC236}">
                <a16:creationId xmlns:a16="http://schemas.microsoft.com/office/drawing/2014/main" id="{9807B5DF-E946-561A-4AC9-FC7A4DA04E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9638" y="2190750"/>
          <a:ext cx="197802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993900" imgH="2222500" progId="Visio.Drawing.11">
                  <p:embed/>
                </p:oleObj>
              </mc:Choice>
              <mc:Fallback>
                <p:oleObj name="Visio" r:id="rId2" imgW="1993900" imgH="2222500" progId="Visio.Drawing.11">
                  <p:embed/>
                  <p:pic>
                    <p:nvPicPr>
                      <p:cNvPr id="38918" name="Object 2">
                        <a:extLst>
                          <a:ext uri="{FF2B5EF4-FFF2-40B4-BE49-F238E27FC236}">
                            <a16:creationId xmlns:a16="http://schemas.microsoft.com/office/drawing/2014/main" id="{9807B5DF-E946-561A-4AC9-FC7A4DA04E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9638" y="2190750"/>
                        <a:ext cx="1978025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Slide Number Placeholder 8">
            <a:extLst>
              <a:ext uri="{FF2B5EF4-FFF2-40B4-BE49-F238E27FC236}">
                <a16:creationId xmlns:a16="http://schemas.microsoft.com/office/drawing/2014/main" id="{A3DAD4D3-08BA-02F9-652D-46834457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C4354B-028D-D142-851D-B5E7ADA7F3A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D3F74953-3307-E62A-A0AD-0D05CC6E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A93F9E6E-596F-4B68-2AB7-E50E912F7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452596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b="1"/>
              <a:t>Example: </a:t>
            </a:r>
            <a:r>
              <a:rPr lang="en-US" altLang="en-US" sz="2200"/>
              <a:t>consider the poset (Z</a:t>
            </a:r>
            <a:r>
              <a:rPr lang="en-US" altLang="en-US" sz="2200" baseline="30000"/>
              <a:t>+</a:t>
            </a:r>
            <a:r>
              <a:rPr lang="en-US" altLang="en-US" sz="2200"/>
              <a:t> , ≤), where for a and b in Z</a:t>
            </a:r>
            <a:r>
              <a:rPr lang="en-US" altLang="en-US" sz="2200" baseline="30000"/>
              <a:t>+</a:t>
            </a:r>
            <a:r>
              <a:rPr lang="en-US" altLang="en-US" sz="2200"/>
              <a:t> , a ≤ b if and only if a | b , then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/>
              <a:t>			</a:t>
            </a:r>
            <a:r>
              <a:rPr lang="pt-BR" altLang="en-US" sz="2200"/>
              <a:t> a ∨ b = LCM(a, b)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altLang="en-US" sz="2200"/>
              <a:t>			a</a:t>
            </a:r>
            <a:r>
              <a:rPr lang="pt-BR" altLang="en-US" sz="2200">
                <a:sym typeface="Symbol" pitchFamily="2" charset="2"/>
              </a:rPr>
              <a:t></a:t>
            </a:r>
            <a:r>
              <a:rPr lang="pt-BR" altLang="en-US" sz="2200"/>
              <a:t> b = GCD(a, b)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/>
              <a:t>LCM: least common multiple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/>
              <a:t>GCD: greatest common divisor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A125C-A733-6FB2-9B40-15A87B0C5B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C9556B0B-265F-7440-AA89-C83C831EB604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8A7B63-778D-1391-6390-E960AD0F7B94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Lattice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942" name="Slide Number Placeholder 8">
            <a:extLst>
              <a:ext uri="{FF2B5EF4-FFF2-40B4-BE49-F238E27FC236}">
                <a16:creationId xmlns:a16="http://schemas.microsoft.com/office/drawing/2014/main" id="{EC9A147C-05FA-6043-5188-622854A2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BC3857-3B1B-A344-B05C-BD1CDBD2804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CA0A280B-E2B8-5AA8-65F1-BDC94EBB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F596DB37-04C6-3A60-3C4F-F2C79B0AA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452596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dirty="0"/>
              <a:t>Example: Let n be a positive integer and </a:t>
            </a:r>
            <a:r>
              <a:rPr lang="en-US" altLang="en-US" sz="2200" dirty="0" err="1"/>
              <a:t>D</a:t>
            </a:r>
            <a:r>
              <a:rPr lang="en-US" altLang="en-US" sz="2200" baseline="-25000" dirty="0" err="1"/>
              <a:t>n</a:t>
            </a:r>
            <a:r>
              <a:rPr lang="en-US" altLang="en-US" sz="2200" dirty="0"/>
              <a:t> be the set of all positive divisors of n. Then </a:t>
            </a:r>
            <a:r>
              <a:rPr lang="en-US" altLang="en-US" sz="2200" dirty="0" err="1"/>
              <a:t>D</a:t>
            </a:r>
            <a:r>
              <a:rPr lang="en-US" altLang="en-US" sz="2200" baseline="-25000" dirty="0" err="1"/>
              <a:t>n</a:t>
            </a:r>
            <a:r>
              <a:rPr lang="en-US" altLang="en-US" sz="2200" dirty="0"/>
              <a:t> is a lattice under the relation of divisibility. For instance,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dirty="0"/>
              <a:t>	D</a:t>
            </a:r>
            <a:r>
              <a:rPr lang="en-US" altLang="en-US" sz="2200" baseline="-25000" dirty="0"/>
              <a:t>20</a:t>
            </a:r>
            <a:r>
              <a:rPr lang="en-US" altLang="en-US" sz="2200" dirty="0"/>
              <a:t>= {1,2,4,5,10,20} 			D</a:t>
            </a:r>
            <a:r>
              <a:rPr lang="en-US" altLang="en-US" sz="2200" baseline="-25000" dirty="0"/>
              <a:t>30</a:t>
            </a:r>
            <a:r>
              <a:rPr lang="en-US" altLang="en-US" sz="2200" dirty="0"/>
              <a:t>= {1,2,3,5,6,10,15,30}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216E2-C61C-4669-0967-7DF1630D60B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3C9E87FA-5BDC-DC43-B087-EA50C65F33D8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037A6A-13DC-F2AA-800D-7D9D31E97C87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Lattice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66" name="Picture 7" descr="L8.png">
            <a:extLst>
              <a:ext uri="{FF2B5EF4-FFF2-40B4-BE49-F238E27FC236}">
                <a16:creationId xmlns:a16="http://schemas.microsoft.com/office/drawing/2014/main" id="{FF0BCA49-776B-FD66-3352-62DA1AAE6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43200"/>
            <a:ext cx="2209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8" descr="L9.png">
            <a:extLst>
              <a:ext uri="{FF2B5EF4-FFF2-40B4-BE49-F238E27FC236}">
                <a16:creationId xmlns:a16="http://schemas.microsoft.com/office/drawing/2014/main" id="{054ED673-93ED-09A1-3C37-7F47D0E5B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971800"/>
            <a:ext cx="27146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8" name="Slide Number Placeholder 9">
            <a:extLst>
              <a:ext uri="{FF2B5EF4-FFF2-40B4-BE49-F238E27FC236}">
                <a16:creationId xmlns:a16="http://schemas.microsoft.com/office/drawing/2014/main" id="{8EF7FAD9-FD49-7373-FE55-3C71ECAF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DFA4E9-5725-AC40-95FF-71D891C355C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26CAFC91-BB45-B5A8-2254-5ABD45C4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21F16D70-E65E-68EC-3D02-0C96D4AE4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452596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dirty="0"/>
              <a:t>Example: </a:t>
            </a:r>
            <a:r>
              <a:rPr lang="en-US" altLang="en-US" sz="2400" dirty="0"/>
              <a:t>Example 4 Which of the Hasse diagrams represent lattices? </a:t>
            </a:r>
            <a:endParaRPr lang="en-US" alt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F1BE3-2400-0A82-AF75-C7E59588A3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6A2981AC-1C3A-E949-A553-B6F1C7F6375B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A8413AA-2B58-FA03-54B3-238389DF5FC5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Lattice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990" name="Picture 9" descr="L10.png">
            <a:extLst>
              <a:ext uri="{FF2B5EF4-FFF2-40B4-BE49-F238E27FC236}">
                <a16:creationId xmlns:a16="http://schemas.microsoft.com/office/drawing/2014/main" id="{EA7FC194-9760-CEEC-0C5F-7084F0C71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286000"/>
            <a:ext cx="7783512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1" name="Slide Number Placeholder 10">
            <a:extLst>
              <a:ext uri="{FF2B5EF4-FFF2-40B4-BE49-F238E27FC236}">
                <a16:creationId xmlns:a16="http://schemas.microsoft.com/office/drawing/2014/main" id="{551118E5-7E8E-450D-64D3-92579066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B9DE14-9EDF-C144-B9C6-2926BD8664C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8F9F65C2-0EE1-66AD-F12A-663B69ED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7A12841A-405F-A335-DBFE-B6B9645B2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452596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b="1" dirty="0"/>
              <a:t>Bounded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dirty="0"/>
              <a:t>	A lattice L is said to be bounded if it has a greatest element 1 and a least element 0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dirty="0"/>
              <a:t>For instance: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dirty="0"/>
              <a:t>Example: The lattice P(S) of all subsets of a set S, with the relation containment is bounded. The greatest element is S and the least element is empty set.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dirty="0"/>
              <a:t>Example : The lattice Z</a:t>
            </a:r>
            <a:r>
              <a:rPr lang="en-US" altLang="en-US" sz="2200" baseline="30000" dirty="0"/>
              <a:t>+</a:t>
            </a:r>
            <a:r>
              <a:rPr lang="en-US" altLang="en-US" sz="2200" dirty="0"/>
              <a:t> under the partial order of divisibility is not bounded, since it has a least element 1, but no greatest element.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DAC26-46CE-AF97-82C9-F50A78AB2BD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509E706C-452B-8547-B33C-3ED565878FBC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073A2FA-8286-BEF2-A370-69CFB8943425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Bounded Lattices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086" name="Slide Number Placeholder 7">
            <a:extLst>
              <a:ext uri="{FF2B5EF4-FFF2-40B4-BE49-F238E27FC236}">
                <a16:creationId xmlns:a16="http://schemas.microsoft.com/office/drawing/2014/main" id="{56D21EAD-3BF5-3DA3-2A41-D0EA4E57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5AD5ED-39DD-2A47-9393-58F89AB011D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8D8E8AFA-6FA5-1B2B-868A-C9C75105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8D75CA93-556B-498C-AB14-1B8D9CC51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45259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b="1" dirty="0"/>
              <a:t>Objective is to learn lattices are</a:t>
            </a:r>
          </a:p>
          <a:p>
            <a:pPr>
              <a:defRPr/>
            </a:pPr>
            <a:r>
              <a:rPr lang="en-US" sz="2200" dirty="0"/>
              <a:t>To solve problems using the algebraic properties of the elements of a Boolean algebra.</a:t>
            </a:r>
            <a:endParaRPr lang="en-US" sz="2200" dirty="0">
              <a:cs typeface="Calibri"/>
            </a:endParaRPr>
          </a:p>
          <a:p>
            <a:pPr>
              <a:defRPr/>
            </a:pPr>
            <a:r>
              <a:rPr lang="en-US" sz="2200" dirty="0"/>
              <a:t>define a </a:t>
            </a:r>
            <a:r>
              <a:rPr lang="en-US" sz="2200" dirty="0" err="1"/>
              <a:t>poset</a:t>
            </a:r>
            <a:r>
              <a:rPr lang="en-US" sz="2200" dirty="0"/>
              <a:t> and find the maximum and minimum elements of subsets of </a:t>
            </a:r>
            <a:r>
              <a:rPr lang="en-US" sz="2200" dirty="0" err="1"/>
              <a:t>posets</a:t>
            </a:r>
            <a:r>
              <a:rPr lang="en-US" sz="2200" dirty="0"/>
              <a:t> when they exist.</a:t>
            </a:r>
            <a:endParaRPr lang="en-US" sz="2200" dirty="0">
              <a:cs typeface="Calibri"/>
            </a:endParaRPr>
          </a:p>
          <a:p>
            <a:pPr>
              <a:defRPr/>
            </a:pPr>
            <a:r>
              <a:rPr lang="en-US" sz="2200" dirty="0"/>
              <a:t>define a lattice and identify lattices among </a:t>
            </a:r>
            <a:r>
              <a:rPr lang="en-US" sz="2200" dirty="0" err="1"/>
              <a:t>posets</a:t>
            </a:r>
            <a:r>
              <a:rPr lang="en-US" sz="2200" dirty="0"/>
              <a:t>.</a:t>
            </a:r>
          </a:p>
          <a:p>
            <a:pPr>
              <a:defRPr/>
            </a:pPr>
            <a:r>
              <a:rPr lang="en-US" sz="2200" dirty="0"/>
              <a:t>define and verify distributive property for lattices.</a:t>
            </a:r>
          </a:p>
          <a:p>
            <a:pPr>
              <a:defRPr/>
            </a:pPr>
            <a:r>
              <a:rPr lang="en-US" sz="2200" dirty="0"/>
              <a:t>define a sublattice.</a:t>
            </a:r>
            <a:endParaRPr lang="en-US" sz="2200" dirty="0">
              <a:cs typeface="Calibri"/>
            </a:endParaRPr>
          </a:p>
          <a:p>
            <a:pPr>
              <a:defRPr/>
            </a:pPr>
            <a:r>
              <a:rPr lang="en-US" sz="2200" dirty="0"/>
              <a:t>state the definitions of a bounded lattice and a complete lattice.</a:t>
            </a:r>
          </a:p>
          <a:p>
            <a:pPr>
              <a:defRPr/>
            </a:pPr>
            <a:r>
              <a:rPr lang="en-US" sz="2200" dirty="0"/>
              <a:t>identify bounded and complete lattices.</a:t>
            </a:r>
            <a:endParaRPr lang="en-US" sz="2200" dirty="0">
              <a:cs typeface="Calibri"/>
            </a:endParaRPr>
          </a:p>
          <a:p>
            <a:pPr marL="0" indent="0">
              <a:buNone/>
              <a:defRPr/>
            </a:pPr>
            <a:endParaRPr lang="en-US" sz="2200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8445B-F27E-4132-BAA2-54D5EF78B34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62B2965A-AD73-664A-B8D6-52D1A5838EC6}" type="datetime1">
              <a:rPr lang="en-IN" smtClean="0"/>
              <a:t>18/11/23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508884-6E05-4FB1-AA63-4F062D4C1BC6}"/>
              </a:ext>
            </a:extLst>
          </p:cNvPr>
          <p:cNvSpPr txBox="1">
            <a:spLocks/>
          </p:cNvSpPr>
          <p:nvPr/>
        </p:nvSpPr>
        <p:spPr bwMode="auto">
          <a:xfrm>
            <a:off x="1371600" y="0"/>
            <a:ext cx="7772400" cy="685800"/>
          </a:xfrm>
          <a:prstGeom prst="rect">
            <a:avLst/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6AAC5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lIns="91440" tIns="45720" rIns="91440" bIns="4572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dk1"/>
                </a:solidFill>
                <a:latin typeface="+mn-lt"/>
                <a:cs typeface="Arial"/>
              </a:rPr>
              <a:t>Topic Objective: Lattices(CO2)</a:t>
            </a:r>
            <a:endParaRPr lang="en-US" sz="3200" dirty="0">
              <a:solidFill>
                <a:schemeClr val="dk1"/>
              </a:solidFill>
              <a:cs typeface="Arial"/>
            </a:endParaRPr>
          </a:p>
        </p:txBody>
      </p:sp>
      <p:sp>
        <p:nvSpPr>
          <p:cNvPr id="13318" name="Slide Number Placeholder 7">
            <a:extLst>
              <a:ext uri="{FF2B5EF4-FFF2-40B4-BE49-F238E27FC236}">
                <a16:creationId xmlns:a16="http://schemas.microsoft.com/office/drawing/2014/main" id="{1DBD5525-2AA1-8DBA-FAB0-B83B3D7C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ACE760-8506-624E-99D5-198D6EC1F03F}" type="slidenum">
              <a:rPr lang="en-US" altLang="en-US" sz="1200">
                <a:solidFill>
                  <a:srgbClr val="898989"/>
                </a:solidFill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A97CDCAA-1B09-E97E-4967-D53038EC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3053222D-7C9A-0AF5-9132-99FDEE810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452596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b="1"/>
              <a:t>Distributive</a:t>
            </a:r>
            <a:r>
              <a:rPr lang="en-US" altLang="en-US" sz="2200"/>
              <a:t>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/>
              <a:t>	A lattice (L, ≤) is called distributive if for any elements a, b and c in L we have the following distributive properties: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/>
              <a:t>	1. a ∧ (b ∨ c) = (a ∧ b) ∨ (a ∧ c)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/>
              <a:t>     2. a ∨ (b ∧ c) = (a ∨ b) ∧ (a ∨ c)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/>
              <a:t>If L is not distributive, we say that L is non distributive.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/>
              <a:t>Note: the distributive property holds when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/>
              <a:t>	a. any two of the elements a, b and c are equal or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/>
              <a:t>	 b. when any one of the elements is 0 or I.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55F1C-F8F9-214C-B2E8-8848AACC16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37D66DC7-899F-4B40-A71E-FEB1BBDEE484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B06C530-CE20-4200-90D6-B87538F41871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Distributive Lattices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134" name="Slide Number Placeholder 7">
            <a:extLst>
              <a:ext uri="{FF2B5EF4-FFF2-40B4-BE49-F238E27FC236}">
                <a16:creationId xmlns:a16="http://schemas.microsoft.com/office/drawing/2014/main" id="{FE8F4853-A826-1842-E970-17A4ABD6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B5958F-6CE3-3E4A-AAEB-8ACDA70C885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81B9AA43-2A65-7AC1-3F9A-4022A9C4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0080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62F9E282-F417-4356-27C0-59A8709D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452596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dirty="0"/>
              <a:t>Example For a set S, the lattice P(S) is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dirty="0"/>
              <a:t> distributive, since join and meet each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dirty="0"/>
              <a:t> satisfy the distributive property.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0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0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dirty="0"/>
              <a:t>Example The lattice whose Hasse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dirty="0"/>
              <a:t>diagram shown in adjacent diagram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dirty="0"/>
              <a:t>is distributive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A50E8-0B31-DD6D-3684-72BDF5B85CE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FE31E3E1-9D69-FE42-AF6C-2F749331AF54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C10250-1FB3-6C91-3CE7-FC23249867F1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Distributive Lattices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0182" name="Picture 7" descr="L11.png">
            <a:extLst>
              <a:ext uri="{FF2B5EF4-FFF2-40B4-BE49-F238E27FC236}">
                <a16:creationId xmlns:a16="http://schemas.microsoft.com/office/drawing/2014/main" id="{C0157B36-5431-FF1F-77D7-D4296B7A2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817563"/>
            <a:ext cx="3505200" cy="299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8" descr="L12.png">
            <a:extLst>
              <a:ext uri="{FF2B5EF4-FFF2-40B4-BE49-F238E27FC236}">
                <a16:creationId xmlns:a16="http://schemas.microsoft.com/office/drawing/2014/main" id="{0BE535EC-6097-DDE6-1E18-02EDB2A0B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810000"/>
            <a:ext cx="2695575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4" name="Slide Number Placeholder 9">
            <a:extLst>
              <a:ext uri="{FF2B5EF4-FFF2-40B4-BE49-F238E27FC236}">
                <a16:creationId xmlns:a16="http://schemas.microsoft.com/office/drawing/2014/main" id="{EAE3171C-20DA-4BCE-0DF6-667B6184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5D81A3-4B25-734B-9082-74044D8BDB1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BFA87BDE-77DC-F004-B21B-A7089023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>
            <a:extLst>
              <a:ext uri="{FF2B5EF4-FFF2-40B4-BE49-F238E27FC236}">
                <a16:creationId xmlns:a16="http://schemas.microsoft.com/office/drawing/2014/main" id="{B86623BB-F01D-8DBC-0CB4-9F1694913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4525962"/>
          </a:xfrm>
        </p:spPr>
        <p:txBody>
          <a:bodyPr rtlCol="0">
            <a:normAutofit lnSpcReduction="10000"/>
          </a:bodyPr>
          <a:lstStyle/>
          <a:p>
            <a:pPr eaLnBrk="1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dirty="0"/>
              <a:t>Example :Show that the lattices as follows are non-distributive.</a:t>
            </a:r>
          </a:p>
          <a:p>
            <a:pPr eaLnBrk="1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2400" dirty="0"/>
          </a:p>
          <a:p>
            <a:pPr eaLnBrk="1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2400" dirty="0"/>
          </a:p>
          <a:p>
            <a:pPr eaLnBrk="1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2400" dirty="0"/>
          </a:p>
          <a:p>
            <a:pPr eaLnBrk="1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2400" dirty="0"/>
          </a:p>
          <a:p>
            <a:pPr eaLnBrk="1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2400" dirty="0"/>
          </a:p>
          <a:p>
            <a:pPr eaLnBrk="1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2400" dirty="0"/>
          </a:p>
          <a:p>
            <a:pPr eaLnBrk="1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2400" dirty="0"/>
          </a:p>
          <a:p>
            <a:pPr eaLnBrk="1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2400" dirty="0"/>
          </a:p>
          <a:p>
            <a:pPr eaLnBrk="1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2400" dirty="0"/>
              <a:t>a ∧ ( b ∨ c) = a ∧ I = a </a:t>
            </a:r>
          </a:p>
          <a:p>
            <a:pPr eaLnBrk="1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2400" dirty="0"/>
              <a:t>(a∧ b) ∨(a ∧ c) = b ∨ 0 = b</a:t>
            </a: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9A612-F516-0910-2B5B-40CEECA165F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01C76D1A-A772-344B-93E8-647D4A04FCA8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9994FCA-2341-000B-D5BD-000630BC7D93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Distributive Lattices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r>
              <a:rPr lang="en-US" sz="3200" dirty="0"/>
              <a:t> 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230" name="Slide Number Placeholder 7">
            <a:extLst>
              <a:ext uri="{FF2B5EF4-FFF2-40B4-BE49-F238E27FC236}">
                <a16:creationId xmlns:a16="http://schemas.microsoft.com/office/drawing/2014/main" id="{BD2DB3A3-E2A7-1F29-DE9B-1C44EFFB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D011CF-C4FC-4D45-9378-AABF04AD899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52231" name="Picture 8" descr="L13.png">
            <a:extLst>
              <a:ext uri="{FF2B5EF4-FFF2-40B4-BE49-F238E27FC236}">
                <a16:creationId xmlns:a16="http://schemas.microsoft.com/office/drawing/2014/main" id="{B7994B0C-E3E4-40E4-CC79-55FC92DDC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27241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2" name="Picture 9" descr="L14.png">
            <a:extLst>
              <a:ext uri="{FF2B5EF4-FFF2-40B4-BE49-F238E27FC236}">
                <a16:creationId xmlns:a16="http://schemas.microsoft.com/office/drawing/2014/main" id="{F0C05B5C-75C0-57DF-81DD-19A746D1ED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2105025"/>
            <a:ext cx="226695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3" name="TextBox 10">
            <a:extLst>
              <a:ext uri="{FF2B5EF4-FFF2-40B4-BE49-F238E27FC236}">
                <a16:creationId xmlns:a16="http://schemas.microsoft.com/office/drawing/2014/main" id="{6B2B694F-08B0-5E2C-44B6-A45E3E855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800600"/>
            <a:ext cx="314166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2200"/>
              <a:t>a ∧ ( b ∨ c) = a ∧ I = 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2200"/>
              <a:t>(a∧ b) ∨ (a ∧ c) = 0 ∨ 0 = 0</a:t>
            </a:r>
            <a:endParaRPr lang="en-US" altLang="en-US" sz="220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CB26C2E9-8716-426B-FACA-82E4A18B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843BE4AC-C2AA-4A78-FE16-554B91970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sz="2200" dirty="0"/>
              <a:t>A lattice (L, ≤) is called Modular if for any elements a, b and c in L if b ≤ a then b</a:t>
            </a:r>
            <a:r>
              <a:rPr lang="en-US" altLang="en-US" sz="2200" dirty="0">
                <a:sym typeface="Symbol" pitchFamily="2" charset="2"/>
              </a:rPr>
              <a:t></a:t>
            </a:r>
            <a:r>
              <a:rPr lang="en-US" altLang="en-US" sz="2200" dirty="0"/>
              <a:t> (a</a:t>
            </a:r>
            <a:r>
              <a:rPr lang="en-US" altLang="en-US" sz="2200" dirty="0">
                <a:sym typeface="Symbol" pitchFamily="2" charset="2"/>
              </a:rPr>
              <a:t></a:t>
            </a:r>
            <a:r>
              <a:rPr lang="en-US" altLang="en-US" sz="2200" dirty="0"/>
              <a:t> c) = a</a:t>
            </a:r>
            <a:r>
              <a:rPr lang="en-US" altLang="en-US" sz="2200" dirty="0">
                <a:sym typeface="Symbol" pitchFamily="2" charset="2"/>
              </a:rPr>
              <a:t></a:t>
            </a:r>
            <a:r>
              <a:rPr lang="en-US" altLang="en-US" sz="2200" dirty="0"/>
              <a:t> (b</a:t>
            </a:r>
            <a:r>
              <a:rPr lang="en-US" altLang="en-US" sz="2200" dirty="0">
                <a:sym typeface="Symbol" pitchFamily="2" charset="2"/>
              </a:rPr>
              <a:t> </a:t>
            </a:r>
            <a:r>
              <a:rPr lang="en-US" altLang="en-US" sz="2200" dirty="0"/>
              <a:t> c)</a:t>
            </a:r>
          </a:p>
          <a:p>
            <a:pPr eaLnBrk="1" hangingPunct="1"/>
            <a:endParaRPr lang="en-US" altLang="en-US" sz="2200" i="1" dirty="0"/>
          </a:p>
          <a:p>
            <a:pPr eaLnBrk="1" hangingPunct="1"/>
            <a:r>
              <a:rPr lang="en-US" altLang="en-US" sz="2200" dirty="0"/>
              <a:t>Example For a set S, the lattice P(S) is modular,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dirty="0"/>
              <a:t>	(if B ⊆ A) B ∪ (A ∩ C) = A ∩ (B ∪ C)</a:t>
            </a:r>
            <a:endParaRPr lang="en-US" altLang="en-US" sz="22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5AB27-4260-A413-7E1C-C87D373BD54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FFBF65FC-7637-F944-9520-077AB5D5BA84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445B7E-954C-8190-258F-25A98180ECB6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Modular Lattices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278" name="Slide Number Placeholder 7">
            <a:extLst>
              <a:ext uri="{FF2B5EF4-FFF2-40B4-BE49-F238E27FC236}">
                <a16:creationId xmlns:a16="http://schemas.microsoft.com/office/drawing/2014/main" id="{66D8388C-4148-23EE-E442-4893E669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91D09D-8673-F041-9127-5CA4B3AC3D2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54279" name="Picture 8" descr="L16.png">
            <a:extLst>
              <a:ext uri="{FF2B5EF4-FFF2-40B4-BE49-F238E27FC236}">
                <a16:creationId xmlns:a16="http://schemas.microsoft.com/office/drawing/2014/main" id="{C1CC14B4-4445-C6D0-CF00-79B4DC0EE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819400"/>
            <a:ext cx="3348037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555776A7-C3DB-23BA-3379-75FE1CBE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A9AEC-3421-F347-411C-4C84E82BC6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9BE8BDA2-B3EE-8840-A88A-3DC29B6CF695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7000FC-6B24-B06A-81EC-82CFB82F693E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Example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301" name="Slide Number Placeholder 8">
            <a:extLst>
              <a:ext uri="{FF2B5EF4-FFF2-40B4-BE49-F238E27FC236}">
                <a16:creationId xmlns:a16="http://schemas.microsoft.com/office/drawing/2014/main" id="{6987AA51-4990-8F5F-B842-B4278166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BFA04F-27C5-7F4D-B9B1-FDCD154D481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5302" name="Content Placeholder 9">
            <a:extLst>
              <a:ext uri="{FF2B5EF4-FFF2-40B4-BE49-F238E27FC236}">
                <a16:creationId xmlns:a16="http://schemas.microsoft.com/office/drawing/2014/main" id="{A0A797F6-2F5A-A1ED-67C1-DAFCA01D7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7315200" cy="3886200"/>
          </a:xfrm>
        </p:spPr>
        <p:txBody>
          <a:bodyPr/>
          <a:lstStyle/>
          <a:p>
            <a:pPr eaLnBrk="1" hangingPunct="1"/>
            <a:r>
              <a:rPr lang="en-US" altLang="en-US" sz="2200" dirty="0"/>
              <a:t>Every chain is a modular lattice</a:t>
            </a:r>
          </a:p>
          <a:p>
            <a:pPr eaLnBrk="1" hangingPunct="1"/>
            <a:r>
              <a:rPr lang="en-US" altLang="en-US" sz="2200" dirty="0"/>
              <a:t>Example: Given Hasse diagram of a lattice which is modular</a:t>
            </a:r>
          </a:p>
        </p:txBody>
      </p:sp>
      <p:pic>
        <p:nvPicPr>
          <p:cNvPr id="55303" name="Picture 10" descr="L14.png">
            <a:extLst>
              <a:ext uri="{FF2B5EF4-FFF2-40B4-BE49-F238E27FC236}">
                <a16:creationId xmlns:a16="http://schemas.microsoft.com/office/drawing/2014/main" id="{275E6C31-B0BA-B6CB-D74E-C4A1E5CF7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226695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4" name="TextBox 12">
            <a:extLst>
              <a:ext uri="{FF2B5EF4-FFF2-40B4-BE49-F238E27FC236}">
                <a16:creationId xmlns:a16="http://schemas.microsoft.com/office/drawing/2014/main" id="{C9D81953-5F9C-C492-4D7B-CDBB5DAD6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438400"/>
            <a:ext cx="3314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0 ≤ a i.e. taking b=0;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b ∨ (a ∧ c) = 0 ∨ 0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 a ∧ (b ∨ c) = a ∧ c = 0</a:t>
            </a:r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11CA75A4-FC9D-E930-0E01-958BB507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66217B66-26F6-1E06-4274-ABD9DB55F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452596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b="1" dirty="0"/>
              <a:t>Complement of an element: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dirty="0"/>
              <a:t>	Let L be bounded lattice with greatest element 1 and least element 0, and let a in L.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dirty="0"/>
              <a:t>	 An element b in L is called a complement of a if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dirty="0"/>
              <a:t>	 a ∨ b = 1 and a ∧ b =0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dirty="0"/>
              <a:t>	Note: 0’ = 1 and 1’ = 0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dirty="0"/>
              <a:t> </a:t>
            </a:r>
            <a:r>
              <a:rPr lang="en-US" altLang="en-US" sz="2200" b="1" dirty="0"/>
              <a:t>Complemented Lattice: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dirty="0"/>
              <a:t>	A lattice L is said to be complemented if it is bounded and every element in it has a complement.</a:t>
            </a:r>
            <a:endParaRPr lang="en-US" altLang="en-US" sz="22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EFAEE-1016-4764-7DD8-5031712904D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4E895A13-A005-5046-A099-DC52192DEDA8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B9EECE-BDE6-47D9-0885-660A821178B0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Complemented Lattice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326" name="Slide Number Placeholder 11">
            <a:extLst>
              <a:ext uri="{FF2B5EF4-FFF2-40B4-BE49-F238E27FC236}">
                <a16:creationId xmlns:a16="http://schemas.microsoft.com/office/drawing/2014/main" id="{5F8169D8-80CD-070C-582D-EAA8E38B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22FD82-1943-D044-949A-D3F1C7E1EC5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E3012212-B554-B1A1-9318-223BAC11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</a:t>
            </a:r>
            <a:r>
              <a:rPr lang="en-US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DiscreteMathematics</a:t>
            </a:r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)                  Unit 2 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id="{D06FA342-2DC4-07BC-B640-43DC3454D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452596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b="1" dirty="0"/>
              <a:t>Example</a:t>
            </a:r>
            <a:r>
              <a:rPr lang="en-US" altLang="en-US" sz="2200" dirty="0"/>
              <a:t> : The lattice L=P(S) is such that every element has a complement, since if A in L, then its set complement A has the properties A ∨ A = S and A ∧ A=</a:t>
            </a:r>
            <a:r>
              <a:rPr lang="en-US" altLang="en-US" sz="2200" dirty="0" err="1"/>
              <a:t>ф</a:t>
            </a:r>
            <a:r>
              <a:rPr lang="en-US" altLang="en-US" sz="2200" dirty="0"/>
              <a:t>. That is, the set complement is also the complement in L.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0" i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b="1" dirty="0"/>
              <a:t>Example : </a:t>
            </a:r>
            <a:r>
              <a:rPr lang="en-US" altLang="en-US" sz="2200" dirty="0"/>
              <a:t>complemented lattices where complement of element is not unique</a:t>
            </a:r>
            <a:endParaRPr lang="en-US" altLang="en-US" sz="22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1EF43-521B-2E47-F0CE-43174F40935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B58B120A-3E5F-5A40-B431-9E3ED85D9CB4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690B7C-5336-74B5-6F49-4AF2EF3F6F77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Complemented Lattice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350" name="Slide Number Placeholder 11">
            <a:extLst>
              <a:ext uri="{FF2B5EF4-FFF2-40B4-BE49-F238E27FC236}">
                <a16:creationId xmlns:a16="http://schemas.microsoft.com/office/drawing/2014/main" id="{3C679E7C-A2CF-85A8-2C84-619FC293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F9C02C-F7A2-0741-A2EA-18019931296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57351" name="Picture 7" descr="L17.png">
            <a:extLst>
              <a:ext uri="{FF2B5EF4-FFF2-40B4-BE49-F238E27FC236}">
                <a16:creationId xmlns:a16="http://schemas.microsoft.com/office/drawing/2014/main" id="{1FEDDBCD-AA24-D9B3-F967-6BB716E95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10000"/>
            <a:ext cx="50101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CFEAC20B-8F69-252D-E40C-B8A794FC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</a:t>
            </a:r>
            <a:r>
              <a:rPr lang="en-US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DiscreteMathematics</a:t>
            </a:r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)                  Unit 2 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64A4F31B-8FB9-C29D-9C76-5B707CB96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914400"/>
            <a:ext cx="7258050" cy="5029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en-US" sz="2000" dirty="0"/>
              <a:t>After learning  Boolean algebra students will be able to </a:t>
            </a:r>
            <a:r>
              <a:rPr lang="en-US" sz="2000" dirty="0"/>
              <a:t>Perform the three basic logic operations.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000" dirty="0"/>
              <a:t>Describe the operation of and construct the truth tables for the AND, NAND, OR, and NOR gates, and the NOT (INVERTER) circuit.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000" dirty="0"/>
              <a:t>Implement logic circuits using basic AND, OR, expression for the logic gates and combinations of logic gates. and NOT gates.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000" dirty="0"/>
              <a:t>Appreciate the potential of Boolean algebra to simplify complex logic expressions.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000" dirty="0"/>
              <a:t>Use De-Morgan’s theorems to simplify logic expressions.</a:t>
            </a:r>
          </a:p>
          <a:p>
            <a:pPr algn="just">
              <a:lnSpc>
                <a:spcPct val="150000"/>
              </a:lnSpc>
              <a:defRPr/>
            </a:pPr>
            <a:endParaRPr lang="en-US" altLang="en-US" sz="1600" i="1" dirty="0">
              <a:ea typeface="ＭＳ Ｐゴシック" panose="020B0600070205080204" pitchFamily="34" charset="-12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D2F19-0E8D-6DB5-FF1B-F162C11DD1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04800" y="6172200"/>
            <a:ext cx="2781300" cy="304800"/>
          </a:xfrm>
        </p:spPr>
        <p:txBody>
          <a:bodyPr/>
          <a:lstStyle/>
          <a:p>
            <a:pPr>
              <a:defRPr/>
            </a:pPr>
            <a:fld id="{D246CC9A-A417-4EF6-B655-A92C692D16F8}" type="datetime1">
              <a:rPr lang="en-US"/>
              <a:pPr>
                <a:defRPr/>
              </a:pPr>
              <a:t>11/18/23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F37E28-19E2-F601-738A-30BE39D1B56E}"/>
              </a:ext>
            </a:extLst>
          </p:cNvPr>
          <p:cNvSpPr txBox="1">
            <a:spLocks/>
          </p:cNvSpPr>
          <p:nvPr/>
        </p:nvSpPr>
        <p:spPr bwMode="auto">
          <a:xfrm>
            <a:off x="1085850" y="71439"/>
            <a:ext cx="8058150" cy="514350"/>
          </a:xfrm>
          <a:prstGeom prst="rect">
            <a:avLst/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6AAC5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Topic Objective: Boolean Algebra </a:t>
            </a:r>
            <a:r>
              <a:rPr lang="en-US" sz="2400" dirty="0">
                <a:solidFill>
                  <a:schemeClr val="dk1"/>
                </a:solidFill>
                <a:latin typeface="Times New Roman" pitchFamily="18" charset="0"/>
                <a:ea typeface="ＭＳ Ｐゴシック" charset="0"/>
                <a:cs typeface="Times New Roman" pitchFamily="18" charset="0"/>
              </a:rPr>
              <a:t>(CO2)</a:t>
            </a:r>
          </a:p>
        </p:txBody>
      </p:sp>
      <p:sp>
        <p:nvSpPr>
          <p:cNvPr id="40966" name="Slide Number Placeholder 11">
            <a:extLst>
              <a:ext uri="{FF2B5EF4-FFF2-40B4-BE49-F238E27FC236}">
                <a16:creationId xmlns:a16="http://schemas.microsoft.com/office/drawing/2014/main" id="{6ACADB98-4313-6FEB-FAAD-01864347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3593298-9101-3C41-B859-E715ECEEBA06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pPr/>
              <a:t>37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2">
            <a:extLst>
              <a:ext uri="{FF2B5EF4-FFF2-40B4-BE49-F238E27FC236}">
                <a16:creationId xmlns:a16="http://schemas.microsoft.com/office/drawing/2014/main" id="{6AD41872-B2A6-2274-8E29-79C4EF71B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66800"/>
            <a:ext cx="7500938" cy="409098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algebra which is use for simplifying the presentation &amp; manipulation of propositional logic. </a:t>
            </a:r>
          </a:p>
          <a:p>
            <a:pPr algn="just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known as Switching Algebra. </a:t>
            </a:r>
          </a:p>
          <a:p>
            <a:pPr algn="just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Invented by George Boole in 1854. </a:t>
            </a:r>
          </a:p>
          <a:p>
            <a:pPr algn="just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algebra is mainly use for simplify and manipulate electronic logic circuits in computers.</a:t>
            </a:r>
            <a:endParaRPr lang="en-US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5862D-6226-F993-E37D-079D395592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485900" y="5670550"/>
            <a:ext cx="1600200" cy="273050"/>
          </a:xfrm>
        </p:spPr>
        <p:txBody>
          <a:bodyPr/>
          <a:lstStyle/>
          <a:p>
            <a:pPr>
              <a:defRPr/>
            </a:pPr>
            <a:fld id="{BB2208DF-55AA-4077-A621-A581A4C222BD}" type="datetime1">
              <a:rPr lang="en-US"/>
              <a:pPr>
                <a:defRPr/>
              </a:pPr>
              <a:t>11/18/23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3B7F7EE-AA66-4C39-3E0F-0794F0A25402}"/>
              </a:ext>
            </a:extLst>
          </p:cNvPr>
          <p:cNvSpPr txBox="1">
            <a:spLocks/>
          </p:cNvSpPr>
          <p:nvPr/>
        </p:nvSpPr>
        <p:spPr>
          <a:xfrm>
            <a:off x="1476376" y="136525"/>
            <a:ext cx="7667625" cy="777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Boolean Algebra</a:t>
            </a:r>
            <a:r>
              <a:rPr lang="en-US" sz="2400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(CO2)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990" name="Slide Number Placeholder 11">
            <a:extLst>
              <a:ext uri="{FF2B5EF4-FFF2-40B4-BE49-F238E27FC236}">
                <a16:creationId xmlns:a16="http://schemas.microsoft.com/office/drawing/2014/main" id="{06ABD7D6-D19A-F57D-6858-BB5D057B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3E27F27-E666-BC4D-8387-B54389CAF954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38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ontent Placeholder 2">
            <a:extLst>
              <a:ext uri="{FF2B5EF4-FFF2-40B4-BE49-F238E27FC236}">
                <a16:creationId xmlns:a16="http://schemas.microsoft.com/office/drawing/2014/main" id="{DBD260ED-649B-5783-E61A-195BC9167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1" y="1371600"/>
            <a:ext cx="7629525" cy="4724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denoted by (B, +, ., ‘, 0, 1), where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non-empty set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is the binary operation denoting logical OR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is the binary operation denoting logical AND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 is the unary operation denoting logical NOT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and 1 are distinct elements known as identity elements of + and . operation</a:t>
            </a:r>
          </a:p>
          <a:p>
            <a:pPr algn="just">
              <a:lnSpc>
                <a:spcPct val="15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deals with the binary number system {0,1}.</a:t>
            </a:r>
          </a:p>
          <a:p>
            <a:pPr algn="just">
              <a:lnSpc>
                <a:spcPct val="150000"/>
              </a:lnSpc>
            </a:pP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Truth Table -It is a tabular representation of all the combination of values for input and their corresponding outputs.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77406-A6D2-38BD-8556-B9779209CCE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09600" y="6170612"/>
            <a:ext cx="2476500" cy="185738"/>
          </a:xfrm>
        </p:spPr>
        <p:txBody>
          <a:bodyPr/>
          <a:lstStyle/>
          <a:p>
            <a:pPr>
              <a:defRPr/>
            </a:pPr>
            <a:fld id="{49879532-9E80-472F-A291-14A00D5C28CE}" type="datetime1">
              <a:rPr lang="en-US"/>
              <a:pPr>
                <a:defRPr/>
              </a:pPr>
              <a:t>11/18/23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889722A-8293-0121-0C99-4280E088111F}"/>
              </a:ext>
            </a:extLst>
          </p:cNvPr>
          <p:cNvSpPr txBox="1">
            <a:spLocks/>
          </p:cNvSpPr>
          <p:nvPr/>
        </p:nvSpPr>
        <p:spPr>
          <a:xfrm>
            <a:off x="1085850" y="0"/>
            <a:ext cx="8058150" cy="11001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Basic concepts of  Boolean algebra </a:t>
            </a:r>
            <a:r>
              <a:rPr lang="en-US" sz="2400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(CO2)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14" name="Slide Number Placeholder 11">
            <a:extLst>
              <a:ext uri="{FF2B5EF4-FFF2-40B4-BE49-F238E27FC236}">
                <a16:creationId xmlns:a16="http://schemas.microsoft.com/office/drawing/2014/main" id="{38979293-2778-82FC-5C15-D75B30BC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FD532FD-5989-8841-B113-92E7DDB7CE9E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39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2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2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31D1DA49-808E-C8D6-16A5-B2C941A2A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sz="2200"/>
              <a:t>Partial ordering: reflexive, anti-symmetric and transitive binary relation</a:t>
            </a:r>
            <a:endParaRPr lang="en-US" altLang="en-US" sz="2200" baseline="30000"/>
          </a:p>
          <a:p>
            <a:pPr eaLnBrk="1" hangingPunct="1"/>
            <a:r>
              <a:rPr lang="en-US" altLang="en-US" sz="2200"/>
              <a:t>Example: For </a:t>
            </a:r>
            <a:r>
              <a:rPr lang="en-US" altLang="en-US" sz="2200" i="1"/>
              <a:t>S</a:t>
            </a:r>
            <a:r>
              <a:rPr lang="en-US" altLang="en-US" sz="2200"/>
              <a:t> = {</a:t>
            </a:r>
            <a:r>
              <a:rPr lang="en-US" altLang="en-US" sz="2200" i="1"/>
              <a:t>a</a:t>
            </a:r>
            <a:r>
              <a:rPr lang="en-US" altLang="en-US" sz="2200"/>
              <a:t>,</a:t>
            </a:r>
            <a:r>
              <a:rPr lang="en-US" altLang="en-US" sz="2200" i="1"/>
              <a:t>b</a:t>
            </a:r>
            <a:r>
              <a:rPr lang="en-US" altLang="en-US" sz="2200"/>
              <a:t>,</a:t>
            </a:r>
            <a:r>
              <a:rPr lang="en-US" altLang="en-US" sz="2200" i="1"/>
              <a:t>c</a:t>
            </a:r>
            <a:r>
              <a:rPr lang="en-US" altLang="en-US" sz="2200"/>
              <a:t>}, partial ordering    satisfies</a:t>
            </a:r>
          </a:p>
          <a:p>
            <a:pPr marL="911225" lvl="2" indent="-225425" eaLnBrk="1" hangingPunct="1">
              <a:buFontTx/>
              <a:buChar char="•"/>
            </a:pPr>
            <a:r>
              <a:rPr lang="en-US" altLang="en-US" sz="2200" b="1"/>
              <a:t>Reflexive</a:t>
            </a:r>
            <a:r>
              <a:rPr lang="en-US" altLang="en-US" sz="2200"/>
              <a:t>: </a:t>
            </a:r>
            <a:r>
              <a:rPr lang="en-US" altLang="en-US" sz="2200" i="1"/>
              <a:t>a</a:t>
            </a:r>
            <a:r>
              <a:rPr lang="en-US" altLang="en-US" sz="2200"/>
              <a:t> ≤  </a:t>
            </a:r>
            <a:r>
              <a:rPr lang="en-US" altLang="en-US" sz="2200" i="1"/>
              <a:t>a</a:t>
            </a:r>
          </a:p>
          <a:p>
            <a:pPr marL="911225" lvl="2" indent="-225425" eaLnBrk="1" hangingPunct="1">
              <a:buFontTx/>
              <a:buChar char="•"/>
            </a:pPr>
            <a:r>
              <a:rPr lang="en-US" altLang="en-US" sz="2200" b="1"/>
              <a:t>Anti-Symmetric</a:t>
            </a:r>
            <a:r>
              <a:rPr lang="en-US" altLang="en-US" sz="2200"/>
              <a:t>: </a:t>
            </a:r>
            <a:r>
              <a:rPr lang="en-US" altLang="en-US" sz="2200" i="1"/>
              <a:t>a </a:t>
            </a:r>
            <a:r>
              <a:rPr lang="en-US" altLang="en-US" sz="2200"/>
              <a:t>≤ </a:t>
            </a:r>
            <a:r>
              <a:rPr lang="en-US" altLang="en-US" sz="2200" i="1"/>
              <a:t>b</a:t>
            </a:r>
            <a:r>
              <a:rPr lang="en-US" altLang="en-US" sz="2200"/>
              <a:t> and </a:t>
            </a:r>
            <a:r>
              <a:rPr lang="en-US" altLang="en-US" sz="2200" i="1"/>
              <a:t>b </a:t>
            </a:r>
            <a:r>
              <a:rPr lang="en-US" altLang="en-US" sz="2200"/>
              <a:t>≤</a:t>
            </a:r>
            <a:r>
              <a:rPr lang="en-US" altLang="en-US" sz="2200" i="1"/>
              <a:t>  a</a:t>
            </a:r>
            <a:r>
              <a:rPr lang="en-US" altLang="en-US" sz="2200"/>
              <a:t> imply </a:t>
            </a:r>
            <a:r>
              <a:rPr lang="en-US" altLang="en-US" sz="2200" i="1"/>
              <a:t>a=b</a:t>
            </a:r>
          </a:p>
          <a:p>
            <a:pPr marL="911225" lvl="2" indent="-225425" eaLnBrk="1" hangingPunct="1">
              <a:buFontTx/>
              <a:buChar char="•"/>
            </a:pPr>
            <a:r>
              <a:rPr lang="en-US" altLang="en-US" sz="2200" b="1"/>
              <a:t>Transitive</a:t>
            </a:r>
            <a:r>
              <a:rPr lang="en-US" altLang="en-US" sz="2200"/>
              <a:t>: if </a:t>
            </a:r>
            <a:r>
              <a:rPr lang="en-US" altLang="en-US" sz="2200" i="1"/>
              <a:t>a </a:t>
            </a:r>
            <a:r>
              <a:rPr lang="en-US" altLang="en-US" sz="2200"/>
              <a:t>≤</a:t>
            </a:r>
            <a:r>
              <a:rPr lang="en-US" altLang="en-US" sz="2200" i="1"/>
              <a:t>  b</a:t>
            </a:r>
            <a:r>
              <a:rPr lang="en-US" altLang="en-US" sz="2200"/>
              <a:t> and </a:t>
            </a:r>
            <a:r>
              <a:rPr lang="en-US" altLang="en-US" sz="2200" i="1"/>
              <a:t>b </a:t>
            </a:r>
            <a:r>
              <a:rPr lang="en-US" altLang="en-US" sz="2200"/>
              <a:t>≤</a:t>
            </a:r>
            <a:r>
              <a:rPr lang="en-US" altLang="en-US" sz="2200" i="1"/>
              <a:t> c</a:t>
            </a:r>
            <a:r>
              <a:rPr lang="en-US" altLang="en-US" sz="2200"/>
              <a:t>, then </a:t>
            </a:r>
            <a:r>
              <a:rPr lang="en-US" altLang="en-US" sz="2200" i="1"/>
              <a:t>a</a:t>
            </a:r>
            <a:r>
              <a:rPr lang="en-US" altLang="en-US" sz="2200"/>
              <a:t> ≤</a:t>
            </a:r>
            <a:r>
              <a:rPr lang="en-US" altLang="en-US" sz="2200" i="1"/>
              <a:t>   c</a:t>
            </a:r>
          </a:p>
          <a:p>
            <a:pPr eaLnBrk="1" hangingPunct="1"/>
            <a:endParaRPr lang="en-US" altLang="en-US" sz="2200" i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8699B-0105-2EB0-DBA4-593CEEB19FE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B3906EC0-8D47-184E-B590-E4EB8D1D7430}" type="datetime1">
              <a:rPr lang="en-IN" smtClean="0"/>
              <a:t>18/11/23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7852EA-3579-31C5-D924-E49956F037F5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Partially Ordered Sets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6" name="Slide Number Placeholder 7">
            <a:extLst>
              <a:ext uri="{FF2B5EF4-FFF2-40B4-BE49-F238E27FC236}">
                <a16:creationId xmlns:a16="http://schemas.microsoft.com/office/drawing/2014/main" id="{F72C43A2-011A-E32E-A7DF-A74A8DFB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1B591C-F50E-8743-A06A-5C14728517E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6B51E20C-404D-2824-4805-FB4569AF9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2">
            <a:extLst>
              <a:ext uri="{FF2B5EF4-FFF2-40B4-BE49-F238E27FC236}">
                <a16:creationId xmlns:a16="http://schemas.microsoft.com/office/drawing/2014/main" id="{836E364F-3387-E16C-BFFF-978B96C54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71601"/>
            <a:ext cx="7772400" cy="1789114"/>
          </a:xfrm>
        </p:spPr>
        <p:txBody>
          <a:bodyPr/>
          <a:lstStyle/>
          <a:p>
            <a:pPr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operation is used for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multiplication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symbol (“.”)used for representing AND operation.</a:t>
            </a:r>
          </a:p>
          <a:p>
            <a:pPr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operator has an output 1 if all the inputs are 1 otherwise the output is 0.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0CBA5-0E10-0735-BCA6-5E7E511245C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485900" y="5670550"/>
            <a:ext cx="1600200" cy="273050"/>
          </a:xfrm>
        </p:spPr>
        <p:txBody>
          <a:bodyPr/>
          <a:lstStyle/>
          <a:p>
            <a:pPr>
              <a:defRPr/>
            </a:pPr>
            <a:fld id="{F49F86EB-6B39-43A0-B4A2-E7447F10244C}" type="datetime1">
              <a:rPr lang="en-US"/>
              <a:pPr>
                <a:defRPr/>
              </a:pPr>
              <a:t>11/18/23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0F3BD1-2EAF-4941-5F9F-FD25BC937F0E}"/>
              </a:ext>
            </a:extLst>
          </p:cNvPr>
          <p:cNvSpPr txBox="1">
            <a:spLocks/>
          </p:cNvSpPr>
          <p:nvPr/>
        </p:nvSpPr>
        <p:spPr>
          <a:xfrm>
            <a:off x="1331914" y="0"/>
            <a:ext cx="7812087" cy="107315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Operation</a:t>
            </a:r>
            <a:r>
              <a:rPr lang="en-US" sz="2400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(CO2)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37" name="Slide Number Placeholder 11">
            <a:extLst>
              <a:ext uri="{FF2B5EF4-FFF2-40B4-BE49-F238E27FC236}">
                <a16:creationId xmlns:a16="http://schemas.microsoft.com/office/drawing/2014/main" id="{B0C908BA-E6D8-2093-206E-8E9CD1A0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6EC57EA-E646-0045-94DF-ACCB1E2DB14B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40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63495" name="Picture 7" descr="b1.png">
            <a:extLst>
              <a:ext uri="{FF2B5EF4-FFF2-40B4-BE49-F238E27FC236}">
                <a16:creationId xmlns:a16="http://schemas.microsoft.com/office/drawing/2014/main" id="{ACBB2243-3BCC-4146-1054-91485E3AA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6" y="2857500"/>
            <a:ext cx="50260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0" name="TextBox 9">
            <a:extLst>
              <a:ext uri="{FF2B5EF4-FFF2-40B4-BE49-F238E27FC236}">
                <a16:creationId xmlns:a16="http://schemas.microsoft.com/office/drawing/2014/main" id="{0A4782B7-65D7-C7A1-0AB9-90BA66A84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939" y="3286125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=A.B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ontent Placeholder 2">
            <a:extLst>
              <a:ext uri="{FF2B5EF4-FFF2-40B4-BE49-F238E27FC236}">
                <a16:creationId xmlns:a16="http://schemas.microsoft.com/office/drawing/2014/main" id="{BDD120F0-3864-8F02-037F-69842DBD6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1358901"/>
            <a:ext cx="7715250" cy="1327149"/>
          </a:xfrm>
        </p:spPr>
        <p:txBody>
          <a:bodyPr/>
          <a:lstStyle/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operation is use for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addition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symbol (“+”) used for represent OR operation. </a:t>
            </a:r>
          </a:p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operator has an output 0 if all of the inputs are 0 otherwise the output is 1. </a:t>
            </a:r>
            <a:endParaRPr lang="en-US" alt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10865-A579-BD1C-3B3E-386A774917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485900" y="5670550"/>
            <a:ext cx="1600200" cy="273050"/>
          </a:xfrm>
        </p:spPr>
        <p:txBody>
          <a:bodyPr/>
          <a:lstStyle/>
          <a:p>
            <a:pPr>
              <a:defRPr/>
            </a:pPr>
            <a:fld id="{15F884A1-A4DC-4EE0-A405-286EE5614493}" type="datetime1">
              <a:rPr lang="en-US"/>
              <a:pPr>
                <a:defRPr/>
              </a:pPr>
              <a:t>11/18/23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6682483-39DB-A2B0-A78B-6E00933F8A1A}"/>
              </a:ext>
            </a:extLst>
          </p:cNvPr>
          <p:cNvSpPr txBox="1">
            <a:spLocks/>
          </p:cNvSpPr>
          <p:nvPr/>
        </p:nvSpPr>
        <p:spPr>
          <a:xfrm>
            <a:off x="1085850" y="136526"/>
            <a:ext cx="8058150" cy="9350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 Operation</a:t>
            </a:r>
            <a:r>
              <a:rPr lang="en-US" sz="2400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(CO2)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062" name="Slide Number Placeholder 11">
            <a:extLst>
              <a:ext uri="{FF2B5EF4-FFF2-40B4-BE49-F238E27FC236}">
                <a16:creationId xmlns:a16="http://schemas.microsoft.com/office/drawing/2014/main" id="{1FBA5675-7E36-E31C-202E-78EBDD6F2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FBC8DDF-1014-7040-B4F4-94BC08D3F83A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41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64519" name="Picture 7" descr="b2.png">
            <a:extLst>
              <a:ext uri="{FF2B5EF4-FFF2-40B4-BE49-F238E27FC236}">
                <a16:creationId xmlns:a16="http://schemas.microsoft.com/office/drawing/2014/main" id="{AD73A206-B3FF-222B-D792-1BFF815F0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1" y="2786064"/>
            <a:ext cx="5345113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5" name="TextBox 9">
            <a:extLst>
              <a:ext uri="{FF2B5EF4-FFF2-40B4-BE49-F238E27FC236}">
                <a16:creationId xmlns:a16="http://schemas.microsoft.com/office/drawing/2014/main" id="{60FBE46A-6A3E-CADC-870F-28C384E3B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1" y="3214689"/>
            <a:ext cx="785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=A+B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DF187199-3A15-D5DF-80D1-08B9C9F33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1657350"/>
            <a:ext cx="7600950" cy="97155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NOT gate performs the logical complementation operation.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It is an electronic circuit that generates the reverse of the input signal as output signal.</a:t>
            </a:r>
            <a:endParaRPr lang="en-US" altLang="en-US" sz="1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0B39-E571-4FD6-B672-5469003CFB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485900" y="5670550"/>
            <a:ext cx="1600200" cy="273050"/>
          </a:xfrm>
        </p:spPr>
        <p:txBody>
          <a:bodyPr/>
          <a:lstStyle/>
          <a:p>
            <a:pPr>
              <a:defRPr/>
            </a:pPr>
            <a:fld id="{06CA90DF-34DE-40EF-85DE-4962EB237344}" type="datetime1">
              <a:rPr lang="en-US"/>
              <a:pPr>
                <a:defRPr/>
              </a:pPr>
              <a:t>11/18/23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02A08C-F20A-1DF2-B8D2-B5D95B2AEED6}"/>
              </a:ext>
            </a:extLst>
          </p:cNvPr>
          <p:cNvSpPr txBox="1">
            <a:spLocks/>
          </p:cNvSpPr>
          <p:nvPr/>
        </p:nvSpPr>
        <p:spPr>
          <a:xfrm>
            <a:off x="1085850" y="0"/>
            <a:ext cx="8058150" cy="9715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NOT operation </a:t>
            </a:r>
            <a:r>
              <a:rPr lang="en-US" sz="2400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(CO2)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086" name="Slide Number Placeholder 11">
            <a:extLst>
              <a:ext uri="{FF2B5EF4-FFF2-40B4-BE49-F238E27FC236}">
                <a16:creationId xmlns:a16="http://schemas.microsoft.com/office/drawing/2014/main" id="{02BE25B8-D080-702A-9477-5787B947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89E1DBD-1B90-C94A-98D9-ED934AB34C57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42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46088" name="Picture 9" descr="truth_not.png">
            <a:extLst>
              <a:ext uri="{FF2B5EF4-FFF2-40B4-BE49-F238E27FC236}">
                <a16:creationId xmlns:a16="http://schemas.microsoft.com/office/drawing/2014/main" id="{190FD263-85FC-CCB2-5D77-A86E58C50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213" y="2628900"/>
            <a:ext cx="28321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9" name="TextBox 10">
            <a:extLst>
              <a:ext uri="{FF2B5EF4-FFF2-40B4-BE49-F238E27FC236}">
                <a16:creationId xmlns:a16="http://schemas.microsoft.com/office/drawing/2014/main" id="{110B52C1-6E17-8B63-A8B4-CF1CD6D47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3357564"/>
            <a:ext cx="571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=A’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Content Placeholder 2">
            <a:extLst>
              <a:ext uri="{FF2B5EF4-FFF2-40B4-BE49-F238E27FC236}">
                <a16:creationId xmlns:a16="http://schemas.microsoft.com/office/drawing/2014/main" id="{EDABA9DA-8EAF-DC63-B263-071E7BEA4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00201"/>
            <a:ext cx="7315200" cy="3979863"/>
          </a:xfrm>
        </p:spPr>
        <p:txBody>
          <a:bodyPr/>
          <a:lstStyle/>
          <a:p>
            <a:pPr algn="just"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If a, b, c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 B, then </a:t>
            </a:r>
          </a:p>
          <a:p>
            <a:pPr marL="385763" indent="-385763" algn="just">
              <a:buFont typeface="Arial" panose="020B0604020202020204" pitchFamily="34" charset="0"/>
              <a:buAutoNum type="arabicPeriod"/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Closure Law</a:t>
            </a:r>
          </a:p>
          <a:p>
            <a:pPr marL="685800" lvl="1" indent="-385763" algn="just">
              <a:buFont typeface="+mj-lt"/>
              <a:buAutoNum type="romanLcPeriod"/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a + b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∈ B			ii.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a.b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∈ B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85763" indent="-385763" algn="just">
              <a:buFont typeface="Arial" panose="020B0604020202020204" pitchFamily="34" charset="0"/>
              <a:buAutoNum type="arabicPeriod"/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Commutative Law</a:t>
            </a:r>
          </a:p>
          <a:p>
            <a:pPr marL="685800" lvl="1" indent="-385763" algn="just">
              <a:buFont typeface="+mj-lt"/>
              <a:buAutoNum type="romanLcPeriod"/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a + b = b + a		ii. 	</a:t>
            </a:r>
            <a:r>
              <a:rPr lang="en-US" altLang="en-US" sz="1800" dirty="0" err="1">
                <a:latin typeface="Times New Roman" pitchFamily="18" charset="0"/>
                <a:cs typeface="Times New Roman" pitchFamily="18" charset="0"/>
              </a:rPr>
              <a:t>a.b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 sz="1800" dirty="0" err="1">
                <a:latin typeface="Times New Roman" pitchFamily="18" charset="0"/>
                <a:cs typeface="Times New Roman" pitchFamily="18" charset="0"/>
              </a:rPr>
              <a:t>b.a</a:t>
            </a:r>
            <a:endParaRPr lang="en-US" altLang="en-US" sz="1800" dirty="0">
              <a:latin typeface="Times New Roman" pitchFamily="18" charset="0"/>
              <a:cs typeface="Times New Roman" pitchFamily="18" charset="0"/>
            </a:endParaRPr>
          </a:p>
          <a:p>
            <a:pPr marL="385763" indent="-385763" algn="just">
              <a:buFont typeface="Arial" panose="020B0604020202020204" pitchFamily="34" charset="0"/>
              <a:buAutoNum type="arabicPeriod"/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Distributive Law</a:t>
            </a:r>
          </a:p>
          <a:p>
            <a:pPr marL="685800" lvl="1" indent="-385763" algn="just">
              <a:buFont typeface="+mj-lt"/>
              <a:buAutoNum type="romanLcPeriod"/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a.(b + c) = </a:t>
            </a:r>
            <a:r>
              <a:rPr lang="en-US" altLang="en-US" sz="1800" dirty="0" err="1">
                <a:latin typeface="Times New Roman" pitchFamily="18" charset="0"/>
                <a:cs typeface="Times New Roman" pitchFamily="18" charset="0"/>
              </a:rPr>
              <a:t>a.b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en-US" sz="1800" dirty="0" err="1">
                <a:latin typeface="Times New Roman" pitchFamily="18" charset="0"/>
                <a:cs typeface="Times New Roman" pitchFamily="18" charset="0"/>
              </a:rPr>
              <a:t>a.c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		ii.	a + (</a:t>
            </a:r>
            <a:r>
              <a:rPr lang="en-US" altLang="en-US" sz="1800" dirty="0" err="1">
                <a:latin typeface="Times New Roman" pitchFamily="18" charset="0"/>
                <a:cs typeface="Times New Roman" pitchFamily="18" charset="0"/>
              </a:rPr>
              <a:t>b.c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) = (a + b).(a + c)</a:t>
            </a:r>
          </a:p>
          <a:p>
            <a:pPr marL="385763" indent="-385763" algn="just">
              <a:buFont typeface="Arial" panose="020B0604020202020204" pitchFamily="34" charset="0"/>
              <a:buAutoNum type="arabicPeriod"/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Identity Law</a:t>
            </a:r>
          </a:p>
          <a:p>
            <a:pPr marL="685800" lvl="1" indent="-385763" algn="just">
              <a:buFont typeface="+mj-lt"/>
              <a:buAutoNum type="romanLcPeriod"/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a + 0 = a			ii.	a.1 = a</a:t>
            </a:r>
          </a:p>
          <a:p>
            <a:pPr marL="385763" indent="-385763" algn="just">
              <a:buFont typeface="Arial" panose="020B0604020202020204" pitchFamily="34" charset="0"/>
              <a:buAutoNum type="arabicPeriod"/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Complement Law</a:t>
            </a:r>
          </a:p>
          <a:p>
            <a:pPr marL="685800" lvl="1" indent="-385763" algn="just">
              <a:buFont typeface="+mj-lt"/>
              <a:buAutoNum type="romanLcPeriod"/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a + a’ = 1			ii.	</a:t>
            </a:r>
            <a:r>
              <a:rPr lang="en-US" altLang="en-US" sz="1800" dirty="0" err="1">
                <a:latin typeface="Times New Roman" pitchFamily="18" charset="0"/>
                <a:cs typeface="Times New Roman" pitchFamily="18" charset="0"/>
              </a:rPr>
              <a:t>a.a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’ = 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A9F1D-6313-8DDD-BFEE-52DDDDE1C5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485900" y="5670550"/>
            <a:ext cx="1600200" cy="273050"/>
          </a:xfrm>
        </p:spPr>
        <p:txBody>
          <a:bodyPr/>
          <a:lstStyle/>
          <a:p>
            <a:pPr>
              <a:defRPr/>
            </a:pPr>
            <a:fld id="{15CD7B8A-65FB-4405-89E7-5A99252C5797}" type="datetime1">
              <a:rPr lang="en-US"/>
              <a:pPr>
                <a:defRPr/>
              </a:pPr>
              <a:t>11/18/23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9EB959-4355-E069-C80A-BDBD974B29E6}"/>
              </a:ext>
            </a:extLst>
          </p:cNvPr>
          <p:cNvSpPr txBox="1">
            <a:spLocks/>
          </p:cNvSpPr>
          <p:nvPr/>
        </p:nvSpPr>
        <p:spPr>
          <a:xfrm>
            <a:off x="1028700" y="136525"/>
            <a:ext cx="8115300" cy="12350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Postulates/Axioms of Boolean Algebra (CO2)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10" name="Slide Number Placeholder 11">
            <a:extLst>
              <a:ext uri="{FF2B5EF4-FFF2-40B4-BE49-F238E27FC236}">
                <a16:creationId xmlns:a16="http://schemas.microsoft.com/office/drawing/2014/main" id="{155A02A3-CA4A-1281-2A72-AA046D9C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B8EE9E-2BBC-1B4D-8996-655C4D6787FD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43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5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5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5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55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5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Content Placeholder 2">
            <a:extLst>
              <a:ext uri="{FF2B5EF4-FFF2-40B4-BE49-F238E27FC236}">
                <a16:creationId xmlns:a16="http://schemas.microsoft.com/office/drawing/2014/main" id="{A69C41AB-0283-A17F-17A2-65FF722E1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8" y="1446213"/>
            <a:ext cx="7258050" cy="3486150"/>
          </a:xfrm>
        </p:spPr>
        <p:txBody>
          <a:bodyPr/>
          <a:lstStyle/>
          <a:p>
            <a:pPr algn="just">
              <a:buFont typeface="Arial" panose="020B0604020202020204" pitchFamily="34" charset="0"/>
              <a:buNone/>
              <a:defRPr/>
            </a:pPr>
            <a:endParaRPr lang="en-US" altLang="en-US" sz="1800" dirty="0">
              <a:latin typeface="Times New Roman" pitchFamily="18" charset="0"/>
              <a:cs typeface="Times New Roman" pitchFamily="18" charset="0"/>
            </a:endParaRPr>
          </a:p>
          <a:p>
            <a:pPr marL="385763" indent="-385763" algn="just">
              <a:buNone/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6.      Idempotent Law</a:t>
            </a:r>
          </a:p>
          <a:p>
            <a:pPr marL="685800" lvl="1" indent="-385763" algn="just">
              <a:buFont typeface="+mj-lt"/>
              <a:buAutoNum type="romanLcPeriod"/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a + a = a			ii.	</a:t>
            </a:r>
            <a:r>
              <a:rPr lang="en-US" altLang="en-US" sz="1800" dirty="0" err="1">
                <a:latin typeface="Times New Roman" pitchFamily="18" charset="0"/>
                <a:cs typeface="Times New Roman" pitchFamily="18" charset="0"/>
              </a:rPr>
              <a:t>a.a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 = a</a:t>
            </a:r>
          </a:p>
          <a:p>
            <a:pPr marL="385763" indent="-385763" algn="just">
              <a:buNone/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7.      </a:t>
            </a:r>
            <a:r>
              <a:rPr lang="en-US" altLang="en-US" sz="1800" dirty="0" err="1">
                <a:latin typeface="Times New Roman" pitchFamily="18" charset="0"/>
                <a:cs typeface="Times New Roman" pitchFamily="18" charset="0"/>
              </a:rPr>
              <a:t>Boundedness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 Law</a:t>
            </a:r>
          </a:p>
          <a:p>
            <a:pPr marL="685800" lvl="1" indent="-385763" algn="just">
              <a:buFont typeface="+mj-lt"/>
              <a:buAutoNum type="romanLcPeriod"/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a + 1 = 1			ii. 	a.0 = 0</a:t>
            </a:r>
          </a:p>
          <a:p>
            <a:pPr marL="385763" indent="-385763" algn="just">
              <a:buNone/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8.      Absorption Law</a:t>
            </a:r>
          </a:p>
          <a:p>
            <a:pPr marL="685800" lvl="1" indent="-385763" algn="just">
              <a:buFont typeface="+mj-lt"/>
              <a:buAutoNum type="romanLcPeriod"/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a + </a:t>
            </a:r>
            <a:r>
              <a:rPr lang="en-US" altLang="en-US" sz="1800" dirty="0" err="1">
                <a:latin typeface="Times New Roman" pitchFamily="18" charset="0"/>
                <a:cs typeface="Times New Roman" pitchFamily="18" charset="0"/>
              </a:rPr>
              <a:t>a.b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 = a			ii.	a.(a + b) = a</a:t>
            </a:r>
          </a:p>
          <a:p>
            <a:pPr marL="385763" indent="-385763" algn="just">
              <a:buNone/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9.      Associative Law</a:t>
            </a:r>
          </a:p>
          <a:p>
            <a:pPr marL="685800" lvl="1" indent="-385763" algn="just">
              <a:buFont typeface="+mj-lt"/>
              <a:buAutoNum type="romanLcPeriod"/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a + (b + c) = (a + b) + c	ii.	a.(</a:t>
            </a:r>
            <a:r>
              <a:rPr lang="en-US" altLang="en-US" sz="1800" dirty="0" err="1">
                <a:latin typeface="Times New Roman" pitchFamily="18" charset="0"/>
                <a:cs typeface="Times New Roman" pitchFamily="18" charset="0"/>
              </a:rPr>
              <a:t>b.c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) = (</a:t>
            </a:r>
            <a:r>
              <a:rPr lang="en-US" altLang="en-US" sz="1800" dirty="0" err="1">
                <a:latin typeface="Times New Roman" pitchFamily="18" charset="0"/>
                <a:cs typeface="Times New Roman" pitchFamily="18" charset="0"/>
              </a:rPr>
              <a:t>a.b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).c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62CE7-F671-9D90-9524-883138BD4C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485900" y="5670550"/>
            <a:ext cx="1600200" cy="273050"/>
          </a:xfrm>
        </p:spPr>
        <p:txBody>
          <a:bodyPr/>
          <a:lstStyle/>
          <a:p>
            <a:pPr>
              <a:defRPr/>
            </a:pPr>
            <a:fld id="{5B21FB4F-C359-41D4-8F8B-7398D29CD75D}" type="datetime1">
              <a:rPr lang="en-US"/>
              <a:pPr>
                <a:defRPr/>
              </a:pPr>
              <a:t>11/18/23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D4E53F-C554-C984-CBA0-0A668331F14F}"/>
              </a:ext>
            </a:extLst>
          </p:cNvPr>
          <p:cNvSpPr txBox="1">
            <a:spLocks/>
          </p:cNvSpPr>
          <p:nvPr/>
        </p:nvSpPr>
        <p:spPr>
          <a:xfrm>
            <a:off x="1028700" y="136525"/>
            <a:ext cx="8115300" cy="1158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Postulates/Axioms of Boolean Algebra (CO2)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4" name="Slide Number Placeholder 11">
            <a:extLst>
              <a:ext uri="{FF2B5EF4-FFF2-40B4-BE49-F238E27FC236}">
                <a16:creationId xmlns:a16="http://schemas.microsoft.com/office/drawing/2014/main" id="{5DE23A5A-54AD-58A5-2EB0-7B175155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1CCC2C8-6317-334F-AA0A-31C08FABA134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44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5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5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2F17E-CA1C-9602-161F-9D2A57FCA02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485900" y="5670550"/>
            <a:ext cx="1600200" cy="273050"/>
          </a:xfrm>
        </p:spPr>
        <p:txBody>
          <a:bodyPr/>
          <a:lstStyle/>
          <a:p>
            <a:pPr>
              <a:defRPr/>
            </a:pPr>
            <a:fld id="{D09C8D76-E8B8-463A-B2D9-7DC593DC249F}" type="datetime1">
              <a:rPr lang="en-US"/>
              <a:pPr>
                <a:defRPr/>
              </a:pPr>
              <a:t>11/18/23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CBF65-3C37-EA8F-BBEC-A703940240F8}"/>
              </a:ext>
            </a:extLst>
          </p:cNvPr>
          <p:cNvSpPr txBox="1">
            <a:spLocks/>
          </p:cNvSpPr>
          <p:nvPr/>
        </p:nvSpPr>
        <p:spPr>
          <a:xfrm>
            <a:off x="1028700" y="0"/>
            <a:ext cx="81153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Minimization of Boolean Algebra using laws (CO2)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57" name="Slide Number Placeholder 11">
            <a:extLst>
              <a:ext uri="{FF2B5EF4-FFF2-40B4-BE49-F238E27FC236}">
                <a16:creationId xmlns:a16="http://schemas.microsoft.com/office/drawing/2014/main" id="{8A47B275-8A80-11BC-557D-BE079FBA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E198A2A-3B62-3A4A-879F-8962E7912B1F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45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49159" name="Picture 2">
            <a:extLst>
              <a:ext uri="{FF2B5EF4-FFF2-40B4-BE49-F238E27FC236}">
                <a16:creationId xmlns:a16="http://schemas.microsoft.com/office/drawing/2014/main" id="{1F1BE407-463E-E8A3-FB52-3CFB80C49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5" t="11681" r="4733" b="14343"/>
          <a:stretch>
            <a:fillRect/>
          </a:stretch>
        </p:blipFill>
        <p:spPr bwMode="auto">
          <a:xfrm>
            <a:off x="1196975" y="1392236"/>
            <a:ext cx="7018336" cy="38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TextBox 8">
            <a:extLst>
              <a:ext uri="{FF2B5EF4-FFF2-40B4-BE49-F238E27FC236}">
                <a16:creationId xmlns:a16="http://schemas.microsoft.com/office/drawing/2014/main" id="{D5D6757D-4292-EBCD-F3B4-4DE69A25F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9" y="1608139"/>
            <a:ext cx="4286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1310C-99BA-FBD0-4B25-E4BF68E6B87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485900" y="5670550"/>
            <a:ext cx="1600200" cy="273050"/>
          </a:xfrm>
        </p:spPr>
        <p:txBody>
          <a:bodyPr/>
          <a:lstStyle/>
          <a:p>
            <a:pPr>
              <a:defRPr/>
            </a:pPr>
            <a:fld id="{F4EC087A-E8ED-47FA-9FBA-ADB2CFF8699C}" type="datetime1">
              <a:rPr lang="en-US"/>
              <a:pPr>
                <a:defRPr/>
              </a:pPr>
              <a:t>11/18/23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EE0B0D-80D2-4BC9-9A1B-5013B5E68F0F}"/>
              </a:ext>
            </a:extLst>
          </p:cNvPr>
          <p:cNvSpPr txBox="1">
            <a:spLocks/>
          </p:cNvSpPr>
          <p:nvPr/>
        </p:nvSpPr>
        <p:spPr>
          <a:xfrm>
            <a:off x="1028700" y="136525"/>
            <a:ext cx="8115300" cy="8540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Minimization of Boolean Algebra using laws (CO2)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181" name="Slide Number Placeholder 11">
            <a:extLst>
              <a:ext uri="{FF2B5EF4-FFF2-40B4-BE49-F238E27FC236}">
                <a16:creationId xmlns:a16="http://schemas.microsoft.com/office/drawing/2014/main" id="{A51863C5-F65E-08FC-14CB-9F30F5C6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0922BBA-3B27-614C-B53D-920C5B6D373A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46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50183" name="Picture 2">
            <a:extLst>
              <a:ext uri="{FF2B5EF4-FFF2-40B4-BE49-F238E27FC236}">
                <a16:creationId xmlns:a16="http://schemas.microsoft.com/office/drawing/2014/main" id="{369E02A5-D66A-6BC7-FEFA-6665D54EC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3" t="18790" b="6055"/>
          <a:stretch>
            <a:fillRect/>
          </a:stretch>
        </p:blipFill>
        <p:spPr bwMode="auto">
          <a:xfrm>
            <a:off x="1303338" y="1554164"/>
            <a:ext cx="5357812" cy="3749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4" name="TextBox 8">
            <a:extLst>
              <a:ext uri="{FF2B5EF4-FFF2-40B4-BE49-F238E27FC236}">
                <a16:creationId xmlns:a16="http://schemas.microsoft.com/office/drawing/2014/main" id="{F7EC6487-51A2-7868-68FA-EA4BB4533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63" y="1554164"/>
            <a:ext cx="3746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4DBD1-9C0A-1E88-560D-506EC63AA26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485900" y="5670550"/>
            <a:ext cx="1600200" cy="273050"/>
          </a:xfrm>
        </p:spPr>
        <p:txBody>
          <a:bodyPr/>
          <a:lstStyle/>
          <a:p>
            <a:pPr>
              <a:defRPr/>
            </a:pPr>
            <a:fld id="{8A1593B2-70A5-4FBC-8BC6-AF589F2BC26E}" type="datetime1">
              <a:rPr lang="en-US"/>
              <a:pPr>
                <a:defRPr/>
              </a:pPr>
              <a:t>11/18/23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630C96-A96F-B21A-83E0-7111047C3986}"/>
              </a:ext>
            </a:extLst>
          </p:cNvPr>
          <p:cNvSpPr txBox="1">
            <a:spLocks/>
          </p:cNvSpPr>
          <p:nvPr/>
        </p:nvSpPr>
        <p:spPr>
          <a:xfrm>
            <a:off x="1028700" y="136526"/>
            <a:ext cx="8115300" cy="10001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Minimization of Boolean Algebra using laws (CO2)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05" name="Slide Number Placeholder 11">
            <a:extLst>
              <a:ext uri="{FF2B5EF4-FFF2-40B4-BE49-F238E27FC236}">
                <a16:creationId xmlns:a16="http://schemas.microsoft.com/office/drawing/2014/main" id="{99B8EF41-5BA3-67F7-7097-ECB29111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44BF937-1244-254E-B620-F0E66EC7A992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47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51207" name="Picture 3">
            <a:extLst>
              <a:ext uri="{FF2B5EF4-FFF2-40B4-BE49-F238E27FC236}">
                <a16:creationId xmlns:a16="http://schemas.microsoft.com/office/drawing/2014/main" id="{FFEEDAD9-6C04-415A-7EEC-50AA94E68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4" y="1500189"/>
            <a:ext cx="5946775" cy="331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8" name="TextBox 7">
            <a:extLst>
              <a:ext uri="{FF2B5EF4-FFF2-40B4-BE49-F238E27FC236}">
                <a16:creationId xmlns:a16="http://schemas.microsoft.com/office/drawing/2014/main" id="{90EAED9F-E787-6296-DBE1-DC3298050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313" y="2286000"/>
            <a:ext cx="16430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/>
              <a:t>(Complement law)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endParaRPr lang="en-US" altLang="en-US" sz="1400" dirty="0"/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/>
              <a:t>(Distributive law)</a:t>
            </a:r>
          </a:p>
          <a:p>
            <a:pPr eaLnBrk="1" hangingPunct="1"/>
            <a:r>
              <a:rPr lang="en-US" altLang="en-US" sz="1400" dirty="0"/>
              <a:t>(Complement law)</a:t>
            </a:r>
          </a:p>
        </p:txBody>
      </p:sp>
      <p:sp>
        <p:nvSpPr>
          <p:cNvPr id="51209" name="TextBox 8">
            <a:extLst>
              <a:ext uri="{FF2B5EF4-FFF2-40B4-BE49-F238E27FC236}">
                <a16:creationId xmlns:a16="http://schemas.microsoft.com/office/drawing/2014/main" id="{45F974CF-C846-C925-DCB5-F1B4924D2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0" y="1928814"/>
            <a:ext cx="17145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/>
              <a:t>(Complement law)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/>
              <a:t>(Identity Law)</a:t>
            </a:r>
          </a:p>
        </p:txBody>
      </p:sp>
      <p:sp>
        <p:nvSpPr>
          <p:cNvPr id="51210" name="TextBox 10">
            <a:extLst>
              <a:ext uri="{FF2B5EF4-FFF2-40B4-BE49-F238E27FC236}">
                <a16:creationId xmlns:a16="http://schemas.microsoft.com/office/drawing/2014/main" id="{7B205B3E-E6C0-4BF3-9678-693354F2F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3" y="3714750"/>
            <a:ext cx="16430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/>
              <a:t>(Identity law)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/>
              <a:t>(Complement law)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Content Placeholder 2">
            <a:extLst>
              <a:ext uri="{FF2B5EF4-FFF2-40B4-BE49-F238E27FC236}">
                <a16:creationId xmlns:a16="http://schemas.microsoft.com/office/drawing/2014/main" id="{65BD10CF-839A-4056-0E50-2B78BE345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295400"/>
            <a:ext cx="7258050" cy="4330700"/>
          </a:xfrm>
        </p:spPr>
        <p:txBody>
          <a:bodyPr/>
          <a:lstStyle/>
          <a:p>
            <a:pPr algn="just"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If a, b, c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∈ 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B, then </a:t>
            </a:r>
          </a:p>
          <a:p>
            <a:pPr marL="385763" indent="-385763" algn="just">
              <a:buNone/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1. Uniqueness of  complement</a:t>
            </a:r>
          </a:p>
          <a:p>
            <a:pPr marL="300038" lvl="1" indent="0" algn="just">
              <a:buNone/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  If a + x = 1 and </a:t>
            </a:r>
            <a:r>
              <a:rPr lang="en-US" altLang="en-US" sz="1800" dirty="0" err="1">
                <a:latin typeface="Times New Roman" pitchFamily="18" charset="0"/>
                <a:cs typeface="Times New Roman" pitchFamily="18" charset="0"/>
              </a:rPr>
              <a:t>a.x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 = 0, then x = a’   </a:t>
            </a:r>
          </a:p>
          <a:p>
            <a:pPr marL="385763" indent="-385763" algn="just">
              <a:buNone/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2. Involution Law</a:t>
            </a:r>
          </a:p>
          <a:p>
            <a:pPr marL="300038" lvl="1" indent="0" algn="just">
              <a:buNone/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  (a’)’ = a	</a:t>
            </a:r>
          </a:p>
          <a:p>
            <a:pPr marL="385763" indent="-385763" algn="just">
              <a:buNone/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3. De-Morgan’s Law</a:t>
            </a:r>
          </a:p>
          <a:p>
            <a:pPr marL="700087" lvl="1" indent="-400050" algn="just">
              <a:buAutoNum type="romanLcPeriod"/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(a + b)’ = </a:t>
            </a:r>
            <a:r>
              <a:rPr lang="en-US" altLang="en-US" sz="1800" dirty="0" err="1">
                <a:latin typeface="Times New Roman" pitchFamily="18" charset="0"/>
                <a:cs typeface="Times New Roman" pitchFamily="18" charset="0"/>
              </a:rPr>
              <a:t>a’.b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700087" lvl="1" indent="-400050" algn="just">
              <a:buAutoNum type="romanLcPeriod"/>
              <a:defRPr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1800" dirty="0" err="1">
                <a:latin typeface="Times New Roman" pitchFamily="18" charset="0"/>
                <a:cs typeface="Times New Roman" pitchFamily="18" charset="0"/>
              </a:rPr>
              <a:t>a.b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)’ = a’ + b’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F3FAA-1D3F-3282-08F1-5A00025B76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485900" y="5670550"/>
            <a:ext cx="1600200" cy="273050"/>
          </a:xfrm>
        </p:spPr>
        <p:txBody>
          <a:bodyPr/>
          <a:lstStyle/>
          <a:p>
            <a:pPr>
              <a:defRPr/>
            </a:pPr>
            <a:fld id="{F4E6E705-1DCF-4306-B8DD-1BAE7C9DFE7B}" type="datetime1">
              <a:rPr lang="en-US"/>
              <a:pPr>
                <a:defRPr/>
              </a:pPr>
              <a:t>11/18/23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E42DB3-ECA8-F19A-849C-54332E0C0B92}"/>
              </a:ext>
            </a:extLst>
          </p:cNvPr>
          <p:cNvSpPr txBox="1">
            <a:spLocks/>
          </p:cNvSpPr>
          <p:nvPr/>
        </p:nvSpPr>
        <p:spPr>
          <a:xfrm>
            <a:off x="1028700" y="0"/>
            <a:ext cx="8115300" cy="1066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Other laws of Boolean Algebra (CO2)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230" name="Slide Number Placeholder 11">
            <a:extLst>
              <a:ext uri="{FF2B5EF4-FFF2-40B4-BE49-F238E27FC236}">
                <a16:creationId xmlns:a16="http://schemas.microsoft.com/office/drawing/2014/main" id="{BEF47A28-1578-6706-78D6-EFC6DFF4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BA1D3C5-D8A6-334A-8CEF-CF91449A121F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48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52232" name="Picture 8">
            <a:extLst>
              <a:ext uri="{FF2B5EF4-FFF2-40B4-BE49-F238E27FC236}">
                <a16:creationId xmlns:a16="http://schemas.microsoft.com/office/drawing/2014/main" id="{7B4066F9-0DFA-FB74-2820-CDABD7FA5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1348883"/>
            <a:ext cx="3857625" cy="4061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5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5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BC003-C482-ACED-5F94-DC21500ED8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485900" y="5670550"/>
            <a:ext cx="1600200" cy="273050"/>
          </a:xfrm>
        </p:spPr>
        <p:txBody>
          <a:bodyPr/>
          <a:lstStyle/>
          <a:p>
            <a:pPr>
              <a:defRPr/>
            </a:pPr>
            <a:fld id="{9D8DA97A-11F2-4470-9B73-39392CE88A7F}" type="datetime1">
              <a:rPr lang="en-US"/>
              <a:pPr>
                <a:defRPr/>
              </a:pPr>
              <a:t>11/18/23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E6828B-24C0-571C-40B0-3776678F6E46}"/>
              </a:ext>
            </a:extLst>
          </p:cNvPr>
          <p:cNvSpPr txBox="1">
            <a:spLocks/>
          </p:cNvSpPr>
          <p:nvPr/>
        </p:nvSpPr>
        <p:spPr>
          <a:xfrm>
            <a:off x="1028700" y="136525"/>
            <a:ext cx="8115300" cy="10826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Example of  De-Morgan Law(CO2)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253" name="Slide Number Placeholder 11">
            <a:extLst>
              <a:ext uri="{FF2B5EF4-FFF2-40B4-BE49-F238E27FC236}">
                <a16:creationId xmlns:a16="http://schemas.microsoft.com/office/drawing/2014/main" id="{008DB1E0-EFEC-E65D-2B32-4B0747FA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7B8E3D7-1B7E-7040-834E-4F8A5BF2E7DF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49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53255" name="Picture 2">
            <a:extLst>
              <a:ext uri="{FF2B5EF4-FFF2-40B4-BE49-F238E27FC236}">
                <a16:creationId xmlns:a16="http://schemas.microsoft.com/office/drawing/2014/main" id="{98CCCC58-95C8-5747-9636-5F34C80B9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59"/>
          <a:stretch>
            <a:fillRect/>
          </a:stretch>
        </p:blipFill>
        <p:spPr bwMode="auto">
          <a:xfrm>
            <a:off x="874714" y="1392239"/>
            <a:ext cx="6745286" cy="386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0464A63C-81E7-CB61-DF90-E23BB4D66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sz="2200" dirty="0"/>
              <a:t>Example: </a:t>
            </a:r>
            <a:r>
              <a:rPr lang="en-US" altLang="en-US" sz="2200" i="1" dirty="0"/>
              <a:t>Let A={1,2,3,12} consider the partial order of divisibility on A. Draw the corresponding Hasse </a:t>
            </a:r>
            <a:r>
              <a:rPr lang="en-US" altLang="en-US" sz="2200" i="1" dirty="0" err="1"/>
              <a:t>Daigram</a:t>
            </a:r>
            <a:endParaRPr lang="en-US" altLang="en-US" sz="20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EDC65-5A5B-3DAF-3BF3-539AB8E8EE8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3FA1F032-113C-9740-A4D9-559E9E3E3894}" type="datetime1">
              <a:rPr lang="en-IN" smtClean="0"/>
              <a:t>18/11/23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0AA497-D0EF-096C-E1DD-55FF47378EC6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Partially Ordered Set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90" name="Picture 7" descr="L4.png">
            <a:extLst>
              <a:ext uri="{FF2B5EF4-FFF2-40B4-BE49-F238E27FC236}">
                <a16:creationId xmlns:a16="http://schemas.microsoft.com/office/drawing/2014/main" id="{14881809-393E-8D7D-A4B5-879C3A24F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438400"/>
            <a:ext cx="742950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Slide Number Placeholder 8">
            <a:extLst>
              <a:ext uri="{FF2B5EF4-FFF2-40B4-BE49-F238E27FC236}">
                <a16:creationId xmlns:a16="http://schemas.microsoft.com/office/drawing/2014/main" id="{0B9E0195-3D90-60C7-110A-CAB7CFBD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7BA7B5-EC6E-7E49-B94D-20931C38E4D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DF324DA2-1E5E-FF1A-3280-610B7D10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ontent Placeholder 2">
            <a:extLst>
              <a:ext uri="{FF2B5EF4-FFF2-40B4-BE49-F238E27FC236}">
                <a16:creationId xmlns:a16="http://schemas.microsoft.com/office/drawing/2014/main" id="{6B457527-3C82-3C6B-4E55-FC4821CF9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1479550"/>
            <a:ext cx="7886700" cy="1936750"/>
          </a:xfrm>
        </p:spPr>
        <p:txBody>
          <a:bodyPr/>
          <a:lstStyle/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function is an expression formed with binary variable.</a:t>
            </a:r>
          </a:p>
          <a:p>
            <a:pPr eaLnBrk="1" hangingPunct="1"/>
            <a:r>
              <a:rPr lang="en-US" altLang="en-US" sz="1800" dirty="0"/>
              <a:t>A </a:t>
            </a:r>
            <a:r>
              <a:rPr lang="en-US" altLang="en-US" sz="1800" dirty="0" err="1"/>
              <a:t>boolean</a:t>
            </a:r>
            <a:r>
              <a:rPr lang="en-US" altLang="en-US" sz="1800" dirty="0"/>
              <a:t> function is a specific </a:t>
            </a:r>
            <a:r>
              <a:rPr lang="en-US" altLang="en-US" sz="1800" dirty="0" err="1"/>
              <a:t>boolean</a:t>
            </a:r>
            <a:r>
              <a:rPr lang="en-US" altLang="en-US" sz="1800" dirty="0"/>
              <a:t> expression.</a:t>
            </a:r>
          </a:p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combination of Boolean operators such as AND, OR &amp; NOT operators.</a:t>
            </a:r>
          </a:p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possible subscript/ expression can be named as F.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F= X.( X’+Y)=X.Y</a:t>
            </a:r>
            <a:endParaRPr lang="en-US" alt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27BE7-881F-3BFA-83C7-7E089FBBC1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628900" cy="196850"/>
          </a:xfrm>
        </p:spPr>
        <p:txBody>
          <a:bodyPr/>
          <a:lstStyle/>
          <a:p>
            <a:pPr>
              <a:defRPr/>
            </a:pPr>
            <a:fld id="{20C8AFC0-0E22-4693-921A-EF5AF2E62341}" type="datetime1">
              <a:rPr lang="en-US"/>
              <a:pPr>
                <a:defRPr/>
              </a:pPr>
              <a:t>11/18/23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892850A-30D6-53D3-EDE7-5A04B8831A02}"/>
              </a:ext>
            </a:extLst>
          </p:cNvPr>
          <p:cNvSpPr txBox="1">
            <a:spLocks/>
          </p:cNvSpPr>
          <p:nvPr/>
        </p:nvSpPr>
        <p:spPr>
          <a:xfrm>
            <a:off x="1085850" y="0"/>
            <a:ext cx="8058150" cy="1066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Boolean Function</a:t>
            </a:r>
            <a:r>
              <a:rPr lang="en-US" sz="2400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(CO2)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278" name="Slide Number Placeholder 11">
            <a:extLst>
              <a:ext uri="{FF2B5EF4-FFF2-40B4-BE49-F238E27FC236}">
                <a16:creationId xmlns:a16="http://schemas.microsoft.com/office/drawing/2014/main" id="{D76B84AC-8784-D975-C986-47183F0F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9C416CA-39D9-D140-BB8E-2DB0432BC2D0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50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67591" name="Picture 7" descr="b3.png">
            <a:extLst>
              <a:ext uri="{FF2B5EF4-FFF2-40B4-BE49-F238E27FC236}">
                <a16:creationId xmlns:a16="http://schemas.microsoft.com/office/drawing/2014/main" id="{8D4E1410-05DD-2555-06B7-8106E986E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3416300"/>
            <a:ext cx="4787900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2" name="TextBox 8">
            <a:extLst>
              <a:ext uri="{FF2B5EF4-FFF2-40B4-BE49-F238E27FC236}">
                <a16:creationId xmlns:a16="http://schemas.microsoft.com/office/drawing/2014/main" id="{F4A94A02-DB2C-F5C4-FCA1-F5EB70A7E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5314951"/>
            <a:ext cx="34512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Truth table for Boolean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build="p"/>
      <p:bldP spid="6759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Content Placeholder 2">
            <a:extLst>
              <a:ext uri="{FF2B5EF4-FFF2-40B4-BE49-F238E27FC236}">
                <a16:creationId xmlns:a16="http://schemas.microsoft.com/office/drawing/2014/main" id="{D951BC4C-42F8-E9E2-94AA-DC6BF8877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4525962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en-US" altLang="en-US" sz="2200" dirty="0"/>
              <a:t>Computer carries out all operations by the combination of signals that pass through standard blocks of built-in circuits.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altLang="en-US" sz="2200" dirty="0"/>
              <a:t>Logic gate is an elementary building block of digital electronic circuits that operates one or more input signals to produce standard output. </a:t>
            </a:r>
            <a:endParaRPr lang="en-US" altLang="en-US" sz="2200" dirty="0">
              <a:cs typeface="Calibri"/>
            </a:endParaRP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altLang="en-US" sz="2200" dirty="0"/>
              <a:t>The common use of logic gate elements is to act as switch. </a:t>
            </a:r>
            <a:endParaRPr lang="en-US" altLang="en-US" sz="2200" dirty="0">
              <a:cs typeface="Calibri"/>
            </a:endParaRP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altLang="en-US" sz="2200" dirty="0"/>
              <a:t>In computer logic gates are used to implement Boolean functions.</a:t>
            </a:r>
            <a:endParaRPr lang="en-US" altLang="en-US" sz="22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71487-80DE-7AEC-BDA3-01F8EE66695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AE040234-6B87-1F4E-9208-A17A834DB8E3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8B1767-0724-704D-A197-6FFA69A17045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Logic Gate 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614" name="Slide Number Placeholder 11">
            <a:extLst>
              <a:ext uri="{FF2B5EF4-FFF2-40B4-BE49-F238E27FC236}">
                <a16:creationId xmlns:a16="http://schemas.microsoft.com/office/drawing/2014/main" id="{D2B857E2-E4DE-26E6-4722-D6063A15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F6B5EA-176E-0443-9073-F7BD3D96CFC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7A49B719-41C8-2123-8083-AE60F42A4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Content Placeholder 2">
            <a:extLst>
              <a:ext uri="{FF2B5EF4-FFF2-40B4-BE49-F238E27FC236}">
                <a16:creationId xmlns:a16="http://schemas.microsoft.com/office/drawing/2014/main" id="{3E6F4373-082C-673E-37B5-61EB23299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4525962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en-US" sz="2200" i="1"/>
              <a:t>AND Gate</a:t>
            </a:r>
          </a:p>
          <a:p>
            <a:pPr eaLnBrk="1" hangingPunct="1">
              <a:buFont typeface="Wingdings" pitchFamily="2" charset="2"/>
              <a:buChar char="§"/>
            </a:pPr>
            <a:endParaRPr lang="en-US" altLang="en-US" sz="2200" i="1"/>
          </a:p>
          <a:p>
            <a:pPr eaLnBrk="1" hangingPunct="1">
              <a:buFont typeface="Wingdings" pitchFamily="2" charset="2"/>
              <a:buChar char="§"/>
            </a:pPr>
            <a:endParaRPr lang="en-US" altLang="en-US" sz="2200" i="1"/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200" i="1"/>
              <a:t>OR Gate</a:t>
            </a:r>
          </a:p>
          <a:p>
            <a:pPr eaLnBrk="1" hangingPunct="1">
              <a:buFont typeface="Wingdings" pitchFamily="2" charset="2"/>
              <a:buChar char="§"/>
            </a:pPr>
            <a:endParaRPr lang="en-US" altLang="en-US" sz="2200" i="1"/>
          </a:p>
          <a:p>
            <a:pPr eaLnBrk="1" hangingPunct="1">
              <a:buFont typeface="Wingdings" pitchFamily="2" charset="2"/>
              <a:buChar char="§"/>
            </a:pPr>
            <a:endParaRPr lang="en-US" altLang="en-US" sz="2200" i="1"/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200" i="1"/>
              <a:t>NOT Gate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76C45-9588-5564-DB0F-5716533DCA8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C1C9EA6A-B698-BF4F-ADE0-056056530A3E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9B6DE6-190E-DBDF-08AC-5BE5324F5FF3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Type of Logic Gates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638" name="Slide Number Placeholder 11">
            <a:extLst>
              <a:ext uri="{FF2B5EF4-FFF2-40B4-BE49-F238E27FC236}">
                <a16:creationId xmlns:a16="http://schemas.microsoft.com/office/drawing/2014/main" id="{A05FE9C0-B52A-F9CA-A91D-A85ECF85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EAD50F-BACE-184D-94FD-9E74BDF3B09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69639" name="Picture 7" descr="and_logic.jpg">
            <a:extLst>
              <a:ext uri="{FF2B5EF4-FFF2-40B4-BE49-F238E27FC236}">
                <a16:creationId xmlns:a16="http://schemas.microsoft.com/office/drawing/2014/main" id="{BB6230D9-C5DE-D48A-57F4-E8E0134C8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991" y="1215414"/>
            <a:ext cx="1965048" cy="81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0" name="Picture 8" descr="or_logic.jpg">
            <a:extLst>
              <a:ext uri="{FF2B5EF4-FFF2-40B4-BE49-F238E27FC236}">
                <a16:creationId xmlns:a16="http://schemas.microsoft.com/office/drawing/2014/main" id="{5512EBBE-C246-168E-7B16-82C5819A1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585" y="2335222"/>
            <a:ext cx="2120880" cy="756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1" name="Picture 9" descr="not_logic.jpg">
            <a:extLst>
              <a:ext uri="{FF2B5EF4-FFF2-40B4-BE49-F238E27FC236}">
                <a16:creationId xmlns:a16="http://schemas.microsoft.com/office/drawing/2014/main" id="{D56C2783-81C2-C451-6410-264883230E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798" y="3360846"/>
            <a:ext cx="2129873" cy="1074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AAE59660-11E1-C4EC-56E7-F959139E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id="{ED5295A1-F8A4-23B9-0E1F-E293C098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4525962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en-US" sz="2200"/>
              <a:t>AND gate is use for logical multiplication input signals.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200"/>
              <a:t>If the input values for an AND gate are 1 then the output is 1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/>
              <a:t>     otherwise the output is 0.</a:t>
            </a:r>
            <a:endParaRPr lang="en-US" altLang="en-US" sz="2200" i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52CC-5589-640A-681F-CB4D18BFACF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C1A244FA-708E-CC44-A2A5-E9CBD1450B06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316683-C563-E419-7B9A-F9F3D9FDD0E0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AND Gate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662" name="Slide Number Placeholder 11">
            <a:extLst>
              <a:ext uri="{FF2B5EF4-FFF2-40B4-BE49-F238E27FC236}">
                <a16:creationId xmlns:a16="http://schemas.microsoft.com/office/drawing/2014/main" id="{7941D8BF-EDDA-9ABE-DBEC-EB8D8DAD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235143-B352-1B42-A3D2-7D5935F86EF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70663" name="Picture 7" descr="b4.png">
            <a:extLst>
              <a:ext uri="{FF2B5EF4-FFF2-40B4-BE49-F238E27FC236}">
                <a16:creationId xmlns:a16="http://schemas.microsoft.com/office/drawing/2014/main" id="{ADF75BD9-2306-3ABD-0EE4-EE3568FB3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73453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06975B15-849C-A8D8-2107-948AC527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9AD4C99A-D4C4-54C4-26FA-F2BFFC986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4525962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en-US" sz="2200"/>
              <a:t>OR gate performs the logical addition operation.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200"/>
              <a:t>It is an electronic circuit that generates an output signal 1 if any of the input signal is 1.</a:t>
            </a:r>
            <a:endParaRPr lang="en-US" altLang="en-US" sz="2200" i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54C2-178A-0377-FD9F-94FE761CC4D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41F23BAA-2D7D-5F47-89FD-2C0036F84B70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4B0B39-238E-1573-7176-02F2E86FB0A0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OR Gate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686" name="Slide Number Placeholder 11">
            <a:extLst>
              <a:ext uri="{FF2B5EF4-FFF2-40B4-BE49-F238E27FC236}">
                <a16:creationId xmlns:a16="http://schemas.microsoft.com/office/drawing/2014/main" id="{D473CE1A-C3A9-5FF3-5A8E-A1670408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07E03C-EAFE-5042-9F05-74A3510C967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71687" name="Picture 7" descr="b5.png">
            <a:extLst>
              <a:ext uri="{FF2B5EF4-FFF2-40B4-BE49-F238E27FC236}">
                <a16:creationId xmlns:a16="http://schemas.microsoft.com/office/drawing/2014/main" id="{A90FC043-EF3E-9BA1-9A76-F1F58CDBF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0" y="2881401"/>
            <a:ext cx="7538761" cy="2575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9B98EDA5-A97F-6E5C-4DF1-9C6905FD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Content Placeholder 2">
            <a:extLst>
              <a:ext uri="{FF2B5EF4-FFF2-40B4-BE49-F238E27FC236}">
                <a16:creationId xmlns:a16="http://schemas.microsoft.com/office/drawing/2014/main" id="{99139DBD-FC60-66C9-ED1D-7DD1A18CA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4525962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en-US" sz="2200"/>
              <a:t>NOT gate performs the logical complementation operation.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200"/>
              <a:t>It is an electronic circuit that generates the reverse of the input signal as output signal.</a:t>
            </a:r>
            <a:endParaRPr lang="en-US" altLang="en-US" sz="2200" i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51C5C-B8D8-BDB4-253A-68067032E1A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0A44F197-7B92-6748-9F47-ED46E216BB89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E5CCF3-AB34-834F-B867-ECE01C99BB73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NOT Gate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710" name="Slide Number Placeholder 11">
            <a:extLst>
              <a:ext uri="{FF2B5EF4-FFF2-40B4-BE49-F238E27FC236}">
                <a16:creationId xmlns:a16="http://schemas.microsoft.com/office/drawing/2014/main" id="{3BF2FE78-0FF9-F657-F581-295D0EC5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A0FD5A-2988-FE48-9FFB-3E4AD2E1107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72711" name="Picture 7" descr="b6.png">
            <a:extLst>
              <a:ext uri="{FF2B5EF4-FFF2-40B4-BE49-F238E27FC236}">
                <a16:creationId xmlns:a16="http://schemas.microsoft.com/office/drawing/2014/main" id="{A1824E65-9EF1-BC56-F2D8-279378EE8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0" y="2890394"/>
            <a:ext cx="7845928" cy="2479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A27852CB-50EB-2723-297E-18D61F10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Content Placeholder 2">
            <a:extLst>
              <a:ext uri="{FF2B5EF4-FFF2-40B4-BE49-F238E27FC236}">
                <a16:creationId xmlns:a16="http://schemas.microsoft.com/office/drawing/2014/main" id="{746623F9-9379-5DD9-A673-EA7BD26BD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4525962"/>
          </a:xfrm>
        </p:spPr>
        <p:txBody>
          <a:bodyPr/>
          <a:lstStyle/>
          <a:p>
            <a:pPr marL="609600" indent="-609600" eaLnBrk="1" hangingPunct="1">
              <a:buSzPct val="120000"/>
              <a:buFont typeface="Wingdings" pitchFamily="2" charset="2"/>
              <a:buChar char="§"/>
            </a:pPr>
            <a:r>
              <a:rPr lang="en-US" altLang="en-US" sz="2200"/>
              <a:t>An implementation of a Boolean Function requires the use of logic gates.</a:t>
            </a:r>
          </a:p>
          <a:p>
            <a:pPr marL="609600" indent="-609600" eaLnBrk="1" hangingPunct="1">
              <a:buSzPct val="120000"/>
              <a:buFont typeface="Wingdings" pitchFamily="2" charset="2"/>
              <a:buChar char="§"/>
            </a:pPr>
            <a:r>
              <a:rPr lang="en-US" altLang="en-US" sz="2200"/>
              <a:t>A smaller number of gates, with each gate (other then Inverter) having less number of inputs, may reduce the cost of the implementation.</a:t>
            </a:r>
          </a:p>
          <a:p>
            <a:pPr marL="609600" indent="-609600" eaLnBrk="1" hangingPunct="1">
              <a:buSzPct val="120000"/>
              <a:buFont typeface="Wingdings" pitchFamily="2" charset="2"/>
              <a:buChar char="§"/>
            </a:pPr>
            <a:r>
              <a:rPr lang="en-US" altLang="en-US" sz="2200"/>
              <a:t>There are 2 methods for simplification of Boolean functions.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D1060-DBE1-D8E5-2C20-86D2FAB5D15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409C2390-3709-C348-89F7-6864200FCDD1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51723B5-1676-F373-B00A-1E67EAF1DD09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Simplification of Boolean Functions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734" name="Slide Number Placeholder 11">
            <a:extLst>
              <a:ext uri="{FF2B5EF4-FFF2-40B4-BE49-F238E27FC236}">
                <a16:creationId xmlns:a16="http://schemas.microsoft.com/office/drawing/2014/main" id="{47421D31-2829-7736-CA54-02320B0A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EE0456-6B66-DE42-AAAB-89F6E19CD3F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58F066CA-1823-B53A-D02E-812E54528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Content Placeholder 2">
            <a:extLst>
              <a:ext uri="{FF2B5EF4-FFF2-40B4-BE49-F238E27FC236}">
                <a16:creationId xmlns:a16="http://schemas.microsoft.com/office/drawing/2014/main" id="{C2341729-77D4-AF11-B943-0F47EE0B9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452596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b="1"/>
              <a:t>Two Methods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200"/>
              <a:t>The algebraic method by using Identities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200"/>
              <a:t>The graphical method by using Karnaugh Map method</a:t>
            </a:r>
          </a:p>
          <a:p>
            <a:pPr eaLnBrk="1" hangingPunct="1">
              <a:lnSpc>
                <a:spcPct val="90000"/>
              </a:lnSpc>
              <a:buSzPct val="120000"/>
              <a:buFont typeface="Wingdings" pitchFamily="2" charset="2"/>
              <a:buChar char="§"/>
            </a:pPr>
            <a:r>
              <a:rPr lang="en-US" altLang="en-US" sz="2400"/>
              <a:t>The K-map method is easy and straightforward.</a:t>
            </a:r>
          </a:p>
          <a:p>
            <a:pPr eaLnBrk="1" hangingPunct="1">
              <a:lnSpc>
                <a:spcPct val="90000"/>
              </a:lnSpc>
              <a:buSzPct val="120000"/>
              <a:buFont typeface="Wingdings" pitchFamily="2" charset="2"/>
              <a:buChar char="§"/>
            </a:pPr>
            <a:r>
              <a:rPr lang="en-US" altLang="en-US" sz="2400"/>
              <a:t>A K-map for a function of n variables </a:t>
            </a:r>
          </a:p>
          <a:p>
            <a:pPr lvl="1" eaLnBrk="1" hangingPunct="1">
              <a:lnSpc>
                <a:spcPct val="90000"/>
              </a:lnSpc>
              <a:buSzPct val="120000"/>
              <a:buFont typeface="Wingdings" pitchFamily="2" charset="2"/>
              <a:buChar char="§"/>
            </a:pPr>
            <a:r>
              <a:rPr lang="en-US" altLang="en-US" sz="2200"/>
              <a:t>consists of 2</a:t>
            </a:r>
            <a:r>
              <a:rPr lang="en-US" altLang="en-US" sz="2200" baseline="30000"/>
              <a:t>n </a:t>
            </a:r>
            <a:r>
              <a:rPr lang="en-US" altLang="en-US" sz="2200"/>
              <a:t>cells, and, </a:t>
            </a:r>
          </a:p>
          <a:p>
            <a:pPr lvl="1" eaLnBrk="1" hangingPunct="1">
              <a:lnSpc>
                <a:spcPct val="90000"/>
              </a:lnSpc>
              <a:buSzPct val="120000"/>
              <a:buFont typeface="Wingdings" pitchFamily="2" charset="2"/>
              <a:buChar char="§"/>
            </a:pPr>
            <a:r>
              <a:rPr lang="en-US" altLang="en-US" sz="2200"/>
              <a:t>in every row and column, two adjacent cells should differ in the value of only one of the logic variables.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0" b="1" i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4A8F5-5D45-B477-45C4-72B1AD505F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E5CD33DB-06A3-5B47-A051-FFDC4519C1B2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9E88F4B-FAE5-60C5-5D83-498ADA946107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Simplification of Boolean Functions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r>
              <a:rPr lang="en-US" sz="3200" dirty="0"/>
              <a:t>	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758" name="Slide Number Placeholder 11">
            <a:extLst>
              <a:ext uri="{FF2B5EF4-FFF2-40B4-BE49-F238E27FC236}">
                <a16:creationId xmlns:a16="http://schemas.microsoft.com/office/drawing/2014/main" id="{70CB9DDA-B789-7832-F227-3F1A18AF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212CA5-F824-644D-B3F7-9823B6F885F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0D4D6A21-8313-7604-2637-19D79F92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Content Placeholder 2">
            <a:extLst>
              <a:ext uri="{FF2B5EF4-FFF2-40B4-BE49-F238E27FC236}">
                <a16:creationId xmlns:a16="http://schemas.microsoft.com/office/drawing/2014/main" id="{A604A3C4-4DFB-53C7-74E1-015AF0F0F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4525962"/>
          </a:xfrm>
        </p:spPr>
        <p:txBody>
          <a:bodyPr/>
          <a:lstStyle/>
          <a:p>
            <a:pPr marL="609600" indent="-609600" eaLnBrk="1" hangingPunct="1">
              <a:buSzPct val="120000"/>
              <a:buFont typeface="Wingdings" pitchFamily="2" charset="2"/>
              <a:buChar char="§"/>
            </a:pPr>
            <a:r>
              <a:rPr lang="en-US" altLang="en-US" sz="2400"/>
              <a:t>Examples:Cell numbers are written in the cells.</a:t>
            </a:r>
          </a:p>
          <a:p>
            <a:pPr marL="609600" indent="-609600" eaLnBrk="1" hangingPunct="1">
              <a:buSzPct val="120000"/>
              <a:buFont typeface="Wingdings" pitchFamily="2" charset="2"/>
              <a:buChar char="§"/>
            </a:pPr>
            <a:r>
              <a:rPr lang="en-US" altLang="en-US" sz="2400"/>
              <a:t>  </a:t>
            </a:r>
            <a:r>
              <a:rPr lang="en-US" altLang="en-US" sz="2400" u="sng"/>
              <a:t>2-variable K-map </a:t>
            </a:r>
            <a:endParaRPr lang="en-US" altLang="en-US" sz="2200" i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296E1-8A94-AB13-AB14-AE75ABDDDD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1ED1D97A-395B-6440-8FAA-E6F1270C16CB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829973-63F4-591F-3F51-61CDB690EAC8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Examples of K-Maps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782" name="Slide Number Placeholder 11">
            <a:extLst>
              <a:ext uri="{FF2B5EF4-FFF2-40B4-BE49-F238E27FC236}">
                <a16:creationId xmlns:a16="http://schemas.microsoft.com/office/drawing/2014/main" id="{3CFFBE19-8A56-841B-5998-0D5D96E9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5AFBCE-21DD-414C-9905-0E1AB397A3B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8" name="Group 29">
            <a:extLst>
              <a:ext uri="{FF2B5EF4-FFF2-40B4-BE49-F238E27FC236}">
                <a16:creationId xmlns:a16="http://schemas.microsoft.com/office/drawing/2014/main" id="{6471E061-8419-08F6-8E9C-F4495A469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543774"/>
              </p:ext>
            </p:extLst>
          </p:nvPr>
        </p:nvGraphicFramePr>
        <p:xfrm>
          <a:off x="3962400" y="2971800"/>
          <a:ext cx="1849238" cy="1377279"/>
        </p:xfrm>
        <a:graphic>
          <a:graphicData uri="http://schemas.openxmlformats.org/drawingml/2006/table">
            <a:tbl>
              <a:tblPr/>
              <a:tblGrid>
                <a:gridCol w="979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A77295-624B-C47C-7B11-8B7FB68E520F}"/>
              </a:ext>
            </a:extLst>
          </p:cNvPr>
          <p:cNvCxnSpPr/>
          <p:nvPr/>
        </p:nvCxnSpPr>
        <p:spPr>
          <a:xfrm>
            <a:off x="3276600" y="2590800"/>
            <a:ext cx="685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95" name="TextBox 12">
            <a:extLst>
              <a:ext uri="{FF2B5EF4-FFF2-40B4-BE49-F238E27FC236}">
                <a16:creationId xmlns:a16="http://schemas.microsoft.com/office/drawing/2014/main" id="{A9E1403A-E65C-345E-5B9C-C491955C2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28600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5796" name="TextBox 13">
            <a:extLst>
              <a:ext uri="{FF2B5EF4-FFF2-40B4-BE49-F238E27FC236}">
                <a16:creationId xmlns:a16="http://schemas.microsoft.com/office/drawing/2014/main" id="{87D160BF-6EA9-BC19-6259-BB71C3D0F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74320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75797" name="TextBox 14">
            <a:extLst>
              <a:ext uri="{FF2B5EF4-FFF2-40B4-BE49-F238E27FC236}">
                <a16:creationId xmlns:a16="http://schemas.microsoft.com/office/drawing/2014/main" id="{D4D0443C-E368-F07D-370B-76FF5A3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5146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75798" name="TextBox 15">
            <a:extLst>
              <a:ext uri="{FF2B5EF4-FFF2-40B4-BE49-F238E27FC236}">
                <a16:creationId xmlns:a16="http://schemas.microsoft.com/office/drawing/2014/main" id="{38088A5A-0347-AF42-46E3-5682B5EB6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8774" y="2557196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5799" name="TextBox 16">
            <a:extLst>
              <a:ext uri="{FF2B5EF4-FFF2-40B4-BE49-F238E27FC236}">
                <a16:creationId xmlns:a16="http://schemas.microsoft.com/office/drawing/2014/main" id="{499650D4-E6B4-D379-20FE-5445E7215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0480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75800" name="TextBox 17">
            <a:extLst>
              <a:ext uri="{FF2B5EF4-FFF2-40B4-BE49-F238E27FC236}">
                <a16:creationId xmlns:a16="http://schemas.microsoft.com/office/drawing/2014/main" id="{510EE239-75CC-2897-5BE3-4C9C22FDC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8804" y="3794381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1793A984-E9F6-916D-04E7-495CEFD5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36280-818C-637E-E63C-FA58699E753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B1C03C17-5BE0-4A40-B83C-A3854080FFA5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B2C88CA-6991-5CCE-E247-F25269BA034F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3-Variable K-Map: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6805" name="Slide Number Placeholder 11">
            <a:extLst>
              <a:ext uri="{FF2B5EF4-FFF2-40B4-BE49-F238E27FC236}">
                <a16:creationId xmlns:a16="http://schemas.microsoft.com/office/drawing/2014/main" id="{9209B1CE-AD18-C596-030A-841BDBD0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28B5D6-2CF1-7F4F-90F1-3C54FB4C384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8" name="Group 37">
            <a:extLst>
              <a:ext uri="{FF2B5EF4-FFF2-40B4-BE49-F238E27FC236}">
                <a16:creationId xmlns:a16="http://schemas.microsoft.com/office/drawing/2014/main" id="{D899F842-33C1-E140-4B9C-0AFEFA54DD39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3048000"/>
          <a:ext cx="2438400" cy="103663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6823" name="Text Box 40">
            <a:extLst>
              <a:ext uri="{FF2B5EF4-FFF2-40B4-BE49-F238E27FC236}">
                <a16:creationId xmlns:a16="http://schemas.microsoft.com/office/drawing/2014/main" id="{06A1593A-1393-00FD-25B7-2D7727F28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237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00   01   11   10</a:t>
            </a:r>
          </a:p>
        </p:txBody>
      </p:sp>
      <p:sp>
        <p:nvSpPr>
          <p:cNvPr id="76824" name="Text Box 41">
            <a:extLst>
              <a:ext uri="{FF2B5EF4-FFF2-40B4-BE49-F238E27FC236}">
                <a16:creationId xmlns:a16="http://schemas.microsoft.com/office/drawing/2014/main" id="{684FC29B-4E14-BA20-A400-8A8EADE66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124200"/>
            <a:ext cx="3778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6825" name="Text Box 43">
            <a:extLst>
              <a:ext uri="{FF2B5EF4-FFF2-40B4-BE49-F238E27FC236}">
                <a16:creationId xmlns:a16="http://schemas.microsoft.com/office/drawing/2014/main" id="{621E1A60-E4D3-ABC1-4AE7-CD946F57F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286000"/>
            <a:ext cx="54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46CC74-16EF-8CCE-FDAF-0812C6BDAA5F}"/>
              </a:ext>
            </a:extLst>
          </p:cNvPr>
          <p:cNvCxnSpPr/>
          <p:nvPr/>
        </p:nvCxnSpPr>
        <p:spPr>
          <a:xfrm>
            <a:off x="2667000" y="2743200"/>
            <a:ext cx="3810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27" name="Text Box 43">
            <a:extLst>
              <a:ext uri="{FF2B5EF4-FFF2-40B4-BE49-F238E27FC236}">
                <a16:creationId xmlns:a16="http://schemas.microsoft.com/office/drawing/2014/main" id="{1798FC37-1664-1E9B-ADFE-DF753E0B9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81940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EA316FA-0C63-9414-9796-8B069394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9D4880DE-F715-6AB1-DF9B-69C2ACFC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sz="2200"/>
              <a:t>If (A, ≤) is a poset, elements a and b of A are comparable if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/>
              <a:t>				a ≤ b or b ≤ a</a:t>
            </a:r>
          </a:p>
          <a:p>
            <a:pPr eaLnBrk="1" hangingPunct="1"/>
            <a:r>
              <a:rPr lang="en-US" altLang="en-US" sz="2200"/>
              <a:t> In some poset, e.g. the relation of divisibility (a R b iff a | b), some pairs of elements are not comparable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/>
              <a:t>				 2 | 7 and 7 | 2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b="1"/>
              <a:t> Note</a:t>
            </a:r>
            <a:r>
              <a:rPr lang="en-US" altLang="en-US" sz="2200"/>
              <a:t>: if every pair of elements in a poset A is comparable, we say that A is </a:t>
            </a:r>
            <a:r>
              <a:rPr lang="en-US" altLang="en-US" sz="2200" b="1"/>
              <a:t>linear ordered set</a:t>
            </a:r>
            <a:r>
              <a:rPr lang="en-US" altLang="en-US" sz="2200"/>
              <a:t>, and the partial order is called </a:t>
            </a:r>
            <a:r>
              <a:rPr lang="en-US" altLang="en-US" sz="2200" b="1"/>
              <a:t>a linear order</a:t>
            </a:r>
            <a:r>
              <a:rPr lang="en-US" altLang="en-US" sz="2200"/>
              <a:t>. We also say that A is a </a:t>
            </a:r>
            <a:r>
              <a:rPr lang="en-US" altLang="en-US" sz="2200" b="1"/>
              <a:t>chain or totally ordered set.</a:t>
            </a:r>
            <a:endParaRPr lang="en-US" altLang="en-US" sz="2200" b="1" i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4CB32-ED76-9A7B-8220-E2A0FBDF30F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56F4311C-CFC7-3B4E-9878-FC03DAEA9A37}" type="datetime1">
              <a:rPr lang="en-IN" smtClean="0"/>
              <a:t>18/11/23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4ABE3D2-579C-F32A-A96B-E0451C819434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Comparable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r>
              <a:rPr lang="en-US" sz="3200" dirty="0"/>
              <a:t> 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14" name="Slide Number Placeholder 7">
            <a:extLst>
              <a:ext uri="{FF2B5EF4-FFF2-40B4-BE49-F238E27FC236}">
                <a16:creationId xmlns:a16="http://schemas.microsoft.com/office/drawing/2014/main" id="{404F6C26-2399-9669-F03F-276A632F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858272-D80E-6E48-A666-E50D5C40EFE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5053AF60-B5A2-CD2E-8960-66BFA1E7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F55B4-FE45-4070-B592-51E5E84481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381E6D65-562E-E64B-AECC-86134E3E7F38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E31086B-A4AA-C95F-1975-44B8F744AD74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4-variable  K-map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r>
              <a:rPr lang="en-US" sz="3200" dirty="0"/>
              <a:t> 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829" name="Slide Number Placeholder 11">
            <a:extLst>
              <a:ext uri="{FF2B5EF4-FFF2-40B4-BE49-F238E27FC236}">
                <a16:creationId xmlns:a16="http://schemas.microsoft.com/office/drawing/2014/main" id="{625D7835-189F-258D-4667-F7A5E5E9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D4E79E-2480-A849-AE25-229F6AE689F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9" name="Group 48">
            <a:extLst>
              <a:ext uri="{FF2B5EF4-FFF2-40B4-BE49-F238E27FC236}">
                <a16:creationId xmlns:a16="http://schemas.microsoft.com/office/drawing/2014/main" id="{93A6CC51-5E90-AA53-5F30-7375A3880570}"/>
              </a:ext>
            </a:extLst>
          </p:cNvPr>
          <p:cNvGraphicFramePr>
            <a:graphicFrameLocks noGrp="1"/>
          </p:cNvGraphicFramePr>
          <p:nvPr/>
        </p:nvGraphicFramePr>
        <p:xfrm>
          <a:off x="2971800" y="2057400"/>
          <a:ext cx="2438400" cy="2073276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7857" name="Text Box 49">
            <a:extLst>
              <a:ext uri="{FF2B5EF4-FFF2-40B4-BE49-F238E27FC236}">
                <a16:creationId xmlns:a16="http://schemas.microsoft.com/office/drawing/2014/main" id="{8B51A320-0B50-DF2C-F6E6-3DB92E0C6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524000"/>
            <a:ext cx="25765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00    01   11   10</a:t>
            </a:r>
          </a:p>
        </p:txBody>
      </p:sp>
      <p:sp>
        <p:nvSpPr>
          <p:cNvPr id="77858" name="Text Box 51">
            <a:extLst>
              <a:ext uri="{FF2B5EF4-FFF2-40B4-BE49-F238E27FC236}">
                <a16:creationId xmlns:a16="http://schemas.microsoft.com/office/drawing/2014/main" id="{9F95F377-074C-44F8-44C8-9E9B5A6C9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057400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00</a:t>
            </a:r>
          </a:p>
        </p:txBody>
      </p:sp>
      <p:sp>
        <p:nvSpPr>
          <p:cNvPr id="77859" name="Text Box 51">
            <a:extLst>
              <a:ext uri="{FF2B5EF4-FFF2-40B4-BE49-F238E27FC236}">
                <a16:creationId xmlns:a16="http://schemas.microsoft.com/office/drawing/2014/main" id="{67572BD2-9473-D116-2807-514357F70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213" y="2590800"/>
            <a:ext cx="5857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01</a:t>
            </a:r>
          </a:p>
        </p:txBody>
      </p:sp>
      <p:sp>
        <p:nvSpPr>
          <p:cNvPr id="77860" name="Text Box 51">
            <a:extLst>
              <a:ext uri="{FF2B5EF4-FFF2-40B4-BE49-F238E27FC236}">
                <a16:creationId xmlns:a16="http://schemas.microsoft.com/office/drawing/2014/main" id="{17710A18-7DC9-276B-A3C5-F79163EE4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200" y="3124200"/>
            <a:ext cx="558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77861" name="Text Box 51">
            <a:extLst>
              <a:ext uri="{FF2B5EF4-FFF2-40B4-BE49-F238E27FC236}">
                <a16:creationId xmlns:a16="http://schemas.microsoft.com/office/drawing/2014/main" id="{232E62C8-94CE-499B-C7A0-EB5B5E0D7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585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10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42217A-4C0E-048D-B9D3-E7F7E5A07C68}"/>
              </a:ext>
            </a:extLst>
          </p:cNvPr>
          <p:cNvCxnSpPr/>
          <p:nvPr/>
        </p:nvCxnSpPr>
        <p:spPr>
          <a:xfrm>
            <a:off x="2057400" y="1371600"/>
            <a:ext cx="914400" cy="685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63" name="Text Box 51">
            <a:extLst>
              <a:ext uri="{FF2B5EF4-FFF2-40B4-BE49-F238E27FC236}">
                <a16:creationId xmlns:a16="http://schemas.microsoft.com/office/drawing/2014/main" id="{BA63B73D-C96D-3278-84A0-13612B7F6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066800"/>
            <a:ext cx="703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CD</a:t>
            </a:r>
          </a:p>
        </p:txBody>
      </p:sp>
      <p:sp>
        <p:nvSpPr>
          <p:cNvPr id="77864" name="Text Box 51">
            <a:extLst>
              <a:ext uri="{FF2B5EF4-FFF2-40B4-BE49-F238E27FC236}">
                <a16:creationId xmlns:a16="http://schemas.microsoft.com/office/drawing/2014/main" id="{5823BB8A-32E2-D8E0-612E-DE8660C8F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676400"/>
            <a:ext cx="661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AB</a:t>
            </a:r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13EF2C6F-DACE-CEB1-BEFE-17E18943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Content Placeholder 2">
            <a:extLst>
              <a:ext uri="{FF2B5EF4-FFF2-40B4-BE49-F238E27FC236}">
                <a16:creationId xmlns:a16="http://schemas.microsoft.com/office/drawing/2014/main" id="{99D399F2-3FD4-546A-F93C-00006E935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45259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sz="2400" b="1" u="sng" dirty="0"/>
          </a:p>
          <a:p>
            <a:pPr lvl="1" eaLnBrk="1" hangingPunct="1">
              <a:buFont typeface="Wingdings" pitchFamily="2" charset="2"/>
              <a:buChar char="§"/>
            </a:pPr>
            <a:r>
              <a:rPr lang="en-IN" sz="2200" dirty="0"/>
              <a:t>K-map takes both SOP and POS forms. So, there are two possible solutions for K-map, i.e., </a:t>
            </a:r>
            <a:r>
              <a:rPr lang="en-IN" sz="2200" dirty="0" err="1"/>
              <a:t>minterm</a:t>
            </a:r>
            <a:r>
              <a:rPr lang="en-IN" sz="2200" dirty="0"/>
              <a:t> and maxterm solution. Let's start and learn about how we can find the </a:t>
            </a:r>
            <a:r>
              <a:rPr lang="en-IN" sz="2200" dirty="0" err="1"/>
              <a:t>minterm</a:t>
            </a:r>
            <a:r>
              <a:rPr lang="en-IN" sz="2200" dirty="0"/>
              <a:t> and maxterm solution of K-map.</a:t>
            </a:r>
          </a:p>
          <a:p>
            <a:pPr lvl="1" eaLnBrk="1" hangingPunct="1">
              <a:buFont typeface="Wingdings" pitchFamily="2" charset="2"/>
              <a:buChar char="§"/>
            </a:pPr>
            <a:endParaRPr lang="en-IN" sz="2200" dirty="0"/>
          </a:p>
          <a:p>
            <a:pPr lvl="1" eaLnBrk="1" hangingPunct="1">
              <a:buFont typeface="Wingdings" pitchFamily="2" charset="2"/>
              <a:buChar char="§"/>
            </a:pPr>
            <a:r>
              <a:rPr lang="en-IN" sz="2200" b="1" dirty="0" err="1"/>
              <a:t>Minterm</a:t>
            </a:r>
            <a:r>
              <a:rPr lang="en-IN" sz="2200" b="1" dirty="0"/>
              <a:t> Solution of K Map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IN" sz="2200" dirty="0"/>
              <a:t>There are the following steps to find the </a:t>
            </a:r>
            <a:r>
              <a:rPr lang="en-IN" sz="2200" dirty="0" err="1"/>
              <a:t>minterm</a:t>
            </a:r>
            <a:r>
              <a:rPr lang="en-IN" sz="2200" dirty="0"/>
              <a:t> solution or K-map:</a:t>
            </a:r>
          </a:p>
          <a:p>
            <a:pPr marL="457200" lvl="1" indent="0" eaLnBrk="1" hangingPunct="1">
              <a:buNone/>
            </a:pPr>
            <a:r>
              <a:rPr lang="en-IN" sz="2200" b="1" dirty="0"/>
              <a:t>Step 1: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IN" sz="2200" dirty="0"/>
              <a:t>Firstly, we define the given expression in its canonical form.</a:t>
            </a:r>
          </a:p>
          <a:p>
            <a:pPr lvl="1" eaLnBrk="1" hangingPunct="1">
              <a:buFont typeface="Wingdings" pitchFamily="2" charset="2"/>
              <a:buChar char="§"/>
            </a:pPr>
            <a:endParaRPr lang="en-IN" sz="22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BB473-A5BC-CC67-839B-7DF08F3DA0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811C1E26-A201-8748-A1EF-E4BE87729F3A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2207F23-1916-2BB0-F3AC-CFC7C222E3A4}"/>
              </a:ext>
            </a:extLst>
          </p:cNvPr>
          <p:cNvSpPr txBox="1">
            <a:spLocks/>
          </p:cNvSpPr>
          <p:nvPr/>
        </p:nvSpPr>
        <p:spPr>
          <a:xfrm>
            <a:off x="533400" y="-1"/>
            <a:ext cx="8610600" cy="12049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200" dirty="0"/>
              <a:t>Simplification of </a:t>
            </a:r>
            <a:r>
              <a:rPr lang="en-IN" sz="3200" dirty="0" err="1"/>
              <a:t>boolean</a:t>
            </a:r>
            <a:r>
              <a:rPr lang="en-IN" sz="3200" dirty="0"/>
              <a:t> expressions using Karnaugh Map</a:t>
            </a:r>
            <a:r>
              <a:rPr lang="en-US" sz="3200" dirty="0">
                <a:latin typeface="Arial"/>
                <a:ea typeface="ＭＳ Ｐゴシック"/>
                <a:cs typeface="Arial"/>
              </a:rPr>
              <a:t>(CO2)</a:t>
            </a:r>
            <a:endParaRPr lang="en-US" sz="3200" dirty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78854" name="Slide Number Placeholder 11">
            <a:extLst>
              <a:ext uri="{FF2B5EF4-FFF2-40B4-BE49-F238E27FC236}">
                <a16:creationId xmlns:a16="http://schemas.microsoft.com/office/drawing/2014/main" id="{51907789-F640-9238-77D5-6ABEC373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9AA303-FD5F-D647-9422-036AB851E03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0C0754E1-E84D-ED01-B79E-88F201A6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Content Placeholder 2">
            <a:extLst>
              <a:ext uri="{FF2B5EF4-FFF2-40B4-BE49-F238E27FC236}">
                <a16:creationId xmlns:a16="http://schemas.microsoft.com/office/drawing/2014/main" id="{99D399F2-3FD4-546A-F93C-00006E935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2011362"/>
          </a:xfrm>
        </p:spPr>
        <p:txBody>
          <a:bodyPr/>
          <a:lstStyle/>
          <a:p>
            <a:pPr algn="just"/>
            <a:r>
              <a:rPr lang="en-IN" sz="2200" b="1" dirty="0"/>
              <a:t>Step 2:</a:t>
            </a:r>
          </a:p>
          <a:p>
            <a:pPr algn="just"/>
            <a:r>
              <a:rPr lang="en-IN" sz="2200" dirty="0"/>
              <a:t>Next, we create the K-map by entering 1 to each product-term into the K-map cell and fill the remaining cells with zeros.</a:t>
            </a:r>
          </a:p>
          <a:p>
            <a:pPr algn="just"/>
            <a:r>
              <a:rPr lang="en-IN" sz="2200" b="1" dirty="0"/>
              <a:t>Step 3:</a:t>
            </a:r>
          </a:p>
          <a:p>
            <a:pPr algn="just"/>
            <a:r>
              <a:rPr lang="en-IN" sz="2200" dirty="0"/>
              <a:t>Next, we form the groups by considering each one in the K-map.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b="1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BB473-A5BC-CC67-839B-7DF08F3DA0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811C1E26-A201-8748-A1EF-E4BE87729F3A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2207F23-1916-2BB0-F3AC-CFC7C222E3A4}"/>
              </a:ext>
            </a:extLst>
          </p:cNvPr>
          <p:cNvSpPr txBox="1">
            <a:spLocks/>
          </p:cNvSpPr>
          <p:nvPr/>
        </p:nvSpPr>
        <p:spPr>
          <a:xfrm>
            <a:off x="533400" y="-1"/>
            <a:ext cx="8610600" cy="12049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200" dirty="0"/>
              <a:t>Simplification of </a:t>
            </a:r>
            <a:r>
              <a:rPr lang="en-IN" sz="3200" dirty="0" err="1"/>
              <a:t>boolean</a:t>
            </a:r>
            <a:r>
              <a:rPr lang="en-IN" sz="3200" dirty="0"/>
              <a:t> expressions using Karnaugh Map</a:t>
            </a:r>
            <a:r>
              <a:rPr lang="en-US" sz="3200" dirty="0">
                <a:latin typeface="Arial"/>
                <a:ea typeface="ＭＳ Ｐゴシック"/>
                <a:cs typeface="Arial"/>
              </a:rPr>
              <a:t>(CO2)</a:t>
            </a:r>
            <a:endParaRPr lang="en-US" sz="3200" dirty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78854" name="Slide Number Placeholder 11">
            <a:extLst>
              <a:ext uri="{FF2B5EF4-FFF2-40B4-BE49-F238E27FC236}">
                <a16:creationId xmlns:a16="http://schemas.microsoft.com/office/drawing/2014/main" id="{51907789-F640-9238-77D5-6ABEC373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9AA303-FD5F-D647-9422-036AB851E03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0C0754E1-E84D-ED01-B79E-88F201A6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30" name="Picture 6" descr="Simplification of boolean expressions using Karnaugh Map">
            <a:extLst>
              <a:ext uri="{FF2B5EF4-FFF2-40B4-BE49-F238E27FC236}">
                <a16:creationId xmlns:a16="http://schemas.microsoft.com/office/drawing/2014/main" id="{C0EB1118-08C0-B56C-8437-9BE62757B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336924"/>
            <a:ext cx="6934200" cy="275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6325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Content Placeholder 2">
            <a:extLst>
              <a:ext uri="{FF2B5EF4-FFF2-40B4-BE49-F238E27FC236}">
                <a16:creationId xmlns:a16="http://schemas.microsoft.com/office/drawing/2014/main" id="{99D399F2-3FD4-546A-F93C-00006E935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17065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sz="2400" b="1" u="sng" dirty="0"/>
          </a:p>
          <a:p>
            <a:pPr lvl="1" eaLnBrk="1" hangingPunct="1">
              <a:buFont typeface="Wingdings" pitchFamily="2" charset="2"/>
              <a:buChar char="§"/>
            </a:pPr>
            <a:r>
              <a:rPr lang="en-IN" sz="2200" dirty="0"/>
              <a:t>Notice that each group should have the largest number of 'ones'. A group cannot contain an empty cell or cell that contains 0.</a:t>
            </a:r>
          </a:p>
          <a:p>
            <a:pPr lvl="1" eaLnBrk="1" hangingPunct="1">
              <a:buFont typeface="Wingdings" pitchFamily="2" charset="2"/>
              <a:buChar char="§"/>
            </a:pPr>
            <a:endParaRPr lang="en-IN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BB473-A5BC-CC67-839B-7DF08F3DA0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811C1E26-A201-8748-A1EF-E4BE87729F3A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2207F23-1916-2BB0-F3AC-CFC7C222E3A4}"/>
              </a:ext>
            </a:extLst>
          </p:cNvPr>
          <p:cNvSpPr txBox="1">
            <a:spLocks/>
          </p:cNvSpPr>
          <p:nvPr/>
        </p:nvSpPr>
        <p:spPr>
          <a:xfrm>
            <a:off x="533400" y="-1"/>
            <a:ext cx="8610600" cy="12049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200" dirty="0"/>
              <a:t>Simplification of </a:t>
            </a:r>
            <a:r>
              <a:rPr lang="en-IN" sz="3200" dirty="0" err="1"/>
              <a:t>boolean</a:t>
            </a:r>
            <a:r>
              <a:rPr lang="en-IN" sz="3200" dirty="0"/>
              <a:t> expressions using Karnaugh Map</a:t>
            </a:r>
            <a:r>
              <a:rPr lang="en-US" sz="3200" dirty="0">
                <a:latin typeface="Arial"/>
                <a:ea typeface="ＭＳ Ｐゴシック"/>
                <a:cs typeface="Arial"/>
              </a:rPr>
              <a:t>(CO2)</a:t>
            </a:r>
            <a:endParaRPr lang="en-US" sz="3200" dirty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78854" name="Slide Number Placeholder 11">
            <a:extLst>
              <a:ext uri="{FF2B5EF4-FFF2-40B4-BE49-F238E27FC236}">
                <a16:creationId xmlns:a16="http://schemas.microsoft.com/office/drawing/2014/main" id="{51907789-F640-9238-77D5-6ABEC373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9AA303-FD5F-D647-9422-036AB851E03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0C0754E1-E84D-ED01-B79E-88F201A6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050" name="Picture 2" descr="Simplification of boolean expressions using Karnaugh Map">
            <a:extLst>
              <a:ext uri="{FF2B5EF4-FFF2-40B4-BE49-F238E27FC236}">
                <a16:creationId xmlns:a16="http://schemas.microsoft.com/office/drawing/2014/main" id="{F5A7EAAC-D3D6-E73D-7591-856F3370A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32124"/>
            <a:ext cx="7620000" cy="131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691DC5-B4EB-C0F0-1E81-7428C051EBDD}"/>
              </a:ext>
            </a:extLst>
          </p:cNvPr>
          <p:cNvSpPr txBox="1"/>
          <p:nvPr/>
        </p:nvSpPr>
        <p:spPr>
          <a:xfrm>
            <a:off x="762000" y="4826039"/>
            <a:ext cx="742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u="none" strike="noStrike" dirty="0">
                <a:solidFill>
                  <a:srgbClr val="333333"/>
                </a:solidFill>
                <a:effectLst/>
                <a:latin typeface="inter-regular"/>
              </a:rPr>
              <a:t>In a group, there is a total of 2</a:t>
            </a:r>
            <a:r>
              <a:rPr lang="en-IN" b="0" i="0" u="none" strike="noStrike" baseline="30000" dirty="0">
                <a:solidFill>
                  <a:srgbClr val="333333"/>
                </a:solidFill>
                <a:effectLst/>
                <a:latin typeface="inter-regular"/>
              </a:rPr>
              <a:t>n</a:t>
            </a:r>
            <a:r>
              <a:rPr lang="en-IN" b="0" i="0" u="none" strike="noStrike" dirty="0">
                <a:solidFill>
                  <a:srgbClr val="333333"/>
                </a:solidFill>
                <a:effectLst/>
                <a:latin typeface="inter-regular"/>
              </a:rPr>
              <a:t> number of ones. Here, n=0, 1, 2, …n.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990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BB473-A5BC-CC67-839B-7DF08F3DA0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811C1E26-A201-8748-A1EF-E4BE87729F3A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2207F23-1916-2BB0-F3AC-CFC7C222E3A4}"/>
              </a:ext>
            </a:extLst>
          </p:cNvPr>
          <p:cNvSpPr txBox="1">
            <a:spLocks/>
          </p:cNvSpPr>
          <p:nvPr/>
        </p:nvSpPr>
        <p:spPr>
          <a:xfrm>
            <a:off x="533400" y="-1"/>
            <a:ext cx="8610600" cy="12049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200" dirty="0"/>
              <a:t>Simplification of </a:t>
            </a:r>
            <a:r>
              <a:rPr lang="en-IN" sz="3200" dirty="0" err="1"/>
              <a:t>boolean</a:t>
            </a:r>
            <a:r>
              <a:rPr lang="en-IN" sz="3200" dirty="0"/>
              <a:t> expressions using Karnaugh Map</a:t>
            </a:r>
            <a:r>
              <a:rPr lang="en-US" sz="3200" dirty="0">
                <a:latin typeface="Arial"/>
                <a:ea typeface="ＭＳ Ｐゴシック"/>
                <a:cs typeface="Arial"/>
              </a:rPr>
              <a:t>(CO2)</a:t>
            </a:r>
            <a:endParaRPr lang="en-US" sz="3200" dirty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78854" name="Slide Number Placeholder 11">
            <a:extLst>
              <a:ext uri="{FF2B5EF4-FFF2-40B4-BE49-F238E27FC236}">
                <a16:creationId xmlns:a16="http://schemas.microsoft.com/office/drawing/2014/main" id="{51907789-F640-9238-77D5-6ABEC373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9AA303-FD5F-D647-9422-036AB851E03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0C0754E1-E84D-ED01-B79E-88F201A6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098" name="Picture 2" descr="Simplification of boolean expressions using Karnaugh Map">
            <a:extLst>
              <a:ext uri="{FF2B5EF4-FFF2-40B4-BE49-F238E27FC236}">
                <a16:creationId xmlns:a16="http://schemas.microsoft.com/office/drawing/2014/main" id="{6F1F87B3-C23C-73FF-9FB5-8B2CA9AEB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620000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implification of boolean expressions using Karnaugh Map">
            <a:extLst>
              <a:ext uri="{FF2B5EF4-FFF2-40B4-BE49-F238E27FC236}">
                <a16:creationId xmlns:a16="http://schemas.microsoft.com/office/drawing/2014/main" id="{DF3FDEAD-3064-2346-8679-389D769A6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600"/>
            <a:ext cx="7620000" cy="275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8090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BB473-A5BC-CC67-839B-7DF08F3DA0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811C1E26-A201-8748-A1EF-E4BE87729F3A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2207F23-1916-2BB0-F3AC-CFC7C222E3A4}"/>
              </a:ext>
            </a:extLst>
          </p:cNvPr>
          <p:cNvSpPr txBox="1">
            <a:spLocks/>
          </p:cNvSpPr>
          <p:nvPr/>
        </p:nvSpPr>
        <p:spPr>
          <a:xfrm>
            <a:off x="533400" y="-1"/>
            <a:ext cx="8610600" cy="12049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200" dirty="0"/>
              <a:t>Simplification of </a:t>
            </a:r>
            <a:r>
              <a:rPr lang="en-IN" sz="3200" dirty="0" err="1"/>
              <a:t>boolean</a:t>
            </a:r>
            <a:r>
              <a:rPr lang="en-IN" sz="3200" dirty="0"/>
              <a:t> expressions using Karnaugh Map</a:t>
            </a:r>
            <a:r>
              <a:rPr lang="en-US" sz="3200" dirty="0">
                <a:latin typeface="Arial"/>
                <a:ea typeface="ＭＳ Ｐゴシック"/>
                <a:cs typeface="Arial"/>
              </a:rPr>
              <a:t>(CO2)</a:t>
            </a:r>
            <a:endParaRPr lang="en-US" sz="3200" dirty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78854" name="Slide Number Placeholder 11">
            <a:extLst>
              <a:ext uri="{FF2B5EF4-FFF2-40B4-BE49-F238E27FC236}">
                <a16:creationId xmlns:a16="http://schemas.microsoft.com/office/drawing/2014/main" id="{51907789-F640-9238-77D5-6ABEC373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9AA303-FD5F-D647-9422-036AB851E03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0C0754E1-E84D-ED01-B79E-88F201A6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146" name="Picture 2" descr="Simplification of boolean expressions using Karnaugh Map">
            <a:extLst>
              <a:ext uri="{FF2B5EF4-FFF2-40B4-BE49-F238E27FC236}">
                <a16:creationId xmlns:a16="http://schemas.microsoft.com/office/drawing/2014/main" id="{21DE3053-5B7A-5A45-3E35-28D2C5E90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24459"/>
            <a:ext cx="76200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implification of boolean expressions using Karnaugh Map">
            <a:extLst>
              <a:ext uri="{FF2B5EF4-FFF2-40B4-BE49-F238E27FC236}">
                <a16:creationId xmlns:a16="http://schemas.microsoft.com/office/drawing/2014/main" id="{E748F307-0686-FD6C-84C9-2DBF0DF6B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43784"/>
            <a:ext cx="7620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1890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BB473-A5BC-CC67-839B-7DF08F3DA0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811C1E26-A201-8748-A1EF-E4BE87729F3A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2207F23-1916-2BB0-F3AC-CFC7C222E3A4}"/>
              </a:ext>
            </a:extLst>
          </p:cNvPr>
          <p:cNvSpPr txBox="1">
            <a:spLocks/>
          </p:cNvSpPr>
          <p:nvPr/>
        </p:nvSpPr>
        <p:spPr>
          <a:xfrm>
            <a:off x="533400" y="-1"/>
            <a:ext cx="8610600" cy="12049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200" dirty="0"/>
              <a:t>Simplification of </a:t>
            </a:r>
            <a:r>
              <a:rPr lang="en-IN" sz="3200" dirty="0" err="1"/>
              <a:t>boolean</a:t>
            </a:r>
            <a:r>
              <a:rPr lang="en-IN" sz="3200" dirty="0"/>
              <a:t> expressions using Karnaugh Map</a:t>
            </a:r>
            <a:r>
              <a:rPr lang="en-US" sz="3200" dirty="0">
                <a:latin typeface="Arial"/>
                <a:ea typeface="ＭＳ Ｐゴシック"/>
                <a:cs typeface="Arial"/>
              </a:rPr>
              <a:t>(CO2)</a:t>
            </a:r>
            <a:endParaRPr lang="en-US" sz="3200" dirty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78854" name="Slide Number Placeholder 11">
            <a:extLst>
              <a:ext uri="{FF2B5EF4-FFF2-40B4-BE49-F238E27FC236}">
                <a16:creationId xmlns:a16="http://schemas.microsoft.com/office/drawing/2014/main" id="{51907789-F640-9238-77D5-6ABEC373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9AA303-FD5F-D647-9422-036AB851E03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0C0754E1-E84D-ED01-B79E-88F201A6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8194" name="Picture 2" descr="Simplification of boolean expressions using Karnaugh Map">
            <a:extLst>
              <a:ext uri="{FF2B5EF4-FFF2-40B4-BE49-F238E27FC236}">
                <a16:creationId xmlns:a16="http://schemas.microsoft.com/office/drawing/2014/main" id="{563EBF17-6718-07E4-4082-29261F874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384" y="3400168"/>
            <a:ext cx="50546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A13EEE-161B-B76E-48B1-49DECE621461}"/>
              </a:ext>
            </a:extLst>
          </p:cNvPr>
          <p:cNvSpPr txBox="1"/>
          <p:nvPr/>
        </p:nvSpPr>
        <p:spPr>
          <a:xfrm>
            <a:off x="762000" y="16002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i="0" u="none" strike="noStrike" dirty="0">
                <a:solidFill>
                  <a:srgbClr val="333333"/>
                </a:solidFill>
                <a:effectLst/>
                <a:latin typeface="inter-regular"/>
              </a:rPr>
              <a:t>The elements located at the edges of the table are considered to be adjacent. So, we can group these elements.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19411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BB473-A5BC-CC67-839B-7DF08F3DA0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811C1E26-A201-8748-A1EF-E4BE87729F3A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2207F23-1916-2BB0-F3AC-CFC7C222E3A4}"/>
              </a:ext>
            </a:extLst>
          </p:cNvPr>
          <p:cNvSpPr txBox="1">
            <a:spLocks/>
          </p:cNvSpPr>
          <p:nvPr/>
        </p:nvSpPr>
        <p:spPr>
          <a:xfrm>
            <a:off x="533400" y="-1"/>
            <a:ext cx="8610600" cy="12049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200" dirty="0"/>
              <a:t>Simplification of </a:t>
            </a:r>
            <a:r>
              <a:rPr lang="en-IN" sz="3200" dirty="0" err="1"/>
              <a:t>boolean</a:t>
            </a:r>
            <a:r>
              <a:rPr lang="en-IN" sz="3200" dirty="0"/>
              <a:t> expressions using Karnaugh Map</a:t>
            </a:r>
            <a:r>
              <a:rPr lang="en-US" sz="3200" dirty="0">
                <a:latin typeface="Arial"/>
                <a:ea typeface="ＭＳ Ｐゴシック"/>
                <a:cs typeface="Arial"/>
              </a:rPr>
              <a:t>(CO2)</a:t>
            </a:r>
            <a:endParaRPr lang="en-US" sz="3200" dirty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78854" name="Slide Number Placeholder 11">
            <a:extLst>
              <a:ext uri="{FF2B5EF4-FFF2-40B4-BE49-F238E27FC236}">
                <a16:creationId xmlns:a16="http://schemas.microsoft.com/office/drawing/2014/main" id="{51907789-F640-9238-77D5-6ABEC373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9AA303-FD5F-D647-9422-036AB851E03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0C0754E1-E84D-ED01-B79E-88F201A6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A13EEE-161B-B76E-48B1-49DECE621461}"/>
              </a:ext>
            </a:extLst>
          </p:cNvPr>
          <p:cNvSpPr txBox="1"/>
          <p:nvPr/>
        </p:nvSpPr>
        <p:spPr>
          <a:xfrm>
            <a:off x="762000" y="16002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i="0" u="none" strike="noStrike" dirty="0">
                <a:solidFill>
                  <a:srgbClr val="333333"/>
                </a:solidFill>
                <a:effectLst/>
                <a:latin typeface="inter-regular"/>
              </a:rPr>
              <a:t>We can consider the 'don't care condition' only when they aid in increasing the group-size. Otherwise, 'don't care' elements are discarded.</a:t>
            </a:r>
            <a:endParaRPr lang="en-US" sz="2400" dirty="0"/>
          </a:p>
        </p:txBody>
      </p:sp>
      <p:pic>
        <p:nvPicPr>
          <p:cNvPr id="10242" name="Picture 2" descr="Simplification of boolean expressions using Karnaugh Map">
            <a:extLst>
              <a:ext uri="{FF2B5EF4-FFF2-40B4-BE49-F238E27FC236}">
                <a16:creationId xmlns:a16="http://schemas.microsoft.com/office/drawing/2014/main" id="{96460F6E-F98D-10E5-53AB-14B428308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711" y="3169044"/>
            <a:ext cx="51435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4626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BB473-A5BC-CC67-839B-7DF08F3DA0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811C1E26-A201-8748-A1EF-E4BE87729F3A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2207F23-1916-2BB0-F3AC-CFC7C222E3A4}"/>
              </a:ext>
            </a:extLst>
          </p:cNvPr>
          <p:cNvSpPr txBox="1">
            <a:spLocks/>
          </p:cNvSpPr>
          <p:nvPr/>
        </p:nvSpPr>
        <p:spPr>
          <a:xfrm>
            <a:off x="533400" y="-1"/>
            <a:ext cx="8610600" cy="12049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200" dirty="0"/>
              <a:t>Simplification of </a:t>
            </a:r>
            <a:r>
              <a:rPr lang="en-IN" sz="3200" dirty="0" err="1"/>
              <a:t>boolean</a:t>
            </a:r>
            <a:r>
              <a:rPr lang="en-IN" sz="3200" dirty="0"/>
              <a:t> expressions using Karnaugh Map</a:t>
            </a:r>
            <a:r>
              <a:rPr lang="en-US" sz="3200" dirty="0">
                <a:latin typeface="Arial"/>
                <a:ea typeface="ＭＳ Ｐゴシック"/>
                <a:cs typeface="Arial"/>
              </a:rPr>
              <a:t>(CO2)</a:t>
            </a:r>
            <a:endParaRPr lang="en-US" sz="3200" dirty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78854" name="Slide Number Placeholder 11">
            <a:extLst>
              <a:ext uri="{FF2B5EF4-FFF2-40B4-BE49-F238E27FC236}">
                <a16:creationId xmlns:a16="http://schemas.microsoft.com/office/drawing/2014/main" id="{51907789-F640-9238-77D5-6ABEC373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9AA303-FD5F-D647-9422-036AB851E03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0C0754E1-E84D-ED01-B79E-88F201A6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A13EEE-161B-B76E-48B1-49DECE621461}"/>
              </a:ext>
            </a:extLst>
          </p:cNvPr>
          <p:cNvSpPr txBox="1"/>
          <p:nvPr/>
        </p:nvSpPr>
        <p:spPr>
          <a:xfrm>
            <a:off x="671384" y="1490553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u="none" strike="noStrike" dirty="0">
                <a:solidFill>
                  <a:srgbClr val="333333"/>
                </a:solidFill>
                <a:effectLst/>
                <a:latin typeface="inter-bold"/>
              </a:rPr>
              <a:t>Step 4:</a:t>
            </a:r>
            <a:endParaRPr lang="en-US" sz="2400" dirty="0"/>
          </a:p>
        </p:txBody>
      </p:sp>
      <p:pic>
        <p:nvPicPr>
          <p:cNvPr id="12290" name="Picture 2" descr="Simplification of boolean expressions using Karnaugh Map">
            <a:extLst>
              <a:ext uri="{FF2B5EF4-FFF2-40B4-BE49-F238E27FC236}">
                <a16:creationId xmlns:a16="http://schemas.microsoft.com/office/drawing/2014/main" id="{8B8CE4D0-ED68-FFBA-66CC-4A6072D39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1"/>
            <a:ext cx="6096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F7BDDF-1E37-955C-5CE4-0AA4CBFDA87B}"/>
              </a:ext>
            </a:extLst>
          </p:cNvPr>
          <p:cNvSpPr txBox="1"/>
          <p:nvPr/>
        </p:nvSpPr>
        <p:spPr>
          <a:xfrm>
            <a:off x="762000" y="44196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333333"/>
                </a:solidFill>
                <a:latin typeface="inter-bold"/>
              </a:rPr>
              <a:t>Step</a:t>
            </a:r>
            <a:r>
              <a:rPr lang="en-IN" b="1" dirty="0">
                <a:solidFill>
                  <a:srgbClr val="333333"/>
                </a:solidFill>
                <a:latin typeface="inter-bold"/>
              </a:rPr>
              <a:t> 5: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FB6701-34A0-3565-B839-8770B4D15E47}"/>
              </a:ext>
            </a:extLst>
          </p:cNvPr>
          <p:cNvSpPr txBox="1"/>
          <p:nvPr/>
        </p:nvSpPr>
        <p:spPr>
          <a:xfrm>
            <a:off x="2133600" y="4788932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i="0" u="none" strike="noStrike" dirty="0">
                <a:solidFill>
                  <a:srgbClr val="333333"/>
                </a:solidFill>
                <a:effectLst/>
                <a:latin typeface="inter-regular"/>
              </a:rPr>
              <a:t>A’B + AB'C'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0919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BB473-A5BC-CC67-839B-7DF08F3DA0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811C1E26-A201-8748-A1EF-E4BE87729F3A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2207F23-1916-2BB0-F3AC-CFC7C222E3A4}"/>
              </a:ext>
            </a:extLst>
          </p:cNvPr>
          <p:cNvSpPr txBox="1">
            <a:spLocks/>
          </p:cNvSpPr>
          <p:nvPr/>
        </p:nvSpPr>
        <p:spPr>
          <a:xfrm>
            <a:off x="533400" y="-1"/>
            <a:ext cx="8610600" cy="12049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200" dirty="0"/>
              <a:t>Simplification of </a:t>
            </a:r>
            <a:r>
              <a:rPr lang="en-IN" sz="3200" dirty="0" err="1"/>
              <a:t>boolean</a:t>
            </a:r>
            <a:r>
              <a:rPr lang="en-IN" sz="3200" dirty="0"/>
              <a:t> expressions using Karnaugh Map</a:t>
            </a:r>
            <a:r>
              <a:rPr lang="en-US" sz="3200" dirty="0">
                <a:latin typeface="Arial"/>
                <a:ea typeface="ＭＳ Ｐゴシック"/>
                <a:cs typeface="Arial"/>
              </a:rPr>
              <a:t>(CO2)</a:t>
            </a:r>
            <a:endParaRPr lang="en-US" sz="3200" dirty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78854" name="Slide Number Placeholder 11">
            <a:extLst>
              <a:ext uri="{FF2B5EF4-FFF2-40B4-BE49-F238E27FC236}">
                <a16:creationId xmlns:a16="http://schemas.microsoft.com/office/drawing/2014/main" id="{51907789-F640-9238-77D5-6ABEC373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9AA303-FD5F-D647-9422-036AB851E03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0C0754E1-E84D-ED01-B79E-88F201A6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A13EEE-161B-B76E-48B1-49DECE621461}"/>
              </a:ext>
            </a:extLst>
          </p:cNvPr>
          <p:cNvSpPr txBox="1"/>
          <p:nvPr/>
        </p:nvSpPr>
        <p:spPr>
          <a:xfrm>
            <a:off x="671384" y="1490553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u="none" strike="noStrike" dirty="0">
                <a:solidFill>
                  <a:srgbClr val="333333"/>
                </a:solidFill>
                <a:effectLst/>
                <a:latin typeface="inter-bold"/>
              </a:rPr>
              <a:t>Example 1: Y=A'B' + A'B+AB</a:t>
            </a:r>
            <a:endParaRPr lang="en-US" sz="2400" dirty="0"/>
          </a:p>
        </p:txBody>
      </p:sp>
      <p:pic>
        <p:nvPicPr>
          <p:cNvPr id="12292" name="Picture 4" descr="Simplification of boolean expressions using Karnaugh Map">
            <a:extLst>
              <a:ext uri="{FF2B5EF4-FFF2-40B4-BE49-F238E27FC236}">
                <a16:creationId xmlns:a16="http://schemas.microsoft.com/office/drawing/2014/main" id="{DDE066C2-5BE9-55D1-D113-251D72621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68500"/>
            <a:ext cx="67056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0D0FC8-2B08-F744-E058-BAF76B97D6A0}"/>
              </a:ext>
            </a:extLst>
          </p:cNvPr>
          <p:cNvSpPr txBox="1"/>
          <p:nvPr/>
        </p:nvSpPr>
        <p:spPr>
          <a:xfrm>
            <a:off x="1143000" y="53340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u="none" strike="noStrike" dirty="0">
                <a:solidFill>
                  <a:srgbClr val="333333"/>
                </a:solidFill>
                <a:effectLst/>
                <a:latin typeface="inter-bold"/>
              </a:rPr>
              <a:t>Simplified expression: Y=A'+B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AD816F-2333-6ED9-944A-CE89BA15F7FF}"/>
                  </a:ext>
                </a:extLst>
              </p14:cNvPr>
              <p14:cNvContentPartPr/>
              <p14:nvPr/>
            </p14:nvContentPartPr>
            <p14:xfrm>
              <a:off x="2746109" y="3948081"/>
              <a:ext cx="877680" cy="491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AD816F-2333-6ED9-944A-CE89BA15F7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7109" y="3939081"/>
                <a:ext cx="89532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2642FFB-5158-34C0-3F77-C521B73E1A67}"/>
                  </a:ext>
                </a:extLst>
              </p14:cNvPr>
              <p14:cNvContentPartPr/>
              <p14:nvPr/>
            </p14:nvContentPartPr>
            <p14:xfrm>
              <a:off x="653429" y="2031801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2642FFB-5158-34C0-3F77-C521B73E1A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4789" y="202316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759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0373771A-9B11-EBD4-C4D6-1937A8612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sz="2200" dirty="0"/>
              <a:t>Total ordering:  if for every pair </a:t>
            </a:r>
            <a:r>
              <a:rPr lang="en-US" altLang="en-US" sz="2200" dirty="0" err="1"/>
              <a:t>a,b</a:t>
            </a:r>
            <a:r>
              <a:rPr lang="en-US" altLang="en-US" sz="2200" dirty="0"/>
              <a:t> in S, either  a≤  b    or b ≤ a    , then S is totally ordered by binary relation </a:t>
            </a:r>
          </a:p>
          <a:p>
            <a:pPr eaLnBrk="1" hangingPunct="1"/>
            <a:r>
              <a:rPr lang="en-US" altLang="en-US" sz="2200" dirty="0"/>
              <a:t>Example: Set of all prime numbers is totally ordered by ≤ </a:t>
            </a:r>
            <a:endParaRPr lang="en-US" altLang="en-US" sz="2200" dirty="0">
              <a:cs typeface="Calibri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dirty="0"/>
              <a:t>Displaying the ordering relation with a Hasse diagram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dirty="0"/>
              <a:t>Example: Partial ordering displaying divisibility relation among all positive divisors of 45, such that the quotient is an integer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0" dirty="0"/>
          </a:p>
          <a:p>
            <a:pPr eaLnBrk="1" hangingPunct="1"/>
            <a:endParaRPr lang="en-US" altLang="en-US" sz="22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D4144-19AF-5A48-9862-42EA777D8BC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612FD6EB-1570-684C-9236-415E05B9C16A}" type="datetime1">
              <a:rPr lang="en-IN" smtClean="0"/>
              <a:t>18/11/23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99CCED2-BB91-94F7-181B-AEA2176096CE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Totally Ordered Sets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3200" baseline="30000" dirty="0">
              <a:solidFill>
                <a:srgbClr val="CC3300"/>
              </a:solidFill>
            </a:endParaRPr>
          </a:p>
        </p:txBody>
      </p:sp>
      <p:graphicFrame>
        <p:nvGraphicFramePr>
          <p:cNvPr id="18438" name="Object 2">
            <a:extLst>
              <a:ext uri="{FF2B5EF4-FFF2-40B4-BE49-F238E27FC236}">
                <a16:creationId xmlns:a16="http://schemas.microsoft.com/office/drawing/2014/main" id="{05AE3A59-82B3-02A3-4829-447CD8D1CC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404230"/>
              </p:ext>
            </p:extLst>
          </p:nvPr>
        </p:nvGraphicFramePr>
        <p:xfrm>
          <a:off x="2930821" y="3614502"/>
          <a:ext cx="2589883" cy="2192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701800" imgH="1689100" progId="Visio.Drawing.11">
                  <p:embed/>
                </p:oleObj>
              </mc:Choice>
              <mc:Fallback>
                <p:oleObj name="Visio" r:id="rId3" imgW="1701800" imgH="1689100" progId="Visio.Drawing.11">
                  <p:embed/>
                  <p:pic>
                    <p:nvPicPr>
                      <p:cNvPr id="18438" name="Object 2">
                        <a:extLst>
                          <a:ext uri="{FF2B5EF4-FFF2-40B4-BE49-F238E27FC236}">
                            <a16:creationId xmlns:a16="http://schemas.microsoft.com/office/drawing/2014/main" id="{05AE3A59-82B3-02A3-4829-447CD8D1CC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821" y="3614502"/>
                        <a:ext cx="2589883" cy="2192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46">
            <a:extLst>
              <a:ext uri="{FF2B5EF4-FFF2-40B4-BE49-F238E27FC236}">
                <a16:creationId xmlns:a16="http://schemas.microsoft.com/office/drawing/2014/main" id="{4472097B-C550-3057-907F-DB3B5A299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7450" y="5884863"/>
            <a:ext cx="1552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Hasse diagram</a:t>
            </a:r>
          </a:p>
        </p:txBody>
      </p:sp>
      <p:sp>
        <p:nvSpPr>
          <p:cNvPr id="18440" name="Slide Number Placeholder 9">
            <a:extLst>
              <a:ext uri="{FF2B5EF4-FFF2-40B4-BE49-F238E27FC236}">
                <a16:creationId xmlns:a16="http://schemas.microsoft.com/office/drawing/2014/main" id="{C1812545-2608-E3D9-D111-B59D5F638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9EA6C8-73FD-4447-A7BE-6CE8FA3626B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B6598EF5-68FA-7EFB-827B-05C63721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BB473-A5BC-CC67-839B-7DF08F3DA0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811C1E26-A201-8748-A1EF-E4BE87729F3A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2207F23-1916-2BB0-F3AC-CFC7C222E3A4}"/>
              </a:ext>
            </a:extLst>
          </p:cNvPr>
          <p:cNvSpPr txBox="1">
            <a:spLocks/>
          </p:cNvSpPr>
          <p:nvPr/>
        </p:nvSpPr>
        <p:spPr>
          <a:xfrm>
            <a:off x="533400" y="-1"/>
            <a:ext cx="8610600" cy="12049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200" dirty="0"/>
              <a:t>Simplification of </a:t>
            </a:r>
            <a:r>
              <a:rPr lang="en-IN" sz="3200" dirty="0" err="1"/>
              <a:t>boolean</a:t>
            </a:r>
            <a:r>
              <a:rPr lang="en-IN" sz="3200" dirty="0"/>
              <a:t> expressions using Karnaugh Map</a:t>
            </a:r>
            <a:r>
              <a:rPr lang="en-US" sz="3200" dirty="0">
                <a:latin typeface="Arial"/>
                <a:ea typeface="ＭＳ Ｐゴシック"/>
                <a:cs typeface="Arial"/>
              </a:rPr>
              <a:t>(CO2)</a:t>
            </a:r>
            <a:endParaRPr lang="en-US" sz="3200" dirty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78854" name="Slide Number Placeholder 11">
            <a:extLst>
              <a:ext uri="{FF2B5EF4-FFF2-40B4-BE49-F238E27FC236}">
                <a16:creationId xmlns:a16="http://schemas.microsoft.com/office/drawing/2014/main" id="{51907789-F640-9238-77D5-6ABEC373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9AA303-FD5F-D647-9422-036AB851E03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0C0754E1-E84D-ED01-B79E-88F201A6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A13EEE-161B-B76E-48B1-49DECE621461}"/>
              </a:ext>
            </a:extLst>
          </p:cNvPr>
          <p:cNvSpPr txBox="1"/>
          <p:nvPr/>
        </p:nvSpPr>
        <p:spPr>
          <a:xfrm>
            <a:off x="671384" y="1490553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u="none" strike="noStrike" dirty="0">
                <a:solidFill>
                  <a:srgbClr val="333333"/>
                </a:solidFill>
                <a:effectLst/>
                <a:latin typeface="inter-bold"/>
              </a:rPr>
              <a:t>Example 2: Y=A'B'C'+A' BC'+AB' C'+AB' C+ABC'+ABC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D0FC8-2B08-F744-E058-BAF76B97D6A0}"/>
              </a:ext>
            </a:extLst>
          </p:cNvPr>
          <p:cNvSpPr txBox="1"/>
          <p:nvPr/>
        </p:nvSpPr>
        <p:spPr>
          <a:xfrm>
            <a:off x="1143000" y="53340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u="none" strike="noStrike" dirty="0">
                <a:solidFill>
                  <a:srgbClr val="333333"/>
                </a:solidFill>
                <a:effectLst/>
                <a:latin typeface="inter-bold"/>
              </a:rPr>
              <a:t>Simplified expression: Y=A+C'</a:t>
            </a:r>
            <a:endParaRPr lang="en-US" dirty="0"/>
          </a:p>
        </p:txBody>
      </p:sp>
      <p:pic>
        <p:nvPicPr>
          <p:cNvPr id="15362" name="Picture 2" descr="Simplification of boolean expressions using Karnaugh Map">
            <a:extLst>
              <a:ext uri="{FF2B5EF4-FFF2-40B4-BE49-F238E27FC236}">
                <a16:creationId xmlns:a16="http://schemas.microsoft.com/office/drawing/2014/main" id="{AD102116-D27A-1DE2-78F3-334D3011E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68580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11B3CDF-CFDE-594F-0E9B-862D342F455C}"/>
                  </a:ext>
                </a:extLst>
              </p14:cNvPr>
              <p14:cNvContentPartPr/>
              <p14:nvPr/>
            </p14:nvContentPartPr>
            <p14:xfrm>
              <a:off x="2204309" y="3574041"/>
              <a:ext cx="350280" cy="16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11B3CDF-CFDE-594F-0E9B-862D342F45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5309" y="3565401"/>
                <a:ext cx="36792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06D6E76-E0DD-01BF-C0C9-B4DBB3630D64}"/>
              </a:ext>
            </a:extLst>
          </p:cNvPr>
          <p:cNvGrpSpPr/>
          <p:nvPr/>
        </p:nvGrpSpPr>
        <p:grpSpPr>
          <a:xfrm>
            <a:off x="2217269" y="2953041"/>
            <a:ext cx="179640" cy="578880"/>
            <a:chOff x="2217269" y="2953041"/>
            <a:chExt cx="179640" cy="57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3510ACB-601A-8971-9C4A-558DD99EEFB2}"/>
                    </a:ext>
                  </a:extLst>
                </p14:cNvPr>
                <p14:cNvContentPartPr/>
                <p14:nvPr/>
              </p14:nvContentPartPr>
              <p14:xfrm>
                <a:off x="2349029" y="2958801"/>
                <a:ext cx="29160" cy="573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3510ACB-601A-8971-9C4A-558DD99EEFB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40029" y="2949801"/>
                  <a:ext cx="4680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E85634-1839-8DD3-E3E8-B02E32C99511}"/>
                    </a:ext>
                  </a:extLst>
                </p14:cNvPr>
                <p14:cNvContentPartPr/>
                <p14:nvPr/>
              </p14:nvContentPartPr>
              <p14:xfrm>
                <a:off x="2217269" y="3008841"/>
                <a:ext cx="149040" cy="151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E85634-1839-8DD3-E3E8-B02E32C9951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08629" y="2999841"/>
                  <a:ext cx="1666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DF0F2EF-21E7-9724-899D-0D092DF045A1}"/>
                    </a:ext>
                  </a:extLst>
                </p14:cNvPr>
                <p14:cNvContentPartPr/>
                <p14:nvPr/>
              </p14:nvContentPartPr>
              <p14:xfrm>
                <a:off x="2331749" y="2953041"/>
                <a:ext cx="65160" cy="561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DF0F2EF-21E7-9724-899D-0D092DF045A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23109" y="2944041"/>
                  <a:ext cx="8280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E5000B2-AEE7-A6E9-FB9F-29A5D7BD70DD}"/>
                    </a:ext>
                  </a:extLst>
                </p14:cNvPr>
                <p14:cNvContentPartPr/>
                <p14:nvPr/>
              </p14:nvContentPartPr>
              <p14:xfrm>
                <a:off x="2245709" y="3043761"/>
                <a:ext cx="147240" cy="59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E5000B2-AEE7-A6E9-FB9F-29A5D7BD70D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37069" y="3035121"/>
                  <a:ext cx="16488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57C339-47A2-4B7D-8B6F-CDD8C51BF95A}"/>
              </a:ext>
            </a:extLst>
          </p:cNvPr>
          <p:cNvGrpSpPr/>
          <p:nvPr/>
        </p:nvGrpSpPr>
        <p:grpSpPr>
          <a:xfrm>
            <a:off x="2214389" y="3536241"/>
            <a:ext cx="338760" cy="31680"/>
            <a:chOff x="2214389" y="3536241"/>
            <a:chExt cx="338760" cy="3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667F554-E195-6646-6F28-4CB62524D9AE}"/>
                    </a:ext>
                  </a:extLst>
                </p14:cNvPr>
                <p14:cNvContentPartPr/>
                <p14:nvPr/>
              </p14:nvContentPartPr>
              <p14:xfrm>
                <a:off x="2214389" y="3536241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667F554-E195-6646-6F28-4CB62524D9A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05389" y="35272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8CF01AF-77AB-10CF-3775-203862A1BBE6}"/>
                    </a:ext>
                  </a:extLst>
                </p14:cNvPr>
                <p14:cNvContentPartPr/>
                <p14:nvPr/>
              </p14:nvContentPartPr>
              <p14:xfrm>
                <a:off x="2214389" y="3536241"/>
                <a:ext cx="338760" cy="31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8CF01AF-77AB-10CF-3775-203862A1BBE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05389" y="3527241"/>
                  <a:ext cx="35640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0EABBE3-ADCF-1C03-2E77-5AEF193D11B5}"/>
                  </a:ext>
                </a:extLst>
              </p14:cNvPr>
              <p14:cNvContentPartPr/>
              <p14:nvPr/>
            </p14:nvContentPartPr>
            <p14:xfrm>
              <a:off x="5188719" y="3070401"/>
              <a:ext cx="410400" cy="529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0EABBE3-ADCF-1C03-2E77-5AEF193D11B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79719" y="3061761"/>
                <a:ext cx="42804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9703189-6226-30F8-2160-64566EEC84EA}"/>
                  </a:ext>
                </a:extLst>
              </p14:cNvPr>
              <p14:cNvContentPartPr/>
              <p14:nvPr/>
            </p14:nvContentPartPr>
            <p14:xfrm>
              <a:off x="-1423401" y="4097841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9703189-6226-30F8-2160-64566EEC84E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432401" y="408920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19238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BB473-A5BC-CC67-839B-7DF08F3DA0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811C1E26-A201-8748-A1EF-E4BE87729F3A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2207F23-1916-2BB0-F3AC-CFC7C222E3A4}"/>
              </a:ext>
            </a:extLst>
          </p:cNvPr>
          <p:cNvSpPr txBox="1">
            <a:spLocks/>
          </p:cNvSpPr>
          <p:nvPr/>
        </p:nvSpPr>
        <p:spPr>
          <a:xfrm>
            <a:off x="533400" y="-1"/>
            <a:ext cx="8610600" cy="12049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200" dirty="0"/>
              <a:t>Simplification of </a:t>
            </a:r>
            <a:r>
              <a:rPr lang="en-IN" sz="3200" dirty="0" err="1"/>
              <a:t>boolean</a:t>
            </a:r>
            <a:r>
              <a:rPr lang="en-IN" sz="3200" dirty="0"/>
              <a:t> expressions using Karnaugh Map</a:t>
            </a:r>
            <a:r>
              <a:rPr lang="en-US" sz="3200" dirty="0">
                <a:latin typeface="Arial"/>
                <a:ea typeface="ＭＳ Ｐゴシック"/>
                <a:cs typeface="Arial"/>
              </a:rPr>
              <a:t>(CO2)</a:t>
            </a:r>
            <a:endParaRPr lang="en-US" sz="3200" dirty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78854" name="Slide Number Placeholder 11">
            <a:extLst>
              <a:ext uri="{FF2B5EF4-FFF2-40B4-BE49-F238E27FC236}">
                <a16:creationId xmlns:a16="http://schemas.microsoft.com/office/drawing/2014/main" id="{51907789-F640-9238-77D5-6ABEC373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9AA303-FD5F-D647-9422-036AB851E03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0C0754E1-E84D-ED01-B79E-88F201A6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A13EEE-161B-B76E-48B1-49DECE621461}"/>
              </a:ext>
            </a:extLst>
          </p:cNvPr>
          <p:cNvSpPr txBox="1"/>
          <p:nvPr/>
        </p:nvSpPr>
        <p:spPr>
          <a:xfrm>
            <a:off x="304800" y="1328182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u="none" strike="noStrike" dirty="0">
                <a:solidFill>
                  <a:srgbClr val="333333"/>
                </a:solidFill>
                <a:effectLst/>
                <a:latin typeface="inter-bold"/>
              </a:rPr>
              <a:t>Example 3: Y=A'B'C' D'+A' B' CD'+A' BCD'+A' BCD+</a:t>
            </a:r>
          </a:p>
          <a:p>
            <a:r>
              <a:rPr lang="en-IN" sz="2400" b="1" i="0" u="none" strike="noStrike" dirty="0">
                <a:solidFill>
                  <a:srgbClr val="333333"/>
                </a:solidFill>
                <a:effectLst/>
                <a:latin typeface="inter-bold"/>
              </a:rPr>
              <a:t>AB' C'D'+ABCD'+ABCD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D0FC8-2B08-F744-E058-BAF76B97D6A0}"/>
              </a:ext>
            </a:extLst>
          </p:cNvPr>
          <p:cNvSpPr txBox="1"/>
          <p:nvPr/>
        </p:nvSpPr>
        <p:spPr>
          <a:xfrm>
            <a:off x="1143000" y="53340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u="none" strike="noStrike" dirty="0">
                <a:solidFill>
                  <a:srgbClr val="333333"/>
                </a:solidFill>
                <a:effectLst/>
                <a:latin typeface="inter-bold"/>
              </a:rPr>
              <a:t>Simplified expression: Y=BD+B'D'</a:t>
            </a:r>
            <a:endParaRPr lang="en-US" dirty="0"/>
          </a:p>
        </p:txBody>
      </p:sp>
      <p:pic>
        <p:nvPicPr>
          <p:cNvPr id="17410" name="Picture 2" descr="Simplification of boolean expressions using Karnaugh Map">
            <a:extLst>
              <a:ext uri="{FF2B5EF4-FFF2-40B4-BE49-F238E27FC236}">
                <a16:creationId xmlns:a16="http://schemas.microsoft.com/office/drawing/2014/main" id="{349FC251-AA31-D293-4A0A-A5FC50BE4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2449"/>
            <a:ext cx="7162800" cy="289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3716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Content Placeholder 2">
            <a:extLst>
              <a:ext uri="{FF2B5EF4-FFF2-40B4-BE49-F238E27FC236}">
                <a16:creationId xmlns:a16="http://schemas.microsoft.com/office/drawing/2014/main" id="{99D399F2-3FD4-546A-F93C-00006E935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45259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b="1" u="sng"/>
              <a:t>Literal: </a:t>
            </a:r>
          </a:p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US" altLang="en-US" sz="2200"/>
              <a:t>A variable or its complement is called a literal.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u="sng"/>
              <a:t>Minterm of n variable:</a:t>
            </a:r>
          </a:p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US" altLang="en-US" sz="2200"/>
              <a:t>A product of n literals 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2200"/>
              <a:t>in which each variable appears </a:t>
            </a:r>
            <a:r>
              <a:rPr lang="en-US" altLang="en-US" sz="2200" u="sng"/>
              <a:t>exactly once</a:t>
            </a:r>
            <a:r>
              <a:rPr lang="en-US" altLang="en-US" sz="2200"/>
              <a:t>, in either its true or its complemented form, but not in both, and,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2200"/>
              <a:t>which is equal to 1 for exactly one combination of values of the n variables.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BB473-A5BC-CC67-839B-7DF08F3DA0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811C1E26-A201-8748-A1EF-E4BE87729F3A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2207F23-1916-2BB0-F3AC-CFC7C222E3A4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Literal, minterm of n variable</a:t>
            </a:r>
            <a:r>
              <a:rPr lang="en-US" sz="3200" dirty="0">
                <a:latin typeface="Arial"/>
                <a:ea typeface="ＭＳ Ｐゴシック"/>
                <a:cs typeface="Arial"/>
              </a:rPr>
              <a:t>(CO2)</a:t>
            </a:r>
            <a:endParaRPr lang="en-US" sz="3200" dirty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78854" name="Slide Number Placeholder 11">
            <a:extLst>
              <a:ext uri="{FF2B5EF4-FFF2-40B4-BE49-F238E27FC236}">
                <a16:creationId xmlns:a16="http://schemas.microsoft.com/office/drawing/2014/main" id="{51907789-F640-9238-77D5-6ABEC373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9AA303-FD5F-D647-9422-036AB851E03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0C0754E1-E84D-ED01-B79E-88F201A6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1941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Content Placeholder 2">
            <a:extLst>
              <a:ext uri="{FF2B5EF4-FFF2-40B4-BE49-F238E27FC236}">
                <a16:creationId xmlns:a16="http://schemas.microsoft.com/office/drawing/2014/main" id="{57752927-1E6C-8573-0389-EC8C306B1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452596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SzPct val="120000"/>
              <a:buFont typeface="Wingdings" pitchFamily="2" charset="2"/>
              <a:buChar char="§"/>
            </a:pPr>
            <a:r>
              <a:rPr lang="en-US" altLang="en-US" sz="2200" dirty="0"/>
              <a:t>For every K-map, each cell has one Maxterm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en-US" sz="2200" dirty="0"/>
              <a:t>    associated with it.</a:t>
            </a:r>
            <a:endParaRPr lang="en-US" altLang="en-US" sz="2200" dirty="0">
              <a:cs typeface="Calibri"/>
            </a:endParaRPr>
          </a:p>
          <a:p>
            <a:pPr algn="just" eaLnBrk="1" hangingPunct="1">
              <a:lnSpc>
                <a:spcPct val="90000"/>
              </a:lnSpc>
              <a:buSzPct val="120000"/>
              <a:buFont typeface="Wingdings" pitchFamily="2" charset="2"/>
              <a:buChar char="§"/>
            </a:pPr>
            <a:r>
              <a:rPr lang="en-US" altLang="en-US" sz="2200" dirty="0"/>
              <a:t>Thus, for cell no.13 in the 4-variable K-map,</a:t>
            </a:r>
            <a:endParaRPr lang="en-US" altLang="en-US" sz="2200" dirty="0">
              <a:cs typeface="Calibri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en-US" sz="2200" dirty="0"/>
              <a:t>     M</a:t>
            </a:r>
            <a:r>
              <a:rPr lang="en-US" altLang="en-US" sz="2200" baseline="-25000" dirty="0"/>
              <a:t>13  </a:t>
            </a:r>
            <a:r>
              <a:rPr lang="en-US" altLang="en-US" sz="2200" dirty="0"/>
              <a:t>= A’ + B’ + C + D’</a:t>
            </a:r>
            <a:endParaRPr lang="en-US" altLang="en-US" sz="2200" dirty="0">
              <a:cs typeface="Calibri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dirty="0"/>
              <a:t>By De Morgan’s theorem,</a:t>
            </a:r>
            <a:endParaRPr lang="en-US" altLang="en-US" sz="2200" dirty="0">
              <a:cs typeface="Calibri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en-US" sz="2200" dirty="0"/>
              <a:t>     m</a:t>
            </a:r>
            <a:r>
              <a:rPr lang="en-US" altLang="en-US" sz="2200" baseline="-25000" dirty="0"/>
              <a:t>i  </a:t>
            </a:r>
            <a:r>
              <a:rPr lang="en-US" altLang="en-US" sz="2200" dirty="0"/>
              <a:t>=  M</a:t>
            </a:r>
            <a:r>
              <a:rPr lang="en-US" altLang="en-US" sz="2200" baseline="-25000" dirty="0"/>
              <a:t>i</a:t>
            </a:r>
            <a:r>
              <a:rPr lang="en-US" altLang="en-US" sz="2200" b="1" baseline="30000" dirty="0"/>
              <a:t>’</a:t>
            </a:r>
            <a:endParaRPr lang="en-US" altLang="en-US" sz="2200" b="1" baseline="30000" dirty="0">
              <a:cs typeface="Calibri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b="1" u="sng" dirty="0"/>
              <a:t>ADJACENT </a:t>
            </a:r>
            <a:r>
              <a:rPr lang="en-US" altLang="en-US" sz="2200" b="1" u="sng" dirty="0" err="1"/>
              <a:t>minterms</a:t>
            </a:r>
            <a:r>
              <a:rPr lang="en-US" altLang="en-US" sz="2200" b="1" u="sng" dirty="0"/>
              <a:t> (Maxterms):</a:t>
            </a:r>
            <a:endParaRPr lang="en-US" altLang="en-US" sz="2200" b="1" u="sng" dirty="0">
              <a:cs typeface="Calibri"/>
            </a:endParaRPr>
          </a:p>
          <a:p>
            <a:pPr algn="just" eaLnBrk="1" hangingPunct="1">
              <a:lnSpc>
                <a:spcPct val="90000"/>
              </a:lnSpc>
              <a:buSzPct val="120000"/>
              <a:buFont typeface="Wingdings" pitchFamily="2" charset="2"/>
              <a:buChar char="§"/>
            </a:pPr>
            <a:r>
              <a:rPr lang="en-US" altLang="en-US" sz="2200" dirty="0" err="1"/>
              <a:t>Minterm</a:t>
            </a:r>
            <a:r>
              <a:rPr lang="en-US" altLang="en-US" sz="2200" dirty="0"/>
              <a:t> which are identical, except for one variable, are considered to be adjacent to one another.</a:t>
            </a:r>
            <a:endParaRPr lang="en-US" altLang="en-US" sz="2200" dirty="0">
              <a:cs typeface="Calibri"/>
            </a:endParaRPr>
          </a:p>
          <a:p>
            <a:pPr algn="just" eaLnBrk="1" hangingPunct="1">
              <a:lnSpc>
                <a:spcPct val="90000"/>
              </a:lnSpc>
              <a:buSzPct val="120000"/>
              <a:buFont typeface="Wingdings" pitchFamily="2" charset="2"/>
              <a:buChar char="§"/>
            </a:pPr>
            <a:r>
              <a:rPr lang="en-US" altLang="en-US" sz="2200" dirty="0"/>
              <a:t>In a K-map, the corresponding cells are said to be adjacent cells.</a:t>
            </a:r>
            <a:endParaRPr lang="en-US" altLang="en-US" sz="2200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53183-DE4D-356B-B59F-B365EA2FDB5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51DFC99B-A71D-4640-AD02-07C6DCC35207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CD22F9-95F8-1B09-2B0B-5957BC2B8EBC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Maxterms (continued):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878" name="Slide Number Placeholder 11">
            <a:extLst>
              <a:ext uri="{FF2B5EF4-FFF2-40B4-BE49-F238E27FC236}">
                <a16:creationId xmlns:a16="http://schemas.microsoft.com/office/drawing/2014/main" id="{59BBF77B-C8BF-F7DC-C9D6-D3A35901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503FFF-69C6-3141-9476-59C3981DABE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F7E179C2-7BA2-597A-8285-6EDF2D45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Content Placeholder 2">
            <a:extLst>
              <a:ext uri="{FF2B5EF4-FFF2-40B4-BE49-F238E27FC236}">
                <a16:creationId xmlns:a16="http://schemas.microsoft.com/office/drawing/2014/main" id="{18B3C813-73B5-ED97-1364-51C5B88DE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4525962"/>
          </a:xfrm>
        </p:spPr>
        <p:txBody>
          <a:bodyPr/>
          <a:lstStyle/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US" altLang="en-US" sz="2200" dirty="0"/>
              <a:t>Thus in K-4,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200" dirty="0"/>
              <a:t>    Cell O is adjacent to cells 1, 4, 2 and 8.</a:t>
            </a:r>
          </a:p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US" altLang="en-US" sz="2200" dirty="0"/>
              <a:t>In a K-map, the corresponding cells in the top and the bottom rows are adjacent to each other. </a:t>
            </a:r>
          </a:p>
          <a:p>
            <a:pPr eaLnBrk="1" hangingPunct="1">
              <a:buSzPct val="120000"/>
              <a:buFont typeface="Wingdings" pitchFamily="2" charset="2"/>
              <a:buNone/>
            </a:pPr>
            <a:r>
              <a:rPr lang="en-US" altLang="en-US" sz="2200" dirty="0"/>
              <a:t>   Similarly the corresponding cells in the leftmost column and the rightmost column are adjacent to each other.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6841C-8AA1-AB81-9ED6-BE5EC97D77F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49014C4B-5F27-304A-A37E-39EDA7C2F0DB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CB4E59-DEC4-D96A-59B6-B86C75EF0E9A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Adjacent </a:t>
            </a:r>
            <a:r>
              <a:rPr lang="en-US" sz="3200" dirty="0" err="1"/>
              <a:t>minterms</a:t>
            </a:r>
            <a:r>
              <a:rPr lang="en-US" sz="3200" dirty="0"/>
              <a:t>: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902" name="Slide Number Placeholder 11">
            <a:extLst>
              <a:ext uri="{FF2B5EF4-FFF2-40B4-BE49-F238E27FC236}">
                <a16:creationId xmlns:a16="http://schemas.microsoft.com/office/drawing/2014/main" id="{699CC68C-97D7-CD31-9B6B-2892E319F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F9308B-4576-4B41-BEE1-43D9A36C7B7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ADD9CDB0-7626-E89C-BA6F-F119D628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Content Placeholder 2">
            <a:extLst>
              <a:ext uri="{FF2B5EF4-FFF2-40B4-BE49-F238E27FC236}">
                <a16:creationId xmlns:a16="http://schemas.microsoft.com/office/drawing/2014/main" id="{221A4365-3A96-F462-9B9B-E33E57457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03" y="915820"/>
            <a:ext cx="8229600" cy="550567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US" sz="1800" dirty="0"/>
              <a:t>A Poset in which every pair of elements has both a least upper bound and a greatest lower bound is termed as _______</a:t>
            </a:r>
            <a:br>
              <a:rPr lang="en-US" altLang="en-US" sz="1800" dirty="0"/>
            </a:br>
            <a:r>
              <a:rPr lang="en-US" altLang="en-US" sz="1800" dirty="0"/>
              <a:t>a) sublattice	</a:t>
            </a:r>
            <a:r>
              <a:rPr lang="en-US" altLang="en-US" sz="1800" b="1" dirty="0"/>
              <a:t>b) lattice</a:t>
            </a:r>
            <a:r>
              <a:rPr lang="en-US" altLang="en-US" sz="1800" dirty="0"/>
              <a:t>	c) trail		d) walk</a:t>
            </a:r>
            <a:endParaRPr lang="en-US" altLang="en-US" sz="1800" dirty="0">
              <a:ea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US" sz="1800" dirty="0"/>
              <a:t>In the </a:t>
            </a:r>
            <a:r>
              <a:rPr lang="en-US" altLang="en-US" sz="1800" dirty="0" err="1"/>
              <a:t>poset</a:t>
            </a:r>
            <a:r>
              <a:rPr lang="en-US" altLang="en-US" sz="1800" dirty="0"/>
              <a:t> (Z</a:t>
            </a:r>
            <a:r>
              <a:rPr lang="en-US" altLang="en-US" sz="1800" baseline="30000" dirty="0"/>
              <a:t>+</a:t>
            </a:r>
            <a:r>
              <a:rPr lang="en-US" altLang="en-US" sz="1800" dirty="0"/>
              <a:t>, |) (where Z</a:t>
            </a:r>
            <a:r>
              <a:rPr lang="en-US" altLang="en-US" sz="1800" baseline="30000" dirty="0"/>
              <a:t>+</a:t>
            </a:r>
            <a:r>
              <a:rPr lang="en-US" altLang="en-US" sz="1800" dirty="0"/>
              <a:t> is the set of all positive integers and | is the divides relation) are the integers 9 and 351 comparable?</a:t>
            </a:r>
            <a:br>
              <a:rPr lang="en-US" altLang="en-US" sz="1800" dirty="0"/>
            </a:br>
            <a:r>
              <a:rPr lang="en-US" altLang="en-US" sz="1800" b="1" dirty="0"/>
              <a:t>a) comparable</a:t>
            </a:r>
            <a:r>
              <a:rPr lang="en-US" altLang="en-US" sz="1800" dirty="0"/>
              <a:t>			b) not comparable</a:t>
            </a:r>
            <a:br>
              <a:rPr lang="en-US" altLang="en-US" sz="1800" dirty="0"/>
            </a:br>
            <a:r>
              <a:rPr lang="en-US" altLang="en-US" sz="1800" dirty="0"/>
              <a:t>c) comparable but not determined	d) determined but not comparable</a:t>
            </a:r>
            <a:endParaRPr lang="en-US" altLang="en-US" sz="1800" dirty="0">
              <a:ea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US" sz="1800" dirty="0"/>
              <a:t>If every two elements of a </a:t>
            </a:r>
            <a:r>
              <a:rPr lang="en-US" altLang="en-US" sz="1800" dirty="0" err="1"/>
              <a:t>poset</a:t>
            </a:r>
            <a:r>
              <a:rPr lang="en-US" altLang="en-US" sz="1800" dirty="0"/>
              <a:t> are comparable then the </a:t>
            </a:r>
            <a:r>
              <a:rPr lang="en-US" altLang="en-US" sz="1800" dirty="0" err="1"/>
              <a:t>poset</a:t>
            </a:r>
            <a:r>
              <a:rPr lang="en-US" altLang="en-US" sz="1800" dirty="0"/>
              <a:t> is called ________</a:t>
            </a:r>
            <a:br>
              <a:rPr lang="en-US" altLang="en-US" sz="1800" dirty="0"/>
            </a:br>
            <a:r>
              <a:rPr lang="en-US" altLang="en-US" sz="1800" dirty="0"/>
              <a:t>a) sub ordered </a:t>
            </a:r>
            <a:r>
              <a:rPr lang="en-US" altLang="en-US" sz="1800" dirty="0" err="1"/>
              <a:t>poset</a:t>
            </a:r>
            <a:r>
              <a:rPr lang="en-US" altLang="en-US" sz="1800" dirty="0"/>
              <a:t>		</a:t>
            </a:r>
            <a:r>
              <a:rPr lang="en-US" altLang="en-US" sz="1800" b="1" dirty="0"/>
              <a:t>b) totally ordered </a:t>
            </a:r>
            <a:r>
              <a:rPr lang="en-US" altLang="en-US" sz="1800" b="1" dirty="0" err="1"/>
              <a:t>poset</a:t>
            </a:r>
            <a:br>
              <a:rPr lang="en-US" altLang="en-US" sz="1800" dirty="0"/>
            </a:br>
            <a:r>
              <a:rPr lang="en-US" altLang="en-US" sz="1800" dirty="0"/>
              <a:t>c) sub lattice			d) semigroup</a:t>
            </a:r>
            <a:endParaRPr lang="en-US" altLang="en-US" sz="1800" dirty="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1800" dirty="0">
                <a:ea typeface="+mn-lt"/>
                <a:cs typeface="+mn-lt"/>
              </a:rPr>
              <a:t>What are the canonical forms of Boolean Expressions?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+mn-lt"/>
                <a:cs typeface="+mn-lt"/>
              </a:rPr>
              <a:t>a) OR and XOR             b) NOR and XNOR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+mn-lt"/>
                <a:cs typeface="+mn-lt"/>
              </a:rPr>
              <a:t>c) MAX and MIN         </a:t>
            </a:r>
            <a:r>
              <a:rPr lang="en-US" sz="1800" b="1" dirty="0">
                <a:ea typeface="+mn-lt"/>
                <a:cs typeface="+mn-lt"/>
              </a:rPr>
              <a:t>d) SOM and POM</a:t>
            </a:r>
          </a:p>
          <a:p>
            <a:pPr marL="457200" indent="-457200">
              <a:buAutoNum type="arabicPeriod"/>
            </a:pPr>
            <a:r>
              <a:rPr lang="en-US" sz="1800" dirty="0">
                <a:ea typeface="+mn-lt"/>
                <a:cs typeface="+mn-lt"/>
              </a:rPr>
              <a:t> ______ and _______ are the two binary operations defined for lattices.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b="1" dirty="0">
                <a:ea typeface="+mn-lt"/>
                <a:cs typeface="+mn-lt"/>
              </a:rPr>
              <a:t>a) Join, meet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+mn-lt"/>
                <a:cs typeface="+mn-lt"/>
              </a:rPr>
              <a:t>b) Addition, subtraction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+mn-lt"/>
                <a:cs typeface="+mn-lt"/>
              </a:rPr>
              <a:t>c) Union, intersection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+mn-lt"/>
                <a:cs typeface="+mn-lt"/>
              </a:rPr>
              <a:t>d) Multiplication, modulo division</a:t>
            </a:r>
            <a:endParaRPr lang="en-US" sz="1800" b="1" dirty="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endParaRPr lang="en-US" sz="1800" b="1" dirty="0">
              <a:ea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2C4AF-283F-7210-1EB9-5C1380C1FFC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CA5E3A9-9EBB-F548-90E8-78133E046BCC}" type="datetime1">
              <a:rPr lang="en-IN" smtClean="0"/>
              <a:t>18/11/23</a:t>
            </a:fld>
            <a:endParaRPr lang="en-US"/>
          </a:p>
        </p:txBody>
      </p:sp>
      <p:sp>
        <p:nvSpPr>
          <p:cNvPr id="82948" name="Slide Number Placeholder 5">
            <a:extLst>
              <a:ext uri="{FF2B5EF4-FFF2-40B4-BE49-F238E27FC236}">
                <a16:creationId xmlns:a16="http://schemas.microsoft.com/office/drawing/2014/main" id="{DF8C79F7-24D0-A709-2BDB-7F5D8A1C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0EBC0D-144E-4A41-B022-23F5542132F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A1742B-2B8A-3658-8DEB-6389A399D3C4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/>
              <a:t>Daily Quiz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3200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CF0C6F2A-9AEF-9F2E-2865-5FFFEBDB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Content Placeholder 2">
            <a:extLst>
              <a:ext uri="{FF2B5EF4-FFF2-40B4-BE49-F238E27FC236}">
                <a16:creationId xmlns:a16="http://schemas.microsoft.com/office/drawing/2014/main" id="{D3CA46C0-AB66-5B03-4BD9-EAFE8CA57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01" y="915820"/>
            <a:ext cx="8229600" cy="5448881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/>
              <a:t>6. A ________ has a greatest element and a least element which satisfy 0&lt;=a&lt;=1 for every a in the lattice(say, L).</a:t>
            </a:r>
            <a:br>
              <a:rPr lang="en-US" altLang="en-US" sz="2000" dirty="0"/>
            </a:br>
            <a:r>
              <a:rPr lang="en-US" altLang="en-US" sz="2000" dirty="0"/>
              <a:t>a) semilattice                       b) join semilattice</a:t>
            </a:r>
            <a:br>
              <a:rPr lang="en-US" altLang="en-US" sz="2000" dirty="0"/>
            </a:br>
            <a:r>
              <a:rPr lang="en-US" altLang="en-US" sz="2000" dirty="0"/>
              <a:t>c) meet semilattice            </a:t>
            </a:r>
            <a:r>
              <a:rPr lang="en-US" altLang="en-US" sz="2000" b="1" dirty="0"/>
              <a:t>d) bounded lattice</a:t>
            </a:r>
            <a:endParaRPr lang="en-US" altLang="en-US" sz="2000" b="1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7. Which of the following is/are the universal logic gates?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a) OR and NOR                    b) AND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b="1" dirty="0">
                <a:ea typeface="+mn-lt"/>
                <a:cs typeface="+mn-lt"/>
              </a:rPr>
              <a:t>c) NAND and NOR             </a:t>
            </a:r>
            <a:r>
              <a:rPr lang="en-US" sz="2000" dirty="0">
                <a:ea typeface="+mn-lt"/>
                <a:cs typeface="+mn-lt"/>
              </a:rPr>
              <a:t>d) NOT</a:t>
            </a:r>
          </a:p>
          <a:p>
            <a:pPr marL="0" indent="0">
              <a:buNone/>
            </a:pPr>
            <a:r>
              <a:rPr lang="en-US" sz="2000" dirty="0">
                <a:ea typeface="Calibri"/>
                <a:cs typeface="Calibri"/>
              </a:rPr>
              <a:t>8. In </a:t>
            </a:r>
            <a:r>
              <a:rPr lang="en-US" sz="2000" dirty="0" err="1">
                <a:ea typeface="Calibri"/>
                <a:cs typeface="Calibri"/>
              </a:rPr>
              <a:t>boolean</a:t>
            </a:r>
            <a:r>
              <a:rPr lang="en-US" sz="2000" dirty="0">
                <a:ea typeface="Calibri"/>
                <a:cs typeface="Calibri"/>
              </a:rPr>
              <a:t> algebra, the OR operation is performed by which properties?</a:t>
            </a:r>
            <a:br>
              <a:rPr lang="en-US" sz="2000" dirty="0">
                <a:ea typeface="Calibri"/>
                <a:cs typeface="Calibri"/>
              </a:rPr>
            </a:br>
            <a:r>
              <a:rPr lang="en-US" sz="2000" dirty="0">
                <a:ea typeface="Calibri"/>
                <a:cs typeface="Calibri"/>
              </a:rPr>
              <a:t>a) Associative properties            b) Commutative properties</a:t>
            </a:r>
            <a:br>
              <a:rPr lang="en-US" sz="2000" dirty="0">
                <a:ea typeface="Calibri"/>
                <a:cs typeface="Calibri"/>
              </a:rPr>
            </a:br>
            <a:r>
              <a:rPr lang="en-US" sz="2000" dirty="0">
                <a:ea typeface="Calibri"/>
                <a:cs typeface="Calibri"/>
              </a:rPr>
              <a:t>c) Distributive properties           </a:t>
            </a:r>
            <a:r>
              <a:rPr lang="en-US" sz="2000" b="1" dirty="0">
                <a:ea typeface="Calibri"/>
                <a:cs typeface="Calibri"/>
              </a:rPr>
              <a:t>d) All of the Mentioned</a:t>
            </a:r>
            <a:endParaRPr lang="en-US" b="1" dirty="0"/>
          </a:p>
          <a:p>
            <a:pPr marL="0" indent="0">
              <a:buNone/>
            </a:pPr>
            <a:r>
              <a:rPr lang="en-US" sz="2000" dirty="0">
                <a:ea typeface="Calibri"/>
                <a:cs typeface="Calibri"/>
              </a:rPr>
              <a:t>9. The expression for Absorption law is given by _________</a:t>
            </a:r>
            <a:br>
              <a:rPr lang="en-US" sz="2000" dirty="0">
                <a:ea typeface="Calibri"/>
                <a:cs typeface="Calibri"/>
              </a:rPr>
            </a:br>
            <a:r>
              <a:rPr lang="en-US" sz="2000" b="1" dirty="0">
                <a:ea typeface="Calibri"/>
                <a:cs typeface="Calibri"/>
              </a:rPr>
              <a:t>a) A + AB = A  </a:t>
            </a:r>
            <a:r>
              <a:rPr lang="en-US" sz="2000" dirty="0">
                <a:ea typeface="Calibri"/>
                <a:cs typeface="Calibri"/>
              </a:rPr>
              <a:t>                    b) A + AB = B</a:t>
            </a:r>
            <a:br>
              <a:rPr lang="en-US" sz="2000" dirty="0">
                <a:ea typeface="Calibri"/>
                <a:cs typeface="Calibri"/>
              </a:rPr>
            </a:br>
            <a:r>
              <a:rPr lang="en-US" sz="2000" dirty="0">
                <a:ea typeface="Calibri"/>
                <a:cs typeface="Calibri"/>
              </a:rPr>
              <a:t>c) AB + AA’ = A                   d) A + B = B + A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Calibri"/>
                <a:cs typeface="Calibri"/>
              </a:rPr>
              <a:t>10. According to </a:t>
            </a:r>
            <a:r>
              <a:rPr lang="en-US" sz="2000" dirty="0" err="1">
                <a:ea typeface="Calibri"/>
                <a:cs typeface="Calibri"/>
              </a:rPr>
              <a:t>boolean</a:t>
            </a:r>
            <a:r>
              <a:rPr lang="en-US" sz="2000" dirty="0">
                <a:ea typeface="Calibri"/>
                <a:cs typeface="Calibri"/>
              </a:rPr>
              <a:t> law: A + 1 = ?</a:t>
            </a:r>
            <a:br>
              <a:rPr lang="en-US" sz="2000" dirty="0">
                <a:ea typeface="Calibri"/>
                <a:cs typeface="Calibri"/>
              </a:rPr>
            </a:br>
            <a:r>
              <a:rPr lang="en-US" sz="2000" b="1" dirty="0">
                <a:ea typeface="Calibri"/>
                <a:cs typeface="Calibri"/>
              </a:rPr>
              <a:t>a) 1</a:t>
            </a:r>
            <a:r>
              <a:rPr lang="en-US" sz="2000" dirty="0">
                <a:ea typeface="Calibri"/>
                <a:cs typeface="Calibri"/>
              </a:rPr>
              <a:t>                 b) A</a:t>
            </a:r>
            <a:br>
              <a:rPr lang="en-US" sz="2000" dirty="0">
                <a:ea typeface="Calibri"/>
                <a:cs typeface="Calibri"/>
              </a:rPr>
            </a:br>
            <a:r>
              <a:rPr lang="en-US" sz="2000" dirty="0">
                <a:ea typeface="Calibri"/>
                <a:cs typeface="Calibri"/>
              </a:rPr>
              <a:t>c) 0                 d) A’</a:t>
            </a:r>
            <a:endParaRPr lang="en-US" dirty="0"/>
          </a:p>
          <a:p>
            <a:pPr marL="0" indent="0">
              <a:buNone/>
            </a:pPr>
            <a:endParaRPr lang="en-US" sz="2000" dirty="0">
              <a:ea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396A6-BE88-6D5F-7A22-0A38F2EC907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5BF0DC-1DC5-4D4E-B1C7-13BDA0423BB6}" type="datetime1">
              <a:rPr lang="en-IN" smtClean="0"/>
              <a:t>18/11/23</a:t>
            </a:fld>
            <a:endParaRPr lang="en-US"/>
          </a:p>
        </p:txBody>
      </p:sp>
      <p:sp>
        <p:nvSpPr>
          <p:cNvPr id="83972" name="Slide Number Placeholder 5">
            <a:extLst>
              <a:ext uri="{FF2B5EF4-FFF2-40B4-BE49-F238E27FC236}">
                <a16:creationId xmlns:a16="http://schemas.microsoft.com/office/drawing/2014/main" id="{EA3A4458-2DED-AA86-CBA1-6139524D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9B7EA2-6F6A-0440-A990-BF2DF423C9A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12A512-1C5A-71C6-29AC-8557DE29FF6E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/>
              <a:t>Daily Quiz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3200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22667F3A-773D-8535-8298-653223F5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Content Placeholder 2">
            <a:extLst>
              <a:ext uri="{FF2B5EF4-FFF2-40B4-BE49-F238E27FC236}">
                <a16:creationId xmlns:a16="http://schemas.microsoft.com/office/drawing/2014/main" id="{D3CA46C0-AB66-5B03-4BD9-EAFE8CA57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02" y="816429"/>
            <a:ext cx="8229600" cy="55056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11. A(A + B) = ?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a) AB              b) 1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c) (1 + AB)    </a:t>
            </a:r>
            <a:r>
              <a:rPr lang="en-US" sz="2000" b="1" dirty="0">
                <a:ea typeface="+mn-lt"/>
                <a:cs typeface="+mn-lt"/>
              </a:rPr>
              <a:t>d) A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12. </a:t>
            </a:r>
            <a:r>
              <a:rPr lang="en-US" sz="2000" dirty="0" err="1">
                <a:ea typeface="+mn-lt"/>
                <a:cs typeface="+mn-lt"/>
              </a:rPr>
              <a:t>DeMorgan’s</a:t>
            </a:r>
            <a:r>
              <a:rPr lang="en-US" sz="2000" dirty="0">
                <a:ea typeface="+mn-lt"/>
                <a:cs typeface="+mn-lt"/>
              </a:rPr>
              <a:t> theorem states that _________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b="1" dirty="0">
                <a:ea typeface="+mn-lt"/>
                <a:cs typeface="+mn-lt"/>
              </a:rPr>
              <a:t>a) (AB)’ = A’ + B’                   </a:t>
            </a:r>
            <a:r>
              <a:rPr lang="en-US" sz="2000" dirty="0">
                <a:ea typeface="+mn-lt"/>
                <a:cs typeface="+mn-lt"/>
              </a:rPr>
              <a:t>b) (A + B)’ = A’ * B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c) A’ + B’ = A’B’                     d) (AB)’ = A’ + B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13. The involution of A is equal to _________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b="1" dirty="0">
                <a:ea typeface="+mn-lt"/>
                <a:cs typeface="+mn-lt"/>
              </a:rPr>
              <a:t>a) A  </a:t>
            </a:r>
            <a:r>
              <a:rPr lang="en-US" sz="2000" dirty="0">
                <a:ea typeface="+mn-lt"/>
                <a:cs typeface="+mn-lt"/>
              </a:rPr>
              <a:t>                            b) A’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c) 1                               d) 0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14. (A + B)(A’ * B’) = ?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a) 1                                </a:t>
            </a:r>
            <a:r>
              <a:rPr lang="en-US" sz="2000" b="1" dirty="0">
                <a:ea typeface="+mn-lt"/>
                <a:cs typeface="+mn-lt"/>
              </a:rPr>
              <a:t>   b) 0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c) AB                                d) AB’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15. Complement of the expression A’B + CD’ is _________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a) (A’ + B)(C’ + D)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b="1" dirty="0">
                <a:ea typeface="+mn-lt"/>
                <a:cs typeface="+mn-lt"/>
              </a:rPr>
              <a:t>b) (A + B’)(C’ + D)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c) (A’ + B)(C’ + D)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d) (A + B’)(C + D’)</a:t>
            </a:r>
            <a:br>
              <a:rPr lang="en-US" sz="2000" dirty="0">
                <a:ea typeface="+mn-lt"/>
                <a:cs typeface="+mn-lt"/>
              </a:rPr>
            </a:br>
            <a:endParaRPr lang="en-US" sz="200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396A6-BE88-6D5F-7A22-0A38F2EC907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92510E9-E92B-B245-8781-B246963F99F6}" type="datetime1">
              <a:rPr lang="en-IN" smtClean="0"/>
              <a:t>18/11/23</a:t>
            </a:fld>
            <a:endParaRPr lang="en-US"/>
          </a:p>
        </p:txBody>
      </p:sp>
      <p:sp>
        <p:nvSpPr>
          <p:cNvPr id="83972" name="Slide Number Placeholder 5">
            <a:extLst>
              <a:ext uri="{FF2B5EF4-FFF2-40B4-BE49-F238E27FC236}">
                <a16:creationId xmlns:a16="http://schemas.microsoft.com/office/drawing/2014/main" id="{EA3A4458-2DED-AA86-CBA1-6139524D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9B7EA2-6F6A-0440-A990-BF2DF423C9A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12A512-1C5A-71C6-29AC-8557DE29FF6E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/>
              <a:t>Daily Quiz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3200" dirty="0"/>
          </a:p>
        </p:txBody>
      </p:sp>
      <p:pic>
        <p:nvPicPr>
          <p:cNvPr id="83974" name="Picture 2" descr="E:\NIET\Project\xLogo11.png.pagespeed.ic.pydHLuCQEZ.png">
            <a:extLst>
              <a:ext uri="{FF2B5EF4-FFF2-40B4-BE49-F238E27FC236}">
                <a16:creationId xmlns:a16="http://schemas.microsoft.com/office/drawing/2014/main" id="{2B16CF16-15E2-5F6B-0D5D-C8D3D8125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22667F3A-773D-8535-8298-653223F5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5565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Content Placeholder 2">
            <a:extLst>
              <a:ext uri="{FF2B5EF4-FFF2-40B4-BE49-F238E27FC236}">
                <a16:creationId xmlns:a16="http://schemas.microsoft.com/office/drawing/2014/main" id="{D3CA46C0-AB66-5B03-4BD9-EAFE8CA57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02" y="816429"/>
            <a:ext cx="8229600" cy="55056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16. K-map is used for _______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b="1" dirty="0">
                <a:ea typeface="+mn-lt"/>
                <a:cs typeface="+mn-lt"/>
              </a:rPr>
              <a:t>a) logic minimization                               </a:t>
            </a:r>
            <a:r>
              <a:rPr lang="en-US" sz="2000" dirty="0">
                <a:ea typeface="+mn-lt"/>
                <a:cs typeface="+mn-lt"/>
              </a:rPr>
              <a:t>b) expression maximization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c) summing of parity bits                         d) logic gate creation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17. Simplify the expression using K-maps: F(A,B,C,D)=Σ (1,3,5,6,7,11,13,14).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a) AB+BC’D+A’B’C                                     b) BCD’+A’C’D+BD’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b="1" dirty="0">
                <a:ea typeface="+mn-lt"/>
                <a:cs typeface="+mn-lt"/>
              </a:rPr>
              <a:t>c) A’D+BCD+A’BC+AB’C’                          </a:t>
            </a:r>
            <a:r>
              <a:rPr lang="en-US" sz="2000" dirty="0">
                <a:ea typeface="+mn-lt"/>
                <a:cs typeface="+mn-lt"/>
              </a:rPr>
              <a:t>d) AC’D’+BC+A’BD+C’D’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18. When designing a circuit to emulate a truth table, both Product-of-Sums (POS) expressions and Sum-of-Products (SOP) expressions can be derived from?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b="1" dirty="0">
                <a:ea typeface="+mn-lt"/>
                <a:cs typeface="+mn-lt"/>
              </a:rPr>
              <a:t>a) k-map                                          </a:t>
            </a:r>
            <a:r>
              <a:rPr lang="en-US" sz="2000" dirty="0">
                <a:ea typeface="+mn-lt"/>
                <a:cs typeface="+mn-lt"/>
              </a:rPr>
              <a:t>b) NAND gate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c) NOR gate                                     d) X-NOR gate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19. Simplify the expression using K-maps: F(A,B,C) = Σ (1,3,5,6,7).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a) AC’+B’                                          </a:t>
            </a:r>
            <a:r>
              <a:rPr lang="en-US" sz="2000" b="1" dirty="0">
                <a:ea typeface="+mn-lt"/>
                <a:cs typeface="+mn-lt"/>
              </a:rPr>
              <a:t>b) AB+C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c) AB’+B’C’                                       d) A’BC+B’C+AC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20. Simplify the expression using K-maps: F(A,B,C) = π(0,2,4,5,7).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b="1" dirty="0">
                <a:ea typeface="+mn-lt"/>
                <a:cs typeface="+mn-lt"/>
              </a:rPr>
              <a:t>a) (</a:t>
            </a:r>
            <a:r>
              <a:rPr lang="en-US" sz="2000" b="1" dirty="0" err="1">
                <a:ea typeface="+mn-lt"/>
                <a:cs typeface="+mn-lt"/>
              </a:rPr>
              <a:t>x+y</a:t>
            </a:r>
            <a:r>
              <a:rPr lang="en-US" sz="2000" b="1" dirty="0">
                <a:ea typeface="+mn-lt"/>
                <a:cs typeface="+mn-lt"/>
              </a:rPr>
              <a:t>)(</a:t>
            </a:r>
            <a:r>
              <a:rPr lang="en-US" sz="2000" b="1" dirty="0" err="1">
                <a:ea typeface="+mn-lt"/>
                <a:cs typeface="+mn-lt"/>
              </a:rPr>
              <a:t>y+z</a:t>
            </a:r>
            <a:r>
              <a:rPr lang="en-US" sz="2000" b="1" dirty="0">
                <a:ea typeface="+mn-lt"/>
                <a:cs typeface="+mn-lt"/>
              </a:rPr>
              <a:t>)(</a:t>
            </a:r>
            <a:r>
              <a:rPr lang="en-US" sz="2000" b="1" dirty="0" err="1">
                <a:ea typeface="+mn-lt"/>
                <a:cs typeface="+mn-lt"/>
              </a:rPr>
              <a:t>x+z</a:t>
            </a:r>
            <a:r>
              <a:rPr lang="en-US" sz="2000" b="1" dirty="0">
                <a:ea typeface="+mn-lt"/>
                <a:cs typeface="+mn-lt"/>
              </a:rPr>
              <a:t>)(</a:t>
            </a:r>
            <a:r>
              <a:rPr lang="en-US" sz="2000" b="1" dirty="0" err="1">
                <a:ea typeface="+mn-lt"/>
                <a:cs typeface="+mn-lt"/>
              </a:rPr>
              <a:t>x’+z</a:t>
            </a:r>
            <a:r>
              <a:rPr lang="en-US" sz="2000" b="1" dirty="0">
                <a:ea typeface="+mn-lt"/>
                <a:cs typeface="+mn-lt"/>
              </a:rPr>
              <a:t>’)  </a:t>
            </a:r>
            <a:r>
              <a:rPr lang="en-US" sz="2000" dirty="0">
                <a:ea typeface="+mn-lt"/>
                <a:cs typeface="+mn-lt"/>
              </a:rPr>
              <a:t>                   b) (</a:t>
            </a:r>
            <a:r>
              <a:rPr lang="en-US" sz="2000" dirty="0" err="1">
                <a:ea typeface="+mn-lt"/>
                <a:cs typeface="+mn-lt"/>
              </a:rPr>
              <a:t>x+z</a:t>
            </a:r>
            <a:r>
              <a:rPr lang="en-US" sz="2000" dirty="0">
                <a:ea typeface="+mn-lt"/>
                <a:cs typeface="+mn-lt"/>
              </a:rPr>
              <a:t>’)(</a:t>
            </a:r>
            <a:r>
              <a:rPr lang="en-US" sz="2000" dirty="0" err="1">
                <a:ea typeface="+mn-lt"/>
                <a:cs typeface="+mn-lt"/>
              </a:rPr>
              <a:t>y+z</a:t>
            </a:r>
            <a:r>
              <a:rPr lang="en-US" sz="2000" dirty="0">
                <a:ea typeface="+mn-lt"/>
                <a:cs typeface="+mn-lt"/>
              </a:rPr>
              <a:t>)(</a:t>
            </a:r>
            <a:r>
              <a:rPr lang="en-US" sz="2000" dirty="0" err="1">
                <a:ea typeface="+mn-lt"/>
                <a:cs typeface="+mn-lt"/>
              </a:rPr>
              <a:t>x+y</a:t>
            </a:r>
            <a:r>
              <a:rPr lang="en-US" sz="2000" dirty="0">
                <a:ea typeface="+mn-lt"/>
                <a:cs typeface="+mn-lt"/>
              </a:rPr>
              <a:t>)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c) (</a:t>
            </a:r>
            <a:r>
              <a:rPr lang="en-US" sz="2000" dirty="0" err="1">
                <a:ea typeface="+mn-lt"/>
                <a:cs typeface="+mn-lt"/>
              </a:rPr>
              <a:t>x+y</a:t>
            </a:r>
            <a:r>
              <a:rPr lang="en-US" sz="2000" dirty="0">
                <a:ea typeface="+mn-lt"/>
                <a:cs typeface="+mn-lt"/>
              </a:rPr>
              <a:t>’+z)(</a:t>
            </a:r>
            <a:r>
              <a:rPr lang="en-US" sz="2000" dirty="0" err="1">
                <a:ea typeface="+mn-lt"/>
                <a:cs typeface="+mn-lt"/>
              </a:rPr>
              <a:t>x+z</a:t>
            </a:r>
            <a:r>
              <a:rPr lang="en-US" sz="2000" dirty="0">
                <a:ea typeface="+mn-lt"/>
                <a:cs typeface="+mn-lt"/>
              </a:rPr>
              <a:t>’)                                  d) (</a:t>
            </a:r>
            <a:r>
              <a:rPr lang="en-US" sz="2000" dirty="0" err="1">
                <a:ea typeface="+mn-lt"/>
                <a:cs typeface="+mn-lt"/>
              </a:rPr>
              <a:t>y’+z</a:t>
            </a:r>
            <a:r>
              <a:rPr lang="en-US" sz="2000" dirty="0">
                <a:ea typeface="+mn-lt"/>
                <a:cs typeface="+mn-lt"/>
              </a:rPr>
              <a:t>’)(</a:t>
            </a:r>
            <a:r>
              <a:rPr lang="en-US" sz="2000" dirty="0" err="1">
                <a:ea typeface="+mn-lt"/>
                <a:cs typeface="+mn-lt"/>
              </a:rPr>
              <a:t>x’+y</a:t>
            </a:r>
            <a:r>
              <a:rPr lang="en-US" sz="2000" dirty="0">
                <a:ea typeface="+mn-lt"/>
                <a:cs typeface="+mn-lt"/>
              </a:rPr>
              <a:t>)(</a:t>
            </a:r>
            <a:r>
              <a:rPr lang="en-US" sz="2000" dirty="0" err="1">
                <a:ea typeface="+mn-lt"/>
                <a:cs typeface="+mn-lt"/>
              </a:rPr>
              <a:t>z+y</a:t>
            </a:r>
            <a:r>
              <a:rPr lang="en-US" sz="2000" dirty="0">
                <a:ea typeface="+mn-lt"/>
                <a:cs typeface="+mn-lt"/>
              </a:rPr>
              <a:t>’)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396A6-BE88-6D5F-7A22-0A38F2EC907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16A4B07-9FCD-794F-96C3-7E939DE7DFA7}" type="datetime1">
              <a:rPr lang="en-IN" smtClean="0"/>
              <a:t>18/11/23</a:t>
            </a:fld>
            <a:endParaRPr lang="en-US"/>
          </a:p>
        </p:txBody>
      </p:sp>
      <p:sp>
        <p:nvSpPr>
          <p:cNvPr id="83972" name="Slide Number Placeholder 5">
            <a:extLst>
              <a:ext uri="{FF2B5EF4-FFF2-40B4-BE49-F238E27FC236}">
                <a16:creationId xmlns:a16="http://schemas.microsoft.com/office/drawing/2014/main" id="{EA3A4458-2DED-AA86-CBA1-6139524D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9B7EA2-6F6A-0440-A990-BF2DF423C9A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12A512-1C5A-71C6-29AC-8557DE29FF6E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/>
              <a:t>Daily Quiz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3200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22667F3A-773D-8535-8298-653223F5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39940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A17B0-5BA0-32F4-1862-54BE4EAF3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525963"/>
          </a:xfrm>
        </p:spPr>
        <p:txBody>
          <a:bodyPr/>
          <a:lstStyle/>
          <a:p>
            <a:pPr marL="457200" indent="-457200">
              <a:buFont typeface="Arial" charset="0"/>
              <a:buAutoNum type="arabicPeriod"/>
              <a:defRPr/>
            </a:pPr>
            <a:r>
              <a:rPr lang="en-US" sz="2200" dirty="0"/>
              <a:t>Define Isomorphism. Let A = {1, 2, 3, 6} and let ‘≤’ be the divisibility relation on A. Let B = {ϕ, {a}, {b}, {</a:t>
            </a:r>
            <a:r>
              <a:rPr lang="en-US" sz="2200" dirty="0" err="1"/>
              <a:t>a,b</a:t>
            </a:r>
            <a:r>
              <a:rPr lang="en-US" sz="2200" dirty="0"/>
              <a:t>}} and let ‘≤’ be the relation ⊆. Then (A, ≤ ) and (B, ≤) are isomorphic. </a:t>
            </a:r>
          </a:p>
          <a:p>
            <a:pPr marL="457200" indent="-457200">
              <a:buFont typeface="Arial" charset="0"/>
              <a:buAutoNum type="arabicPeriod"/>
              <a:defRPr/>
            </a:pPr>
            <a:r>
              <a:rPr lang="en-US" sz="2200" dirty="0"/>
              <a:t>Consider the subset {2,3} {4,6} and {3,6}, and ({1,2,3,4,5,6}, / ) is the </a:t>
            </a:r>
            <a:r>
              <a:rPr lang="en-US" sz="2200" dirty="0" err="1"/>
              <a:t>poset</a:t>
            </a:r>
            <a:r>
              <a:rPr lang="en-US" sz="2200" dirty="0"/>
              <a:t>.		</a:t>
            </a:r>
          </a:p>
          <a:p>
            <a:pPr>
              <a:buFont typeface="Arial" charset="0"/>
              <a:buNone/>
              <a:defRPr/>
            </a:pPr>
            <a:r>
              <a:rPr lang="en-US" sz="2200" dirty="0"/>
              <a:t>		   </a:t>
            </a:r>
            <a:r>
              <a:rPr lang="en-US" sz="2200" dirty="0" err="1"/>
              <a:t>i</a:t>
            </a:r>
            <a:r>
              <a:rPr lang="en-US" sz="2200" dirty="0"/>
              <a:t>)   Draw the Hasse Diagram.</a:t>
            </a:r>
          </a:p>
          <a:p>
            <a:pPr>
              <a:buFont typeface="Arial" charset="0"/>
              <a:buNone/>
              <a:defRPr/>
            </a:pPr>
            <a:r>
              <a:rPr lang="en-US" sz="2200" dirty="0"/>
              <a:t>		 ii)  Find the Lower bound and Upper bound of each subset if it exists.</a:t>
            </a:r>
          </a:p>
          <a:p>
            <a:pPr>
              <a:buFont typeface="Arial" charset="0"/>
              <a:buNone/>
              <a:defRPr/>
            </a:pPr>
            <a:r>
              <a:rPr lang="en-US" sz="2200" dirty="0"/>
              <a:t>		 iii) Find GLB and LUB of each subset if it exists.</a:t>
            </a:r>
          </a:p>
          <a:p>
            <a:pPr>
              <a:buFont typeface="Arial" charset="0"/>
              <a:buNone/>
              <a:defRPr/>
            </a:pPr>
            <a:r>
              <a:rPr lang="en-US" sz="2200" dirty="0"/>
              <a:t>3. 	Consider the Boolean function						F(x1,x2,x3,x4)= x1+(x2.(x1’+x4)+x3.(x2’+x4’))</a:t>
            </a:r>
          </a:p>
          <a:p>
            <a:pPr>
              <a:buFont typeface="Arial" charset="0"/>
              <a:buNone/>
              <a:defRPr/>
            </a:pPr>
            <a:r>
              <a:rPr lang="en-US" sz="2200" dirty="0"/>
              <a:t>	</a:t>
            </a:r>
            <a:r>
              <a:rPr lang="en-US" sz="2200" dirty="0" err="1"/>
              <a:t>i</a:t>
            </a:r>
            <a:r>
              <a:rPr lang="en-US" sz="2200" dirty="0"/>
              <a:t>) Simplify  f algebraically</a:t>
            </a:r>
          </a:p>
          <a:p>
            <a:pPr>
              <a:buFont typeface="Arial" charset="0"/>
              <a:buNone/>
              <a:defRPr/>
            </a:pPr>
            <a:r>
              <a:rPr lang="en-US" sz="2200" dirty="0"/>
              <a:t>	ii) Draw the logic circuit of f and reduction of f.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B9DC6-F18A-7DA8-9174-BD5B9588229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9C1F348-8B1F-6D43-B8F0-DFF44C01A571}" type="datetime1">
              <a:rPr lang="en-IN" smtClean="0"/>
              <a:t>18/11/23</a:t>
            </a:fld>
            <a:endParaRPr lang="en-US"/>
          </a:p>
        </p:txBody>
      </p:sp>
      <p:sp>
        <p:nvSpPr>
          <p:cNvPr id="84996" name="Slide Number Placeholder 5">
            <a:extLst>
              <a:ext uri="{FF2B5EF4-FFF2-40B4-BE49-F238E27FC236}">
                <a16:creationId xmlns:a16="http://schemas.microsoft.com/office/drawing/2014/main" id="{C2D9AC89-4073-811B-2A9E-9DE19F25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FF1683-C9CE-7F49-955B-CA4ABCCF8A9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2C8499-E3D9-E671-ABD9-594F12452021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dirty="0"/>
              <a:t>Weekly Assignment</a:t>
            </a:r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2400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C84DE21A-136F-C3E5-6704-E7D5252C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DB4DE4E6-03FA-FCDD-C600-DE35B6ADE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3962400" cy="452596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/>
              <a:t>Consider a poset (A, ≤ )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200"/>
              <a:t>Maximal Element An element a in A is called a maximal element of A if there is no element c in A such that a ≤ c.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200"/>
              <a:t> Minimal Element An element b in A is called a minimal element of A if there is no element c in A such that c ≤ b.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200"/>
              <a:t>An element a in A is a maximal (minimal) element of (A, ≥ ) if and only if a is a minimal (maximal) element of (A, ≤ 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D4428-AC12-C9DC-3A8C-E6AC9E894CB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D42677EF-EE5C-7B45-97EF-B9FB4D1D1473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7053BC-B1BB-6F9D-7D0F-63DAE542A789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Extremal Elements of Partially Ordered Sets</a:t>
            </a: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86" name="Picture 8" descr="l1.png">
            <a:extLst>
              <a:ext uri="{FF2B5EF4-FFF2-40B4-BE49-F238E27FC236}">
                <a16:creationId xmlns:a16="http://schemas.microsoft.com/office/drawing/2014/main" id="{FCEE1A44-BA1A-30E0-A4E4-853923A1E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825625"/>
            <a:ext cx="451485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Slide Number Placeholder 9">
            <a:extLst>
              <a:ext uri="{FF2B5EF4-FFF2-40B4-BE49-F238E27FC236}">
                <a16:creationId xmlns:a16="http://schemas.microsoft.com/office/drawing/2014/main" id="{D22C183F-107B-0E36-0948-25FC08FE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076798-00D6-2A48-A1CE-0901635F3B8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C758FCC7-61FB-09A5-D8A7-35A81018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AAC11-6E64-FB64-6FF9-F12BB5E35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6043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200" dirty="0"/>
              <a:t>4. In a lattice  if a ≤</a:t>
            </a:r>
            <a:r>
              <a:rPr lang="en-US" sz="2200" dirty="0" err="1"/>
              <a:t>b≤c</a:t>
            </a:r>
            <a:r>
              <a:rPr lang="en-US" sz="2200" dirty="0"/>
              <a:t> then prove that</a:t>
            </a:r>
          </a:p>
          <a:p>
            <a:pPr>
              <a:buFont typeface="Arial" charset="0"/>
              <a:buNone/>
              <a:defRPr/>
            </a:pPr>
            <a:r>
              <a:rPr lang="en-US" sz="2200" dirty="0"/>
              <a:t>		a) 	a v b = b ∧ c</a:t>
            </a:r>
          </a:p>
          <a:p>
            <a:pPr>
              <a:buFont typeface="Arial" charset="0"/>
              <a:buNone/>
              <a:defRPr/>
            </a:pPr>
            <a:r>
              <a:rPr lang="en-US" sz="2200" dirty="0"/>
              <a:t>		b) 	(a v b) v (b ∧ c) =(a v b) ∧ (a v c) = b</a:t>
            </a:r>
          </a:p>
          <a:p>
            <a:pPr>
              <a:buFont typeface="Arial" charset="0"/>
              <a:buNone/>
              <a:defRPr/>
            </a:pPr>
            <a:r>
              <a:rPr lang="en-US" sz="2200" dirty="0"/>
              <a:t>5.  	Draw the </a:t>
            </a:r>
            <a:r>
              <a:rPr lang="en-US" sz="2200" dirty="0" err="1"/>
              <a:t>hasse</a:t>
            </a:r>
            <a:r>
              <a:rPr lang="en-US" sz="2200" dirty="0"/>
              <a:t> diagram for (D</a:t>
            </a:r>
            <a:r>
              <a:rPr lang="en-US" sz="2200" baseline="-25000" dirty="0"/>
              <a:t>24</a:t>
            </a:r>
            <a:r>
              <a:rPr lang="en-US" sz="2200" dirty="0"/>
              <a:t>, /).			</a:t>
            </a:r>
          </a:p>
          <a:p>
            <a:pPr marL="457200" indent="-457200">
              <a:buFont typeface="Arial" charset="0"/>
              <a:buNone/>
              <a:defRPr/>
            </a:pPr>
            <a:r>
              <a:rPr lang="en-US" sz="2200" dirty="0"/>
              <a:t>6.   Draw the Hasse diagram of </a:t>
            </a:r>
            <a:r>
              <a:rPr lang="en-US" sz="2200" dirty="0" err="1"/>
              <a:t>Poset</a:t>
            </a:r>
            <a:r>
              <a:rPr lang="en-US" sz="2200" dirty="0"/>
              <a:t> ({{1},{2},{4},{1,2}{1,4},{2,4},{3,4},{1,3,4},{2,3,4}}, </a:t>
            </a:r>
            <a:r>
              <a:rPr lang="en-US" sz="2200" dirty="0">
                <a:sym typeface="Symbol"/>
              </a:rPr>
              <a:t></a:t>
            </a:r>
            <a:r>
              <a:rPr lang="en-US" sz="2200" dirty="0"/>
              <a:t>) where composition is usual subset.</a:t>
            </a:r>
          </a:p>
          <a:p>
            <a:pPr marL="457200" indent="-457200">
              <a:buFont typeface="Arial" charset="0"/>
              <a:buAutoNum type="arabicPeriod" startAt="7"/>
              <a:defRPr/>
            </a:pPr>
            <a:r>
              <a:rPr lang="en-US" sz="2200" dirty="0"/>
              <a:t>Draw the K-Map  and simplify the following Boolean expressions:	</a:t>
            </a:r>
          </a:p>
          <a:p>
            <a:pPr marL="457200" indent="-457200">
              <a:buFont typeface="Arial" charset="0"/>
              <a:buNone/>
              <a:defRPr/>
            </a:pPr>
            <a:r>
              <a:rPr lang="en-US" sz="2200" dirty="0"/>
              <a:t>	</a:t>
            </a:r>
            <a:r>
              <a:rPr lang="en-US" sz="2200" dirty="0" err="1"/>
              <a:t>i</a:t>
            </a:r>
            <a:r>
              <a:rPr lang="en-US" sz="2200" dirty="0"/>
              <a:t>)	ABC+ A’BC’+ABC’+A’BC</a:t>
            </a:r>
          </a:p>
          <a:p>
            <a:pPr>
              <a:buFont typeface="Arial" charset="0"/>
              <a:buNone/>
              <a:defRPr/>
            </a:pPr>
            <a:r>
              <a:rPr lang="en-US" sz="2200" dirty="0"/>
              <a:t>	ii)	A’B’C+A’B’C’+ABC’+ABC’+A’BC’</a:t>
            </a:r>
          </a:p>
          <a:p>
            <a:pPr>
              <a:buFont typeface="Arial" charset="0"/>
              <a:buNone/>
              <a:defRPr/>
            </a:pPr>
            <a:r>
              <a:rPr lang="en-US" sz="2200" dirty="0"/>
              <a:t>	iii)	AB’C’+ABC’+ABC+AB’C+AB’C’</a:t>
            </a:r>
          </a:p>
          <a:p>
            <a:pPr>
              <a:buFont typeface="Arial" charset="0"/>
              <a:buNone/>
              <a:defRPr/>
            </a:pPr>
            <a:r>
              <a:rPr lang="en-US" sz="2200" dirty="0"/>
              <a:t>	iv)	ABC’D’+AB’C’D’+AB’C’D+AB’C’D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483AE-9EF9-01DB-B207-3C8B49EF4DA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EEC032-ED4C-3349-B266-DD4D83B3CCE7}" type="datetime1">
              <a:rPr lang="en-IN" smtClean="0"/>
              <a:t>18/11/23</a:t>
            </a:fld>
            <a:endParaRPr lang="en-US"/>
          </a:p>
        </p:txBody>
      </p:sp>
      <p:sp>
        <p:nvSpPr>
          <p:cNvPr id="86020" name="Slide Number Placeholder 5">
            <a:extLst>
              <a:ext uri="{FF2B5EF4-FFF2-40B4-BE49-F238E27FC236}">
                <a16:creationId xmlns:a16="http://schemas.microsoft.com/office/drawing/2014/main" id="{6FF98E2B-AAB6-5D14-613E-11F7722F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4A9B29-44BC-8849-8CBB-3F0FB84EFFD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21538D-17BB-3D39-3239-24D2AA653967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/>
              <a:t>Weekly Assignment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3200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43A9F6AE-D2B4-9F5C-6414-2AE0B7B9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Content Placeholder 2">
            <a:extLst>
              <a:ext uri="{FF2B5EF4-FFF2-40B4-BE49-F238E27FC236}">
                <a16:creationId xmlns:a16="http://schemas.microsoft.com/office/drawing/2014/main" id="{945D7668-1263-BF0F-A59F-8953ADBE8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000" dirty="0" err="1"/>
              <a:t>Youtube</a:t>
            </a:r>
            <a:r>
              <a:rPr lang="en-US" altLang="en-US" sz="2000" dirty="0"/>
              <a:t>/other  Video Links</a:t>
            </a:r>
          </a:p>
          <a:p>
            <a:pPr>
              <a:defRPr/>
            </a:pPr>
            <a:r>
              <a:rPr lang="en-IN" altLang="en-US" sz="2000" dirty="0">
                <a:hlinkClick r:id="rId2"/>
              </a:rPr>
              <a:t>https://www.youtube.com/watch?v=qPtGlrb_sXg&amp;list=PL0862D1A947252D20&amp;index=40</a:t>
            </a:r>
            <a:r>
              <a:rPr lang="en-IN" sz="2000" dirty="0"/>
              <a:t>						CO2</a:t>
            </a:r>
            <a:endParaRPr lang="en-IN" altLang="en-US" sz="2000" dirty="0"/>
          </a:p>
          <a:p>
            <a:pPr>
              <a:defRPr/>
            </a:pPr>
            <a:r>
              <a:rPr lang="en-IN" altLang="en-US" sz="2000" dirty="0">
                <a:hlinkClick r:id="rId3"/>
              </a:rPr>
              <a:t>https://www.youtube.com/watch?v=WW7YO0b4QHs&amp;list=PLEAYkSg4uSQ2Wfc_l4QEZUSRdx2ZcFziO</a:t>
            </a:r>
            <a:r>
              <a:rPr lang="en-IN" sz="2000" dirty="0"/>
              <a:t>					CO2</a:t>
            </a:r>
          </a:p>
          <a:p>
            <a:pPr>
              <a:defRPr/>
            </a:pPr>
            <a:endParaRPr lang="en-US" alt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DE115-4D7E-A928-AD52-44D1433B45E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CED785A-9EA9-E64E-8D88-C4AAA71D239C}" type="datetime1">
              <a:rPr lang="en-IN" smtClean="0"/>
              <a:t>18/11/23</a:t>
            </a:fld>
            <a:endParaRPr lang="en-US"/>
          </a:p>
        </p:txBody>
      </p:sp>
      <p:sp>
        <p:nvSpPr>
          <p:cNvPr id="81924" name="Slide Number Placeholder 5">
            <a:extLst>
              <a:ext uri="{FF2B5EF4-FFF2-40B4-BE49-F238E27FC236}">
                <a16:creationId xmlns:a16="http://schemas.microsoft.com/office/drawing/2014/main" id="{E5554D2A-2292-0B41-2EF9-4C382F60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45A427-CDB1-BA45-934A-6B8405BAE2C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A798B7-DAB9-5E1A-3A2F-AB55F770F0DB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dirty="0"/>
              <a:t>Topic Links </a:t>
            </a:r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6DCB131A-62F0-7E15-5C39-858B717B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2256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Content Placeholder 2">
            <a:extLst>
              <a:ext uri="{FF2B5EF4-FFF2-40B4-BE49-F238E27FC236}">
                <a16:creationId xmlns:a16="http://schemas.microsoft.com/office/drawing/2014/main" id="{20CBC264-83F9-986A-0C78-B97B99D78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797" y="829207"/>
            <a:ext cx="8667395" cy="547727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US" sz="2000" dirty="0"/>
              <a:t>A sublattice(say, S) of a lattice(say, L) is a convex sublattice of L if _________</a:t>
            </a:r>
            <a:br>
              <a:rPr lang="en-US" altLang="en-US" sz="2000" dirty="0"/>
            </a:br>
            <a:r>
              <a:rPr lang="en-US" altLang="en-US" sz="2000" dirty="0"/>
              <a:t>a) x&gt;=z, where x in S implies z in S, for every element x, y in L</a:t>
            </a:r>
            <a:br>
              <a:rPr lang="en-US" altLang="en-US" sz="2000" dirty="0"/>
            </a:br>
            <a:r>
              <a:rPr lang="en-US" altLang="en-US" sz="2000" dirty="0"/>
              <a:t>b) x=y and y&lt;=z, where x, y in S implies z in S, for every element x, y, z in L</a:t>
            </a:r>
            <a:br>
              <a:rPr lang="en-US" altLang="en-US" sz="2000" dirty="0"/>
            </a:br>
            <a:r>
              <a:rPr lang="en-US" altLang="en-US" sz="2000" b="1" dirty="0"/>
              <a:t>c) x&lt;=y&lt;=z, where x, y in S implies z in S, for every element x, y, z in L</a:t>
            </a:r>
            <a:br>
              <a:rPr lang="en-US" altLang="en-US" sz="2000" dirty="0"/>
            </a:br>
            <a:r>
              <a:rPr lang="en-US" altLang="en-US" sz="2000" dirty="0"/>
              <a:t>d) x=y and y&gt;=z, where x, y in S implies z in S, for every element x, y, z in L</a:t>
            </a:r>
            <a:endParaRPr lang="en-US" altLang="en-US" sz="2000">
              <a:ea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US" sz="2000" dirty="0"/>
              <a:t>The graph is the smallest non-modular lattice N</a:t>
            </a:r>
            <a:r>
              <a:rPr lang="en-US" altLang="en-US" sz="2000" baseline="-25000" dirty="0"/>
              <a:t>5</a:t>
            </a:r>
            <a:r>
              <a:rPr lang="en-US" altLang="en-US" sz="2000" dirty="0"/>
              <a:t>. A lattice is _______ if and only if it does not have a _______ isomorphic to N</a:t>
            </a:r>
            <a:r>
              <a:rPr lang="en-US" altLang="en-US" sz="2000" baseline="-25000" dirty="0"/>
              <a:t>5</a:t>
            </a:r>
            <a:r>
              <a:rPr lang="en-US" altLang="en-US" sz="2000" dirty="0"/>
              <a:t>.</a:t>
            </a:r>
            <a:br>
              <a:rPr lang="en-US" altLang="en-US" sz="2000" dirty="0"/>
            </a:br>
            <a:r>
              <a:rPr lang="en-US" altLang="en-US" sz="2000" dirty="0"/>
              <a:t>a) non-modular, complete lattice		b) </a:t>
            </a:r>
            <a:r>
              <a:rPr lang="en-US" altLang="en-US" sz="2000" dirty="0" err="1"/>
              <a:t>moduler</a:t>
            </a:r>
            <a:r>
              <a:rPr lang="en-US" altLang="en-US" sz="2000" dirty="0"/>
              <a:t>, semilattice</a:t>
            </a:r>
            <a:br>
              <a:rPr lang="en-US" altLang="en-US" sz="2000" dirty="0"/>
            </a:br>
            <a:r>
              <a:rPr lang="en-US" altLang="en-US" sz="2000" dirty="0"/>
              <a:t>c) non-modular, sublattice			</a:t>
            </a:r>
            <a:r>
              <a:rPr lang="en-US" altLang="en-US" sz="2000" b="1" dirty="0"/>
              <a:t>d) modular, sublattice</a:t>
            </a:r>
            <a:endParaRPr lang="en-US" altLang="en-US" sz="2000" b="1">
              <a:ea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US" sz="2000" dirty="0"/>
              <a:t>Every </a:t>
            </a:r>
            <a:r>
              <a:rPr lang="en-US" altLang="en-US" sz="2000" dirty="0" err="1"/>
              <a:t>poset</a:t>
            </a:r>
            <a:r>
              <a:rPr lang="en-US" altLang="en-US" sz="2000" dirty="0"/>
              <a:t> that is a complete semilattice must always be a _______</a:t>
            </a:r>
            <a:br>
              <a:rPr lang="en-US" altLang="en-US" sz="2000" dirty="0"/>
            </a:br>
            <a:r>
              <a:rPr lang="en-US" altLang="en-US" sz="2000" dirty="0"/>
              <a:t>a) sublattice				b) complete lattice</a:t>
            </a:r>
            <a:br>
              <a:rPr lang="en-US" altLang="en-US" sz="2000" dirty="0"/>
            </a:br>
            <a:r>
              <a:rPr lang="en-US" altLang="en-US" sz="2000" dirty="0"/>
              <a:t>c) free lattice				</a:t>
            </a:r>
            <a:r>
              <a:rPr lang="en-US" altLang="en-US" sz="2000" b="1" dirty="0"/>
              <a:t>d) partial lattice</a:t>
            </a:r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The graph given below is an example of _________ </a:t>
            </a:r>
            <a:endParaRPr lang="en-US" dirty="0">
              <a:ea typeface="+mn-lt"/>
              <a:cs typeface="+mn-lt"/>
            </a:endParaRPr>
          </a:p>
          <a:p>
            <a:pPr marL="400050" lvl="1" indent="0">
              <a:buNone/>
            </a:pPr>
            <a:r>
              <a:rPr lang="en-US" sz="1800" b="1" dirty="0">
                <a:ea typeface="Calibri"/>
                <a:cs typeface="Calibri"/>
              </a:rPr>
              <a:t>a) non-lattice </a:t>
            </a:r>
            <a:r>
              <a:rPr lang="en-US" sz="1800" b="1" dirty="0" err="1">
                <a:ea typeface="Calibri"/>
                <a:cs typeface="Calibri"/>
              </a:rPr>
              <a:t>poset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Calibri"/>
                <a:cs typeface="Calibri"/>
              </a:rPr>
              <a:t>b) semilattice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Calibri"/>
                <a:cs typeface="Calibri"/>
              </a:rPr>
              <a:t>c) partial lattice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Calibri"/>
                <a:cs typeface="Calibri"/>
              </a:rPr>
              <a:t>d) bounded lattice</a:t>
            </a:r>
          </a:p>
          <a:p>
            <a:pPr marL="0" indent="0">
              <a:buNone/>
            </a:pPr>
            <a:br>
              <a:rPr lang="en-US" sz="2000" dirty="0">
                <a:ea typeface="+mn-lt"/>
                <a:cs typeface="+mn-lt"/>
              </a:rPr>
            </a:br>
            <a:endParaRPr lang="en-US" sz="200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D6C93-A9B0-1356-C899-7DC81A7895C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DB4BFF8-0281-8944-9ADF-EE14D7F6B518}" type="datetime1">
              <a:rPr lang="en-IN" smtClean="0"/>
              <a:t>18/11/23</a:t>
            </a:fld>
            <a:endParaRPr lang="en-US" dirty="0"/>
          </a:p>
        </p:txBody>
      </p:sp>
      <p:sp>
        <p:nvSpPr>
          <p:cNvPr id="87044" name="Slide Number Placeholder 5">
            <a:extLst>
              <a:ext uri="{FF2B5EF4-FFF2-40B4-BE49-F238E27FC236}">
                <a16:creationId xmlns:a16="http://schemas.microsoft.com/office/drawing/2014/main" id="{A858936A-C07D-5322-B296-09B0DE75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6EB831-2A9D-7843-9EAD-CF4C4077518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2DBF187-D413-2A91-1782-236482AEEE29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/>
              <a:t>MCQs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3200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1D6A7BAC-55D8-ECBC-4DE4-6B71BFDBA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C80E5670-11DB-5855-F08D-9A8203195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901" y="4673433"/>
            <a:ext cx="1762125" cy="1628775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Content Placeholder 2">
            <a:extLst>
              <a:ext uri="{FF2B5EF4-FFF2-40B4-BE49-F238E27FC236}">
                <a16:creationId xmlns:a16="http://schemas.microsoft.com/office/drawing/2014/main" id="{B0BE7B55-54EB-D206-4390-15ABEF73C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03" y="873224"/>
            <a:ext cx="8229600" cy="540628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/>
              <a:t>5. A free semilattice has the _______ property.</a:t>
            </a:r>
            <a:br>
              <a:rPr lang="en-US" altLang="en-US" sz="2000" dirty="0"/>
            </a:br>
            <a:r>
              <a:rPr lang="en-US" altLang="en-US" sz="2000" dirty="0"/>
              <a:t>a) intersection         b) commutative and associative</a:t>
            </a:r>
            <a:br>
              <a:rPr lang="en-US" altLang="en-US" sz="2000" dirty="0"/>
            </a:br>
            <a:r>
              <a:rPr lang="en-US" altLang="en-US" sz="2000" dirty="0"/>
              <a:t>c) identity               </a:t>
            </a:r>
            <a:r>
              <a:rPr lang="en-US" altLang="en-US" sz="2000" b="1" dirty="0"/>
              <a:t>			d) universal</a:t>
            </a:r>
            <a:endParaRPr lang="en-US"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altLang="en-US" sz="2000" dirty="0"/>
              <a:t>6.  Algebra of logic is termed as ______________</a:t>
            </a:r>
            <a:br>
              <a:rPr lang="en-US" altLang="en-US" sz="2000" dirty="0"/>
            </a:br>
            <a:r>
              <a:rPr lang="en-US" altLang="en-US" sz="2000" dirty="0"/>
              <a:t>a) Numerical logic        b) Boolean algebra</a:t>
            </a:r>
            <a:br>
              <a:rPr lang="en-US" altLang="en-US" sz="2000" dirty="0"/>
            </a:br>
            <a:r>
              <a:rPr lang="en-US" altLang="en-US" sz="2000" b="1" dirty="0"/>
              <a:t>c) Arithmetic logic</a:t>
            </a:r>
            <a:r>
              <a:rPr lang="en-US" altLang="en-US" sz="2000" dirty="0"/>
              <a:t>       d) Boolean number</a:t>
            </a:r>
            <a:endParaRPr lang="en-US" altLang="en-US"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altLang="en-US" sz="2000" dirty="0"/>
              <a:t>7.  Boolean algebra can be used ____________</a:t>
            </a:r>
            <a:br>
              <a:rPr lang="en-US" altLang="en-US" sz="2000" dirty="0"/>
            </a:br>
            <a:r>
              <a:rPr lang="en-US" altLang="en-US" sz="2000" b="1" dirty="0"/>
              <a:t>a) For designing of the digital computers           </a:t>
            </a:r>
            <a:r>
              <a:rPr lang="en-US" altLang="en-US" sz="2000" dirty="0"/>
              <a:t>b) In building logic symbols</a:t>
            </a:r>
            <a:br>
              <a:rPr lang="en-US" altLang="en-US" sz="2000" dirty="0"/>
            </a:br>
            <a:r>
              <a:rPr lang="en-US" altLang="en-US" sz="2000" dirty="0"/>
              <a:t>c) Circuit theory                                                        d) Building algebraic functions</a:t>
            </a:r>
          </a:p>
          <a:p>
            <a:pPr marL="0" indent="0">
              <a:buNone/>
            </a:pPr>
            <a:r>
              <a:rPr lang="en-US" altLang="en-US" sz="2000" dirty="0">
                <a:ea typeface="Calibri"/>
                <a:cs typeface="Calibri"/>
              </a:rPr>
              <a:t>8. </a:t>
            </a:r>
            <a:r>
              <a:rPr lang="en-US" sz="2000" dirty="0">
                <a:ea typeface="+mn-lt"/>
                <a:cs typeface="+mn-lt"/>
              </a:rPr>
              <a:t>Which of the following relation is a partial order as well as an equivalence relation?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b="1" dirty="0">
                <a:ea typeface="+mn-lt"/>
                <a:cs typeface="+mn-lt"/>
              </a:rPr>
              <a:t>a) equal to(=)                            </a:t>
            </a:r>
            <a:r>
              <a:rPr lang="en-US" sz="2000" dirty="0">
                <a:ea typeface="+mn-lt"/>
                <a:cs typeface="+mn-lt"/>
              </a:rPr>
              <a:t>b) less than(&lt;)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c) greater than(&gt;)                     d) not equal to(!=)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9. The relation ≤ is a partial order if it is ___________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b="1" dirty="0">
                <a:ea typeface="+mn-lt"/>
                <a:cs typeface="+mn-lt"/>
              </a:rPr>
              <a:t>a) reflexive, antisymmetric and transitive               </a:t>
            </a:r>
            <a:r>
              <a:rPr lang="en-US" sz="2000" dirty="0">
                <a:ea typeface="+mn-lt"/>
                <a:cs typeface="+mn-lt"/>
              </a:rPr>
              <a:t>b) reflexive, symmetric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c) asymmetric, transitive                                              d) irreflexive and transitive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62DF7-4099-ABC8-6146-DBABA6BB81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0EE1B76-3922-DF43-B76C-4BB903214BDF}" type="datetime1">
              <a:rPr lang="en-IN" smtClean="0"/>
              <a:t>18/11/23</a:t>
            </a:fld>
            <a:endParaRPr lang="en-US"/>
          </a:p>
        </p:txBody>
      </p:sp>
      <p:sp>
        <p:nvSpPr>
          <p:cNvPr id="88068" name="Slide Number Placeholder 5">
            <a:extLst>
              <a:ext uri="{FF2B5EF4-FFF2-40B4-BE49-F238E27FC236}">
                <a16:creationId xmlns:a16="http://schemas.microsoft.com/office/drawing/2014/main" id="{85FF3AC1-F3B5-31B3-AD7D-482C87D6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2C31A2-D6B7-C141-AAED-63B67684FF2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78028F-509B-1D39-D30D-F298768225DC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/>
              <a:t>MCQs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3200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9EC70A1A-C33E-6AF3-55FA-B29FF8569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Content Placeholder 2">
            <a:extLst>
              <a:ext uri="{FF2B5EF4-FFF2-40B4-BE49-F238E27FC236}">
                <a16:creationId xmlns:a16="http://schemas.microsoft.com/office/drawing/2014/main" id="{DA45939B-B650-8B36-9DA3-95CB5D5F5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25" y="830627"/>
            <a:ext cx="8520202" cy="544888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/>
              <a:t>10. What is the definition of Boolean functions?</a:t>
            </a:r>
            <a:br>
              <a:rPr lang="en-US" altLang="en-US" sz="2000" dirty="0"/>
            </a:br>
            <a:r>
              <a:rPr lang="en-US" altLang="en-US" sz="2000" dirty="0"/>
              <a:t>a) An arithmetic function with k degrees such that </a:t>
            </a:r>
            <a:r>
              <a:rPr lang="en-US" altLang="en-US" sz="2000" dirty="0" err="1"/>
              <a:t>f:Y</a:t>
            </a:r>
            <a:r>
              <a:rPr lang="en-US" altLang="en-US" sz="2000" dirty="0"/>
              <a:t>–&gt;</a:t>
            </a:r>
            <a:r>
              <a:rPr lang="en-US" altLang="en-US" sz="2000" dirty="0" err="1"/>
              <a:t>Y</a:t>
            </a:r>
            <a:r>
              <a:rPr lang="en-US" altLang="en-US" sz="2000" baseline="30000" dirty="0" err="1"/>
              <a:t>k</a:t>
            </a:r>
            <a:br>
              <a:rPr lang="en-US" altLang="en-US" sz="2000" dirty="0"/>
            </a:br>
            <a:r>
              <a:rPr lang="en-US" altLang="en-US" sz="2000" b="1" dirty="0"/>
              <a:t>b) A special mathematical function with n degrees such that </a:t>
            </a:r>
            <a:r>
              <a:rPr lang="en-US" altLang="en-US" sz="2000" b="1" dirty="0" err="1"/>
              <a:t>f:Y</a:t>
            </a:r>
            <a:r>
              <a:rPr lang="en-US" altLang="en-US" sz="2000" b="1" baseline="30000" dirty="0" err="1"/>
              <a:t>n</a:t>
            </a:r>
            <a:r>
              <a:rPr lang="en-US" altLang="en-US" sz="2000" b="1" dirty="0"/>
              <a:t>–&gt;Y</a:t>
            </a:r>
            <a:br>
              <a:rPr lang="en-US" altLang="en-US" sz="2000" dirty="0"/>
            </a:br>
            <a:r>
              <a:rPr lang="en-US" altLang="en-US" sz="2000" dirty="0"/>
              <a:t>c) An algebraic function with n degrees such that </a:t>
            </a:r>
            <a:r>
              <a:rPr lang="en-US" altLang="en-US" sz="2000" dirty="0" err="1"/>
              <a:t>f:X</a:t>
            </a:r>
            <a:r>
              <a:rPr lang="en-US" altLang="en-US" sz="2000" baseline="30000" dirty="0" err="1"/>
              <a:t>n</a:t>
            </a:r>
            <a:r>
              <a:rPr lang="en-US" altLang="en-US" sz="2000" dirty="0"/>
              <a:t>–&gt;X</a:t>
            </a:r>
            <a:br>
              <a:rPr lang="en-US" altLang="en-US" sz="2000" dirty="0"/>
            </a:br>
            <a:r>
              <a:rPr lang="en-US" altLang="en-US" sz="2000" dirty="0"/>
              <a:t>d) A polynomial function with k degrees such that f:X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–&gt;</a:t>
            </a:r>
            <a:r>
              <a:rPr lang="en-US" altLang="en-US" sz="2000" dirty="0" err="1"/>
              <a:t>X</a:t>
            </a:r>
            <a:r>
              <a:rPr lang="en-US" altLang="en-US" sz="2000" baseline="30000" dirty="0" err="1"/>
              <a:t>n</a:t>
            </a:r>
            <a:endParaRPr lang="en-US" sz="20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altLang="en-US" sz="2000" dirty="0"/>
              <a:t>11. F(X,Y,Z,M) = X`Y`Z`M`. The degree of the function is ________</a:t>
            </a:r>
            <a:br>
              <a:rPr lang="en-US" altLang="en-US" sz="2000" dirty="0"/>
            </a:br>
            <a:r>
              <a:rPr lang="en-US" altLang="en-US" sz="2000" dirty="0"/>
              <a:t>a) 2                      b) 5</a:t>
            </a:r>
            <a:br>
              <a:rPr lang="en-US" altLang="en-US" sz="2000" dirty="0"/>
            </a:br>
            <a:r>
              <a:rPr lang="en-US" altLang="en-US" sz="2000" b="1" dirty="0"/>
              <a:t>c) 4</a:t>
            </a:r>
            <a:r>
              <a:rPr lang="en-US" altLang="en-US" sz="2000" dirty="0"/>
              <a:t>                     d) 1</a:t>
            </a:r>
            <a:endParaRPr lang="en-US" altLang="en-US"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altLang="en-US" sz="2000" dirty="0"/>
              <a:t>12. K-map is used for _______</a:t>
            </a:r>
            <a:br>
              <a:rPr lang="en-US" altLang="en-US" sz="2000" dirty="0"/>
            </a:br>
            <a:r>
              <a:rPr lang="en-US" altLang="en-US" sz="2000" b="1" dirty="0"/>
              <a:t>a) logic minimization                       </a:t>
            </a:r>
            <a:r>
              <a:rPr lang="en-US" altLang="en-US" sz="2000" dirty="0"/>
              <a:t>b) expression maximization</a:t>
            </a:r>
            <a:br>
              <a:rPr lang="en-US" altLang="en-US" sz="2000" dirty="0"/>
            </a:br>
            <a:r>
              <a:rPr lang="en-US" altLang="en-US" sz="2000" dirty="0"/>
              <a:t>c) summing of parity bits                d) logic gate creation</a:t>
            </a:r>
          </a:p>
          <a:p>
            <a:pPr marL="0" indent="0">
              <a:buNone/>
            </a:pPr>
            <a:r>
              <a:rPr lang="en-US" altLang="en-US" sz="2000" dirty="0">
                <a:ea typeface="Calibri"/>
                <a:cs typeface="Calibri"/>
              </a:rPr>
              <a:t>13. </a:t>
            </a:r>
            <a:r>
              <a:rPr lang="en-US" sz="2000" dirty="0">
                <a:ea typeface="+mn-lt"/>
                <a:cs typeface="+mn-lt"/>
              </a:rPr>
              <a:t>In which of the following relations every pair of elements is comparable?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b="1" dirty="0">
                <a:ea typeface="+mn-lt"/>
                <a:cs typeface="+mn-lt"/>
              </a:rPr>
              <a:t>a) ≤ </a:t>
            </a:r>
            <a:r>
              <a:rPr lang="en-US" sz="2000" dirty="0">
                <a:ea typeface="+mn-lt"/>
                <a:cs typeface="+mn-lt"/>
              </a:rPr>
              <a:t>                              b) !=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c) &gt;=                             d) ==</a:t>
            </a:r>
          </a:p>
          <a:p>
            <a:pPr marL="0" indent="0">
              <a:buNone/>
            </a:pPr>
            <a:r>
              <a:rPr lang="en-US" altLang="en-US" sz="2000" dirty="0">
                <a:ea typeface="Calibri"/>
                <a:cs typeface="Calibri"/>
              </a:rPr>
              <a:t>14</a:t>
            </a:r>
            <a:r>
              <a:rPr lang="en-US" altLang="en-US" sz="2000" dirty="0">
                <a:ea typeface="+mn-lt"/>
                <a:cs typeface="+mn-lt"/>
              </a:rPr>
              <a:t>.</a:t>
            </a:r>
            <a:r>
              <a:rPr lang="en-US" sz="2000" dirty="0">
                <a:ea typeface="+mn-lt"/>
                <a:cs typeface="+mn-lt"/>
              </a:rPr>
              <a:t> In a </a:t>
            </a:r>
            <a:r>
              <a:rPr lang="en-US" sz="2000" dirty="0" err="1">
                <a:ea typeface="+mn-lt"/>
                <a:cs typeface="+mn-lt"/>
              </a:rPr>
              <a:t>poset</a:t>
            </a:r>
            <a:r>
              <a:rPr lang="en-US" sz="2000" dirty="0">
                <a:ea typeface="+mn-lt"/>
                <a:cs typeface="+mn-lt"/>
              </a:rPr>
              <a:t> P({v, x, y, z}, ⊆) which of the following is the greatest element?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b="1" dirty="0">
                <a:ea typeface="+mn-lt"/>
                <a:cs typeface="+mn-lt"/>
              </a:rPr>
              <a:t>a) {v, x, y, z}</a:t>
            </a:r>
            <a:r>
              <a:rPr lang="en-US" sz="2000" dirty="0">
                <a:ea typeface="+mn-lt"/>
                <a:cs typeface="+mn-lt"/>
              </a:rPr>
              <a:t>                    b) 1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c) ∅                                  d) {</a:t>
            </a:r>
            <a:r>
              <a:rPr lang="en-US" sz="2000" dirty="0" err="1">
                <a:ea typeface="+mn-lt"/>
                <a:cs typeface="+mn-lt"/>
              </a:rPr>
              <a:t>vx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xy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yz</a:t>
            </a:r>
            <a:r>
              <a:rPr lang="en-US" sz="2000" dirty="0">
                <a:ea typeface="+mn-lt"/>
                <a:cs typeface="+mn-lt"/>
              </a:rPr>
              <a:t>}</a:t>
            </a:r>
            <a:endParaRPr lang="en-US" altLang="en-US" sz="2000" dirty="0">
              <a:ea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273DA-F981-E0BE-BED1-F9C44E67B4F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03B9EF7-7B69-184C-8F7F-1D1667AD2399}" type="datetime1">
              <a:rPr lang="en-IN" smtClean="0"/>
              <a:t>18/11/23</a:t>
            </a:fld>
            <a:endParaRPr lang="en-US" dirty="0"/>
          </a:p>
        </p:txBody>
      </p:sp>
      <p:sp>
        <p:nvSpPr>
          <p:cNvPr id="89092" name="Slide Number Placeholder 5">
            <a:extLst>
              <a:ext uri="{FF2B5EF4-FFF2-40B4-BE49-F238E27FC236}">
                <a16:creationId xmlns:a16="http://schemas.microsoft.com/office/drawing/2014/main" id="{9511633E-47DB-1C32-86BD-C7A17CED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509048-537C-9142-91EF-129514BEBD9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D70CE3-CF0B-1623-F486-ED9CF4DDF05B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/>
              <a:t>MCQs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3200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0AFAABD0-1C8A-8ED2-D025-AE468560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Content Placeholder 2">
            <a:extLst>
              <a:ext uri="{FF2B5EF4-FFF2-40B4-BE49-F238E27FC236}">
                <a16:creationId xmlns:a16="http://schemas.microsoft.com/office/drawing/2014/main" id="{B9115D4A-8C87-E5E2-30CB-394322B6C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15" y="773832"/>
            <a:ext cx="8428382" cy="5519876"/>
          </a:xfrm>
        </p:spPr>
        <p:txBody>
          <a:bodyPr/>
          <a:lstStyle/>
          <a:p>
            <a:pPr marL="0" indent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1600" dirty="0"/>
              <a:t>15. Let D</a:t>
            </a:r>
            <a:r>
              <a:rPr lang="en-US" altLang="en-US" sz="1600" baseline="-25000" dirty="0"/>
              <a:t>30</a:t>
            </a:r>
            <a:r>
              <a:rPr lang="en-US" altLang="en-US" sz="1600" dirty="0"/>
              <a:t> = {1, 2, 3, 4, 5, 6, 10, 15, 30} and relation I be partial ordering on D</a:t>
            </a:r>
            <a:r>
              <a:rPr lang="en-US" altLang="en-US" sz="1600" baseline="-25000" dirty="0"/>
              <a:t>30</a:t>
            </a:r>
            <a:r>
              <a:rPr lang="en-US" altLang="en-US" sz="1600" dirty="0"/>
              <a:t>. The all lower bounds of 10 and 15 respectively are</a:t>
            </a:r>
            <a:endParaRPr lang="en-US" altLang="en-US" sz="1600" dirty="0">
              <a:ea typeface="Calibri"/>
              <a:cs typeface="Calibri"/>
            </a:endParaRPr>
          </a:p>
          <a:p>
            <a:pPr marL="0" indent="0" fontAlgn="t"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en-US" sz="1600" dirty="0"/>
              <a:t>	A. 1,3                      </a:t>
            </a:r>
            <a:r>
              <a:rPr lang="en-US" altLang="en-US" sz="1600" b="1" dirty="0"/>
              <a:t>B. 1,5</a:t>
            </a:r>
            <a:endParaRPr lang="en-US" altLang="en-US" sz="1600" b="1">
              <a:ea typeface="Calibri"/>
              <a:cs typeface="Calibri"/>
            </a:endParaRPr>
          </a:p>
          <a:p>
            <a:pPr marL="0" indent="0" fontAlgn="t"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en-US" sz="1600" dirty="0"/>
              <a:t>	C. 1,3,5                   D. None of these</a:t>
            </a:r>
            <a:endParaRPr lang="en-US" altLang="en-US" sz="1600" dirty="0">
              <a:ea typeface="Calibri"/>
              <a:cs typeface="Calibri"/>
            </a:endParaRPr>
          </a:p>
          <a:p>
            <a:pPr marL="0" indent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1600" dirty="0"/>
              <a:t>16.  Hasse diagrams are drawn for</a:t>
            </a:r>
            <a:endParaRPr lang="en-US" altLang="en-US" sz="1600" dirty="0">
              <a:ea typeface="Calibri"/>
              <a:cs typeface="Calibri"/>
            </a:endParaRPr>
          </a:p>
          <a:p>
            <a:pPr marL="0" indent="0" fontAlgn="t"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en-US" sz="1600" dirty="0"/>
              <a:t>	A. partially ordered sets                   B. lattices</a:t>
            </a:r>
            <a:endParaRPr lang="en-US" altLang="en-US" sz="1600" dirty="0">
              <a:ea typeface="Calibri"/>
              <a:cs typeface="Calibri"/>
            </a:endParaRPr>
          </a:p>
          <a:p>
            <a:pPr marL="0" indent="0" fontAlgn="t"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en-US" sz="1600" dirty="0"/>
              <a:t>	C. </a:t>
            </a:r>
            <a:r>
              <a:rPr lang="en-US" altLang="en-US" sz="1600" dirty="0" err="1"/>
              <a:t>boolean</a:t>
            </a:r>
            <a:r>
              <a:rPr lang="en-US" altLang="en-US" sz="1600" dirty="0"/>
              <a:t> Algebra                            </a:t>
            </a:r>
            <a:r>
              <a:rPr lang="en-US" altLang="en-US" sz="1600" b="1" dirty="0"/>
              <a:t>D. none of these</a:t>
            </a:r>
            <a:endParaRPr lang="en-US" altLang="en-US" sz="1600" b="1">
              <a:ea typeface="Calibri"/>
              <a:cs typeface="Calibri"/>
            </a:endParaRPr>
          </a:p>
          <a:p>
            <a:pPr marL="0" indent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1600" dirty="0"/>
              <a:t>17. A self-complemented, distributive lattice is called</a:t>
            </a:r>
            <a:endParaRPr lang="en-US" altLang="en-US" sz="1600" dirty="0">
              <a:ea typeface="Calibri"/>
              <a:cs typeface="Calibri"/>
            </a:endParaRPr>
          </a:p>
          <a:p>
            <a:pPr marL="0" indent="0" fontAlgn="t"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en-US" sz="1600" b="1" dirty="0"/>
              <a:t>	A. Boolean algebra                </a:t>
            </a:r>
            <a:r>
              <a:rPr lang="en-US" altLang="en-US" sz="1600" dirty="0"/>
              <a:t>B. Modular lattice</a:t>
            </a:r>
            <a:endParaRPr lang="en-US" altLang="en-US" sz="1600" dirty="0">
              <a:ea typeface="Calibri"/>
              <a:cs typeface="Calibri"/>
            </a:endParaRPr>
          </a:p>
          <a:p>
            <a:pPr marL="0" indent="0" fontAlgn="t"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en-US" sz="1600" dirty="0"/>
              <a:t>	C. Complete lattice                 D. Self dual lattice</a:t>
            </a:r>
            <a:endParaRPr lang="en-US" altLang="en-US" sz="1600" dirty="0">
              <a:ea typeface="Calibri"/>
              <a:cs typeface="Calibri"/>
            </a:endParaRPr>
          </a:p>
          <a:p>
            <a:pPr marL="0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en-US" sz="1600" dirty="0">
                <a:ea typeface="Calibri"/>
                <a:cs typeface="Calibri"/>
              </a:rPr>
              <a:t>18. </a:t>
            </a:r>
            <a:r>
              <a:rPr lang="en-US" sz="1600" dirty="0">
                <a:ea typeface="+mn-lt"/>
                <a:cs typeface="+mn-lt"/>
              </a:rPr>
              <a:t>Simplify Y = AB’ + (A’ + B)C.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b="1" dirty="0">
                <a:ea typeface="+mn-lt"/>
                <a:cs typeface="+mn-lt"/>
              </a:rPr>
              <a:t>a) AB’ + C </a:t>
            </a:r>
            <a:r>
              <a:rPr lang="en-US" sz="1600" dirty="0">
                <a:ea typeface="+mn-lt"/>
                <a:cs typeface="+mn-lt"/>
              </a:rPr>
              <a:t>                   b) AB + AC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ea typeface="+mn-lt"/>
                <a:cs typeface="+mn-lt"/>
              </a:rPr>
              <a:t>c) A’B + AC’                d) AB + A</a:t>
            </a:r>
          </a:p>
          <a:p>
            <a:pPr marL="0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en-US" sz="1600" dirty="0">
                <a:ea typeface="Calibri"/>
                <a:cs typeface="Calibri"/>
              </a:rPr>
              <a:t>19. </a:t>
            </a:r>
            <a:r>
              <a:rPr lang="en-US" sz="1600" dirty="0">
                <a:ea typeface="+mn-lt"/>
                <a:cs typeface="+mn-lt"/>
              </a:rPr>
              <a:t>The </a:t>
            </a:r>
            <a:r>
              <a:rPr lang="en-US" sz="1600" dirty="0" err="1">
                <a:ea typeface="+mn-lt"/>
                <a:cs typeface="+mn-lt"/>
              </a:rPr>
              <a:t>boolean</a:t>
            </a:r>
            <a:r>
              <a:rPr lang="en-US" sz="1600" dirty="0">
                <a:ea typeface="+mn-lt"/>
                <a:cs typeface="+mn-lt"/>
              </a:rPr>
              <a:t> function A + BC is a reduced form of ____________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ea typeface="+mn-lt"/>
                <a:cs typeface="+mn-lt"/>
              </a:rPr>
              <a:t>a) AB + BC                    </a:t>
            </a:r>
            <a:r>
              <a:rPr lang="en-US" sz="1600" b="1" dirty="0">
                <a:ea typeface="+mn-lt"/>
                <a:cs typeface="+mn-lt"/>
              </a:rPr>
              <a:t>b) (A + B)(A + C)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ea typeface="+mn-lt"/>
                <a:cs typeface="+mn-lt"/>
              </a:rPr>
              <a:t>c) A’B + AB’C                d) (A + C)B</a:t>
            </a:r>
          </a:p>
          <a:p>
            <a:pPr marL="0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en-US" sz="1600" dirty="0">
                <a:ea typeface="Calibri"/>
                <a:cs typeface="Calibri"/>
              </a:rPr>
              <a:t>20. </a:t>
            </a:r>
            <a:r>
              <a:rPr lang="en-US" sz="1600" dirty="0">
                <a:ea typeface="+mn-lt"/>
                <a:cs typeface="+mn-lt"/>
              </a:rPr>
              <a:t>Use Karnaugh map to find the simplified expression of the function: F = </a:t>
            </a:r>
            <a:r>
              <a:rPr lang="en-US" sz="1600" err="1">
                <a:ea typeface="+mn-lt"/>
                <a:cs typeface="+mn-lt"/>
              </a:rPr>
              <a:t>x’yz</a:t>
            </a:r>
            <a:r>
              <a:rPr lang="en-US" sz="1600" dirty="0">
                <a:ea typeface="+mn-lt"/>
                <a:cs typeface="+mn-lt"/>
              </a:rPr>
              <a:t> + </a:t>
            </a:r>
            <a:r>
              <a:rPr lang="en-US" sz="1600" err="1">
                <a:ea typeface="+mn-lt"/>
                <a:cs typeface="+mn-lt"/>
              </a:rPr>
              <a:t>xy</a:t>
            </a:r>
            <a:r>
              <a:rPr lang="en-US" sz="1600" dirty="0">
                <a:ea typeface="+mn-lt"/>
                <a:cs typeface="+mn-lt"/>
              </a:rPr>
              <a:t> + </a:t>
            </a:r>
            <a:r>
              <a:rPr lang="en-US" sz="1600" err="1">
                <a:ea typeface="+mn-lt"/>
                <a:cs typeface="+mn-lt"/>
              </a:rPr>
              <a:t>xy’z</a:t>
            </a:r>
            <a:r>
              <a:rPr lang="en-US" sz="1600" dirty="0">
                <a:ea typeface="+mn-lt"/>
                <a:cs typeface="+mn-lt"/>
              </a:rPr>
              <a:t>’.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ea typeface="+mn-lt"/>
                <a:cs typeface="+mn-lt"/>
              </a:rPr>
              <a:t>a) </a:t>
            </a:r>
            <a:r>
              <a:rPr lang="en-US" sz="1600" err="1">
                <a:ea typeface="+mn-lt"/>
                <a:cs typeface="+mn-lt"/>
              </a:rPr>
              <a:t>xz</a:t>
            </a:r>
            <a:r>
              <a:rPr lang="en-US" sz="1600" dirty="0">
                <a:ea typeface="+mn-lt"/>
                <a:cs typeface="+mn-lt"/>
              </a:rPr>
              <a:t>’+</a:t>
            </a:r>
            <a:r>
              <a:rPr lang="en-US" sz="1600" err="1">
                <a:ea typeface="+mn-lt"/>
                <a:cs typeface="+mn-lt"/>
              </a:rPr>
              <a:t>y’z</a:t>
            </a:r>
            <a:r>
              <a:rPr lang="en-US" sz="1600" dirty="0">
                <a:ea typeface="+mn-lt"/>
                <a:cs typeface="+mn-lt"/>
              </a:rPr>
              <a:t>’               b) </a:t>
            </a:r>
            <a:r>
              <a:rPr lang="en-US" sz="1600" err="1">
                <a:ea typeface="+mn-lt"/>
                <a:cs typeface="+mn-lt"/>
              </a:rPr>
              <a:t>xy’z+xy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ea typeface="+mn-lt"/>
                <a:cs typeface="+mn-lt"/>
              </a:rPr>
              <a:t>c) </a:t>
            </a:r>
            <a:r>
              <a:rPr lang="en-US" sz="1600" err="1">
                <a:ea typeface="+mn-lt"/>
                <a:cs typeface="+mn-lt"/>
              </a:rPr>
              <a:t>y’z+x’y+z</a:t>
            </a:r>
            <a:r>
              <a:rPr lang="en-US" sz="1600" dirty="0">
                <a:ea typeface="+mn-lt"/>
                <a:cs typeface="+mn-lt"/>
              </a:rPr>
              <a:t>            </a:t>
            </a:r>
            <a:r>
              <a:rPr lang="en-US" sz="1600" b="1" dirty="0">
                <a:ea typeface="+mn-lt"/>
                <a:cs typeface="+mn-lt"/>
              </a:rPr>
              <a:t>d) </a:t>
            </a:r>
            <a:r>
              <a:rPr lang="en-US" sz="1600" b="1" dirty="0" err="1">
                <a:ea typeface="+mn-lt"/>
                <a:cs typeface="+mn-lt"/>
              </a:rPr>
              <a:t>yz+xy+xy’z</a:t>
            </a:r>
            <a:endParaRPr lang="en-US" sz="1600" b="1" dirty="0">
              <a:ea typeface="+mn-lt"/>
              <a:cs typeface="+mn-lt"/>
            </a:endParaRPr>
          </a:p>
          <a:p>
            <a:pPr marL="0" indent="0">
              <a:spcBef>
                <a:spcPts val="500"/>
              </a:spcBef>
              <a:spcAft>
                <a:spcPts val="0"/>
              </a:spcAft>
              <a:buNone/>
            </a:pPr>
            <a:endParaRPr lang="en-US" altLang="en-US" sz="1600" dirty="0">
              <a:ea typeface="Calibri"/>
              <a:cs typeface="Calibri"/>
            </a:endParaRPr>
          </a:p>
          <a:p>
            <a:pPr marL="0" indent="0" fontAlgn="t">
              <a:spcBef>
                <a:spcPts val="500"/>
              </a:spcBef>
              <a:spcAft>
                <a:spcPts val="0"/>
              </a:spcAft>
              <a:buNone/>
            </a:pPr>
            <a:endParaRPr lang="en-US" altLang="en-US" sz="1600" dirty="0">
              <a:ea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621E0-74ED-5B6C-CDAA-63FA7430391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7283D9-EEC5-674B-82BD-F30F35A91713}" type="datetime1">
              <a:rPr lang="en-IN" smtClean="0"/>
              <a:t>18/11/23</a:t>
            </a:fld>
            <a:endParaRPr lang="en-US"/>
          </a:p>
        </p:txBody>
      </p:sp>
      <p:sp>
        <p:nvSpPr>
          <p:cNvPr id="90116" name="Slide Number Placeholder 5">
            <a:extLst>
              <a:ext uri="{FF2B5EF4-FFF2-40B4-BE49-F238E27FC236}">
                <a16:creationId xmlns:a16="http://schemas.microsoft.com/office/drawing/2014/main" id="{F6FC1060-DFDC-B23D-09B8-DC4A55C1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06F83D-AAAA-5946-A865-709EFA545A0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3735A6-58A2-543B-A195-1CC9B4D791D8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/>
              <a:t>MCQs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3200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74681C94-6577-2303-1DC8-6BF52C11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Content Placeholder 2">
            <a:extLst>
              <a:ext uri="{FF2B5EF4-FFF2-40B4-BE49-F238E27FC236}">
                <a16:creationId xmlns:a16="http://schemas.microsoft.com/office/drawing/2014/main" id="{B9115D4A-8C87-E5E2-30CB-394322B6C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214" y="816430"/>
            <a:ext cx="8385786" cy="5661862"/>
          </a:xfrm>
        </p:spPr>
        <p:txBody>
          <a:bodyPr/>
          <a:lstStyle/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ea typeface="+mn-lt"/>
                <a:cs typeface="+mn-lt"/>
              </a:rPr>
              <a:t>1). A Poset in which every pair of elements has both a least upper bound and a greatest lower bound is termed as _______  </a:t>
            </a:r>
            <a:endParaRPr lang="en-US" sz="2000" dirty="0">
              <a:cs typeface="Calibri"/>
            </a:endParaRP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cs typeface="Calibri"/>
              </a:rPr>
              <a:t>2).</a:t>
            </a:r>
            <a:r>
              <a:rPr lang="en-US" sz="2000" dirty="0">
                <a:ea typeface="+mn-lt"/>
                <a:cs typeface="+mn-lt"/>
              </a:rPr>
              <a:t> If every two elements of a </a:t>
            </a:r>
            <a:r>
              <a:rPr lang="en-US" sz="2000" dirty="0" err="1">
                <a:ea typeface="+mn-lt"/>
                <a:cs typeface="+mn-lt"/>
              </a:rPr>
              <a:t>poset</a:t>
            </a:r>
            <a:r>
              <a:rPr lang="en-US" sz="2000" dirty="0">
                <a:ea typeface="+mn-lt"/>
                <a:cs typeface="+mn-lt"/>
              </a:rPr>
              <a:t> are comparable then the </a:t>
            </a:r>
            <a:r>
              <a:rPr lang="en-US" sz="2000" dirty="0" err="1">
                <a:ea typeface="+mn-lt"/>
                <a:cs typeface="+mn-lt"/>
              </a:rPr>
              <a:t>poset</a:t>
            </a:r>
            <a:r>
              <a:rPr lang="en-US" sz="2000" dirty="0">
                <a:ea typeface="+mn-lt"/>
                <a:cs typeface="+mn-lt"/>
              </a:rPr>
              <a:t> is called ________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3). ______ and _______ are the two binary operations defined for lattices.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ea typeface="+mn-lt"/>
                <a:cs typeface="+mn-lt"/>
              </a:rPr>
              <a:t>4). A ________ has a greatest element and a least element which satisfy 0&lt;=a&lt;=1 for every a in the lattice(say, L).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ea typeface="+mn-lt"/>
                <a:cs typeface="+mn-lt"/>
              </a:rPr>
              <a:t>5). Every </a:t>
            </a:r>
            <a:r>
              <a:rPr lang="en-US" sz="2000" dirty="0" err="1">
                <a:ea typeface="+mn-lt"/>
                <a:cs typeface="+mn-lt"/>
              </a:rPr>
              <a:t>poset</a:t>
            </a:r>
            <a:r>
              <a:rPr lang="en-US" sz="2000" dirty="0">
                <a:ea typeface="+mn-lt"/>
                <a:cs typeface="+mn-lt"/>
              </a:rPr>
              <a:t> that is a complete semilattice must always be a _______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ea typeface="+mn-lt"/>
                <a:cs typeface="+mn-lt"/>
              </a:rPr>
              <a:t>6). A free semilattice has the _______ property.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ea typeface="+mn-lt"/>
                <a:cs typeface="+mn-lt"/>
              </a:rPr>
              <a:t>7). F(X,Y,Z,M) = X`Y`Z`M`. The degree of the function is ________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ea typeface="+mn-lt"/>
                <a:cs typeface="+mn-lt"/>
              </a:rPr>
              <a:t>8). A ________ value is represented by a Boolean expression.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ea typeface="+mn-lt"/>
                <a:cs typeface="+mn-lt"/>
              </a:rPr>
              <a:t>9). The ___________ of all the variables in direct or complemented from is a maxterm.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ea typeface="+mn-lt"/>
                <a:cs typeface="+mn-lt"/>
              </a:rPr>
              <a:t>10). The logic gate that provides high output for same inputs ____________</a:t>
            </a:r>
            <a:br>
              <a:rPr lang="en-US" sz="2000" dirty="0">
                <a:ea typeface="+mn-lt"/>
                <a:cs typeface="+mn-lt"/>
              </a:rPr>
            </a:br>
            <a:br>
              <a:rPr lang="en-US" sz="2000" dirty="0">
                <a:ea typeface="+mn-lt"/>
                <a:cs typeface="+mn-lt"/>
              </a:rPr>
            </a:br>
            <a:br>
              <a:rPr lang="en-US" sz="2000" dirty="0">
                <a:ea typeface="+mn-lt"/>
                <a:cs typeface="+mn-lt"/>
              </a:rPr>
            </a:br>
            <a:br>
              <a:rPr lang="en-US" sz="2000" dirty="0">
                <a:ea typeface="+mn-lt"/>
                <a:cs typeface="+mn-lt"/>
              </a:rPr>
            </a:br>
            <a:endParaRPr lang="en-US" sz="2000">
              <a:cs typeface="Calibri"/>
            </a:endParaRPr>
          </a:p>
          <a:p>
            <a:pPr>
              <a:buNone/>
            </a:pPr>
            <a:endParaRPr lang="en-US" altLang="en-US" sz="2200" dirty="0">
              <a:cs typeface="Calibri"/>
            </a:endParaRPr>
          </a:p>
          <a:p>
            <a:pPr fontAlgn="t">
              <a:buNone/>
            </a:pPr>
            <a:endParaRPr lang="en-US" altLang="en-US" sz="2200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621E0-74ED-5B6C-CDAA-63FA7430391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F435F2B-9B5B-9949-9CAF-941973A0B81E}" type="datetime1">
              <a:rPr lang="en-IN" smtClean="0"/>
              <a:t>18/11/23</a:t>
            </a:fld>
            <a:endParaRPr lang="en-US"/>
          </a:p>
        </p:txBody>
      </p:sp>
      <p:sp>
        <p:nvSpPr>
          <p:cNvPr id="90116" name="Slide Number Placeholder 5">
            <a:extLst>
              <a:ext uri="{FF2B5EF4-FFF2-40B4-BE49-F238E27FC236}">
                <a16:creationId xmlns:a16="http://schemas.microsoft.com/office/drawing/2014/main" id="{F6FC1060-DFDC-B23D-09B8-DC4A55C1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06F83D-AAAA-5946-A865-709EFA545A0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3735A6-58A2-543B-A195-1CC9B4D791D8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Arial"/>
                <a:ea typeface="ＭＳ Ｐゴシック"/>
                <a:cs typeface="Arial"/>
              </a:rPr>
              <a:t>Glossary Questions(CO2)</a:t>
            </a:r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74681C94-6577-2303-1DC8-6BF52C11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68365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Date Placeholder 3">
            <a:extLst>
              <a:ext uri="{FF2B5EF4-FFF2-40B4-BE49-F238E27FC236}">
                <a16:creationId xmlns:a16="http://schemas.microsoft.com/office/drawing/2014/main" id="{FE7913C1-0153-13EA-B794-025FFE6A57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fld id="{F443F58A-EC47-584C-A12B-29137B2A529F}" type="datetime1">
              <a:rPr lang="en-I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18/11/23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95235" name="Slide Number Placeholder 5">
            <a:extLst>
              <a:ext uri="{FF2B5EF4-FFF2-40B4-BE49-F238E27FC236}">
                <a16:creationId xmlns:a16="http://schemas.microsoft.com/office/drawing/2014/main" id="{58D18957-630A-383B-921E-30DD436C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34FDE3-D3EE-DB40-8A06-BB72EA5D507B}" type="slidenum">
              <a:rPr lang="en-US" altLang="en-US" sz="1200">
                <a:solidFill>
                  <a:srgbClr val="898989"/>
                </a:solidFill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87</a:t>
            </a:fld>
            <a:endParaRPr lang="en-US" altLang="en-US" sz="1200">
              <a:solidFill>
                <a:srgbClr val="89898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2B6D09-B0F0-EEF0-169F-5A61433B8019}"/>
              </a:ext>
            </a:extLst>
          </p:cNvPr>
          <p:cNvSpPr txBox="1">
            <a:spLocks/>
          </p:cNvSpPr>
          <p:nvPr/>
        </p:nvSpPr>
        <p:spPr bwMode="auto">
          <a:xfrm>
            <a:off x="1371600" y="0"/>
            <a:ext cx="7772400" cy="685800"/>
          </a:xfrm>
          <a:prstGeom prst="rect">
            <a:avLst/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6AAC5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dk1"/>
                </a:solidFill>
                <a:latin typeface="+mn-lt"/>
              </a:rPr>
              <a:t>Old Question Papers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 (CO2)</a:t>
            </a:r>
            <a:endParaRPr lang="en-US" sz="32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170645FA-9A3D-30C3-2A6C-968CB652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A paper with text and images&#10;&#10;Description automatically generated with medium confidence">
            <a:extLst>
              <a:ext uri="{FF2B5EF4-FFF2-40B4-BE49-F238E27FC236}">
                <a16:creationId xmlns:a16="http://schemas.microsoft.com/office/drawing/2014/main" id="{1675571E-186B-28A4-7AE3-F9B5ABAB9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38" y="990600"/>
            <a:ext cx="7316262" cy="5135563"/>
          </a:xfrm>
        </p:spPr>
      </p:pic>
    </p:spTree>
    <p:extLst>
      <p:ext uri="{BB962C8B-B14F-4D97-AF65-F5344CB8AC3E}">
        <p14:creationId xmlns:p14="http://schemas.microsoft.com/office/powerpoint/2010/main" val="297124643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Date Placeholder 3">
            <a:extLst>
              <a:ext uri="{FF2B5EF4-FFF2-40B4-BE49-F238E27FC236}">
                <a16:creationId xmlns:a16="http://schemas.microsoft.com/office/drawing/2014/main" id="{A32A035D-A40B-ABB1-76A7-C4337E7832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fld id="{E3917BF9-50B2-D942-BB67-FF021A1705E2}" type="datetime1">
              <a:rPr lang="en-I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18/11/23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94211" name="Slide Number Placeholder 5">
            <a:extLst>
              <a:ext uri="{FF2B5EF4-FFF2-40B4-BE49-F238E27FC236}">
                <a16:creationId xmlns:a16="http://schemas.microsoft.com/office/drawing/2014/main" id="{5241FBB9-A59D-C485-C257-2B79E0C09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D34994-8345-8F4B-A91A-14F7DDAA20CA}" type="slidenum">
              <a:rPr lang="en-US" altLang="en-US" sz="1200">
                <a:solidFill>
                  <a:srgbClr val="898989"/>
                </a:solidFill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88</a:t>
            </a:fld>
            <a:endParaRPr lang="en-US" altLang="en-US" sz="1200">
              <a:solidFill>
                <a:srgbClr val="89898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BF1CBA5-9827-FCBD-BF31-FB9F573F256B}"/>
              </a:ext>
            </a:extLst>
          </p:cNvPr>
          <p:cNvSpPr txBox="1">
            <a:spLocks/>
          </p:cNvSpPr>
          <p:nvPr/>
        </p:nvSpPr>
        <p:spPr bwMode="auto">
          <a:xfrm>
            <a:off x="1371600" y="0"/>
            <a:ext cx="7772400" cy="685800"/>
          </a:xfrm>
          <a:prstGeom prst="rect">
            <a:avLst/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6AAC5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dk1"/>
                </a:solidFill>
                <a:latin typeface="+mn-lt"/>
              </a:rPr>
              <a:t>Old Question Papers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 (CO2)</a:t>
            </a:r>
            <a:endParaRPr lang="en-US" sz="32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E197BFDD-1B97-6189-806A-CB3AA70D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A paper with text and images&#10;&#10;Description automatically generated">
            <a:extLst>
              <a:ext uri="{FF2B5EF4-FFF2-40B4-BE49-F238E27FC236}">
                <a16:creationId xmlns:a16="http://schemas.microsoft.com/office/drawing/2014/main" id="{C0B92B61-C5C3-6D05-82AE-915FCE907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8200"/>
            <a:ext cx="7772400" cy="5287963"/>
          </a:xfrm>
        </p:spPr>
      </p:pic>
    </p:spTree>
    <p:extLst>
      <p:ext uri="{BB962C8B-B14F-4D97-AF65-F5344CB8AC3E}">
        <p14:creationId xmlns:p14="http://schemas.microsoft.com/office/powerpoint/2010/main" val="131279858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3084D-DD5B-1B25-6D62-34E9D25FA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8" y="921628"/>
            <a:ext cx="8428382" cy="5374397"/>
          </a:xfrm>
        </p:spPr>
        <p:txBody>
          <a:bodyPr/>
          <a:lstStyle/>
          <a:p>
            <a:pPr marL="514350" indent="-514350" algn="just">
              <a:buFont typeface="Arial" charset="0"/>
              <a:buAutoNum type="arabicPeriod"/>
              <a:defRPr/>
            </a:pPr>
            <a:r>
              <a:rPr lang="en-US" sz="2000" dirty="0"/>
              <a:t>Draw the </a:t>
            </a:r>
            <a:r>
              <a:rPr lang="en-US" sz="2000" dirty="0" err="1"/>
              <a:t>hasse</a:t>
            </a:r>
            <a:r>
              <a:rPr lang="en-US" sz="2000" dirty="0"/>
              <a:t> diagram for (D</a:t>
            </a:r>
            <a:r>
              <a:rPr lang="en-US" sz="2000" baseline="-25000" dirty="0"/>
              <a:t>24</a:t>
            </a:r>
            <a:r>
              <a:rPr lang="en-US" sz="2000" dirty="0"/>
              <a:t>, /).	</a:t>
            </a:r>
            <a:endParaRPr lang="en-US" sz="2000" dirty="0">
              <a:cs typeface="Calibri"/>
            </a:endParaRPr>
          </a:p>
          <a:p>
            <a:pPr marL="514350" indent="-514350" algn="just">
              <a:buFont typeface="Arial" charset="0"/>
              <a:buAutoNum type="arabicPeriod"/>
              <a:defRPr/>
            </a:pPr>
            <a:r>
              <a:rPr lang="en-US" sz="2000" dirty="0"/>
              <a:t>Draw the Hasse diagram of Poset ({{1},{2},{4},{1,2}{1,4},{2,4},{3,4},{1,3,4},{2,3,4}}, </a:t>
            </a:r>
            <a:r>
              <a:rPr lang="en-US" sz="2000" dirty="0">
                <a:sym typeface="Symbol"/>
              </a:rPr>
              <a:t></a:t>
            </a:r>
            <a:r>
              <a:rPr lang="en-US" sz="2000" dirty="0"/>
              <a:t>)  </a:t>
            </a:r>
            <a:endParaRPr lang="en-US" sz="2000" dirty="0">
              <a:cs typeface="Calibri"/>
            </a:endParaRPr>
          </a:p>
          <a:p>
            <a:pPr algn="just">
              <a:buNone/>
              <a:defRPr/>
            </a:pPr>
            <a:r>
              <a:rPr lang="en-US" sz="2000" dirty="0"/>
              <a:t>3. 	   In a lattice  if a ≤</a:t>
            </a:r>
            <a:r>
              <a:rPr lang="en-US" sz="2000" dirty="0" err="1"/>
              <a:t>b≤c</a:t>
            </a:r>
            <a:r>
              <a:rPr lang="en-US" sz="2000" dirty="0"/>
              <a:t> then prove that		</a:t>
            </a:r>
            <a:endParaRPr lang="en-US" sz="2000" dirty="0">
              <a:cs typeface="Calibri"/>
            </a:endParaRPr>
          </a:p>
          <a:p>
            <a:pPr lvl="1" algn="just">
              <a:buNone/>
              <a:defRPr/>
            </a:pPr>
            <a:r>
              <a:rPr lang="en-US" sz="2000" dirty="0"/>
              <a:t>a)  	a v b = b ∧ c</a:t>
            </a:r>
            <a:endParaRPr lang="en-US" sz="2000" dirty="0">
              <a:cs typeface="Calibri"/>
            </a:endParaRPr>
          </a:p>
          <a:p>
            <a:pPr algn="just">
              <a:buNone/>
              <a:defRPr/>
            </a:pPr>
            <a:r>
              <a:rPr lang="en-US" sz="2000" dirty="0"/>
              <a:t>	  b) 	(a v b) v (b ∧ c) =(a v b) ∧ (a v c) = b</a:t>
            </a:r>
            <a:endParaRPr lang="en-US" sz="2000" dirty="0">
              <a:cs typeface="Calibri"/>
            </a:endParaRPr>
          </a:p>
          <a:p>
            <a:pPr algn="just">
              <a:buNone/>
              <a:defRPr/>
            </a:pPr>
            <a:r>
              <a:rPr lang="en-US" sz="2000" dirty="0"/>
              <a:t>4. 	  What is Hasse diagram. Give example.</a:t>
            </a:r>
            <a:endParaRPr lang="en-US" sz="2000" dirty="0">
              <a:cs typeface="Calibri"/>
            </a:endParaRPr>
          </a:p>
          <a:p>
            <a:pPr marL="457200" indent="-457200" algn="just">
              <a:buFont typeface="Arial" charset="0"/>
              <a:buAutoNum type="arabicPeriod" startAt="5"/>
              <a:defRPr/>
            </a:pPr>
            <a:r>
              <a:rPr lang="en-US" sz="2000" dirty="0"/>
              <a:t>Let (A, ≤) and (B, ≤) be two </a:t>
            </a:r>
            <a:r>
              <a:rPr lang="en-US" sz="2000" dirty="0" err="1"/>
              <a:t>posets</a:t>
            </a:r>
            <a:r>
              <a:rPr lang="en-US" sz="2000" dirty="0"/>
              <a:t>. Prove that (A × B, ≤) is a </a:t>
            </a:r>
            <a:r>
              <a:rPr lang="en-US" sz="2000" dirty="0" err="1"/>
              <a:t>poset</a:t>
            </a:r>
            <a:r>
              <a:rPr lang="en-US" sz="2000" dirty="0"/>
              <a:t>,     </a:t>
            </a:r>
            <a:endParaRPr lang="en-US" sz="2000" dirty="0">
              <a:cs typeface="Calibri"/>
            </a:endParaRPr>
          </a:p>
          <a:p>
            <a:pPr marL="457200" indent="-457200" algn="just">
              <a:buNone/>
              <a:defRPr/>
            </a:pPr>
            <a:r>
              <a:rPr lang="en-US" sz="2000" dirty="0"/>
              <a:t>        where (a, b) ≤ (c, d) if and only if a ≤ c, b ≤ d.</a:t>
            </a:r>
            <a:endParaRPr lang="en-US" sz="2000" dirty="0">
              <a:cs typeface="Calibri"/>
            </a:endParaRPr>
          </a:p>
          <a:p>
            <a:pPr algn="just">
              <a:buNone/>
              <a:defRPr/>
            </a:pPr>
            <a:r>
              <a:rPr lang="en-US" sz="2000" dirty="0"/>
              <a:t>6.     Draw Karnaugh map and simplify the Boolean expression: -</a:t>
            </a:r>
            <a:endParaRPr lang="en-US" sz="2000" dirty="0">
              <a:cs typeface="Calibri"/>
            </a:endParaRPr>
          </a:p>
          <a:p>
            <a:pPr algn="just">
              <a:buFont typeface="Arial" charset="0"/>
              <a:buNone/>
              <a:defRPr/>
            </a:pPr>
            <a:r>
              <a:rPr lang="en-US" sz="2000" dirty="0"/>
              <a:t>		A’B’C’D’+ A’B C’ D + A’ B’ C D + A’B’C D’ + A’B C D</a:t>
            </a:r>
            <a:endParaRPr lang="en-US" sz="2000" dirty="0">
              <a:cs typeface="Calibri"/>
            </a:endParaRPr>
          </a:p>
          <a:p>
            <a:pPr marL="514350" indent="-514350">
              <a:buNone/>
              <a:defRPr/>
            </a:pPr>
            <a:r>
              <a:rPr lang="en-US" sz="2000" dirty="0">
                <a:ea typeface="+mn-lt"/>
                <a:cs typeface="+mn-lt"/>
              </a:rPr>
              <a:t>7. Prove that a lattice with 5 elements is not a </a:t>
            </a:r>
            <a:r>
              <a:rPr lang="en-US" sz="2000" dirty="0" err="1">
                <a:ea typeface="+mn-lt"/>
                <a:cs typeface="+mn-lt"/>
              </a:rPr>
              <a:t>boolean</a:t>
            </a:r>
            <a:r>
              <a:rPr lang="en-US" sz="2000" dirty="0">
                <a:ea typeface="+mn-lt"/>
                <a:cs typeface="+mn-lt"/>
              </a:rPr>
              <a:t> algebra.</a:t>
            </a:r>
          </a:p>
          <a:p>
            <a:pPr>
              <a:buNone/>
              <a:defRPr/>
            </a:pPr>
            <a:r>
              <a:rPr lang="en-US" sz="2000" dirty="0">
                <a:ea typeface="+mn-lt"/>
                <a:cs typeface="+mn-lt"/>
              </a:rPr>
              <a:t>8. Show that the following are equivalent in a Boolean algebra</a:t>
            </a:r>
          </a:p>
          <a:p>
            <a:pPr>
              <a:buNone/>
              <a:defRPr/>
            </a:pPr>
            <a:r>
              <a:rPr lang="pt-BR" sz="2000" dirty="0">
                <a:ea typeface="+mn-lt"/>
                <a:cs typeface="+mn-lt"/>
              </a:rPr>
              <a:t>     a ≤ b⇔ a*b' = 0⇔b' ≤ a ⇔ a’⊕  b' = 1</a:t>
            </a:r>
            <a:endParaRPr lang="en-US" dirty="0"/>
          </a:p>
          <a:p>
            <a:pPr marL="514350" indent="-514350">
              <a:buFont typeface="Arial" charset="0"/>
              <a:buAutoNum type="arabicPeriod"/>
              <a:defRPr/>
            </a:pPr>
            <a:endParaRPr lang="en-US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348BD-4759-FCEA-0FC5-CE198E6EA0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40420B8-7065-934A-8B0C-A60CDAAA56CC}" type="datetime1">
              <a:rPr lang="en-IN" smtClean="0"/>
              <a:t>18/11/23</a:t>
            </a:fld>
            <a:endParaRPr lang="en-US"/>
          </a:p>
        </p:txBody>
      </p:sp>
      <p:sp>
        <p:nvSpPr>
          <p:cNvPr id="91140" name="Slide Number Placeholder 5">
            <a:extLst>
              <a:ext uri="{FF2B5EF4-FFF2-40B4-BE49-F238E27FC236}">
                <a16:creationId xmlns:a16="http://schemas.microsoft.com/office/drawing/2014/main" id="{9E76BCB4-6A08-90A9-9A73-EB143C91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38FB84-0970-E148-8C4F-26BB6E2413E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4A5B647-9F1C-A15F-388A-242EEA588AA3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spcAft>
                <a:spcPts val="0"/>
              </a:spcAft>
              <a:defRPr/>
            </a:pPr>
            <a:r>
              <a:rPr lang="en-US" sz="3200" dirty="0"/>
              <a:t>Expected Questions for University Exam </a:t>
            </a:r>
            <a:r>
              <a:rPr lang="en-US" sz="3200" dirty="0">
                <a:latin typeface="Calibri"/>
                <a:ea typeface="ＭＳ Ｐゴシック" charset="0"/>
                <a:cs typeface="Calibri"/>
              </a:rPr>
              <a:t>(CO2)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8AF496EF-9F49-100C-F249-359659B2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56D8A18B-A0CB-DEA5-21A8-B0A87FDB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229600" cy="452596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dirty="0"/>
              <a:t>Example: Find the maximal and minimal elements in the following Hasse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2F9F7-3AE5-D448-B2CE-848B51983EA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>
              <a:defRPr/>
            </a:pPr>
            <a:fld id="{C807A422-831A-914D-A086-1408A02C3E93}" type="datetime1">
              <a:rPr lang="en-IN" smtClean="0"/>
              <a:t>18/11/23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85F418-9A39-DDAD-47BA-C13B6BA94C9D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Extremal Elements of Partially Ordered Sets</a:t>
            </a: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(CO2)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34" name="Picture 9" descr="L5.png">
            <a:extLst>
              <a:ext uri="{FF2B5EF4-FFF2-40B4-BE49-F238E27FC236}">
                <a16:creationId xmlns:a16="http://schemas.microsoft.com/office/drawing/2014/main" id="{F72E99AF-59BD-790E-D152-6E42B513E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26" y="2048408"/>
            <a:ext cx="88296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Slide Number Placeholder 10">
            <a:extLst>
              <a:ext uri="{FF2B5EF4-FFF2-40B4-BE49-F238E27FC236}">
                <a16:creationId xmlns:a16="http://schemas.microsoft.com/office/drawing/2014/main" id="{F172B23D-A76E-5F45-66C8-F658CE8D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3EB9AA-46A5-104F-9F68-94C3712FAD4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2D3B7560-B09F-6E27-D26B-70BD9300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AB052-184C-0903-0220-A14408C52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29410"/>
            <a:ext cx="8243798" cy="5079713"/>
          </a:xfrm>
        </p:spPr>
        <p:txBody>
          <a:bodyPr/>
          <a:lstStyle/>
          <a:p>
            <a:pPr marL="514350" indent="-514350">
              <a:buFont typeface="Arial" charset="0"/>
              <a:buNone/>
              <a:defRPr/>
            </a:pPr>
            <a:r>
              <a:rPr lang="pt-BR" sz="2000" dirty="0"/>
              <a:t>9. </a:t>
            </a:r>
            <a:r>
              <a:rPr lang="en-US" sz="2000" dirty="0"/>
              <a:t>Let (L,∨,∧,≤) be a distributive lattice and </a:t>
            </a:r>
            <a:r>
              <a:rPr lang="en-US" sz="2000" dirty="0" err="1"/>
              <a:t>a,b</a:t>
            </a:r>
            <a:r>
              <a:rPr lang="en-US" sz="2000" dirty="0"/>
              <a:t>∈ L . if a ∧ b = a ∧ c and</a:t>
            </a:r>
            <a:endParaRPr lang="en-US" sz="2000">
              <a:cs typeface="Calibri"/>
            </a:endParaRPr>
          </a:p>
          <a:p>
            <a:pPr>
              <a:buFont typeface="Arial" charset="0"/>
              <a:buNone/>
              <a:defRPr/>
            </a:pPr>
            <a:r>
              <a:rPr lang="en-US" sz="2000" dirty="0"/>
              <a:t>	a ∨ b = a ∨ c then show that b = c</a:t>
            </a:r>
            <a:endParaRPr lang="en-US" sz="2000">
              <a:cs typeface="Calibri"/>
            </a:endParaRPr>
          </a:p>
          <a:p>
            <a:pPr>
              <a:buFont typeface="Arial" charset="0"/>
              <a:buNone/>
              <a:defRPr/>
            </a:pPr>
            <a:r>
              <a:rPr lang="en-US" sz="2000" dirty="0"/>
              <a:t>10. For any positive integer D</a:t>
            </a:r>
            <a:r>
              <a:rPr lang="en-US" sz="2000" baseline="-25000" dirty="0"/>
              <a:t>36</a:t>
            </a:r>
            <a:r>
              <a:rPr lang="en-US" sz="2000" dirty="0"/>
              <a:t>, then find whether (D</a:t>
            </a:r>
            <a:r>
              <a:rPr lang="en-US" sz="2000" baseline="-25000" dirty="0"/>
              <a:t>36</a:t>
            </a:r>
            <a:r>
              <a:rPr lang="en-US" sz="2000" dirty="0"/>
              <a:t>,’|’) is lattice or not?</a:t>
            </a:r>
            <a:endParaRPr lang="en-US" sz="2000">
              <a:cs typeface="Calibri"/>
            </a:endParaRPr>
          </a:p>
          <a:p>
            <a:pPr>
              <a:buFont typeface="Arial" charset="0"/>
              <a:buNone/>
              <a:defRPr/>
            </a:pPr>
            <a:r>
              <a:rPr lang="en-US" sz="2000" dirty="0"/>
              <a:t>11. Simplify the following Boolean function using K-map:</a:t>
            </a:r>
            <a:endParaRPr lang="en-US" sz="2000">
              <a:cs typeface="Calibri"/>
            </a:endParaRPr>
          </a:p>
          <a:p>
            <a:pPr>
              <a:buFont typeface="Arial" charset="0"/>
              <a:buNone/>
              <a:defRPr/>
            </a:pPr>
            <a:r>
              <a:rPr lang="en-US" sz="2000" dirty="0"/>
              <a:t>		F(</a:t>
            </a:r>
            <a:r>
              <a:rPr lang="en-US" sz="2000" dirty="0" err="1"/>
              <a:t>x,y,z</a:t>
            </a:r>
            <a:r>
              <a:rPr lang="en-US" sz="2000" dirty="0"/>
              <a:t>)=</a:t>
            </a:r>
            <a:r>
              <a:rPr lang="el-GR" sz="2000" dirty="0"/>
              <a:t>Σ(0,2,3,7)</a:t>
            </a:r>
            <a:endParaRPr lang="en-US" sz="2000">
              <a:cs typeface="Calibri"/>
            </a:endParaRPr>
          </a:p>
          <a:p>
            <a:pPr>
              <a:buFont typeface="Arial" charset="0"/>
              <a:buNone/>
              <a:defRPr/>
            </a:pPr>
            <a:r>
              <a:rPr lang="en-US" sz="2000" dirty="0"/>
              <a:t>12. Explain Modular lattice, distribute lattice and bounded lattice with </a:t>
            </a:r>
            <a:r>
              <a:rPr lang="en-US" sz="2000" dirty="0" err="1"/>
              <a:t>eg</a:t>
            </a:r>
            <a:r>
              <a:rPr lang="en-US" sz="2000" dirty="0"/>
              <a:t> and diagram</a:t>
            </a:r>
            <a:endParaRPr lang="en-US" sz="2000">
              <a:cs typeface="Calibri"/>
            </a:endParaRPr>
          </a:p>
          <a:p>
            <a:pPr>
              <a:buNone/>
              <a:defRPr/>
            </a:pPr>
            <a:r>
              <a:rPr lang="en-US" sz="2000" dirty="0">
                <a:ea typeface="+mn-lt"/>
                <a:cs typeface="+mn-lt"/>
              </a:rPr>
              <a:t>13. Draw the Hasse diagram of (A, ≤), where A= {3,4,12,24,48,72} and relation ≤ be such that a ≤ b if a divides b</a:t>
            </a:r>
          </a:p>
          <a:p>
            <a:pPr>
              <a:buNone/>
              <a:defRPr/>
            </a:pPr>
            <a:r>
              <a:rPr lang="en-US" sz="2000" dirty="0">
                <a:ea typeface="+mn-lt"/>
                <a:cs typeface="+mn-lt"/>
              </a:rPr>
              <a:t>14. Find the values of the Boolean function represented by F (x, y, z) = </a:t>
            </a:r>
            <a:r>
              <a:rPr lang="en-US" sz="2000" dirty="0" err="1">
                <a:ea typeface="+mn-lt"/>
                <a:cs typeface="+mn-lt"/>
              </a:rPr>
              <a:t>xy</a:t>
            </a:r>
            <a:r>
              <a:rPr lang="en-US" sz="2000" dirty="0">
                <a:ea typeface="+mn-lt"/>
                <a:cs typeface="+mn-lt"/>
              </a:rPr>
              <a:t> + z’.</a:t>
            </a:r>
            <a:endParaRPr lang="en-US" sz="2000" dirty="0">
              <a:cs typeface="Calibri"/>
            </a:endParaRPr>
          </a:p>
          <a:p>
            <a:pPr>
              <a:buNone/>
              <a:defRPr/>
            </a:pPr>
            <a:r>
              <a:rPr lang="en-US" sz="2000" dirty="0">
                <a:ea typeface="+mn-lt"/>
                <a:cs typeface="+mn-lt"/>
              </a:rPr>
              <a:t>15. Draw Karnaugh map and simplify the Boolean expression: -</a:t>
            </a:r>
          </a:p>
          <a:p>
            <a:pPr>
              <a:buNone/>
              <a:defRPr/>
            </a:pPr>
            <a:r>
              <a:rPr lang="en-US" sz="2000" dirty="0">
                <a:ea typeface="+mn-lt"/>
                <a:cs typeface="+mn-lt"/>
              </a:rPr>
              <a:t>       A’B’C’D’+ A’B C’ D + A’ B’ C D + A’B’C D’ + A’B C D</a:t>
            </a:r>
          </a:p>
          <a:p>
            <a:pPr marL="457200" indent="-457200">
              <a:buNone/>
              <a:defRPr/>
            </a:pPr>
            <a:r>
              <a:rPr lang="en-US" sz="2000" dirty="0">
                <a:ea typeface="+mn-lt"/>
                <a:cs typeface="+mn-lt"/>
              </a:rPr>
              <a:t>16. Let (A, ≤) and (B, ≤) be two </a:t>
            </a:r>
            <a:r>
              <a:rPr lang="en-US" sz="2000" dirty="0" err="1">
                <a:ea typeface="+mn-lt"/>
                <a:cs typeface="+mn-lt"/>
              </a:rPr>
              <a:t>posets</a:t>
            </a:r>
            <a:r>
              <a:rPr lang="en-US" sz="2000" dirty="0">
                <a:ea typeface="+mn-lt"/>
                <a:cs typeface="+mn-lt"/>
              </a:rPr>
              <a:t>. Prove that (A × B, ≤) is a </a:t>
            </a:r>
            <a:r>
              <a:rPr lang="en-US" sz="2000" dirty="0" err="1">
                <a:ea typeface="+mn-lt"/>
                <a:cs typeface="+mn-lt"/>
              </a:rPr>
              <a:t>poset</a:t>
            </a:r>
            <a:r>
              <a:rPr lang="en-US" sz="2000" dirty="0">
                <a:ea typeface="+mn-lt"/>
                <a:cs typeface="+mn-lt"/>
              </a:rPr>
              <a:t>,     </a:t>
            </a:r>
          </a:p>
          <a:p>
            <a:pPr marL="457200" indent="-457200">
              <a:buNone/>
              <a:defRPr/>
            </a:pPr>
            <a:r>
              <a:rPr lang="en-US" sz="2000" dirty="0">
                <a:ea typeface="+mn-lt"/>
                <a:cs typeface="+mn-lt"/>
              </a:rPr>
              <a:t>        where (a, b) ≤ (c, d) if and only if a ≤ c, b ≤ d.</a:t>
            </a: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endParaRPr lang="en-US" sz="2000" dirty="0">
              <a:cs typeface="Calibri"/>
            </a:endParaRPr>
          </a:p>
          <a:p>
            <a:pPr>
              <a:buFont typeface="Arial" charset="0"/>
              <a:buNone/>
              <a:defRPr/>
            </a:pPr>
            <a:endParaRPr lang="en-US" sz="2200" dirty="0">
              <a:cs typeface="Calibri"/>
            </a:endParaRPr>
          </a:p>
          <a:p>
            <a:pPr>
              <a:buNone/>
              <a:defRPr/>
            </a:pPr>
            <a:endParaRPr lang="en-US" sz="2200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1308F-CDA9-00F2-448E-322CB5299B9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BCB88A4-A23B-EA4C-883D-0877CFCFBB5A}" type="datetime1">
              <a:rPr lang="en-IN" smtClean="0"/>
              <a:t>18/11/23</a:t>
            </a:fld>
            <a:endParaRPr lang="en-US"/>
          </a:p>
        </p:txBody>
      </p:sp>
      <p:sp>
        <p:nvSpPr>
          <p:cNvPr id="92164" name="Slide Number Placeholder 5">
            <a:extLst>
              <a:ext uri="{FF2B5EF4-FFF2-40B4-BE49-F238E27FC236}">
                <a16:creationId xmlns:a16="http://schemas.microsoft.com/office/drawing/2014/main" id="{F7BFFBE3-C354-DB9E-FE11-24C9FC7A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DB14A9-9A0E-3D44-94EE-F9D8CE1114A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17739-B78D-D888-A047-FDAC5DF55A80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spcAft>
                <a:spcPts val="0"/>
              </a:spcAft>
              <a:defRPr/>
            </a:pPr>
            <a:r>
              <a:rPr lang="en-US" sz="3200" dirty="0"/>
              <a:t>Expected Questions for University Exam </a:t>
            </a:r>
            <a:r>
              <a:rPr lang="en-US" sz="3200" dirty="0">
                <a:latin typeface="Calibri"/>
                <a:ea typeface="ＭＳ Ｐゴシック" charset="0"/>
                <a:cs typeface="Calibri"/>
              </a:rPr>
              <a:t>(CO2)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44617DC4-140E-3CA0-567E-40B2454B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Content Placeholder 2">
            <a:extLst>
              <a:ext uri="{FF2B5EF4-FFF2-40B4-BE49-F238E27FC236}">
                <a16:creationId xmlns:a16="http://schemas.microsoft.com/office/drawing/2014/main" id="{67CBFACB-2286-6A0A-702F-2C30E0984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009" y="986814"/>
            <a:ext cx="8470978" cy="5434682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17.  Simplify the following Boolean function using K-map:</a:t>
            </a: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F(</a:t>
            </a:r>
            <a:r>
              <a:rPr lang="en-US" sz="2000" dirty="0" err="1">
                <a:ea typeface="+mn-lt"/>
                <a:cs typeface="+mn-lt"/>
              </a:rPr>
              <a:t>x,y,z</a:t>
            </a:r>
            <a:r>
              <a:rPr lang="en-US" sz="2000" dirty="0">
                <a:ea typeface="+mn-lt"/>
                <a:cs typeface="+mn-lt"/>
              </a:rPr>
              <a:t>)=</a:t>
            </a:r>
            <a:r>
              <a:rPr lang="el-GR" sz="2000" dirty="0">
                <a:ea typeface="+mn-lt"/>
                <a:cs typeface="+mn-lt"/>
              </a:rPr>
              <a:t>Σ(0,2,3,7)</a:t>
            </a:r>
            <a:endParaRPr lang="en-US" sz="2000" dirty="0">
              <a:ea typeface="+mn-lt"/>
              <a:cs typeface="+mn-lt"/>
            </a:endParaRPr>
          </a:p>
          <a:p>
            <a:pPr>
              <a:buNone/>
            </a:pPr>
            <a:r>
              <a:rPr lang="pt-BR" sz="2000" dirty="0">
                <a:ea typeface="+mn-lt"/>
                <a:cs typeface="+mn-lt"/>
              </a:rPr>
              <a:t>18. </a:t>
            </a:r>
            <a:r>
              <a:rPr lang="en-US" sz="2000" dirty="0">
                <a:ea typeface="+mn-lt"/>
                <a:cs typeface="+mn-lt"/>
              </a:rPr>
              <a:t>Let (L,∨,∧,≤) be a distributive lattice and </a:t>
            </a:r>
            <a:r>
              <a:rPr lang="en-US" sz="2000" dirty="0" err="1">
                <a:ea typeface="+mn-lt"/>
                <a:cs typeface="+mn-lt"/>
              </a:rPr>
              <a:t>a,b</a:t>
            </a:r>
            <a:r>
              <a:rPr lang="en-US" sz="2000" dirty="0">
                <a:ea typeface="+mn-lt"/>
                <a:cs typeface="+mn-lt"/>
              </a:rPr>
              <a:t>∈ L . if a ∧ b = a ∧ c and</a:t>
            </a: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a ∨ b = a ∨ c then show that b = c</a:t>
            </a:r>
            <a:endParaRPr lang="en-US" sz="2000">
              <a:cs typeface="Calibri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19. Answer these questions for the </a:t>
            </a:r>
            <a:r>
              <a:rPr lang="en-US" altLang="en-US" sz="2000" dirty="0" err="1"/>
              <a:t>poset</a:t>
            </a:r>
            <a:r>
              <a:rPr lang="en-US" altLang="en-US" sz="2000" dirty="0"/>
              <a:t>({3, 5, 9, 15,24, 45}, |).</a:t>
            </a:r>
            <a:endParaRPr lang="en-US" altLang="en-US" sz="2000">
              <a:cs typeface="Calibri"/>
            </a:endParaRPr>
          </a:p>
          <a:p>
            <a:pPr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/>
              <a:t>i</a:t>
            </a:r>
            <a:r>
              <a:rPr lang="en-US" altLang="en-US" sz="2000" dirty="0"/>
              <a:t>. Find the maximal elements. </a:t>
            </a:r>
            <a:endParaRPr lang="en-US" altLang="en-US" sz="2000">
              <a:cs typeface="Calibri"/>
            </a:endParaRPr>
          </a:p>
          <a:p>
            <a:pPr>
              <a:buNone/>
            </a:pPr>
            <a:r>
              <a:rPr lang="en-US" altLang="en-US" sz="2000" dirty="0"/>
              <a:t>	ii. Find the minimal elements.</a:t>
            </a:r>
            <a:endParaRPr lang="en-US" altLang="en-US" sz="2000">
              <a:cs typeface="Calibri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	iii. Is there a greatest element?</a:t>
            </a:r>
            <a:endParaRPr lang="en-US" altLang="en-US" sz="2000">
              <a:cs typeface="Calibri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	 iv. Is there a least element?</a:t>
            </a:r>
            <a:endParaRPr lang="en-US" altLang="en-US" sz="2000">
              <a:cs typeface="Calibri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	v. Find all upper bounds of {3, 5}.</a:t>
            </a:r>
            <a:endParaRPr lang="en-US" altLang="en-US" sz="2000">
              <a:cs typeface="Calibri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	vi. Find the least upper bound of {3, 5}.</a:t>
            </a:r>
            <a:endParaRPr lang="en-US" altLang="en-US" sz="2000">
              <a:cs typeface="Calibri"/>
            </a:endParaRPr>
          </a:p>
          <a:p>
            <a:pPr>
              <a:buNone/>
            </a:pPr>
            <a:r>
              <a:rPr lang="en-US" altLang="en-US" sz="2000" dirty="0"/>
              <a:t>	vii. Find all lower bounds of {15, 45}. </a:t>
            </a:r>
            <a:endParaRPr lang="en-US" altLang="en-US" sz="2000">
              <a:cs typeface="Calibri"/>
            </a:endParaRPr>
          </a:p>
          <a:p>
            <a:pPr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/>
              <a:t>Viii</a:t>
            </a:r>
            <a:r>
              <a:rPr lang="en-US" altLang="en-US" sz="2000" dirty="0"/>
              <a:t>. Find the greatest lower bound of {15, 45},if it exists.</a:t>
            </a:r>
            <a:endParaRPr lang="en-US" altLang="en-US" sz="2000" dirty="0">
              <a:cs typeface="Calibri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2200" i="1" dirty="0"/>
          </a:p>
          <a:p>
            <a:pPr>
              <a:buFont typeface="Arial" panose="020B0604020202020204" pitchFamily="34" charset="0"/>
              <a:buNone/>
            </a:pPr>
            <a:endParaRPr lang="en-US" alt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3D18C-298B-A1F0-B072-4187DF6C9A0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A74ADC-8C26-DB44-9A97-AB0D93B23CBC}" type="datetime1">
              <a:rPr lang="en-IN" smtClean="0"/>
              <a:t>18/11/23</a:t>
            </a:fld>
            <a:endParaRPr lang="en-US"/>
          </a:p>
        </p:txBody>
      </p:sp>
      <p:sp>
        <p:nvSpPr>
          <p:cNvPr id="93188" name="Slide Number Placeholder 5">
            <a:extLst>
              <a:ext uri="{FF2B5EF4-FFF2-40B4-BE49-F238E27FC236}">
                <a16:creationId xmlns:a16="http://schemas.microsoft.com/office/drawing/2014/main" id="{1A7B5569-7703-7222-5F6B-7721841F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08B926-EC5B-5D49-86CA-F3CB6207F0E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78117E9-D0EF-3F03-3FAC-895E52CB6C60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spcAft>
                <a:spcPts val="0"/>
              </a:spcAft>
              <a:defRPr/>
            </a:pPr>
            <a:r>
              <a:rPr lang="en-US" sz="3200" dirty="0"/>
              <a:t>Expected Questions for University Exam </a:t>
            </a:r>
            <a:r>
              <a:rPr lang="en-US" sz="3200" dirty="0">
                <a:latin typeface="Calibri"/>
                <a:ea typeface="ＭＳ Ｐゴシック" charset="0"/>
                <a:cs typeface="Calibri"/>
              </a:rPr>
              <a:t>(CO2)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2E43CD6F-DD43-08E1-BEBC-88C51887B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C73F7-1B8E-1E9E-18D2-0876CF55C8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9F7DFD8-1246-594F-B326-7EF3985F3C26}" type="datetime1">
              <a:rPr lang="en-IN" smtClean="0"/>
              <a:t>18/11/23</a:t>
            </a:fld>
            <a:endParaRPr lang="en-US"/>
          </a:p>
        </p:txBody>
      </p:sp>
      <p:sp>
        <p:nvSpPr>
          <p:cNvPr id="98307" name="Slide Number Placeholder 5">
            <a:extLst>
              <a:ext uri="{FF2B5EF4-FFF2-40B4-BE49-F238E27FC236}">
                <a16:creationId xmlns:a16="http://schemas.microsoft.com/office/drawing/2014/main" id="{FB930632-AA59-61EC-1355-81A44F3C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5C4FD1-40D2-8F43-BB79-F1F2645781C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57B699B-973C-133F-09EB-52DE86A38F58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Recap of Unit (CO2)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8E18A8-7864-EA6E-A411-B7221AF5A5BF}"/>
              </a:ext>
            </a:extLst>
          </p:cNvPr>
          <p:cNvSpPr txBox="1"/>
          <p:nvPr/>
        </p:nvSpPr>
        <p:spPr>
          <a:xfrm>
            <a:off x="533400" y="990600"/>
            <a:ext cx="8305800" cy="4154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+mj-lt"/>
              </a:rPr>
              <a:t>Now you were able to understand the concepts </a:t>
            </a:r>
            <a:r>
              <a:rPr lang="en-IN" altLang="en-US" sz="2200" dirty="0">
                <a:latin typeface="+mj-lt"/>
              </a:rPr>
              <a:t>discrete structures include sets, relation , functions, </a:t>
            </a:r>
            <a:r>
              <a:rPr lang="en-US" sz="2200" dirty="0">
                <a:solidFill>
                  <a:srgbClr val="222222"/>
                </a:solidFill>
                <a:latin typeface="+mj-lt"/>
              </a:rPr>
              <a:t>Algebraic Structure, </a:t>
            </a:r>
            <a:r>
              <a:rPr lang="en-US" sz="2200" dirty="0" err="1">
                <a:solidFill>
                  <a:srgbClr val="222222"/>
                </a:solidFill>
                <a:latin typeface="+mj-lt"/>
              </a:rPr>
              <a:t>poset</a:t>
            </a:r>
            <a:r>
              <a:rPr lang="en-US" sz="2200" dirty="0">
                <a:solidFill>
                  <a:srgbClr val="222222"/>
                </a:solidFill>
                <a:latin typeface="+mj-lt"/>
              </a:rPr>
              <a:t>, lattice, Boolean algebra</a:t>
            </a:r>
            <a:r>
              <a:rPr lang="en-IN" altLang="en-US" sz="2200" dirty="0">
                <a:latin typeface="+mj-lt"/>
              </a:rPr>
              <a:t> etc.</a:t>
            </a:r>
            <a:r>
              <a:rPr lang="en-US" sz="2200" dirty="0">
                <a:latin typeface="+mj-lt"/>
                <a:cs typeface="Arial" charset="0"/>
              </a:rPr>
              <a:t> 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200" dirty="0">
              <a:latin typeface="+mj-lt"/>
              <a:cs typeface="Arial" charset="0"/>
            </a:endParaRPr>
          </a:p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+mj-lt"/>
              </a:rPr>
              <a:t>A </a:t>
            </a:r>
            <a:r>
              <a:rPr lang="en-US" sz="2200" b="1" dirty="0">
                <a:latin typeface="+mj-lt"/>
              </a:rPr>
              <a:t>lattice</a:t>
            </a:r>
            <a:r>
              <a:rPr lang="en-US" sz="2200" dirty="0">
                <a:latin typeface="+mj-lt"/>
              </a:rPr>
              <a:t> is an abstract structure studied in the </a:t>
            </a:r>
            <a:r>
              <a:rPr lang="en-US" sz="2200" b="1" dirty="0">
                <a:latin typeface="+mj-lt"/>
              </a:rPr>
              <a:t>mathematical</a:t>
            </a:r>
            <a:r>
              <a:rPr lang="en-US" sz="2200" dirty="0">
                <a:latin typeface="+mj-lt"/>
              </a:rPr>
              <a:t> sub-disciplines of order theory and abstract algebra. It consists of a partially ordered set in which every two elements have a unique supremum (also called a least upper bound or join) and a unique infimum (also called a greatest lower bound or meet).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200" dirty="0">
              <a:latin typeface="+mj-lt"/>
            </a:endParaRPr>
          </a:p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+mj-lt"/>
                <a:cs typeface="Arial" charset="0"/>
              </a:rPr>
              <a:t>Boolean algebra simplifies logic circuits to increase work efficiency of digital device.</a:t>
            </a:r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3B4B5980-0682-D280-01ED-6F76A60E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2650F-62F9-089E-5034-A52C601B9B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DA65E4F-3ED7-3B49-A522-3C01218F3251}" type="datetime1">
              <a:rPr lang="en-IN" smtClean="0"/>
              <a:t>18/11/23</a:t>
            </a:fld>
            <a:endParaRPr lang="en-US"/>
          </a:p>
        </p:txBody>
      </p:sp>
      <p:sp>
        <p:nvSpPr>
          <p:cNvPr id="99331" name="Slide Number Placeholder 5">
            <a:extLst>
              <a:ext uri="{FF2B5EF4-FFF2-40B4-BE49-F238E27FC236}">
                <a16:creationId xmlns:a16="http://schemas.microsoft.com/office/drawing/2014/main" id="{4FB396F1-71B7-0443-77AF-5AD22B4E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5327CB-5C23-E747-BCDD-5CAAFAA68C42}" type="slidenum">
              <a:rPr lang="en-US" altLang="en-US" sz="1200" dirty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93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45C5867-D3E6-3C0F-7A29-0854F03588A9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/>
              <a:t>Recap of Unit (CO2)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 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84086B-A297-3622-12E1-2DEE989BD7AE}"/>
              </a:ext>
            </a:extLst>
          </p:cNvPr>
          <p:cNvSpPr txBox="1"/>
          <p:nvPr/>
        </p:nvSpPr>
        <p:spPr>
          <a:xfrm>
            <a:off x="533400" y="990600"/>
            <a:ext cx="8305800" cy="3140075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+mj-lt"/>
                <a:cs typeface="Arial" charset="0"/>
              </a:rPr>
              <a:t>Logic circuits can be built for any binary electric or electronic devices including switches, relays, electron tubes and transistors.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endParaRPr lang="en-US" sz="2200" dirty="0">
              <a:latin typeface="+mj-lt"/>
              <a:cs typeface="Arial" charset="0"/>
            </a:endParaRPr>
          </a:p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+mj-lt"/>
                <a:cs typeface="Arial"/>
              </a:rPr>
              <a:t>After learning the lattices students will be able to use lattice in Page Rank of Google and measure the similarity of two orderings (ranking) on a set, i.e. Pearson correlation. </a:t>
            </a:r>
            <a:endParaRPr lang="en-US" sz="2200" dirty="0">
              <a:latin typeface="+mj-lt"/>
              <a:cs typeface="Arial" charset="0"/>
            </a:endParaRPr>
          </a:p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endParaRPr lang="en-IN" altLang="en-US" sz="2200" dirty="0">
              <a:latin typeface="+mj-lt"/>
            </a:endParaRPr>
          </a:p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IN" altLang="en-US" sz="2200" dirty="0">
                <a:latin typeface="+mj-lt"/>
              </a:rPr>
              <a:t>The subject enhances one’s ability to develop logical thinking and ability to problem solving.</a:t>
            </a:r>
            <a:endParaRPr lang="en-US" altLang="en-US" sz="2200" dirty="0">
              <a:latin typeface="+mj-lt"/>
            </a:endParaRPr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3EDB18CB-B994-4B3D-5D53-4319252DC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Date Placeholder 3">
            <a:extLst>
              <a:ext uri="{FF2B5EF4-FFF2-40B4-BE49-F238E27FC236}">
                <a16:creationId xmlns:a16="http://schemas.microsoft.com/office/drawing/2014/main" id="{DADCA028-7995-88AB-E773-B6C77E09B74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fld id="{A5BA82CB-35F2-0A41-AFD7-5B115D66B7D4}" type="datetime1">
              <a:rPr lang="en-I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18/11/23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00355" name="Slide Number Placeholder 5">
            <a:extLst>
              <a:ext uri="{FF2B5EF4-FFF2-40B4-BE49-F238E27FC236}">
                <a16:creationId xmlns:a16="http://schemas.microsoft.com/office/drawing/2014/main" id="{278D35D9-29DD-5EE8-57D3-4E37DCEDF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FEBF48-96B8-5F44-8165-F36268A65C81}" type="slidenum">
              <a:rPr lang="en-US" altLang="en-US" sz="1200" dirty="0">
                <a:solidFill>
                  <a:srgbClr val="898989"/>
                </a:solidFill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94</a:t>
            </a:fld>
            <a:endParaRPr lang="en-US" altLang="en-US" sz="1200" dirty="0">
              <a:solidFill>
                <a:srgbClr val="89898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50E63B-E0A9-1F1A-BE4C-390F3F51FD15}"/>
              </a:ext>
            </a:extLst>
          </p:cNvPr>
          <p:cNvSpPr txBox="1">
            <a:spLocks/>
          </p:cNvSpPr>
          <p:nvPr/>
        </p:nvSpPr>
        <p:spPr bwMode="auto">
          <a:xfrm>
            <a:off x="1371600" y="0"/>
            <a:ext cx="7772400" cy="685800"/>
          </a:xfrm>
          <a:prstGeom prst="rect">
            <a:avLst/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6AAC5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dk1"/>
                </a:solidFill>
                <a:latin typeface="Arial" charset="0"/>
                <a:ea typeface="ＭＳ Ｐゴシック" charset="0"/>
                <a:cs typeface="ＭＳ Ｐゴシック" charset="0"/>
              </a:rPr>
              <a:t>References</a:t>
            </a:r>
          </a:p>
        </p:txBody>
      </p:sp>
      <p:sp>
        <p:nvSpPr>
          <p:cNvPr id="100358" name="TextBox 1">
            <a:extLst>
              <a:ext uri="{FF2B5EF4-FFF2-40B4-BE49-F238E27FC236}">
                <a16:creationId xmlns:a16="http://schemas.microsoft.com/office/drawing/2014/main" id="{06EABC87-AC72-10A1-3044-CCD7222D5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47800"/>
            <a:ext cx="81534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B. Kolman, R.C. Busby, and S.C. Ross, Discrete Mathematical Structures, 5/e, Prentice Hall, 2004. 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endParaRPr lang="en-US" altLang="en-US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Liptschutz, Seymour, “ Discrete Mathematics”, McGraw Hill.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Trembley, J.P &amp; R. Manohar, “Discrete Mathematical Structure with Application to Computer Science”, McGraw Hill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endParaRPr lang="en-US" altLang="en-US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Koshy, Discrete Structures, Elsevier Pub. 2008 Kenneth H. Rosen, Discrete Mathematics and Its Applications, 6/e, McGraw-Hill, 2006. </a:t>
            </a: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3268BB51-316B-75B6-83A5-722DE5D20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D35A3-9A84-9DBB-3547-7A56F5D8743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1CD1C5-2B3B-BE48-B97C-73160B4C214F}" type="datetime1">
              <a:rPr lang="en-IN" smtClean="0"/>
              <a:t>18/11/23</a:t>
            </a:fld>
            <a:endParaRPr lang="en-US"/>
          </a:p>
        </p:txBody>
      </p:sp>
      <p:sp>
        <p:nvSpPr>
          <p:cNvPr id="101379" name="Slide Number Placeholder 5">
            <a:extLst>
              <a:ext uri="{FF2B5EF4-FFF2-40B4-BE49-F238E27FC236}">
                <a16:creationId xmlns:a16="http://schemas.microsoft.com/office/drawing/2014/main" id="{207F4ED2-ABC1-3028-8A5C-B7F76784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FA2CAE-6D00-E945-BA94-4A6CECAD929E}" type="slidenum">
              <a:rPr lang="en-US" altLang="en-US" sz="1200" dirty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95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B8DCCFF-B96F-531D-41C5-B302FA44E36D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4602B281-1AA9-21F7-9FA7-3D6A2CD3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4166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Aditya Narayan Singh   KCA104( DiscreteMathematics)                  Unit 2  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91FB2E-BC3D-F5F5-FC24-11320DE6E4E6}"/>
              </a:ext>
            </a:extLst>
          </p:cNvPr>
          <p:cNvSpPr/>
          <p:nvPr/>
        </p:nvSpPr>
        <p:spPr>
          <a:xfrm>
            <a:off x="2191709" y="1923871"/>
            <a:ext cx="48186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Arial" charset="0"/>
              <a:buNone/>
              <a:defRPr/>
            </a:pPr>
            <a:r>
              <a:rPr lang="en-US" sz="7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9336</Words>
  <Application>Microsoft Macintosh PowerPoint</Application>
  <PresentationFormat>On-screen Show (4:3)</PresentationFormat>
  <Paragraphs>911</Paragraphs>
  <Slides>95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4" baseType="lpstr">
      <vt:lpstr>Arial</vt:lpstr>
      <vt:lpstr>Calibri</vt:lpstr>
      <vt:lpstr>inter-bold</vt:lpstr>
      <vt:lpstr>inter-regular</vt:lpstr>
      <vt:lpstr>Tahoma</vt:lpstr>
      <vt:lpstr>Times New Roman</vt:lpstr>
      <vt:lpstr>Wingdings</vt:lpstr>
      <vt:lpstr>Office Theme</vt:lpstr>
      <vt:lpstr>Visio</vt:lpstr>
      <vt:lpstr>Galgotias College of Engineering and Technology,  Greater Noida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Noida Institute of Engineering and Technology, Greater Noida</dc:title>
  <dc:creator>vandna</dc:creator>
  <cp:lastModifiedBy>Aditya Narayan Singh</cp:lastModifiedBy>
  <cp:revision>601</cp:revision>
  <dcterms:created xsi:type="dcterms:W3CDTF">2020-05-11T05:02:43Z</dcterms:created>
  <dcterms:modified xsi:type="dcterms:W3CDTF">2023-11-18T08:39:17Z</dcterms:modified>
</cp:coreProperties>
</file>