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647" r:id="rId2"/>
    <p:sldId id="590" r:id="rId3"/>
    <p:sldId id="628" r:id="rId4"/>
    <p:sldId id="627" r:id="rId5"/>
    <p:sldId id="591" r:id="rId6"/>
    <p:sldId id="592" r:id="rId7"/>
    <p:sldId id="593" r:id="rId8"/>
    <p:sldId id="594" r:id="rId9"/>
    <p:sldId id="595" r:id="rId10"/>
    <p:sldId id="596" r:id="rId11"/>
    <p:sldId id="597" r:id="rId12"/>
    <p:sldId id="630" r:id="rId13"/>
    <p:sldId id="631" r:id="rId14"/>
    <p:sldId id="632" r:id="rId15"/>
    <p:sldId id="633" r:id="rId16"/>
    <p:sldId id="634" r:id="rId17"/>
    <p:sldId id="635" r:id="rId18"/>
    <p:sldId id="598" r:id="rId19"/>
    <p:sldId id="599" r:id="rId20"/>
    <p:sldId id="600" r:id="rId21"/>
    <p:sldId id="601" r:id="rId22"/>
    <p:sldId id="602" r:id="rId23"/>
    <p:sldId id="603" r:id="rId24"/>
    <p:sldId id="604" r:id="rId25"/>
    <p:sldId id="605" r:id="rId26"/>
    <p:sldId id="606" r:id="rId27"/>
    <p:sldId id="607" r:id="rId28"/>
    <p:sldId id="644" r:id="rId29"/>
    <p:sldId id="608" r:id="rId30"/>
    <p:sldId id="609" r:id="rId31"/>
    <p:sldId id="610" r:id="rId32"/>
    <p:sldId id="611" r:id="rId33"/>
    <p:sldId id="612" r:id="rId34"/>
    <p:sldId id="613" r:id="rId35"/>
    <p:sldId id="614" r:id="rId36"/>
    <p:sldId id="615" r:id="rId37"/>
    <p:sldId id="646" r:id="rId38"/>
    <p:sldId id="616" r:id="rId39"/>
    <p:sldId id="645" r:id="rId40"/>
    <p:sldId id="617" r:id="rId41"/>
    <p:sldId id="618" r:id="rId42"/>
    <p:sldId id="619" r:id="rId43"/>
    <p:sldId id="620" r:id="rId44"/>
    <p:sldId id="621" r:id="rId45"/>
    <p:sldId id="622" r:id="rId46"/>
    <p:sldId id="623" r:id="rId47"/>
    <p:sldId id="624" r:id="rId48"/>
    <p:sldId id="625" r:id="rId49"/>
    <p:sldId id="626" r:id="rId50"/>
    <p:sldId id="636" r:id="rId51"/>
    <p:sldId id="637" r:id="rId52"/>
    <p:sldId id="638" r:id="rId53"/>
    <p:sldId id="639" r:id="rId54"/>
    <p:sldId id="640" r:id="rId55"/>
    <p:sldId id="643" r:id="rId56"/>
    <p:sldId id="629" r:id="rId57"/>
    <p:sldId id="641" r:id="rId58"/>
    <p:sldId id="642" r:id="rId59"/>
    <p:sldId id="566" r:id="rId6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EDB79F-4054-0000-8533-7228C57E5F36}" v="1" dt="2021-03-26T04:00:48.1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307" autoAdjust="0"/>
  </p:normalViewPr>
  <p:slideViewPr>
    <p:cSldViewPr>
      <p:cViewPr varScale="1">
        <p:scale>
          <a:sx n="159" d="100"/>
          <a:sy n="159" d="100"/>
        </p:scale>
        <p:origin x="840" y="184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3592" y="21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894EF-B93C-4B6D-8FB8-8960BCB5A269}" type="datetimeFigureOut">
              <a:rPr lang="en-US" smtClean="0"/>
              <a:pPr/>
              <a:t>12/27/23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A4A95-7A0B-4549-9352-6E6525D64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07A98-9A18-4E47-AF94-789022A0201E}" type="datetimeFigureOut">
              <a:rPr lang="en-US" smtClean="0"/>
              <a:pPr/>
              <a:t>12/27/23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5F52E-BA8C-4FAB-BCFA-C67A14D9C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15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85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Bijection</a:t>
            </a:r>
            <a:r>
              <a:rPr lang="en-IN" dirty="0"/>
              <a:t>== one to one and onto</a:t>
            </a:r>
          </a:p>
          <a:p>
            <a:r>
              <a:rPr lang="en-IN" dirty="0"/>
              <a:t>f(e)= e’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46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31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31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3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6E8C-92DC-40CB-9AD0-B0F8644F54D9}" type="datetime1">
              <a:rPr lang="en-US" smtClean="0"/>
              <a:pPr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Aditya Narayan Singh       Discrete Structures     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C086-7938-4270-A2BF-018BBD6282EA}" type="datetime1">
              <a:rPr lang="en-US" smtClean="0"/>
              <a:pPr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Aditya Narayan Singh       Discrete Structures     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4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4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6AA-9646-4727-BB6C-6092D6C352D4}" type="datetime1">
              <a:rPr lang="en-US" smtClean="0"/>
              <a:pPr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Aditya Narayan Singh       Discrete Structures     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8124-87BD-4178-A032-B599F14FAE40}" type="datetime1">
              <a:rPr lang="en-US" smtClean="0"/>
              <a:pPr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Aditya Narayan Singh       Discrete Structures     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81"/>
            <a:ext cx="7772400" cy="1021556"/>
          </a:xfrm>
        </p:spPr>
        <p:txBody>
          <a:bodyPr anchor="t">
            <a:normAutofit/>
          </a:bodyPr>
          <a:lstStyle>
            <a:lvl1pPr algn="l">
              <a:defRPr sz="1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4008-EEA9-4513-ABD1-36B8075D4728}" type="datetime1">
              <a:rPr lang="en-US" smtClean="0"/>
              <a:pPr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Aditya Narayan Singh       Discrete Structures     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5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5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50F5-1DBD-440D-869C-A04930A22E32}" type="datetime1">
              <a:rPr lang="en-US" smtClean="0"/>
              <a:pPr/>
              <a:t>12/27/23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Aditya Narayan Singh       Discrete Structures              Unit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3879-9392-4CF9-B167-FD8DD8FEAB38}" type="datetime1">
              <a:rPr lang="en-US" smtClean="0"/>
              <a:pPr/>
              <a:t>12/27/23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Aditya Narayan Singh       Discrete Structures              Unit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2242-50A7-4713-B737-96296CF30FBB}" type="datetime1">
              <a:rPr lang="en-US" smtClean="0"/>
              <a:pPr/>
              <a:t>12/27/23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Aditya Narayan Singh       Discrete Structures              Unit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1BEC-4AAC-4A8A-A852-DEC1386B6F8A}" type="datetime1">
              <a:rPr lang="en-US" smtClean="0"/>
              <a:pPr/>
              <a:t>12/27/23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Aditya Narayan Singh       Discrete Structures              Unit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CDC6-EB04-424F-9C7E-6C67BA0B2765}" type="datetime1">
              <a:rPr lang="en-US" smtClean="0"/>
              <a:pPr/>
              <a:t>12/27/23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Aditya Narayan Singh       Discrete Structures              Unit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8216-7BAB-42AE-99F8-D43EEE4DD36A}" type="datetime1">
              <a:rPr lang="en-US" smtClean="0"/>
              <a:pPr/>
              <a:t>12/27/23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Aditya Narayan Singh       Discrete Structures              Unit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5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8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25323-85AD-4FDD-9A5E-A3FA5C1E74C5}" type="datetime1">
              <a:rPr lang="en-US" smtClean="0"/>
              <a:pPr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Aditya Narayan Singh       Discrete Structures     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6858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rd468CJCcU&amp;list=PL0862D1A947252D20&amp;index=36" TargetMode="External"/><Relationship Id="rId2" Type="http://schemas.openxmlformats.org/officeDocument/2006/relationships/hyperlink" Target="https://www.youtube.com/watch?v=dQ4wU0k7JKI&amp;list=PL0862D1A947252D20&amp;index=3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ptel.ac.in/courses/111/105/111105112/" TargetMode="External"/><Relationship Id="rId5" Type="http://schemas.openxmlformats.org/officeDocument/2006/relationships/hyperlink" Target="https://www.youtube.com/watch?v=yDQhErltWUg" TargetMode="External"/><Relationship Id="rId4" Type="http://schemas.openxmlformats.org/officeDocument/2006/relationships/hyperlink" Target="https://www.youtube.com/watch?v=YB6CP1RUvgk&amp;list=PL0862D1A947252D20&amp;index=37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xmt08wjuxu71WAmO9Gxj2iDQ0lQf-so1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6"/>
            <a:ext cx="8115300" cy="74294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Galgotias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 and Technology, Greater Noida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925098"/>
            <a:ext cx="6686550" cy="81587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Algebraic Structures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486400" y="3314701"/>
            <a:ext cx="2628900" cy="9715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</a:t>
            </a:r>
          </a:p>
          <a:p>
            <a:pPr algn="ctr">
              <a:spcBef>
                <a:spcPct val="20000"/>
              </a:spcBef>
              <a:defRPr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ctr">
              <a:spcBef>
                <a:spcPct val="20000"/>
              </a:spcBef>
              <a:defRPr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MCA</a:t>
            </a:r>
          </a:p>
        </p:txBody>
      </p:sp>
      <p:pic>
        <p:nvPicPr>
          <p:cNvPr id="1027" name="Picture 3" descr="C:\Users\Manks\Downloads\128_calendar-schedule-credit-mortgage-date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428750" y="4457700"/>
            <a:ext cx="400050" cy="400050"/>
          </a:xfrm>
          <a:prstGeom prst="rect">
            <a:avLst/>
          </a:prstGeom>
          <a:noFill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00034" y="4869662"/>
            <a:ext cx="1339463" cy="273844"/>
          </a:xfrm>
        </p:spPr>
        <p:txBody>
          <a:bodyPr/>
          <a:lstStyle/>
          <a:p>
            <a:fld id="{62C63813-9FE4-4C62-9486-1BCF043BF6F5}" type="datetime1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12/27/23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964647" y="4822052"/>
            <a:ext cx="4121955" cy="2643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Discrete Mathematics              Unit 1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428750" y="3429000"/>
            <a:ext cx="2000250" cy="63784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</a:t>
            </a:r>
          </a:p>
          <a:p>
            <a:pPr>
              <a:spcBef>
                <a:spcPct val="20000"/>
              </a:spcBef>
              <a:defRPr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28750" y="2114550"/>
            <a:ext cx="1178727" cy="26789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UNIT-4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28751" y="2686050"/>
            <a:ext cx="2518190" cy="3750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 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4" descr="C:\Users\Manks\Downloads\spea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25766" y="2089547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8397-6C04-5141-AD5C-CE5104B5A9BD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altLang="en-US" sz="2400" dirty="0">
                <a:latin typeface="+mj-lt"/>
              </a:rPr>
              <a:t>Sub groups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1314450" y="628650"/>
            <a:ext cx="7143750" cy="3714750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non empty sub set H of a group (G, *) is a sub group of G, </a:t>
            </a:r>
          </a:p>
          <a:p>
            <a:pPr marL="0" indent="0" algn="just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if  (H, *) is a group.</a:t>
            </a:r>
          </a:p>
          <a:p>
            <a:pPr marL="0" indent="0" algn="just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G is a Group, then the subgroups consisting of G itself is the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improper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subgroup of G. All other subgroups are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subgroups.</a:t>
            </a:r>
          </a:p>
          <a:p>
            <a:pPr marL="0" indent="0" algn="just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subgroups {e} is the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trivial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subgroup of G. All other subgroups are nontrivial.</a:t>
            </a:r>
          </a:p>
          <a:p>
            <a:pPr marL="0" indent="0" algn="just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  G = {1, -1,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is a group w.r.t multiplication.</a:t>
            </a:r>
          </a:p>
          <a:p>
            <a:pPr marL="0" indent="0" algn="just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H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{ 1, 1 } is a subgroup of G .</a:t>
            </a:r>
          </a:p>
          <a:p>
            <a:pPr marL="0" indent="0" algn="just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H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{ 1 }    is a  trivial subgroup of G.</a:t>
            </a:r>
          </a:p>
          <a:p>
            <a:pPr marL="0" indent="0" algn="just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7877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138-DC67-1249-A3B6-2A2C7B5424FA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altLang="en-US" sz="2400" dirty="0">
                <a:latin typeface="+mj-lt"/>
              </a:rPr>
              <a:t>Sub groups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1219200" y="628650"/>
            <a:ext cx="7543800" cy="38862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Let (Z, *) be an algebraic structure, where Z is the set of integers </a:t>
            </a:r>
          </a:p>
          <a:p>
            <a:pPr marL="335756" indent="-335756" algn="just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and  the operation * is  defined by     n * m  =  maximum of (n, m).   </a:t>
            </a:r>
          </a:p>
          <a:p>
            <a:pPr marL="335756" indent="-335756" algn="just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Show that (Z, *) is a semi group. </a:t>
            </a:r>
          </a:p>
          <a:p>
            <a:pPr marL="335756" indent="-335756" algn="just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Is (Z, *) a monoid ?.  Justify your answer.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a , b  and c  are any three integers. </a:t>
            </a:r>
          </a:p>
          <a:p>
            <a:pPr marL="335756" indent="-335756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Closure property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Now,  a * b =  maximum of (a, b) belongs to  Z   for all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belongs to Z</a:t>
            </a:r>
          </a:p>
          <a:p>
            <a:pPr marL="335756" indent="-335756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Associativity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(a * b) * c  =  maximum of {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 a * (b * c) belongs to </a:t>
            </a:r>
          </a:p>
          <a:p>
            <a:pPr marL="335756" indent="-335756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(Z, *) is a semi group.</a:t>
            </a:r>
          </a:p>
          <a:p>
            <a:pPr marL="335756" indent="-335756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Identity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There is no integer x such that </a:t>
            </a:r>
          </a:p>
          <a:p>
            <a:pPr marL="335756" indent="-335756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 * x =  maximum of (a, x)  = a     for all a belongs to Z </a:t>
            </a:r>
          </a:p>
          <a:p>
            <a:pPr marL="335756" indent="-335756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element does not exist. Hence, (Z, *) is not a monoid.</a:t>
            </a:r>
          </a:p>
        </p:txBody>
      </p:sp>
    </p:spTree>
    <p:extLst>
      <p:ext uri="{BB962C8B-B14F-4D97-AF65-F5344CB8AC3E}">
        <p14:creationId xmlns:p14="http://schemas.microsoft.com/office/powerpoint/2010/main" val="309896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742951"/>
            <a:ext cx="7391400" cy="39257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1. </a:t>
            </a:r>
            <a:r>
              <a:rPr lang="en-US" dirty="0"/>
              <a:t>This is an abelian group { – 3^n : n ε Z } under:</a:t>
            </a:r>
            <a:br>
              <a:rPr lang="en-US" dirty="0"/>
            </a:br>
            <a:r>
              <a:rPr lang="en-US" dirty="0"/>
              <a:t>A. division</a:t>
            </a:r>
            <a:br>
              <a:rPr lang="en-US" dirty="0"/>
            </a:br>
            <a:r>
              <a:rPr lang="en-US" dirty="0"/>
              <a:t>B. subtraction</a:t>
            </a:r>
            <a:br>
              <a:rPr lang="en-US" dirty="0"/>
            </a:br>
            <a:r>
              <a:rPr lang="en-US" b="1" dirty="0"/>
              <a:t>C. addition</a:t>
            </a:r>
            <a:br>
              <a:rPr lang="en-US" dirty="0"/>
            </a:br>
            <a:r>
              <a:rPr lang="en-US" dirty="0"/>
              <a:t>D. multiplication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dirty="0"/>
              <a:t>What is the inverse of – ι If G = { 1, -1, ι, – ι } is group under multiplication?</a:t>
            </a:r>
            <a:br>
              <a:rPr lang="en-US" dirty="0"/>
            </a:br>
            <a:r>
              <a:rPr lang="en-US" dirty="0"/>
              <a:t>A. −1		</a:t>
            </a:r>
            <a:r>
              <a:rPr lang="en-US" b="1" dirty="0"/>
              <a:t>B. ι</a:t>
            </a:r>
            <a:r>
              <a:rPr lang="en-US" dirty="0"/>
              <a:t>		C. 1		D. None of Above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dirty="0"/>
              <a:t>The monoid is a?</a:t>
            </a:r>
            <a:br>
              <a:rPr lang="en-US" dirty="0"/>
            </a:br>
            <a:r>
              <a:rPr lang="en-US" b="1" dirty="0"/>
              <a:t>A. </a:t>
            </a:r>
            <a:r>
              <a:rPr lang="en-US" dirty="0"/>
              <a:t>a non-abelian group</a:t>
            </a:r>
            <a:br>
              <a:rPr lang="en-US" dirty="0"/>
            </a:br>
            <a:r>
              <a:rPr lang="en-US" dirty="0"/>
              <a:t>B. </a:t>
            </a:r>
            <a:r>
              <a:rPr lang="en-US" b="1" dirty="0"/>
              <a:t>groupoid</a:t>
            </a:r>
            <a:br>
              <a:rPr lang="en-US" dirty="0"/>
            </a:br>
            <a:r>
              <a:rPr lang="en-US" dirty="0"/>
              <a:t>C. A group</a:t>
            </a:r>
            <a:br>
              <a:rPr lang="en-US" dirty="0"/>
            </a:br>
            <a:r>
              <a:rPr lang="en-US" dirty="0"/>
              <a:t>D. a commutative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C210-F98B-CF4C-B35E-A935CCF9C856}" type="datetime1">
              <a:rPr lang="en-US" smtClean="0"/>
              <a:pPr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4743451"/>
            <a:ext cx="4876800" cy="273844"/>
          </a:xfrm>
        </p:spPr>
        <p:txBody>
          <a:bodyPr/>
          <a:lstStyle/>
          <a:p>
            <a:r>
              <a:rPr lang="en-US" dirty="0"/>
              <a:t>Aditya Narayan Singh        Discrete Structure   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Quiz (CO4)</a:t>
            </a:r>
          </a:p>
        </p:txBody>
      </p:sp>
    </p:spTree>
    <p:extLst>
      <p:ext uri="{BB962C8B-B14F-4D97-AF65-F5344CB8AC3E}">
        <p14:creationId xmlns:p14="http://schemas.microsoft.com/office/powerpoint/2010/main" val="3812705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57251"/>
            <a:ext cx="73914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4. </a:t>
            </a:r>
            <a:r>
              <a:rPr lang="en-US" dirty="0"/>
              <a:t>(ba)</a:t>
            </a:r>
            <a:r>
              <a:rPr lang="en-US" baseline="30000" dirty="0"/>
              <a:t>-1</a:t>
            </a:r>
            <a:r>
              <a:rPr lang="en-US" dirty="0"/>
              <a:t> =_____ If a, b are elements of a group G?</a:t>
            </a:r>
            <a:br>
              <a:rPr lang="en-US" dirty="0"/>
            </a:br>
            <a:r>
              <a:rPr lang="en-US" dirty="0"/>
              <a:t>A. b</a:t>
            </a:r>
            <a:r>
              <a:rPr lang="en-US" baseline="30000" dirty="0"/>
              <a:t>-1</a:t>
            </a:r>
            <a:r>
              <a:rPr lang="en-US" dirty="0"/>
              <a:t> a		B. a</a:t>
            </a:r>
            <a:r>
              <a:rPr lang="en-US" baseline="30000" dirty="0"/>
              <a:t>-1</a:t>
            </a:r>
            <a:r>
              <a:rPr lang="en-US" dirty="0"/>
              <a:t> b		C. b</a:t>
            </a:r>
            <a:r>
              <a:rPr lang="en-US" baseline="30000" dirty="0"/>
              <a:t>-1</a:t>
            </a:r>
            <a:r>
              <a:rPr lang="en-US" dirty="0"/>
              <a:t> a</a:t>
            </a:r>
            <a:r>
              <a:rPr lang="en-US" baseline="30000" dirty="0"/>
              <a:t>-1</a:t>
            </a:r>
            <a:r>
              <a:rPr lang="en-US" dirty="0"/>
              <a:t>	</a:t>
            </a:r>
            <a:r>
              <a:rPr lang="en-US" b="1" dirty="0"/>
              <a:t>D. a</a:t>
            </a:r>
            <a:r>
              <a:rPr lang="en-US" b="1" baseline="30000" dirty="0"/>
              <a:t>-1</a:t>
            </a:r>
            <a:r>
              <a:rPr lang="en-US" b="1" dirty="0"/>
              <a:t> b</a:t>
            </a:r>
            <a:r>
              <a:rPr lang="en-US" b="1" baseline="30000" dirty="0"/>
              <a:t>-1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5</a:t>
            </a:r>
            <a:r>
              <a:rPr lang="en-US" dirty="0"/>
              <a:t>. What is an inverse of – </a:t>
            </a:r>
            <a:r>
              <a:rPr lang="en-US" dirty="0" err="1"/>
              <a:t>i</a:t>
            </a:r>
            <a:r>
              <a:rPr lang="en-US" dirty="0"/>
              <a:t> in the multiplicative group if {1, – 1, </a:t>
            </a:r>
            <a:r>
              <a:rPr lang="en-US" dirty="0" err="1"/>
              <a:t>i</a:t>
            </a:r>
            <a:r>
              <a:rPr lang="en-US" dirty="0"/>
              <a:t> , – </a:t>
            </a:r>
            <a:r>
              <a:rPr lang="en-US" dirty="0" err="1"/>
              <a:t>i</a:t>
            </a:r>
            <a:r>
              <a:rPr lang="en-US" dirty="0"/>
              <a:t>} is?</a:t>
            </a:r>
            <a:br>
              <a:rPr lang="en-US" dirty="0"/>
            </a:br>
            <a:r>
              <a:rPr lang="en-US" dirty="0"/>
              <a:t>A. -1		B. 1		</a:t>
            </a:r>
            <a:r>
              <a:rPr lang="en-US" b="1" dirty="0"/>
              <a:t>C. I	</a:t>
            </a:r>
            <a:r>
              <a:rPr lang="en-US" dirty="0"/>
              <a:t>	D. None of these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6. </a:t>
            </a:r>
            <a:r>
              <a:rPr lang="en-US" dirty="0"/>
              <a:t>What is the value of (a</a:t>
            </a:r>
            <a:r>
              <a:rPr lang="en-US" baseline="30000" dirty="0"/>
              <a:t>-1</a:t>
            </a:r>
            <a:r>
              <a:rPr lang="en-US" dirty="0"/>
              <a:t> b)</a:t>
            </a:r>
            <a:r>
              <a:rPr lang="en-US" baseline="30000" dirty="0"/>
              <a:t>-1</a:t>
            </a:r>
            <a:r>
              <a:rPr lang="en-US" dirty="0"/>
              <a:t> is in the group (G, .)?</a:t>
            </a:r>
            <a:br>
              <a:rPr lang="en-US" dirty="0"/>
            </a:br>
            <a:r>
              <a:rPr lang="en-US" b="1" dirty="0"/>
              <a:t>A. </a:t>
            </a:r>
            <a:r>
              <a:rPr lang="en-US" dirty="0"/>
              <a:t> </a:t>
            </a:r>
            <a:r>
              <a:rPr lang="en-US" b="1" dirty="0"/>
              <a:t>b</a:t>
            </a:r>
            <a:r>
              <a:rPr lang="en-US" b="1" baseline="30000" dirty="0"/>
              <a:t>-1</a:t>
            </a:r>
            <a:r>
              <a:rPr lang="en-US" b="1" dirty="0"/>
              <a:t> a	</a:t>
            </a:r>
            <a:r>
              <a:rPr lang="en-US" dirty="0"/>
              <a:t>	B. ab-1		C. ba-1		D. a-1b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7. </a:t>
            </a:r>
            <a:r>
              <a:rPr lang="en-US" dirty="0"/>
              <a:t>What is the inverse of a if (Z,*) is a group with a*b = a+b+1 ∀ a, b ∈Z?</a:t>
            </a:r>
            <a:br>
              <a:rPr lang="en-US" dirty="0"/>
            </a:br>
            <a:r>
              <a:rPr lang="en-US" dirty="0"/>
              <a:t>A. -2		B. 0		</a:t>
            </a:r>
            <a:r>
              <a:rPr lang="en-US" b="1" dirty="0"/>
              <a:t>C. -a-2	</a:t>
            </a:r>
            <a:r>
              <a:rPr lang="en-US" dirty="0"/>
              <a:t>	D. a-2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E799-42D6-CA41-B1B8-68724E641BC9}" type="datetime1">
              <a:rPr lang="en-US" smtClean="0"/>
              <a:pPr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4767264"/>
            <a:ext cx="5562600" cy="273844"/>
          </a:xfrm>
        </p:spPr>
        <p:txBody>
          <a:bodyPr/>
          <a:lstStyle/>
          <a:p>
            <a:r>
              <a:rPr lang="en-US" dirty="0"/>
              <a:t>Aditya Narayan Singh        Discrete Structure   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Quiz(CO4)</a:t>
            </a:r>
          </a:p>
        </p:txBody>
      </p:sp>
    </p:spTree>
    <p:extLst>
      <p:ext uri="{BB962C8B-B14F-4D97-AF65-F5344CB8AC3E}">
        <p14:creationId xmlns:p14="http://schemas.microsoft.com/office/powerpoint/2010/main" val="2150429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66750"/>
            <a:ext cx="5562600" cy="3962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8. </a:t>
            </a:r>
            <a:r>
              <a:rPr lang="en-US" dirty="0"/>
              <a:t>An algebraic structure _________ is called a </a:t>
            </a:r>
            <a:r>
              <a:rPr lang="en-US" dirty="0" err="1"/>
              <a:t>semigroup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/>
              <a:t>a) (P, *)</a:t>
            </a:r>
            <a:br>
              <a:rPr lang="en-US" dirty="0"/>
            </a:br>
            <a:r>
              <a:rPr lang="en-US" dirty="0"/>
              <a:t>b) (Q, +, *)</a:t>
            </a:r>
            <a:br>
              <a:rPr lang="en-US" dirty="0"/>
            </a:br>
            <a:r>
              <a:rPr lang="en-US" dirty="0"/>
              <a:t>c) (P, +)</a:t>
            </a:r>
            <a:br>
              <a:rPr lang="en-US" dirty="0"/>
            </a:br>
            <a:r>
              <a:rPr lang="en-US" dirty="0"/>
              <a:t>d) (+, *)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9. </a:t>
            </a:r>
            <a:r>
              <a:rPr lang="en-US" dirty="0"/>
              <a:t>Condition for monoid is __________</a:t>
            </a:r>
            <a:br>
              <a:rPr lang="en-US" dirty="0"/>
            </a:br>
            <a:r>
              <a:rPr lang="en-US" dirty="0"/>
              <a:t>a) (</a:t>
            </a:r>
            <a:r>
              <a:rPr lang="en-US" dirty="0" err="1"/>
              <a:t>a+e</a:t>
            </a:r>
            <a:r>
              <a:rPr lang="en-US" dirty="0"/>
              <a:t>)=a</a:t>
            </a:r>
            <a:br>
              <a:rPr lang="en-US" dirty="0"/>
            </a:br>
            <a:r>
              <a:rPr lang="en-US" dirty="0"/>
              <a:t>b) (a*e)=(</a:t>
            </a:r>
            <a:r>
              <a:rPr lang="en-US" dirty="0" err="1"/>
              <a:t>a+e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c) a=(a*(</a:t>
            </a:r>
            <a:r>
              <a:rPr lang="en-US" dirty="0" err="1"/>
              <a:t>a+e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d) (a*e)=(e*a)=a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10. </a:t>
            </a:r>
            <a:r>
              <a:rPr lang="en-US" dirty="0"/>
              <a:t>A monoid is called a group if _______</a:t>
            </a:r>
            <a:br>
              <a:rPr lang="en-US" dirty="0"/>
            </a:br>
            <a:r>
              <a:rPr lang="en-US" dirty="0"/>
              <a:t>a) (a*a)=a=(</a:t>
            </a:r>
            <a:r>
              <a:rPr lang="en-US" dirty="0" err="1"/>
              <a:t>a+c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b) (a*c)=(</a:t>
            </a:r>
            <a:r>
              <a:rPr lang="en-US" dirty="0" err="1"/>
              <a:t>a+c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c) (</a:t>
            </a:r>
            <a:r>
              <a:rPr lang="en-US" dirty="0" err="1"/>
              <a:t>a+c</a:t>
            </a:r>
            <a:r>
              <a:rPr lang="en-US" dirty="0"/>
              <a:t>)=a</a:t>
            </a:r>
            <a:br>
              <a:rPr lang="en-US" dirty="0"/>
            </a:br>
            <a:r>
              <a:rPr lang="en-US" b="1" dirty="0"/>
              <a:t>d) (a*c)=(c*a)=e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11. </a:t>
            </a:r>
            <a:r>
              <a:rPr lang="en-US" dirty="0"/>
              <a:t>What is the inverse of a, if (Z,*) is a group with a*b = a+b+1 ∀ a, b ∈Z?</a:t>
            </a:r>
            <a:br>
              <a:rPr lang="en-US" dirty="0"/>
            </a:br>
            <a:r>
              <a:rPr lang="en-US" dirty="0"/>
              <a:t>A. -2		B. 0		</a:t>
            </a:r>
            <a:r>
              <a:rPr lang="en-US" b="1" dirty="0"/>
              <a:t>C. -a-2	</a:t>
            </a:r>
            <a:r>
              <a:rPr lang="en-US" dirty="0"/>
              <a:t>	D. a-2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E799-42D6-CA41-B1B8-68724E641BC9}" type="datetime1">
              <a:rPr lang="en-US" smtClean="0"/>
              <a:pPr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4767264"/>
            <a:ext cx="5562600" cy="273844"/>
          </a:xfrm>
        </p:spPr>
        <p:txBody>
          <a:bodyPr/>
          <a:lstStyle/>
          <a:p>
            <a:r>
              <a:rPr lang="en-US" dirty="0"/>
              <a:t>Aditya Narayan Singh        Discrete Structure   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Quiz(CO4)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21A27E-DB6B-9F50-BA4B-DDD4EE4D7855}"/>
              </a:ext>
            </a:extLst>
          </p:cNvPr>
          <p:cNvSpPr txBox="1"/>
          <p:nvPr/>
        </p:nvSpPr>
        <p:spPr>
          <a:xfrm>
            <a:off x="6705600" y="895350"/>
            <a:ext cx="213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u="none" strike="noStrike" dirty="0">
                <a:solidFill>
                  <a:srgbClr val="141823"/>
                </a:solidFill>
                <a:effectLst/>
                <a:latin typeface="Helvetica" pitchFamily="2" charset="0"/>
              </a:rPr>
              <a:t>11. SOLUTION </a:t>
            </a:r>
          </a:p>
          <a:p>
            <a:r>
              <a:rPr lang="en-IN" b="0" i="0" u="none" strike="noStrike" dirty="0">
                <a:solidFill>
                  <a:srgbClr val="141823"/>
                </a:solidFill>
                <a:effectLst/>
                <a:latin typeface="Helvetica" pitchFamily="2" charset="0"/>
              </a:rPr>
              <a:t>Identity Element = e</a:t>
            </a:r>
            <a:br>
              <a:rPr lang="en-IN" dirty="0"/>
            </a:br>
            <a:r>
              <a:rPr lang="en-IN" b="0" i="0" u="none" strike="noStrike" dirty="0">
                <a:solidFill>
                  <a:srgbClr val="141823"/>
                </a:solidFill>
                <a:effectLst/>
                <a:latin typeface="Helvetica" pitchFamily="2" charset="0"/>
              </a:rPr>
              <a:t>a*e = e*a = a</a:t>
            </a:r>
            <a:br>
              <a:rPr lang="en-IN" dirty="0"/>
            </a:br>
            <a:r>
              <a:rPr lang="en-IN" b="0" i="0" u="none" strike="noStrike" dirty="0">
                <a:solidFill>
                  <a:srgbClr val="141823"/>
                </a:solidFill>
                <a:effectLst/>
                <a:latin typeface="Helvetica" pitchFamily="2" charset="0"/>
              </a:rPr>
              <a:t>a = a + e + 1</a:t>
            </a:r>
            <a:br>
              <a:rPr lang="en-IN" dirty="0"/>
            </a:br>
            <a:r>
              <a:rPr lang="en-IN" dirty="0">
                <a:solidFill>
                  <a:srgbClr val="141823"/>
                </a:solidFill>
                <a:latin typeface="Helvetica" pitchFamily="2" charset="0"/>
              </a:rPr>
              <a:t>e</a:t>
            </a:r>
            <a:r>
              <a:rPr lang="en-IN" b="0" i="0" u="none" strike="noStrike" dirty="0">
                <a:solidFill>
                  <a:srgbClr val="141823"/>
                </a:solidFill>
                <a:effectLst/>
                <a:latin typeface="Helvetica" pitchFamily="2" charset="0"/>
              </a:rPr>
              <a:t> = -1</a:t>
            </a:r>
            <a:br>
              <a:rPr lang="en-IN" dirty="0"/>
            </a:br>
            <a:br>
              <a:rPr lang="en-IN" dirty="0"/>
            </a:br>
            <a:r>
              <a:rPr lang="en-IN" b="0" i="0" u="none" strike="noStrike" dirty="0">
                <a:solidFill>
                  <a:srgbClr val="141823"/>
                </a:solidFill>
                <a:effectLst/>
                <a:latin typeface="Helvetica" pitchFamily="2" charset="0"/>
              </a:rPr>
              <a:t>Inverse of a is a</a:t>
            </a:r>
            <a:r>
              <a:rPr lang="en-IN" b="0" i="0" u="none" strike="noStrike" baseline="30000" dirty="0">
                <a:solidFill>
                  <a:srgbClr val="141823"/>
                </a:solidFill>
                <a:effectLst/>
                <a:latin typeface="Helvetica" pitchFamily="2" charset="0"/>
              </a:rPr>
              <a:t>-1 </a:t>
            </a:r>
            <a:br>
              <a:rPr lang="en-IN" dirty="0"/>
            </a:br>
            <a:r>
              <a:rPr lang="en-IN" b="0" i="0" u="none" strike="noStrike" dirty="0">
                <a:solidFill>
                  <a:srgbClr val="141823"/>
                </a:solidFill>
                <a:effectLst/>
                <a:latin typeface="Helvetica" pitchFamily="2" charset="0"/>
              </a:rPr>
              <a:t>a*a</a:t>
            </a:r>
            <a:r>
              <a:rPr lang="en-IN" b="0" i="0" u="none" strike="noStrike" baseline="30000" dirty="0">
                <a:solidFill>
                  <a:srgbClr val="141823"/>
                </a:solidFill>
                <a:effectLst/>
                <a:latin typeface="Helvetica" pitchFamily="2" charset="0"/>
              </a:rPr>
              <a:t>-1 </a:t>
            </a:r>
            <a:r>
              <a:rPr lang="en-IN" b="0" i="0" u="none" strike="noStrike" dirty="0">
                <a:solidFill>
                  <a:srgbClr val="141823"/>
                </a:solidFill>
                <a:effectLst/>
                <a:latin typeface="Helvetica" pitchFamily="2" charset="0"/>
              </a:rPr>
              <a:t>= e</a:t>
            </a:r>
            <a:br>
              <a:rPr lang="en-IN" dirty="0"/>
            </a:br>
            <a:r>
              <a:rPr lang="en-IN" b="0" i="0" u="none" strike="noStrike" dirty="0">
                <a:solidFill>
                  <a:srgbClr val="141823"/>
                </a:solidFill>
                <a:effectLst/>
                <a:latin typeface="Helvetica" pitchFamily="2" charset="0"/>
              </a:rPr>
              <a:t>a + a</a:t>
            </a:r>
            <a:r>
              <a:rPr lang="en-IN" b="0" i="0" u="none" strike="noStrike" baseline="30000" dirty="0">
                <a:solidFill>
                  <a:srgbClr val="141823"/>
                </a:solidFill>
                <a:effectLst/>
                <a:latin typeface="Helvetica" pitchFamily="2" charset="0"/>
              </a:rPr>
              <a:t>-1 </a:t>
            </a:r>
            <a:r>
              <a:rPr lang="en-IN" b="0" i="0" u="none" strike="noStrike" dirty="0">
                <a:solidFill>
                  <a:srgbClr val="141823"/>
                </a:solidFill>
                <a:effectLst/>
                <a:latin typeface="Helvetica" pitchFamily="2" charset="0"/>
              </a:rPr>
              <a:t>+ 1 = -1</a:t>
            </a:r>
            <a:br>
              <a:rPr lang="en-IN" dirty="0"/>
            </a:br>
            <a:r>
              <a:rPr lang="en-IN" b="0" i="0" u="none" strike="noStrike" dirty="0">
                <a:solidFill>
                  <a:srgbClr val="141823"/>
                </a:solidFill>
                <a:effectLst/>
                <a:latin typeface="Helvetica" pitchFamily="2" charset="0"/>
              </a:rPr>
              <a:t>a</a:t>
            </a:r>
            <a:r>
              <a:rPr lang="en-IN" b="0" i="0" u="none" strike="noStrike" baseline="30000" dirty="0">
                <a:solidFill>
                  <a:srgbClr val="141823"/>
                </a:solidFill>
                <a:effectLst/>
                <a:latin typeface="Helvetica" pitchFamily="2" charset="0"/>
              </a:rPr>
              <a:t>-1 </a:t>
            </a:r>
            <a:r>
              <a:rPr lang="en-IN" b="0" i="0" u="none" strike="noStrike" dirty="0">
                <a:solidFill>
                  <a:srgbClr val="141823"/>
                </a:solidFill>
                <a:effectLst/>
                <a:latin typeface="Helvetica" pitchFamily="2" charset="0"/>
              </a:rPr>
              <a:t>= -( a+2 )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83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66750"/>
            <a:ext cx="7391400" cy="3962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12. </a:t>
            </a:r>
            <a:r>
              <a:rPr lang="en-US" dirty="0"/>
              <a:t>A group (M,*) is said to be </a:t>
            </a:r>
            <a:r>
              <a:rPr lang="en-US" dirty="0" err="1"/>
              <a:t>abelian</a:t>
            </a:r>
            <a:r>
              <a:rPr lang="en-US" dirty="0"/>
              <a:t> if ___________</a:t>
            </a:r>
            <a:br>
              <a:rPr lang="en-US" dirty="0"/>
            </a:br>
            <a:r>
              <a:rPr lang="en-US" dirty="0"/>
              <a:t>a) (</a:t>
            </a:r>
            <a:r>
              <a:rPr lang="en-US" dirty="0" err="1"/>
              <a:t>x+y</a:t>
            </a:r>
            <a:r>
              <a:rPr lang="en-US" dirty="0"/>
              <a:t>)=(</a:t>
            </a:r>
            <a:r>
              <a:rPr lang="en-US" dirty="0" err="1"/>
              <a:t>y+x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b) (x*y)=(y*x)</a:t>
            </a:r>
            <a:br>
              <a:rPr lang="en-US" dirty="0"/>
            </a:br>
            <a:r>
              <a:rPr lang="en-US" dirty="0"/>
              <a:t>c) (</a:t>
            </a:r>
            <a:r>
              <a:rPr lang="en-US" dirty="0" err="1"/>
              <a:t>x+y</a:t>
            </a:r>
            <a:r>
              <a:rPr lang="en-US" dirty="0"/>
              <a:t>)=x</a:t>
            </a:r>
            <a:br>
              <a:rPr lang="en-US" dirty="0"/>
            </a:br>
            <a:r>
              <a:rPr lang="en-US" dirty="0"/>
              <a:t>d) (y*x)=(</a:t>
            </a:r>
            <a:r>
              <a:rPr lang="en-US" dirty="0" err="1"/>
              <a:t>x+y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13. </a:t>
            </a:r>
            <a:r>
              <a:rPr lang="en-US" dirty="0"/>
              <a:t>Condition for monoid is __________</a:t>
            </a:r>
            <a:br>
              <a:rPr lang="en-US" dirty="0"/>
            </a:br>
            <a:r>
              <a:rPr lang="en-US" dirty="0"/>
              <a:t>a) (</a:t>
            </a:r>
            <a:r>
              <a:rPr lang="en-US" dirty="0" err="1"/>
              <a:t>a+e</a:t>
            </a:r>
            <a:r>
              <a:rPr lang="en-US" dirty="0"/>
              <a:t>)=a</a:t>
            </a:r>
            <a:br>
              <a:rPr lang="en-US" dirty="0"/>
            </a:br>
            <a:r>
              <a:rPr lang="en-US" dirty="0"/>
              <a:t>b) (a*e)=(</a:t>
            </a:r>
            <a:r>
              <a:rPr lang="en-US" dirty="0" err="1"/>
              <a:t>a+e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c) a=(a*(</a:t>
            </a:r>
            <a:r>
              <a:rPr lang="en-US" dirty="0" err="1"/>
              <a:t>a+e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d) (a*e)=(e*a)=a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14. </a:t>
            </a:r>
            <a:r>
              <a:rPr lang="en-US" dirty="0"/>
              <a:t>How many properties can be held by a group?</a:t>
            </a:r>
            <a:br>
              <a:rPr lang="en-US" dirty="0"/>
            </a:br>
            <a:r>
              <a:rPr lang="en-US" dirty="0"/>
              <a:t>a) 2</a:t>
            </a:r>
            <a:br>
              <a:rPr lang="en-US" dirty="0"/>
            </a:br>
            <a:r>
              <a:rPr lang="en-US" dirty="0"/>
              <a:t>b) 3</a:t>
            </a:r>
            <a:br>
              <a:rPr lang="en-US" dirty="0"/>
            </a:br>
            <a:r>
              <a:rPr lang="en-US" dirty="0"/>
              <a:t>c) 5</a:t>
            </a:r>
            <a:br>
              <a:rPr lang="en-US" dirty="0"/>
            </a:br>
            <a:r>
              <a:rPr lang="en-US" b="1" dirty="0"/>
              <a:t>d) 4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E799-42D6-CA41-B1B8-68724E641BC9}" type="datetime1">
              <a:rPr lang="en-US" smtClean="0"/>
              <a:pPr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4767264"/>
            <a:ext cx="5562600" cy="273844"/>
          </a:xfrm>
        </p:spPr>
        <p:txBody>
          <a:bodyPr/>
          <a:lstStyle/>
          <a:p>
            <a:r>
              <a:rPr lang="en-US" dirty="0"/>
              <a:t>Aditya Narayan Singh        Discrete Structure   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Quiz(CO4)</a:t>
            </a:r>
          </a:p>
        </p:txBody>
      </p:sp>
    </p:spTree>
    <p:extLst>
      <p:ext uri="{BB962C8B-B14F-4D97-AF65-F5344CB8AC3E}">
        <p14:creationId xmlns:p14="http://schemas.microsoft.com/office/powerpoint/2010/main" val="3322417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66750"/>
            <a:ext cx="73914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15. </a:t>
            </a:r>
            <a:r>
              <a:rPr lang="en-US" dirty="0"/>
              <a:t>A cyclic group is always _________</a:t>
            </a:r>
            <a:br>
              <a:rPr lang="en-US" dirty="0"/>
            </a:br>
            <a:r>
              <a:rPr lang="en-US" b="1" dirty="0"/>
              <a:t>a) </a:t>
            </a:r>
            <a:r>
              <a:rPr lang="en-US" b="1" dirty="0" err="1"/>
              <a:t>abelian</a:t>
            </a:r>
            <a:r>
              <a:rPr lang="en-US" b="1" dirty="0"/>
              <a:t> group</a:t>
            </a:r>
            <a:br>
              <a:rPr lang="en-US" dirty="0"/>
            </a:br>
            <a:r>
              <a:rPr lang="en-US" dirty="0"/>
              <a:t>b) monoid</a:t>
            </a:r>
            <a:br>
              <a:rPr lang="en-US" dirty="0"/>
            </a:br>
            <a:r>
              <a:rPr lang="en-US" dirty="0"/>
              <a:t>c) </a:t>
            </a:r>
            <a:r>
              <a:rPr lang="en-US" dirty="0" err="1"/>
              <a:t>semigroup</a:t>
            </a:r>
            <a:br>
              <a:rPr lang="en-US" dirty="0"/>
            </a:br>
            <a:r>
              <a:rPr lang="en-US" dirty="0"/>
              <a:t>d) subgroup</a:t>
            </a:r>
          </a:p>
          <a:p>
            <a:pPr marL="0" indent="0">
              <a:buNone/>
            </a:pPr>
            <a:r>
              <a:rPr lang="en-US" b="1" dirty="0"/>
              <a:t>16. </a:t>
            </a:r>
            <a:r>
              <a:rPr lang="en-US" dirty="0"/>
              <a:t>{1, </a:t>
            </a:r>
            <a:r>
              <a:rPr lang="en-US" dirty="0" err="1"/>
              <a:t>i</a:t>
            </a:r>
            <a:r>
              <a:rPr lang="en-US" dirty="0"/>
              <a:t>, -</a:t>
            </a:r>
            <a:r>
              <a:rPr lang="en-US" dirty="0" err="1"/>
              <a:t>i</a:t>
            </a:r>
            <a:r>
              <a:rPr lang="en-US" dirty="0"/>
              <a:t>, -1} is __________</a:t>
            </a:r>
            <a:br>
              <a:rPr lang="en-US" dirty="0"/>
            </a:br>
            <a:r>
              <a:rPr lang="en-US" dirty="0"/>
              <a:t>a) </a:t>
            </a:r>
            <a:r>
              <a:rPr lang="en-US" dirty="0" err="1"/>
              <a:t>semigroup</a:t>
            </a:r>
            <a:br>
              <a:rPr lang="en-US" dirty="0"/>
            </a:br>
            <a:r>
              <a:rPr lang="en-US" dirty="0"/>
              <a:t>b) subgroup</a:t>
            </a:r>
            <a:br>
              <a:rPr lang="en-US" dirty="0"/>
            </a:br>
            <a:r>
              <a:rPr lang="en-US" b="1" dirty="0"/>
              <a:t>c) cyclic group</a:t>
            </a:r>
            <a:br>
              <a:rPr lang="en-US" dirty="0"/>
            </a:br>
            <a:r>
              <a:rPr lang="en-US" dirty="0"/>
              <a:t>d) </a:t>
            </a:r>
            <a:r>
              <a:rPr lang="en-US" dirty="0" err="1"/>
              <a:t>abelian</a:t>
            </a:r>
            <a:r>
              <a:rPr lang="en-US" dirty="0"/>
              <a:t> group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17. </a:t>
            </a:r>
            <a:r>
              <a:rPr lang="en-US" dirty="0"/>
              <a:t>A subgroup has the properties of ________</a:t>
            </a:r>
            <a:br>
              <a:rPr lang="en-US" dirty="0"/>
            </a:br>
            <a:r>
              <a:rPr lang="en-US" dirty="0"/>
              <a:t>a) Closure, associative</a:t>
            </a:r>
            <a:br>
              <a:rPr lang="en-US" dirty="0"/>
            </a:br>
            <a:r>
              <a:rPr lang="en-US" dirty="0"/>
              <a:t>b) Commutative, associative, closure</a:t>
            </a:r>
            <a:br>
              <a:rPr lang="en-US" dirty="0"/>
            </a:br>
            <a:r>
              <a:rPr lang="en-US" dirty="0"/>
              <a:t>c) Inverse, identity, associative</a:t>
            </a:r>
            <a:br>
              <a:rPr lang="en-US" dirty="0"/>
            </a:br>
            <a:r>
              <a:rPr lang="en-US" b="1" dirty="0"/>
              <a:t>d) Closure, associative, Identity, Inverse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E799-42D6-CA41-B1B8-68724E641BC9}" type="datetime1">
              <a:rPr lang="en-US" smtClean="0"/>
              <a:pPr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4767264"/>
            <a:ext cx="5562600" cy="273844"/>
          </a:xfrm>
        </p:spPr>
        <p:txBody>
          <a:bodyPr/>
          <a:lstStyle/>
          <a:p>
            <a:r>
              <a:rPr lang="en-US" dirty="0"/>
              <a:t>Aditya Narayan Singh        Discrete Structure   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Quiz(CO4)</a:t>
            </a:r>
          </a:p>
        </p:txBody>
      </p:sp>
    </p:spTree>
    <p:extLst>
      <p:ext uri="{BB962C8B-B14F-4D97-AF65-F5344CB8AC3E}">
        <p14:creationId xmlns:p14="http://schemas.microsoft.com/office/powerpoint/2010/main" val="4236609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85800"/>
            <a:ext cx="7391400" cy="4024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18. </a:t>
            </a:r>
            <a:r>
              <a:rPr lang="en-US" dirty="0"/>
              <a:t>Which sentence is true?</a:t>
            </a:r>
            <a:br>
              <a:rPr lang="en-US" dirty="0"/>
            </a:br>
            <a:r>
              <a:rPr lang="en-US" dirty="0"/>
              <a:t>A. Set of all matrices forms a group under multiplication</a:t>
            </a:r>
            <a:br>
              <a:rPr lang="en-US" dirty="0"/>
            </a:br>
            <a:r>
              <a:rPr lang="en-US" dirty="0"/>
              <a:t>B. Set of all rational negative numbers forms a group under multiplication</a:t>
            </a:r>
            <a:br>
              <a:rPr lang="en-US" dirty="0"/>
            </a:br>
            <a:r>
              <a:rPr lang="en-US" b="1" dirty="0"/>
              <a:t>C. Set of all non-singular matrices forms a group under multiplication</a:t>
            </a:r>
            <a:br>
              <a:rPr lang="en-US" dirty="0"/>
            </a:br>
            <a:r>
              <a:rPr lang="en-US" dirty="0"/>
              <a:t>D. Both (b) and (c)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19. </a:t>
            </a:r>
            <a:r>
              <a:rPr lang="en-US" dirty="0"/>
              <a:t>Which statement is false?</a:t>
            </a:r>
            <a:br>
              <a:rPr lang="en-US" dirty="0"/>
            </a:br>
            <a:r>
              <a:rPr lang="en-US" dirty="0"/>
              <a:t>A. The set of rational integers is an abelian group under addition</a:t>
            </a:r>
            <a:br>
              <a:rPr lang="en-US" dirty="0"/>
            </a:br>
            <a:r>
              <a:rPr lang="en-US" b="1" dirty="0"/>
              <a:t>B. The set of rational numbers form an abelian group under multiplication</a:t>
            </a:r>
            <a:br>
              <a:rPr lang="en-US" b="1" dirty="0"/>
            </a:br>
            <a:r>
              <a:rPr lang="en-US" dirty="0"/>
              <a:t>C. The set of rational numbers is an abelian group under addition</a:t>
            </a:r>
            <a:br>
              <a:rPr lang="en-US" dirty="0"/>
            </a:br>
            <a:r>
              <a:rPr lang="en-US" dirty="0"/>
              <a:t>D. None of these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20. </a:t>
            </a:r>
            <a:r>
              <a:rPr lang="en-US" dirty="0"/>
              <a:t>What is the identity element In the group G = {2, 4, 6, 8) under multiplication modulo 10?</a:t>
            </a:r>
            <a:br>
              <a:rPr lang="en-US" dirty="0"/>
            </a:br>
            <a:r>
              <a:rPr lang="en-US" dirty="0"/>
              <a:t>A. 5 		B. 9		</a:t>
            </a:r>
            <a:r>
              <a:rPr lang="en-US" b="1" dirty="0"/>
              <a:t>C. 6</a:t>
            </a:r>
            <a:r>
              <a:rPr lang="en-US" dirty="0"/>
              <a:t>		D. 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AADB-81E5-B24D-AF6C-B21DC63E0069}" type="datetime1">
              <a:rPr lang="en-US" smtClean="0"/>
              <a:pPr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4767264"/>
            <a:ext cx="5562600" cy="273844"/>
          </a:xfrm>
        </p:spPr>
        <p:txBody>
          <a:bodyPr/>
          <a:lstStyle/>
          <a:p>
            <a:r>
              <a:rPr lang="en-US" dirty="0"/>
              <a:t>Aditya Narayan Singh        Discrete Structure   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Quiz(CO4)</a:t>
            </a:r>
          </a:p>
        </p:txBody>
      </p:sp>
    </p:spTree>
    <p:extLst>
      <p:ext uri="{BB962C8B-B14F-4D97-AF65-F5344CB8AC3E}">
        <p14:creationId xmlns:p14="http://schemas.microsoft.com/office/powerpoint/2010/main" val="1633268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CFE0-996D-C64F-AD5F-4B69C82AC9F0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0" name="Rectangle 1"/>
          <p:cNvSpPr>
            <a:spLocks noGrp="1" noChangeArrowheads="1"/>
          </p:cNvSpPr>
          <p:nvPr>
            <p:ph type="title"/>
          </p:nvPr>
        </p:nvSpPr>
        <p:spPr>
          <a:xfrm>
            <a:off x="1371600" y="571500"/>
            <a:ext cx="7772400" cy="457200"/>
          </a:xfrm>
        </p:spPr>
        <p:txBody>
          <a:bodyPr>
            <a:noAutofit/>
          </a:bodyPr>
          <a:lstStyle/>
          <a:p>
            <a:pPr algn="l"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en-US" dirty="0"/>
              <a:t>Theorem: If  every element of a group is its own inverse, then show that the group must be abelian .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1371600" y="1200150"/>
            <a:ext cx="7239000" cy="3086100"/>
          </a:xfrm>
        </p:spPr>
        <p:txBody>
          <a:bodyPr>
            <a:normAutofit/>
          </a:bodyPr>
          <a:lstStyle/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b="1" dirty="0"/>
              <a:t>Proof:  </a:t>
            </a:r>
            <a:r>
              <a:rPr lang="en-US" altLang="en-US" sz="1600" dirty="0"/>
              <a:t>Let (G, *) be a group. </a:t>
            </a:r>
            <a:r>
              <a:rPr lang="en-US" sz="1600" dirty="0"/>
              <a:t> If a is an element of the group then inverse of a is also a. That means, </a:t>
            </a:r>
            <a:r>
              <a:rPr lang="en-US" altLang="en-US" sz="1600" dirty="0">
                <a:cs typeface="Times New Roman" panose="02020603050405020304" pitchFamily="18" charset="0"/>
              </a:rPr>
              <a:t> a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-1 </a:t>
            </a:r>
            <a:r>
              <a:rPr lang="en-US" sz="1600" dirty="0"/>
              <a:t>=a.</a:t>
            </a:r>
            <a:endParaRPr lang="en-US" altLang="en-US" sz="1600" dirty="0"/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/>
              <a:t>Let a and b are any two elements of G. </a:t>
            </a:r>
            <a:r>
              <a:rPr lang="en-US" sz="1600" dirty="0"/>
              <a:t> we can write that the product of a and b should also be equal to its inverse.</a:t>
            </a:r>
            <a:endParaRPr lang="en-US" altLang="en-US" sz="1600" dirty="0"/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sz="1600" dirty="0"/>
              <a:t>So we will proceed as: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/>
              <a:t>           (a . b) = </a:t>
            </a:r>
            <a:r>
              <a:rPr lang="en-US" altLang="en-US" sz="1600" dirty="0">
                <a:cs typeface="Times New Roman" panose="02020603050405020304" pitchFamily="18" charset="0"/>
              </a:rPr>
              <a:t>(a . b)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cs typeface="Times New Roman" panose="02020603050405020304" pitchFamily="18" charset="0"/>
              </a:rPr>
              <a:t>   =   b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cs typeface="Times New Roman" panose="02020603050405020304" pitchFamily="18" charset="0"/>
              </a:rPr>
              <a:t> . a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-1</a:t>
            </a:r>
            <a:r>
              <a:rPr lang="en-US" altLang="en-US" sz="1600" dirty="0"/>
              <a:t> 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/>
              <a:t>  </a:t>
            </a:r>
            <a:r>
              <a:rPr lang="en-US" altLang="en-US" sz="1600" dirty="0">
                <a:latin typeface="Symbol" panose="05050102010706020507" pitchFamily="18" charset="2"/>
              </a:rPr>
              <a:t></a:t>
            </a:r>
            <a:r>
              <a:rPr lang="en-US" altLang="en-US" sz="1600" dirty="0"/>
              <a:t>      </a:t>
            </a:r>
            <a:r>
              <a:rPr lang="en-US" altLang="en-US" sz="1600" dirty="0">
                <a:cs typeface="Times New Roman" panose="02020603050405020304" pitchFamily="18" charset="0"/>
              </a:rPr>
              <a:t>(a . b)</a:t>
            </a:r>
            <a:r>
              <a:rPr lang="en-US" altLang="en-US" sz="1600" dirty="0"/>
              <a:t>   =     b . a   (since, </a:t>
            </a:r>
            <a:r>
              <a:rPr lang="en-US" altLang="en-US" sz="1600" dirty="0">
                <a:cs typeface="Times New Roman" panose="02020603050405020304" pitchFamily="18" charset="0"/>
              </a:rPr>
              <a:t>b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cs typeface="Times New Roman" panose="02020603050405020304" pitchFamily="18" charset="0"/>
              </a:rPr>
              <a:t> =b and  a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cs typeface="Times New Roman" panose="02020603050405020304" pitchFamily="18" charset="0"/>
              </a:rPr>
              <a:t> =a</a:t>
            </a:r>
            <a:r>
              <a:rPr lang="en-US" altLang="en-US" sz="1600" dirty="0"/>
              <a:t>)  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/>
              <a:t>Hence, a . b = b . a, And so G is abelian.</a:t>
            </a:r>
          </a:p>
        </p:txBody>
      </p:sp>
    </p:spTree>
    <p:extLst>
      <p:ext uri="{BB962C8B-B14F-4D97-AF65-F5344CB8AC3E}">
        <p14:creationId xmlns:p14="http://schemas.microsoft.com/office/powerpoint/2010/main" val="21911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085B-E1E6-0D4C-97E3-C780B2AAA9B7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2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1371600" y="685800"/>
            <a:ext cx="7315200" cy="371475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b="1" dirty="0">
                <a:latin typeface="+mj-lt"/>
                <a:cs typeface="Times New Roman" panose="02020603050405020304" pitchFamily="18" charset="0"/>
              </a:rPr>
              <a:t>Theorem: A  necessary and sufficient condition for a non empty subset H of a group  (G, *) to be a  sub group is that  </a:t>
            </a:r>
          </a:p>
          <a:p>
            <a:pPr marL="0" indent="0">
              <a:lnSpc>
                <a:spcPct val="90000"/>
              </a:lnSpc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       a </a:t>
            </a:r>
            <a:r>
              <a:rPr lang="en-US" altLang="en-US" sz="1600" dirty="0">
                <a:latin typeface="Symbol" panose="05050102010706020507" pitchFamily="18" charset="2"/>
                <a:cs typeface="Arial" panose="020B0604020202020204" pitchFamily="34" charset="0"/>
              </a:rPr>
              <a:t></a:t>
            </a:r>
            <a:r>
              <a:rPr lang="en-US" altLang="en-US" sz="1600" dirty="0">
                <a:cs typeface="Times New Roman" panose="02020603050405020304" pitchFamily="18" charset="0"/>
              </a:rPr>
              <a:t> H,  b </a:t>
            </a:r>
            <a:r>
              <a:rPr lang="en-US" altLang="en-US" sz="1600" dirty="0">
                <a:latin typeface="Symbol" panose="05050102010706020507" pitchFamily="18" charset="2"/>
                <a:cs typeface="Arial" panose="020B0604020202020204" pitchFamily="34" charset="0"/>
              </a:rPr>
              <a:t></a:t>
            </a:r>
            <a:r>
              <a:rPr lang="en-US" altLang="en-US" sz="1600" dirty="0">
                <a:cs typeface="Times New Roman" panose="02020603050405020304" pitchFamily="18" charset="0"/>
              </a:rPr>
              <a:t> H  </a:t>
            </a:r>
            <a:r>
              <a:rPr lang="en-US" altLang="en-US" sz="1600" dirty="0">
                <a:latin typeface="Symbol" panose="05050102010706020507" pitchFamily="18" charset="2"/>
                <a:cs typeface="Arial" panose="020B0604020202020204" pitchFamily="34" charset="0"/>
              </a:rPr>
              <a:t></a:t>
            </a:r>
            <a:r>
              <a:rPr lang="en-US" altLang="en-US" sz="1600" dirty="0">
                <a:cs typeface="Times New Roman" panose="02020603050405020304" pitchFamily="18" charset="0"/>
              </a:rPr>
              <a:t>  a * b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Symbol" panose="05050102010706020507" pitchFamily="18" charset="2"/>
                <a:cs typeface="Arial" panose="020B0604020202020204" pitchFamily="34" charset="0"/>
              </a:rPr>
              <a:t></a:t>
            </a:r>
            <a:r>
              <a:rPr lang="en-US" altLang="en-US" sz="1600" dirty="0">
                <a:cs typeface="Times New Roman" panose="02020603050405020304" pitchFamily="18" charset="0"/>
              </a:rPr>
              <a:t> H.</a:t>
            </a:r>
          </a:p>
          <a:p>
            <a:pPr marL="0" indent="0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sz="1800" b="1" u="sng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b="1" dirty="0">
                <a:cs typeface="Times New Roman" panose="02020603050405020304" pitchFamily="18" charset="0"/>
              </a:rPr>
              <a:t>Proof:  </a:t>
            </a:r>
          </a:p>
          <a:p>
            <a:pPr marL="0" indent="0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b="1" dirty="0">
                <a:cs typeface="Times New Roman" panose="02020603050405020304" pitchFamily="18" charset="0"/>
              </a:rPr>
              <a:t>		</a:t>
            </a:r>
            <a:r>
              <a:rPr lang="en-US" altLang="en-US" sz="1800" dirty="0">
                <a:cs typeface="Times New Roman" panose="02020603050405020304" pitchFamily="18" charset="0"/>
              </a:rPr>
              <a:t>Case1:  Let (G, *) be a group and H is a subgroup of G</a:t>
            </a:r>
          </a:p>
          <a:p>
            <a:pPr marL="0" indent="0">
              <a:lnSpc>
                <a:spcPct val="90000"/>
              </a:lnSpc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        		Let a, b </a:t>
            </a:r>
            <a:r>
              <a:rPr lang="en-US" altLang="en-US" sz="1800" dirty="0">
                <a:latin typeface="Symbol" panose="05050102010706020507" pitchFamily="18" charset="2"/>
                <a:cs typeface="Arial" panose="020B0604020202020204" pitchFamily="34" charset="0"/>
              </a:rPr>
              <a:t></a:t>
            </a:r>
            <a:r>
              <a:rPr lang="en-US" altLang="en-US" sz="1800" dirty="0">
                <a:cs typeface="Times New Roman" panose="02020603050405020304" pitchFamily="18" charset="0"/>
              </a:rPr>
              <a:t> H  </a:t>
            </a:r>
            <a:r>
              <a:rPr lang="en-US" altLang="en-US" sz="1800" dirty="0">
                <a:latin typeface="Symbol" panose="05050102010706020507" pitchFamily="18" charset="2"/>
                <a:cs typeface="Times New Roman" panose="02020603050405020304" pitchFamily="18" charset="0"/>
              </a:rPr>
              <a:t></a:t>
            </a:r>
            <a:r>
              <a:rPr lang="en-US" altLang="en-US" sz="1800" dirty="0">
                <a:cs typeface="Times New Roman" panose="02020603050405020304" pitchFamily="18" charset="0"/>
              </a:rPr>
              <a:t>  b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-1</a:t>
            </a:r>
            <a:r>
              <a:rPr lang="en-US" altLang="en-US" sz="1800" dirty="0"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cs typeface="Arial" panose="020B0604020202020204" pitchFamily="34" charset="0"/>
              </a:rPr>
              <a:t></a:t>
            </a:r>
            <a:r>
              <a:rPr lang="en-US" altLang="en-US" sz="1800" dirty="0">
                <a:cs typeface="Times New Roman" panose="02020603050405020304" pitchFamily="18" charset="0"/>
              </a:rPr>
              <a:t> H      ( since H is a group)</a:t>
            </a:r>
          </a:p>
          <a:p>
            <a:pPr marL="0" indent="0">
              <a:lnSpc>
                <a:spcPct val="90000"/>
              </a:lnSpc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cs typeface="Arial" panose="020B0604020202020204" pitchFamily="34" charset="0"/>
              </a:rPr>
              <a:t>                        </a:t>
            </a:r>
            <a:r>
              <a:rPr lang="en-US" altLang="en-US" sz="1800" dirty="0">
                <a:latin typeface="Symbol" panose="05050102010706020507" pitchFamily="18" charset="2"/>
                <a:cs typeface="Arial" panose="020B0604020202020204" pitchFamily="34" charset="0"/>
              </a:rPr>
              <a:t></a:t>
            </a:r>
            <a:r>
              <a:rPr lang="en-US" altLang="en-US" sz="1800" dirty="0">
                <a:cs typeface="Times New Roman" panose="02020603050405020304" pitchFamily="18" charset="0"/>
              </a:rPr>
              <a:t>  a * b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-1</a:t>
            </a:r>
            <a:r>
              <a:rPr lang="en-US" altLang="en-US" sz="1800" dirty="0"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cs typeface="Arial" panose="020B0604020202020204" pitchFamily="34" charset="0"/>
              </a:rPr>
              <a:t></a:t>
            </a:r>
            <a:r>
              <a:rPr lang="en-US" altLang="en-US" sz="1800" dirty="0">
                <a:cs typeface="Times New Roman" panose="02020603050405020304" pitchFamily="18" charset="0"/>
              </a:rPr>
              <a:t> H.           ( By closure property in H)</a:t>
            </a:r>
          </a:p>
          <a:p>
            <a:pPr marL="0" indent="0">
              <a:lnSpc>
                <a:spcPct val="90000"/>
              </a:lnSpc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		Case2: Let H be a non empty set of  a group (G, *).</a:t>
            </a:r>
          </a:p>
          <a:p>
            <a:pPr marL="0" indent="0">
              <a:lnSpc>
                <a:spcPct val="90000"/>
              </a:lnSpc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                   Let    a * b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-1</a:t>
            </a:r>
            <a:r>
              <a:rPr lang="en-US" altLang="en-US" sz="1800" dirty="0"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cs typeface="Arial" panose="020B0604020202020204" pitchFamily="34" charset="0"/>
              </a:rPr>
              <a:t></a:t>
            </a:r>
            <a:r>
              <a:rPr lang="en-US" altLang="en-US" sz="1800" dirty="0">
                <a:cs typeface="Times New Roman" panose="02020603050405020304" pitchFamily="18" charset="0"/>
              </a:rPr>
              <a:t> H      </a:t>
            </a:r>
            <a:r>
              <a:rPr lang="en-US" altLang="en-US" sz="1800" dirty="0">
                <a:latin typeface="Symbol" panose="05050102010706020507" pitchFamily="18" charset="2"/>
                <a:cs typeface="Times New Roman" panose="02020603050405020304" pitchFamily="18" charset="0"/>
              </a:rPr>
              <a:t></a:t>
            </a:r>
            <a:r>
              <a:rPr lang="en-US" altLang="en-US" sz="1800" dirty="0">
                <a:cs typeface="Times New Roman" panose="02020603050405020304" pitchFamily="18" charset="0"/>
              </a:rPr>
              <a:t> a, b </a:t>
            </a:r>
            <a:r>
              <a:rPr lang="en-US" altLang="en-US" sz="1800" dirty="0">
                <a:latin typeface="Symbol" panose="05050102010706020507" pitchFamily="18" charset="2"/>
                <a:cs typeface="Arial" panose="020B0604020202020204" pitchFamily="34" charset="0"/>
              </a:rPr>
              <a:t></a:t>
            </a:r>
            <a:r>
              <a:rPr lang="en-US" altLang="en-US" sz="1800" dirty="0">
                <a:cs typeface="Times New Roman" panose="02020603050405020304" pitchFamily="18" charset="0"/>
              </a:rPr>
              <a:t> H </a:t>
            </a:r>
          </a:p>
          <a:p>
            <a:pPr marL="0" indent="0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cs typeface="Arial" panose="020B0604020202020204" pitchFamily="34" charset="0"/>
              </a:rPr>
              <a:t>			Now,          </a:t>
            </a:r>
            <a:r>
              <a:rPr lang="en-US" altLang="en-US" sz="1800" dirty="0">
                <a:cs typeface="Times New Roman" panose="02020603050405020304" pitchFamily="18" charset="0"/>
              </a:rPr>
              <a:t>  a * a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-1</a:t>
            </a:r>
            <a:r>
              <a:rPr lang="en-US" altLang="en-US" sz="1800" dirty="0"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cs typeface="Arial" panose="020B0604020202020204" pitchFamily="34" charset="0"/>
              </a:rPr>
              <a:t></a:t>
            </a:r>
            <a:r>
              <a:rPr lang="en-US" altLang="en-US" sz="1800" dirty="0">
                <a:cs typeface="Times New Roman" panose="02020603050405020304" pitchFamily="18" charset="0"/>
              </a:rPr>
              <a:t> H     ( Taking  b = a )</a:t>
            </a:r>
          </a:p>
          <a:p>
            <a:pPr marL="0" indent="0">
              <a:lnSpc>
                <a:spcPct val="90000"/>
              </a:lnSpc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                   </a:t>
            </a:r>
            <a:r>
              <a:rPr lang="en-US" altLang="en-US" sz="1800" dirty="0">
                <a:latin typeface="Symbol" panose="05050102010706020507" pitchFamily="18" charset="2"/>
                <a:cs typeface="Arial" panose="020B0604020202020204" pitchFamily="34" charset="0"/>
              </a:rPr>
              <a:t></a:t>
            </a:r>
            <a:r>
              <a:rPr lang="en-US" altLang="en-US" sz="1800" dirty="0">
                <a:cs typeface="Times New Roman" panose="02020603050405020304" pitchFamily="18" charset="0"/>
              </a:rPr>
              <a:t>  e </a:t>
            </a:r>
            <a:r>
              <a:rPr lang="en-US" altLang="en-US" sz="1800" dirty="0">
                <a:latin typeface="Symbol" panose="05050102010706020507" pitchFamily="18" charset="2"/>
                <a:cs typeface="Arial" panose="020B0604020202020204" pitchFamily="34" charset="0"/>
              </a:rPr>
              <a:t></a:t>
            </a:r>
            <a:r>
              <a:rPr lang="en-US" altLang="en-US" sz="1800" dirty="0">
                <a:cs typeface="Times New Roman" panose="02020603050405020304" pitchFamily="18" charset="0"/>
              </a:rPr>
              <a:t> H      i.e.,</a:t>
            </a:r>
            <a:r>
              <a:rPr lang="en-US" altLang="en-US" sz="1800" b="1" dirty="0">
                <a:cs typeface="Times New Roman" panose="02020603050405020304" pitchFamily="18" charset="0"/>
              </a:rPr>
              <a:t> identity exists</a:t>
            </a:r>
            <a:r>
              <a:rPr lang="en-US" altLang="en-US" sz="1800" dirty="0">
                <a:cs typeface="Times New Roman" panose="02020603050405020304" pitchFamily="18" charset="0"/>
              </a:rPr>
              <a:t> in H.</a:t>
            </a:r>
          </a:p>
          <a:p>
            <a:pPr marL="0" indent="0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			</a:t>
            </a:r>
            <a:r>
              <a:rPr lang="en-US" altLang="en-US" sz="1600" dirty="0">
                <a:cs typeface="Times New Roman" panose="02020603050405020304" pitchFamily="18" charset="0"/>
              </a:rPr>
              <a:t>	</a:t>
            </a:r>
            <a:r>
              <a:rPr lang="en-US" altLang="en-US" sz="1800" dirty="0"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90000"/>
              </a:lnSpc>
              <a:spcBef>
                <a:spcPts val="338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sz="1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78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AD7A-EF26-3147-BA79-37EFBA4EA330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Algebraic Structures(CO4)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371600" y="628650"/>
                <a:ext cx="7143750" cy="3943350"/>
              </a:xfrm>
            </p:spPr>
            <p:txBody>
              <a:bodyPr>
                <a:noAutofit/>
              </a:bodyPr>
              <a:lstStyle/>
              <a:p>
                <a:pPr marL="335756" indent="-335756" algn="just">
                  <a:spcBef>
                    <a:spcPts val="375"/>
                  </a:spcBef>
                  <a:buClr>
                    <a:schemeClr val="tx2">
                      <a:lumMod val="60000"/>
                      <a:lumOff val="40000"/>
                    </a:schemeClr>
                  </a:buClr>
                  <a:buSzPct val="75000"/>
                  <a:buFont typeface="Wingdings" panose="05000000000000000000" pitchFamily="2" charset="2"/>
                  <a:buChar char=""/>
                  <a:tabLst>
                    <a:tab pos="335756" algn="l"/>
                    <a:tab pos="414338" algn="l"/>
                    <a:tab pos="751285" algn="l"/>
                    <a:tab pos="1088231" algn="l"/>
                    <a:tab pos="1425179" algn="l"/>
                    <a:tab pos="1762125" algn="l"/>
                    <a:tab pos="2099072" algn="l"/>
                    <a:tab pos="2436019" algn="l"/>
                    <a:tab pos="2772966" algn="l"/>
                    <a:tab pos="3109913" algn="l"/>
                    <a:tab pos="3446860" algn="l"/>
                    <a:tab pos="3783806" algn="l"/>
                    <a:tab pos="4120754" algn="l"/>
                    <a:tab pos="4457700" algn="l"/>
                    <a:tab pos="4794647" algn="l"/>
                    <a:tab pos="5131594" algn="l"/>
                    <a:tab pos="5468541" algn="l"/>
                    <a:tab pos="5805488" algn="l"/>
                    <a:tab pos="6142435" algn="l"/>
                    <a:tab pos="6479381" algn="l"/>
                    <a:tab pos="6816329" algn="l"/>
                  </a:tabLst>
                </a:pPr>
                <a:r>
                  <a:rPr lang="en-US" altLang="en-US" sz="1800" dirty="0">
                    <a:latin typeface="+mj-lt"/>
                    <a:cs typeface="Times New Roman" panose="02020603050405020304" pitchFamily="18" charset="0"/>
                  </a:rPr>
                  <a:t>Algebraic Structures: A non empty set S is called algebraic structure </a:t>
                </a:r>
                <a:r>
                  <a:rPr lang="en-US" altLang="en-US" sz="1800" dirty="0" err="1">
                    <a:latin typeface="+mj-lt"/>
                    <a:cs typeface="Times New Roman" panose="02020603050405020304" pitchFamily="18" charset="0"/>
                  </a:rPr>
                  <a:t>wrt</a:t>
                </a:r>
                <a:r>
                  <a:rPr lang="en-US" altLang="en-US" sz="1800" dirty="0">
                    <a:latin typeface="+mj-lt"/>
                    <a:cs typeface="Times New Roman" panose="02020603050405020304" pitchFamily="18" charset="0"/>
                  </a:rPr>
                  <a:t>  binary operations *, if (a * b)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en-US" sz="1800" dirty="0">
                    <a:latin typeface="+mj-lt"/>
                    <a:cs typeface="Times New Roman" panose="02020603050405020304" pitchFamily="18" charset="0"/>
                  </a:rPr>
                  <a:t> S, for all </a:t>
                </a:r>
                <a:r>
                  <a:rPr lang="en-US" altLang="en-US" sz="1800" dirty="0" err="1">
                    <a:latin typeface="+mj-lt"/>
                    <a:cs typeface="Times New Roman" panose="02020603050405020304" pitchFamily="18" charset="0"/>
                  </a:rPr>
                  <a:t>a,b</a:t>
                </a:r>
                <a:r>
                  <a:rPr lang="en-US" altLang="en-US" sz="1800" dirty="0">
                    <a:latin typeface="+mj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en-US" sz="1800" dirty="0">
                    <a:latin typeface="+mj-lt"/>
                    <a:cs typeface="Times New Roman" panose="02020603050405020304" pitchFamily="18" charset="0"/>
                  </a:rPr>
                  <a:t>S.</a:t>
                </a:r>
              </a:p>
              <a:p>
                <a:pPr marL="335756" indent="-335756" algn="just">
                  <a:spcBef>
                    <a:spcPts val="375"/>
                  </a:spcBef>
                  <a:buClr>
                    <a:schemeClr val="tx2">
                      <a:lumMod val="60000"/>
                      <a:lumOff val="40000"/>
                    </a:schemeClr>
                  </a:buClr>
                  <a:buSzPct val="75000"/>
                  <a:buFont typeface="Wingdings" panose="05000000000000000000" pitchFamily="2" charset="2"/>
                  <a:buChar char=""/>
                  <a:tabLst>
                    <a:tab pos="335756" algn="l"/>
                    <a:tab pos="414338" algn="l"/>
                    <a:tab pos="751285" algn="l"/>
                    <a:tab pos="1088231" algn="l"/>
                    <a:tab pos="1425179" algn="l"/>
                    <a:tab pos="1762125" algn="l"/>
                    <a:tab pos="2099072" algn="l"/>
                    <a:tab pos="2436019" algn="l"/>
                    <a:tab pos="2772966" algn="l"/>
                    <a:tab pos="3109913" algn="l"/>
                    <a:tab pos="3446860" algn="l"/>
                    <a:tab pos="3783806" algn="l"/>
                    <a:tab pos="4120754" algn="l"/>
                    <a:tab pos="4457700" algn="l"/>
                    <a:tab pos="4794647" algn="l"/>
                    <a:tab pos="5131594" algn="l"/>
                    <a:tab pos="5468541" algn="l"/>
                    <a:tab pos="5805488" algn="l"/>
                    <a:tab pos="6142435" algn="l"/>
                    <a:tab pos="6479381" algn="l"/>
                    <a:tab pos="6816329" algn="l"/>
                  </a:tabLst>
                </a:pPr>
                <a:r>
                  <a:rPr lang="en-US" altLang="en-US" sz="1800" dirty="0">
                    <a:latin typeface="+mj-lt"/>
                    <a:cs typeface="Times New Roman" panose="02020603050405020304" pitchFamily="18" charset="0"/>
                  </a:rPr>
                  <a:t>Here * is closure operations on S</a:t>
                </a:r>
              </a:p>
              <a:p>
                <a:pPr marL="335756" indent="-335756" algn="just">
                  <a:spcBef>
                    <a:spcPts val="375"/>
                  </a:spcBef>
                  <a:buClr>
                    <a:schemeClr val="tx2">
                      <a:lumMod val="60000"/>
                      <a:lumOff val="40000"/>
                    </a:schemeClr>
                  </a:buClr>
                  <a:buSzPct val="75000"/>
                  <a:buFont typeface="Wingdings" panose="05000000000000000000" pitchFamily="2" charset="2"/>
                  <a:buChar char=""/>
                  <a:tabLst>
                    <a:tab pos="335756" algn="l"/>
                    <a:tab pos="414338" algn="l"/>
                    <a:tab pos="751285" algn="l"/>
                    <a:tab pos="1088231" algn="l"/>
                    <a:tab pos="1425179" algn="l"/>
                    <a:tab pos="1762125" algn="l"/>
                    <a:tab pos="2099072" algn="l"/>
                    <a:tab pos="2436019" algn="l"/>
                    <a:tab pos="2772966" algn="l"/>
                    <a:tab pos="3109913" algn="l"/>
                    <a:tab pos="3446860" algn="l"/>
                    <a:tab pos="3783806" algn="l"/>
                    <a:tab pos="4120754" algn="l"/>
                    <a:tab pos="4457700" algn="l"/>
                    <a:tab pos="4794647" algn="l"/>
                    <a:tab pos="5131594" algn="l"/>
                    <a:tab pos="5468541" algn="l"/>
                    <a:tab pos="5805488" algn="l"/>
                    <a:tab pos="6142435" algn="l"/>
                    <a:tab pos="6479381" algn="l"/>
                    <a:tab pos="6816329" algn="l"/>
                  </a:tabLst>
                </a:pPr>
                <a:r>
                  <a:rPr lang="pt-BR" sz="1800" dirty="0">
                    <a:latin typeface="+mj-lt"/>
                  </a:rPr>
                  <a:t>Ex: (N, + ),</a:t>
                </a:r>
              </a:p>
              <a:p>
                <a:pPr marL="335756" indent="-335756" algn="just">
                  <a:spcBef>
                    <a:spcPts val="375"/>
                  </a:spcBef>
                  <a:buClr>
                    <a:schemeClr val="tx2">
                      <a:lumMod val="60000"/>
                      <a:lumOff val="40000"/>
                    </a:schemeClr>
                  </a:buClr>
                  <a:buSzPct val="75000"/>
                  <a:buFont typeface="Wingdings" panose="05000000000000000000" pitchFamily="2" charset="2"/>
                  <a:buChar char=""/>
                  <a:tabLst>
                    <a:tab pos="335756" algn="l"/>
                    <a:tab pos="414338" algn="l"/>
                    <a:tab pos="751285" algn="l"/>
                    <a:tab pos="1088231" algn="l"/>
                    <a:tab pos="1425179" algn="l"/>
                    <a:tab pos="1762125" algn="l"/>
                    <a:tab pos="2099072" algn="l"/>
                    <a:tab pos="2436019" algn="l"/>
                    <a:tab pos="2772966" algn="l"/>
                    <a:tab pos="3109913" algn="l"/>
                    <a:tab pos="3446860" algn="l"/>
                    <a:tab pos="3783806" algn="l"/>
                    <a:tab pos="4120754" algn="l"/>
                    <a:tab pos="4457700" algn="l"/>
                    <a:tab pos="4794647" algn="l"/>
                    <a:tab pos="5131594" algn="l"/>
                    <a:tab pos="5468541" algn="l"/>
                    <a:tab pos="5805488" algn="l"/>
                    <a:tab pos="6142435" algn="l"/>
                    <a:tab pos="6479381" algn="l"/>
                    <a:tab pos="6816329" algn="l"/>
                  </a:tabLst>
                </a:pPr>
                <a:r>
                  <a:rPr lang="pt-BR" sz="1800" dirty="0">
                    <a:latin typeface="+mj-lt"/>
                  </a:rPr>
                  <a:t>(Z, +, – )</a:t>
                </a:r>
              </a:p>
              <a:p>
                <a:pPr marL="335756" indent="-335756" algn="just">
                  <a:spcBef>
                    <a:spcPts val="375"/>
                  </a:spcBef>
                  <a:buClr>
                    <a:schemeClr val="tx2">
                      <a:lumMod val="60000"/>
                      <a:lumOff val="40000"/>
                    </a:schemeClr>
                  </a:buClr>
                  <a:buSzPct val="75000"/>
                  <a:buFont typeface="Wingdings" panose="05000000000000000000" pitchFamily="2" charset="2"/>
                  <a:buChar char=""/>
                  <a:tabLst>
                    <a:tab pos="335756" algn="l"/>
                    <a:tab pos="414338" algn="l"/>
                    <a:tab pos="751285" algn="l"/>
                    <a:tab pos="1088231" algn="l"/>
                    <a:tab pos="1425179" algn="l"/>
                    <a:tab pos="1762125" algn="l"/>
                    <a:tab pos="2099072" algn="l"/>
                    <a:tab pos="2436019" algn="l"/>
                    <a:tab pos="2772966" algn="l"/>
                    <a:tab pos="3109913" algn="l"/>
                    <a:tab pos="3446860" algn="l"/>
                    <a:tab pos="3783806" algn="l"/>
                    <a:tab pos="4120754" algn="l"/>
                    <a:tab pos="4457700" algn="l"/>
                    <a:tab pos="4794647" algn="l"/>
                    <a:tab pos="5131594" algn="l"/>
                    <a:tab pos="5468541" algn="l"/>
                    <a:tab pos="5805488" algn="l"/>
                    <a:tab pos="6142435" algn="l"/>
                    <a:tab pos="6479381" algn="l"/>
                    <a:tab pos="6816329" algn="l"/>
                  </a:tabLst>
                </a:pPr>
                <a:r>
                  <a:rPr lang="pt-BR" sz="1800" dirty="0">
                    <a:latin typeface="+mj-lt"/>
                  </a:rPr>
                  <a:t>(R, +, . , – ) are algebraic structures</a:t>
                </a:r>
              </a:p>
              <a:p>
                <a:pPr marL="335756" indent="-335756" algn="just">
                  <a:spcBef>
                    <a:spcPts val="375"/>
                  </a:spcBef>
                  <a:buClr>
                    <a:schemeClr val="tx2">
                      <a:lumMod val="60000"/>
                      <a:lumOff val="40000"/>
                    </a:schemeClr>
                  </a:buClr>
                  <a:buSzPct val="75000"/>
                  <a:buFont typeface="Wingdings" panose="05000000000000000000" pitchFamily="2" charset="2"/>
                  <a:buChar char=""/>
                  <a:tabLst>
                    <a:tab pos="335756" algn="l"/>
                    <a:tab pos="414338" algn="l"/>
                    <a:tab pos="751285" algn="l"/>
                    <a:tab pos="1088231" algn="l"/>
                    <a:tab pos="1425179" algn="l"/>
                    <a:tab pos="1762125" algn="l"/>
                    <a:tab pos="2099072" algn="l"/>
                    <a:tab pos="2436019" algn="l"/>
                    <a:tab pos="2772966" algn="l"/>
                    <a:tab pos="3109913" algn="l"/>
                    <a:tab pos="3446860" algn="l"/>
                    <a:tab pos="3783806" algn="l"/>
                    <a:tab pos="4120754" algn="l"/>
                    <a:tab pos="4457700" algn="l"/>
                    <a:tab pos="4794647" algn="l"/>
                    <a:tab pos="5131594" algn="l"/>
                    <a:tab pos="5468541" algn="l"/>
                    <a:tab pos="5805488" algn="l"/>
                    <a:tab pos="6142435" algn="l"/>
                    <a:tab pos="6479381" algn="l"/>
                    <a:tab pos="6816329" algn="l"/>
                  </a:tabLst>
                </a:pPr>
                <a:endParaRPr lang="en-US" altLang="en-US" sz="17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628650"/>
                <a:ext cx="7143750" cy="3943350"/>
              </a:xfrm>
              <a:blipFill rotWithShape="1">
                <a:blip r:embed="rId3"/>
                <a:stretch>
                  <a:fillRect l="-341" t="-1082" r="-2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39565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123F-2F3D-A245-97A5-06B9B028E24C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</a:rPr>
              <a:t>Continue…(CO4)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857250"/>
            <a:ext cx="8001000" cy="35433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Now, e </a:t>
            </a:r>
            <a:r>
              <a:rPr lang="en-US" altLang="en-US" sz="1600" dirty="0">
                <a:latin typeface="Symbol" panose="05050102010706020507" pitchFamily="18" charset="2"/>
                <a:cs typeface="Arial" panose="020B0604020202020204" pitchFamily="34" charset="0"/>
              </a:rPr>
              <a:t></a:t>
            </a:r>
            <a:r>
              <a:rPr lang="en-US" altLang="en-US" sz="1600" dirty="0">
                <a:cs typeface="Times New Roman" panose="02020603050405020304" pitchFamily="18" charset="0"/>
              </a:rPr>
              <a:t> H,  a </a:t>
            </a:r>
            <a:r>
              <a:rPr lang="en-US" altLang="en-US" sz="1600" dirty="0">
                <a:latin typeface="Symbol" panose="05050102010706020507" pitchFamily="18" charset="2"/>
                <a:cs typeface="Arial" panose="020B0604020202020204" pitchFamily="34" charset="0"/>
              </a:rPr>
              <a:t></a:t>
            </a:r>
            <a:r>
              <a:rPr lang="en-US" altLang="en-US" sz="1600" dirty="0">
                <a:cs typeface="Times New Roman" panose="02020603050405020304" pitchFamily="18" charset="0"/>
              </a:rPr>
              <a:t> H    </a:t>
            </a:r>
            <a:r>
              <a:rPr lang="en-US" altLang="en-US" sz="1600" dirty="0">
                <a:latin typeface="Symbol" panose="05050102010706020507" pitchFamily="18" charset="2"/>
                <a:cs typeface="Arial" panose="020B0604020202020204" pitchFamily="34" charset="0"/>
              </a:rPr>
              <a:t></a:t>
            </a:r>
            <a:r>
              <a:rPr lang="en-US" altLang="en-US" sz="1600" dirty="0">
                <a:cs typeface="Times New Roman" panose="02020603050405020304" pitchFamily="18" charset="0"/>
              </a:rPr>
              <a:t>  e * a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Symbol" panose="05050102010706020507" pitchFamily="18" charset="2"/>
                <a:cs typeface="Arial" panose="020B0604020202020204" pitchFamily="34" charset="0"/>
              </a:rPr>
              <a:t></a:t>
            </a:r>
            <a:r>
              <a:rPr lang="en-US" altLang="en-US" sz="1600" dirty="0">
                <a:cs typeface="Times New Roman" panose="02020603050405020304" pitchFamily="18" charset="0"/>
              </a:rPr>
              <a:t> H</a:t>
            </a:r>
          </a:p>
          <a:p>
            <a:pPr marL="0" indent="0">
              <a:lnSpc>
                <a:spcPct val="90000"/>
              </a:lnSpc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                                  </a:t>
            </a:r>
            <a:r>
              <a:rPr lang="en-US" altLang="en-US" sz="1600" dirty="0">
                <a:latin typeface="Symbol" panose="05050102010706020507" pitchFamily="18" charset="2"/>
                <a:cs typeface="Arial" panose="020B0604020202020204" pitchFamily="34" charset="0"/>
              </a:rPr>
              <a:t></a:t>
            </a:r>
            <a:r>
              <a:rPr lang="en-US" altLang="en-US" sz="1600" dirty="0">
                <a:cs typeface="Times New Roman" panose="02020603050405020304" pitchFamily="18" charset="0"/>
              </a:rPr>
              <a:t>     a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cs typeface="Times New Roman" panose="02020603050405020304" pitchFamily="18" charset="0"/>
              </a:rPr>
              <a:t>    </a:t>
            </a:r>
            <a:r>
              <a:rPr lang="en-US" altLang="en-US" sz="1600" dirty="0">
                <a:latin typeface="Symbol" panose="05050102010706020507" pitchFamily="18" charset="2"/>
                <a:cs typeface="Arial" panose="020B0604020202020204" pitchFamily="34" charset="0"/>
              </a:rPr>
              <a:t></a:t>
            </a:r>
            <a:r>
              <a:rPr lang="en-US" altLang="en-US" sz="1600" dirty="0">
                <a:cs typeface="Times New Roman" panose="02020603050405020304" pitchFamily="18" charset="0"/>
              </a:rPr>
              <a:t> H</a:t>
            </a:r>
            <a:endParaRPr lang="en-US" altLang="en-US" sz="1600" dirty="0">
              <a:latin typeface="Symbol" panose="05050102010706020507" pitchFamily="18" charset="2"/>
            </a:endParaRP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Symbol" panose="05050102010706020507" pitchFamily="18" charset="2"/>
              </a:rPr>
              <a:t></a:t>
            </a:r>
            <a:r>
              <a:rPr lang="en-US" altLang="en-US" sz="1600" dirty="0"/>
              <a:t>  Each </a:t>
            </a:r>
            <a:r>
              <a:rPr lang="en-US" altLang="en-US" sz="1600" b="1" dirty="0"/>
              <a:t>element of H  has inverse </a:t>
            </a:r>
            <a:r>
              <a:rPr lang="en-US" altLang="en-US" sz="1600" dirty="0"/>
              <a:t>in H.</a:t>
            </a:r>
          </a:p>
          <a:p>
            <a:pPr marL="0" indent="0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/>
              <a:t>            Further, </a:t>
            </a:r>
            <a:r>
              <a:rPr lang="en-US" altLang="en-US" sz="1600" dirty="0">
                <a:cs typeface="Times New Roman" panose="02020603050405020304" pitchFamily="18" charset="0"/>
              </a:rPr>
              <a:t>a </a:t>
            </a:r>
            <a:r>
              <a:rPr lang="en-US" altLang="en-US" sz="1600" dirty="0">
                <a:latin typeface="Symbol" panose="05050102010706020507" pitchFamily="18" charset="2"/>
                <a:cs typeface="Arial" panose="020B0604020202020204" pitchFamily="34" charset="0"/>
              </a:rPr>
              <a:t></a:t>
            </a:r>
            <a:r>
              <a:rPr lang="en-US" altLang="en-US" sz="1600" dirty="0">
                <a:cs typeface="Times New Roman" panose="02020603050405020304" pitchFamily="18" charset="0"/>
              </a:rPr>
              <a:t> H,  b </a:t>
            </a:r>
            <a:r>
              <a:rPr lang="en-US" altLang="en-US" sz="1600" dirty="0">
                <a:latin typeface="Symbol" panose="05050102010706020507" pitchFamily="18" charset="2"/>
                <a:cs typeface="Arial" panose="020B0604020202020204" pitchFamily="34" charset="0"/>
              </a:rPr>
              <a:t></a:t>
            </a:r>
            <a:r>
              <a:rPr lang="en-US" altLang="en-US" sz="1600" dirty="0">
                <a:cs typeface="Times New Roman" panose="02020603050405020304" pitchFamily="18" charset="0"/>
              </a:rPr>
              <a:t> H  </a:t>
            </a:r>
            <a:r>
              <a:rPr lang="en-US" altLang="en-US" sz="1600" dirty="0">
                <a:latin typeface="Symbol" panose="05050102010706020507" pitchFamily="18" charset="2"/>
                <a:cs typeface="Arial" panose="020B0604020202020204" pitchFamily="34" charset="0"/>
              </a:rPr>
              <a:t></a:t>
            </a:r>
            <a:r>
              <a:rPr lang="en-US" altLang="en-US" sz="1600" dirty="0">
                <a:cs typeface="Times New Roman" panose="02020603050405020304" pitchFamily="18" charset="0"/>
              </a:rPr>
              <a:t> a </a:t>
            </a:r>
            <a:r>
              <a:rPr lang="en-US" altLang="en-US" sz="1600" dirty="0">
                <a:latin typeface="Symbol" panose="05050102010706020507" pitchFamily="18" charset="2"/>
                <a:cs typeface="Arial" panose="020B0604020202020204" pitchFamily="34" charset="0"/>
              </a:rPr>
              <a:t></a:t>
            </a:r>
            <a:r>
              <a:rPr lang="en-US" altLang="en-US" sz="1600" dirty="0">
                <a:cs typeface="Times New Roman" panose="02020603050405020304" pitchFamily="18" charset="0"/>
              </a:rPr>
              <a:t> H,  b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Symbol" panose="05050102010706020507" pitchFamily="18" charset="2"/>
                <a:cs typeface="Arial" panose="020B0604020202020204" pitchFamily="34" charset="0"/>
              </a:rPr>
              <a:t></a:t>
            </a:r>
            <a:r>
              <a:rPr lang="en-US" altLang="en-US" sz="1600" dirty="0">
                <a:cs typeface="Times New Roman" panose="02020603050405020304" pitchFamily="18" charset="0"/>
              </a:rPr>
              <a:t> H </a:t>
            </a:r>
          </a:p>
          <a:p>
            <a:pPr marL="0" indent="0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Arial" panose="020B0604020202020204" pitchFamily="34" charset="0"/>
              </a:rPr>
              <a:t>            </a:t>
            </a:r>
            <a:r>
              <a:rPr lang="en-US" altLang="en-US" sz="1600" dirty="0">
                <a:latin typeface="Symbol" panose="05050102010706020507" pitchFamily="18" charset="2"/>
                <a:cs typeface="Arial" panose="020B0604020202020204" pitchFamily="34" charset="0"/>
              </a:rPr>
              <a:t></a:t>
            </a:r>
            <a:r>
              <a:rPr lang="en-US" altLang="en-US" sz="1600" dirty="0">
                <a:cs typeface="Times New Roman" panose="02020603050405020304" pitchFamily="18" charset="0"/>
              </a:rPr>
              <a:t> a * (b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cs typeface="Times New Roman" panose="02020603050405020304" pitchFamily="18" charset="0"/>
              </a:rPr>
              <a:t>)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Symbol" panose="05050102010706020507" pitchFamily="18" charset="2"/>
                <a:cs typeface="Arial" panose="020B0604020202020204" pitchFamily="34" charset="0"/>
              </a:rPr>
              <a:t></a:t>
            </a:r>
            <a:r>
              <a:rPr lang="en-US" altLang="en-US" sz="1600" dirty="0">
                <a:cs typeface="Times New Roman" panose="02020603050405020304" pitchFamily="18" charset="0"/>
              </a:rPr>
              <a:t> H. </a:t>
            </a:r>
          </a:p>
          <a:p>
            <a:pPr marL="0" indent="0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Arial" panose="020B0604020202020204" pitchFamily="34" charset="0"/>
              </a:rPr>
              <a:t>            </a:t>
            </a:r>
            <a:r>
              <a:rPr lang="en-US" altLang="en-US" sz="1600" dirty="0">
                <a:latin typeface="Symbol" panose="05050102010706020507" pitchFamily="18" charset="2"/>
                <a:cs typeface="Arial" panose="020B0604020202020204" pitchFamily="34" charset="0"/>
              </a:rPr>
              <a:t></a:t>
            </a:r>
            <a:r>
              <a:rPr lang="en-US" altLang="en-US" sz="1600" dirty="0">
                <a:cs typeface="Times New Roman" panose="02020603050405020304" pitchFamily="18" charset="0"/>
              </a:rPr>
              <a:t> a * b </a:t>
            </a:r>
            <a:r>
              <a:rPr lang="en-US" altLang="en-US" sz="1600" dirty="0">
                <a:latin typeface="Symbol" panose="05050102010706020507" pitchFamily="18" charset="2"/>
                <a:cs typeface="Arial" panose="020B0604020202020204" pitchFamily="34" charset="0"/>
              </a:rPr>
              <a:t></a:t>
            </a:r>
            <a:r>
              <a:rPr lang="en-US" altLang="en-US" sz="1600" dirty="0">
                <a:cs typeface="Times New Roman" panose="02020603050405020304" pitchFamily="18" charset="0"/>
              </a:rPr>
              <a:t> H.</a:t>
            </a:r>
          </a:p>
          <a:p>
            <a:pPr marL="0" indent="0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/>
              <a:t>            </a:t>
            </a:r>
            <a:r>
              <a:rPr lang="en-US" altLang="en-US" sz="1600" dirty="0">
                <a:latin typeface="Symbol" panose="05050102010706020507" pitchFamily="18" charset="2"/>
              </a:rPr>
              <a:t></a:t>
            </a:r>
            <a:r>
              <a:rPr lang="en-US" altLang="en-US" sz="1600" dirty="0"/>
              <a:t> H is </a:t>
            </a:r>
            <a:r>
              <a:rPr lang="en-US" altLang="en-US" sz="1600" b="1" dirty="0"/>
              <a:t>closed</a:t>
            </a:r>
            <a:r>
              <a:rPr lang="en-US" altLang="en-US" sz="1600" dirty="0"/>
              <a:t> w.r.t   *</a:t>
            </a:r>
            <a:r>
              <a:rPr lang="en-US" altLang="en-US" sz="1600" dirty="0">
                <a:cs typeface="Times New Roman" panose="02020603050405020304" pitchFamily="18" charset="0"/>
              </a:rPr>
              <a:t> .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Finally, Let a, b, c </a:t>
            </a:r>
            <a:r>
              <a:rPr lang="en-US" altLang="en-US" sz="1600" dirty="0">
                <a:latin typeface="Symbol" panose="05050102010706020507" pitchFamily="18" charset="2"/>
                <a:cs typeface="Arial" panose="020B0604020202020204" pitchFamily="34" charset="0"/>
              </a:rPr>
              <a:t></a:t>
            </a:r>
            <a:r>
              <a:rPr lang="en-US" altLang="en-US" sz="1600" dirty="0">
                <a:cs typeface="Times New Roman" panose="02020603050405020304" pitchFamily="18" charset="0"/>
              </a:rPr>
              <a:t> H</a:t>
            </a:r>
          </a:p>
          <a:p>
            <a:pPr marL="0" indent="0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               </a:t>
            </a:r>
            <a:r>
              <a:rPr lang="en-US" altLang="en-US" sz="1600" dirty="0">
                <a:latin typeface="Symbol" panose="05050102010706020507" pitchFamily="18" charset="2"/>
                <a:cs typeface="Arial" panose="020B0604020202020204" pitchFamily="34" charset="0"/>
              </a:rPr>
              <a:t></a:t>
            </a:r>
            <a:r>
              <a:rPr lang="en-US" altLang="en-US" sz="1600" dirty="0">
                <a:cs typeface="Arial" panose="020B0604020202020204" pitchFamily="34" charset="0"/>
              </a:rPr>
              <a:t> a, b, c </a:t>
            </a:r>
            <a:r>
              <a:rPr lang="en-US" altLang="en-US" sz="1600" dirty="0">
                <a:latin typeface="Symbol" panose="05050102010706020507" pitchFamily="18" charset="2"/>
                <a:cs typeface="Arial" panose="020B0604020202020204" pitchFamily="34" charset="0"/>
              </a:rPr>
              <a:t></a:t>
            </a:r>
            <a:r>
              <a:rPr lang="en-US" altLang="en-US" sz="1600" dirty="0">
                <a:cs typeface="Times New Roman" panose="02020603050405020304" pitchFamily="18" charset="0"/>
              </a:rPr>
              <a:t> G  ( since H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</a:t>
            </a:r>
            <a:r>
              <a:rPr lang="en-US" altLang="en-US" sz="1600" dirty="0">
                <a:cs typeface="Times New Roman" panose="02020603050405020304" pitchFamily="18" charset="0"/>
              </a:rPr>
              <a:t> G )</a:t>
            </a:r>
          </a:p>
          <a:p>
            <a:pPr marL="0" indent="0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               </a:t>
            </a:r>
            <a:r>
              <a:rPr lang="en-US" altLang="en-US" sz="1600" dirty="0">
                <a:latin typeface="Symbol" panose="05050102010706020507" pitchFamily="18" charset="2"/>
                <a:cs typeface="Arial" panose="020B0604020202020204" pitchFamily="34" charset="0"/>
              </a:rPr>
              <a:t></a:t>
            </a:r>
            <a:r>
              <a:rPr lang="en-US" altLang="en-US" sz="1600" dirty="0">
                <a:cs typeface="Arial" panose="020B0604020202020204" pitchFamily="34" charset="0"/>
              </a:rPr>
              <a:t> (</a:t>
            </a:r>
            <a:r>
              <a:rPr lang="en-US" altLang="en-US" sz="1600" dirty="0">
                <a:cs typeface="Times New Roman" panose="02020603050405020304" pitchFamily="18" charset="0"/>
              </a:rPr>
              <a:t>a * b) * c = a * (b * c) </a:t>
            </a:r>
          </a:p>
          <a:p>
            <a:pPr marL="0" indent="0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/>
              <a:t>              </a:t>
            </a:r>
            <a:r>
              <a:rPr lang="en-US" altLang="en-US" sz="1600" dirty="0">
                <a:latin typeface="Symbol" panose="05050102010706020507" pitchFamily="18" charset="2"/>
              </a:rPr>
              <a:t></a:t>
            </a:r>
            <a:r>
              <a:rPr lang="en-US" altLang="en-US" sz="1600" dirty="0"/>
              <a:t> </a:t>
            </a:r>
            <a:r>
              <a:rPr lang="en-US" altLang="en-US" sz="1600" b="1" dirty="0"/>
              <a:t>* is associative in H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/>
              <a:t>Hence, H is a subgroup of G.</a:t>
            </a:r>
          </a:p>
        </p:txBody>
      </p:sp>
    </p:spTree>
    <p:extLst>
      <p:ext uri="{BB962C8B-B14F-4D97-AF65-F5344CB8AC3E}">
        <p14:creationId xmlns:p14="http://schemas.microsoft.com/office/powerpoint/2010/main" val="19852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ED5C-E3D4-D141-8F76-7E219AF6C715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3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0" name="Rectangle 1"/>
          <p:cNvSpPr>
            <a:spLocks noGrp="1" noChangeArrowheads="1"/>
          </p:cNvSpPr>
          <p:nvPr>
            <p:ph type="title"/>
          </p:nvPr>
        </p:nvSpPr>
        <p:spPr>
          <a:xfrm>
            <a:off x="1371600" y="3486150"/>
            <a:ext cx="7772400" cy="857250"/>
          </a:xfrm>
        </p:spPr>
        <p:txBody>
          <a:bodyPr>
            <a:normAutofit/>
          </a:bodyPr>
          <a:lstStyle/>
          <a:p>
            <a:pPr algn="l"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en-US" dirty="0"/>
              <a:t>Note:    a</a:t>
            </a:r>
            <a:r>
              <a:rPr lang="en-US" altLang="en-US" baseline="30000" dirty="0"/>
              <a:t>2</a:t>
            </a:r>
            <a:r>
              <a:rPr lang="en-US" altLang="en-US" dirty="0"/>
              <a:t>  = a * a</a:t>
            </a:r>
            <a:br>
              <a:rPr lang="en-US" altLang="en-US" dirty="0"/>
            </a:br>
            <a:r>
              <a:rPr lang="en-US" altLang="en-US" dirty="0"/>
              <a:t>              a</a:t>
            </a:r>
            <a:r>
              <a:rPr lang="en-US" altLang="en-US" baseline="30000" dirty="0"/>
              <a:t>3</a:t>
            </a:r>
            <a:r>
              <a:rPr lang="en-US" altLang="en-US" dirty="0"/>
              <a:t>  = a * a * a    etc.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1371600" y="628650"/>
            <a:ext cx="7315200" cy="2715517"/>
          </a:xfrm>
        </p:spPr>
        <p:txBody>
          <a:bodyPr>
            <a:normAutofit/>
          </a:bodyPr>
          <a:lstStyle/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b="1" dirty="0">
                <a:cs typeface="Times New Roman" panose="02020603050405020304" pitchFamily="18" charset="0"/>
              </a:rPr>
              <a:t>Theorem :In a group (G, *),   if   (a * b)</a:t>
            </a:r>
            <a:r>
              <a:rPr lang="en-US" altLang="en-US" sz="1600" b="1" baseline="30000" dirty="0">
                <a:cs typeface="Times New Roman" panose="02020603050405020304" pitchFamily="18" charset="0"/>
              </a:rPr>
              <a:t>2</a:t>
            </a:r>
            <a:r>
              <a:rPr lang="en-US" altLang="en-US" sz="1600" b="1" dirty="0">
                <a:cs typeface="Times New Roman" panose="02020603050405020304" pitchFamily="18" charset="0"/>
              </a:rPr>
              <a:t> = a</a:t>
            </a:r>
            <a:r>
              <a:rPr lang="en-US" altLang="en-US" sz="1600" b="1" baseline="30000" dirty="0">
                <a:cs typeface="Times New Roman" panose="02020603050405020304" pitchFamily="18" charset="0"/>
              </a:rPr>
              <a:t>2</a:t>
            </a:r>
            <a:r>
              <a:rPr lang="en-US" altLang="en-US" sz="1600" b="1" dirty="0">
                <a:cs typeface="Times New Roman" panose="02020603050405020304" pitchFamily="18" charset="0"/>
              </a:rPr>
              <a:t> * b</a:t>
            </a:r>
            <a:r>
              <a:rPr lang="en-US" altLang="en-US" sz="1600" b="1" baseline="30000" dirty="0">
                <a:cs typeface="Times New Roman" panose="02020603050405020304" pitchFamily="18" charset="0"/>
              </a:rPr>
              <a:t>2</a:t>
            </a:r>
            <a:r>
              <a:rPr lang="en-US" altLang="en-US" sz="1600" b="1" dirty="0">
                <a:cs typeface="Times New Roman" panose="02020603050405020304" pitchFamily="18" charset="0"/>
              </a:rPr>
              <a:t>     </a:t>
            </a:r>
            <a:r>
              <a:rPr lang="en-US" altLang="en-US" sz="1600" b="1" dirty="0">
                <a:latin typeface="Symbol" panose="05050102010706020507" pitchFamily="18" charset="2"/>
                <a:cs typeface="Times New Roman" panose="02020603050405020304" pitchFamily="18" charset="0"/>
              </a:rPr>
              <a:t></a:t>
            </a:r>
            <a:r>
              <a:rPr lang="en-US" altLang="en-US" sz="1600" b="1" dirty="0">
                <a:cs typeface="Times New Roman" panose="02020603050405020304" pitchFamily="18" charset="0"/>
              </a:rPr>
              <a:t>a , b </a:t>
            </a:r>
            <a:r>
              <a:rPr lang="en-US" altLang="en-US" sz="1600" b="1" dirty="0">
                <a:latin typeface="Symbol" panose="05050102010706020507" pitchFamily="18" charset="2"/>
                <a:cs typeface="Times New Roman" panose="02020603050405020304" pitchFamily="18" charset="0"/>
              </a:rPr>
              <a:t></a:t>
            </a:r>
            <a:r>
              <a:rPr lang="en-US" altLang="en-US" sz="1600" b="1" dirty="0">
                <a:cs typeface="Times New Roman" panose="02020603050405020304" pitchFamily="18" charset="0"/>
              </a:rPr>
              <a:t> G  then show that G is abelian group.</a:t>
            </a:r>
          </a:p>
          <a:p>
            <a:pPr marL="0" indent="0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sz="16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b="1" dirty="0"/>
              <a:t>Proof</a:t>
            </a:r>
            <a:r>
              <a:rPr lang="en-US" altLang="en-US" sz="1600" dirty="0"/>
              <a:t>:  Given that  </a:t>
            </a:r>
            <a:r>
              <a:rPr lang="en-US" altLang="en-US" sz="1600" dirty="0">
                <a:cs typeface="Times New Roman" panose="02020603050405020304" pitchFamily="18" charset="0"/>
              </a:rPr>
              <a:t>(a * b)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 = a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 * b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    		    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</a:t>
            </a:r>
            <a:r>
              <a:rPr lang="en-US" altLang="en-US" sz="1600" dirty="0">
                <a:cs typeface="Times New Roman" panose="02020603050405020304" pitchFamily="18" charset="0"/>
              </a:rPr>
              <a:t> (a * b) * (a * b) =  (a * a )* (b * b) 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        	    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</a:t>
            </a:r>
            <a:r>
              <a:rPr lang="en-US" altLang="en-US" sz="1600" dirty="0">
                <a:cs typeface="Times New Roman" panose="02020603050405020304" pitchFamily="18" charset="0"/>
              </a:rPr>
              <a:t> a *( b * a )* b =  a * (a * b) * b   ( By associative law)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              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</a:t>
            </a:r>
            <a:r>
              <a:rPr lang="en-US" altLang="en-US" sz="1600" dirty="0">
                <a:cs typeface="Times New Roman" panose="02020603050405020304" pitchFamily="18" charset="0"/>
              </a:rPr>
              <a:t> ( b * a )* b =   (a * b) * b       ( By left cancellation law)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		     </a:t>
            </a:r>
            <a:r>
              <a:rPr lang="en-US" altLang="en-US" sz="1600" dirty="0">
                <a:cs typeface="Times New Roman" panose="02020603050405020304" pitchFamily="18" charset="0"/>
              </a:rPr>
              <a:t> ( b * a ) =   (a * b)        ( By right cancellation law)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		   Hence, G is abelian group.</a:t>
            </a:r>
          </a:p>
          <a:p>
            <a:pPr marL="0" indent="0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sz="1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40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C4B6-0153-424D-83C9-001ED3B6BFC5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Modulo systems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1314450" y="628650"/>
            <a:ext cx="7467600" cy="3086100"/>
          </a:xfrm>
        </p:spPr>
        <p:txBody>
          <a:bodyPr>
            <a:noAutofit/>
          </a:bodyPr>
          <a:lstStyle/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b="1" u="sng" dirty="0"/>
              <a:t>Addition modulo m</a:t>
            </a:r>
            <a:r>
              <a:rPr lang="en-US" altLang="en-US" sz="1800" b="1" dirty="0"/>
              <a:t>  (  +</a:t>
            </a:r>
            <a:r>
              <a:rPr lang="en-US" altLang="en-US" sz="1800" b="1" baseline="-25000" dirty="0"/>
              <a:t>m </a:t>
            </a:r>
            <a:r>
              <a:rPr lang="en-US" altLang="en-US" sz="1800" b="1" dirty="0"/>
              <a:t>)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let  m is a positive integer. For any two positive integers a and b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  a  </a:t>
            </a:r>
            <a:r>
              <a:rPr lang="en-US" altLang="en-US" sz="1800" dirty="0"/>
              <a:t>+</a:t>
            </a:r>
            <a:r>
              <a:rPr lang="en-US" altLang="en-US" sz="1800" baseline="-25000" dirty="0"/>
              <a:t>m  </a:t>
            </a:r>
            <a:r>
              <a:rPr lang="en-US" altLang="en-US" sz="1800" dirty="0">
                <a:cs typeface="Times New Roman" panose="02020603050405020304" pitchFamily="18" charset="0"/>
              </a:rPr>
              <a:t>b  =   a + b    if   a + b &lt; m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  a  </a:t>
            </a:r>
            <a:r>
              <a:rPr lang="en-US" altLang="en-US" sz="1800" dirty="0"/>
              <a:t>+</a:t>
            </a:r>
            <a:r>
              <a:rPr lang="en-US" altLang="en-US" sz="1800" baseline="-25000" dirty="0"/>
              <a:t>m  </a:t>
            </a:r>
            <a:r>
              <a:rPr lang="en-US" altLang="en-US" sz="1800" dirty="0">
                <a:cs typeface="Times New Roman" panose="02020603050405020304" pitchFamily="18" charset="0"/>
              </a:rPr>
              <a:t>b  =      r        if   a + b </a:t>
            </a:r>
            <a:r>
              <a:rPr lang="en-US" altLang="en-US" sz="1800" dirty="0">
                <a:latin typeface="Symbol" panose="05050102010706020507" pitchFamily="18" charset="2"/>
                <a:cs typeface="Times New Roman" panose="02020603050405020304" pitchFamily="18" charset="0"/>
              </a:rPr>
              <a:t></a:t>
            </a:r>
            <a:r>
              <a:rPr lang="en-US" altLang="en-US" sz="1800" dirty="0">
                <a:cs typeface="Times New Roman" panose="02020603050405020304" pitchFamily="18" charset="0"/>
              </a:rPr>
              <a:t> m    where  r is the remainder obtained   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                                                                      by dividing (</a:t>
            </a:r>
            <a:r>
              <a:rPr lang="en-US" altLang="en-US" sz="1800" dirty="0" err="1">
                <a:cs typeface="Times New Roman" panose="02020603050405020304" pitchFamily="18" charset="0"/>
              </a:rPr>
              <a:t>a+b</a:t>
            </a:r>
            <a:r>
              <a:rPr lang="en-US" altLang="en-US" sz="1800" dirty="0">
                <a:cs typeface="Times New Roman" panose="02020603050405020304" pitchFamily="18" charset="0"/>
              </a:rPr>
              <a:t>) with m.</a:t>
            </a:r>
          </a:p>
          <a:p>
            <a:pPr marL="0" indent="0">
              <a:spcBef>
                <a:spcPts val="300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b="1" u="sng" dirty="0">
                <a:cs typeface="Times New Roman" panose="02020603050405020304" pitchFamily="18" charset="0"/>
              </a:rPr>
              <a:t>Multiplication modulo p</a:t>
            </a:r>
            <a:r>
              <a:rPr lang="en-US" altLang="en-US" sz="1800" b="1" dirty="0">
                <a:cs typeface="Times New Roman" panose="02020603050405020304" pitchFamily="18" charset="0"/>
              </a:rPr>
              <a:t>   ( </a:t>
            </a:r>
            <a:r>
              <a:rPr lang="en-US" altLang="en-US" sz="1800" b="1" dirty="0">
                <a:latin typeface="Symbol" panose="05050102010706020507" pitchFamily="18" charset="2"/>
              </a:rPr>
              <a:t></a:t>
            </a:r>
            <a:r>
              <a:rPr lang="en-US" altLang="en-US" sz="1800" b="1" baseline="-25000" dirty="0"/>
              <a:t>p </a:t>
            </a:r>
            <a:r>
              <a:rPr lang="en-US" altLang="en-US" sz="1800" b="1" dirty="0"/>
              <a:t>)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let  p is a positive integer. For any two positive integers a and b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  a  </a:t>
            </a:r>
            <a:r>
              <a:rPr lang="en-US" altLang="en-US" sz="1800" dirty="0">
                <a:latin typeface="Symbol" panose="05050102010706020507" pitchFamily="18" charset="2"/>
              </a:rPr>
              <a:t></a:t>
            </a:r>
            <a:r>
              <a:rPr lang="en-US" altLang="en-US" sz="1800" baseline="-25000" dirty="0"/>
              <a:t>p  </a:t>
            </a:r>
            <a:r>
              <a:rPr lang="en-US" altLang="en-US" sz="1800" dirty="0">
                <a:cs typeface="Times New Roman" panose="02020603050405020304" pitchFamily="18" charset="0"/>
              </a:rPr>
              <a:t>b  =   a b        if   a b &lt; p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  a  </a:t>
            </a:r>
            <a:r>
              <a:rPr lang="en-US" altLang="en-US" sz="1800" baseline="-25000" dirty="0"/>
              <a:t> </a:t>
            </a:r>
            <a:r>
              <a:rPr lang="en-US" altLang="en-US" sz="1800" dirty="0">
                <a:latin typeface="Symbol" panose="05050102010706020507" pitchFamily="18" charset="2"/>
              </a:rPr>
              <a:t></a:t>
            </a:r>
            <a:r>
              <a:rPr lang="en-US" altLang="en-US" sz="1800" baseline="-25000" dirty="0"/>
              <a:t>p  </a:t>
            </a:r>
            <a:r>
              <a:rPr lang="en-US" altLang="en-US" sz="1800" dirty="0">
                <a:cs typeface="Times New Roman" panose="02020603050405020304" pitchFamily="18" charset="0"/>
              </a:rPr>
              <a:t>b  =      r        if   a b </a:t>
            </a:r>
            <a:r>
              <a:rPr lang="en-US" altLang="en-US" sz="1800" dirty="0">
                <a:latin typeface="Symbol" panose="05050102010706020507" pitchFamily="18" charset="2"/>
                <a:cs typeface="Times New Roman" panose="02020603050405020304" pitchFamily="18" charset="0"/>
              </a:rPr>
              <a:t></a:t>
            </a:r>
            <a:r>
              <a:rPr lang="en-US" altLang="en-US" sz="1800" dirty="0">
                <a:cs typeface="Times New Roman" panose="02020603050405020304" pitchFamily="18" charset="0"/>
              </a:rPr>
              <a:t> p    where  r is the remainder obtained   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                                                                      by dividing (ab) with p.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Ex.  3 </a:t>
            </a:r>
            <a:r>
              <a:rPr lang="en-US" altLang="en-US" sz="1800" baseline="-25000" dirty="0"/>
              <a:t> </a:t>
            </a:r>
            <a:r>
              <a:rPr lang="en-US" altLang="en-US" sz="1800" dirty="0">
                <a:latin typeface="Symbol" panose="05050102010706020507" pitchFamily="18" charset="2"/>
              </a:rPr>
              <a:t></a:t>
            </a:r>
            <a:r>
              <a:rPr lang="en-US" altLang="en-US" sz="1800" baseline="-25000" dirty="0"/>
              <a:t>5</a:t>
            </a:r>
            <a:r>
              <a:rPr lang="en-US" altLang="en-US" sz="1800" dirty="0"/>
              <a:t>  4  = 2    ,      5</a:t>
            </a:r>
            <a:r>
              <a:rPr lang="en-US" altLang="en-US" sz="1800" baseline="-25000" dirty="0"/>
              <a:t>   </a:t>
            </a:r>
            <a:r>
              <a:rPr lang="en-US" altLang="en-US" sz="1800" dirty="0">
                <a:latin typeface="Symbol" panose="05050102010706020507" pitchFamily="18" charset="2"/>
              </a:rPr>
              <a:t></a:t>
            </a:r>
            <a:r>
              <a:rPr lang="en-US" altLang="en-US" sz="1800" baseline="-25000" dirty="0"/>
              <a:t>5</a:t>
            </a:r>
            <a:r>
              <a:rPr lang="en-US" altLang="en-US" sz="1800" dirty="0"/>
              <a:t>  4  = 0       ,    2 </a:t>
            </a:r>
            <a:r>
              <a:rPr lang="en-US" altLang="en-US" sz="1800" baseline="-25000" dirty="0"/>
              <a:t>  </a:t>
            </a:r>
            <a:r>
              <a:rPr lang="en-US" altLang="en-US" sz="1800" dirty="0">
                <a:latin typeface="Symbol" panose="05050102010706020507" pitchFamily="18" charset="2"/>
              </a:rPr>
              <a:t></a:t>
            </a:r>
            <a:r>
              <a:rPr lang="en-US" altLang="en-US" sz="1800" baseline="-25000" dirty="0"/>
              <a:t>5</a:t>
            </a:r>
            <a:r>
              <a:rPr lang="en-US" altLang="en-US" sz="1800" dirty="0"/>
              <a:t>  2  = 4 </a:t>
            </a:r>
          </a:p>
          <a:p>
            <a:pPr marL="0" indent="0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5880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CC39-2ED0-2848-A11A-08FE22A585B4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Modulo (+</a:t>
            </a:r>
            <a:r>
              <a:rPr lang="en-I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57250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IN" altLang="en-US" dirty="0"/>
              <a:t>The set G = {0,1,2,3,4,5} is a group with respect to addition modulo 6. 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1600200" y="1085850"/>
            <a:ext cx="6743700" cy="3086100"/>
          </a:xfrm>
        </p:spPr>
        <p:txBody>
          <a:bodyPr>
            <a:normAutofit/>
          </a:bodyPr>
          <a:lstStyle/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composition table of G is 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+</a:t>
            </a:r>
            <a:r>
              <a:rPr lang="en-I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0       1       2      3     4      5   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0          0       1       2      3      4     5 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1</a:t>
            </a:r>
            <a:r>
              <a:rPr lang="en-I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1       2       3      4      5     0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2</a:t>
            </a:r>
            <a:r>
              <a:rPr lang="en-I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3       4      5      0     1  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3          3       4       5      0      1     2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4          4       5       0      1      2     3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5          5       0       1      2      3     4 </a:t>
            </a:r>
          </a:p>
          <a:p>
            <a:pPr marL="0" indent="0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Closure property: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Since all the entries of the composition table are the elements of the given set, the set G is closed under  +</a:t>
            </a:r>
            <a:r>
              <a:rPr lang="en-I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3"/>
          <p:cNvSpPr>
            <a:spLocks noChangeShapeType="1"/>
          </p:cNvSpPr>
          <p:nvPr/>
        </p:nvSpPr>
        <p:spPr bwMode="auto">
          <a:xfrm>
            <a:off x="2857500" y="1371600"/>
            <a:ext cx="1588" cy="188595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en-IN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2114550" y="1600200"/>
            <a:ext cx="3733800" cy="1191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44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57F6-1F53-C641-9F06-A996F67A0EAD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Continue.. 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>
          <a:xfrm>
            <a:off x="1314450" y="742950"/>
            <a:ext cx="6800850" cy="3086100"/>
          </a:xfrm>
        </p:spPr>
        <p:txBody>
          <a:bodyPr>
            <a:normAutofit/>
          </a:bodyPr>
          <a:lstStyle/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Associativity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The binary operation +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 associative in G.</a:t>
            </a:r>
          </a:p>
          <a:p>
            <a:pPr marL="0" indent="0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for ex.   (2 +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+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   = 5 +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3    and</a:t>
            </a:r>
          </a:p>
          <a:p>
            <a:pPr marL="0" indent="0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2 +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( 3 +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4 )  = 2 +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3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Here, The first row of the table coincides with the top row.   The element heading that row , i.e., 0 is the identity element. </a:t>
            </a:r>
          </a:p>
          <a:p>
            <a:pPr marL="0" indent="0">
              <a:spcBef>
                <a:spcPts val="450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4. . </a:t>
            </a:r>
            <a:r>
              <a:rPr lang="en-US" alt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From the composition table, we see that the inverse elements of  0, 1, 2, 3, 4. 5  are  0, 5, 4, 3, 2, 1   respectively.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Commutativity:  The corresponding rows and columns of the table are identical. Therefore the binary operation  +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is commutative.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Hence, (G, +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is an abelian group.</a:t>
            </a:r>
          </a:p>
        </p:txBody>
      </p:sp>
    </p:spTree>
    <p:extLst>
      <p:ext uri="{BB962C8B-B14F-4D97-AF65-F5344CB8AC3E}">
        <p14:creationId xmlns:p14="http://schemas.microsoft.com/office/powerpoint/2010/main" val="242844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312C-38C0-D24F-BD36-D61E3511D41C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25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altLang="en-US" sz="2400" dirty="0">
                <a:cs typeface="Times New Roman" panose="02020603050405020304" pitchFamily="18" charset="0"/>
              </a:rPr>
              <a:t>Multiplication Modulo (</a:t>
            </a:r>
            <a:r>
              <a:rPr lang="en-US" altLang="en-US" sz="2400" dirty="0">
                <a:latin typeface="Symbol" panose="05050102010706020507" pitchFamily="18" charset="2"/>
                <a:cs typeface="Times New Roman" panose="02020603050405020304" pitchFamily="18" charset="0"/>
              </a:rPr>
              <a:t></a:t>
            </a:r>
            <a:r>
              <a:rPr lang="en-IN" altLang="en-US" sz="2400" baseline="-25000" dirty="0">
                <a:cs typeface="Times New Roman" panose="02020603050405020304" pitchFamily="18" charset="0"/>
              </a:rPr>
              <a:t>m</a:t>
            </a:r>
            <a:r>
              <a:rPr lang="en-IN" altLang="en-US" sz="2400" dirty="0">
                <a:cs typeface="Times New Roman" panose="02020603050405020304" pitchFamily="18" charset="0"/>
              </a:rPr>
              <a:t> )</a:t>
            </a:r>
            <a:r>
              <a:rPr lang="en-US" sz="2400" dirty="0">
                <a:solidFill>
                  <a:schemeClr val="tx1"/>
                </a:solidFill>
              </a:rPr>
              <a:t> 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0" name="Rectangle 1"/>
          <p:cNvSpPr>
            <a:spLocks noGrp="1" noChangeArrowheads="1"/>
          </p:cNvSpPr>
          <p:nvPr>
            <p:ph type="title"/>
          </p:nvPr>
        </p:nvSpPr>
        <p:spPr>
          <a:xfrm>
            <a:off x="1371600" y="627460"/>
            <a:ext cx="6800850" cy="515540"/>
          </a:xfrm>
        </p:spPr>
        <p:txBody>
          <a:bodyPr>
            <a:noAutofit/>
          </a:bodyPr>
          <a:lstStyle/>
          <a:p>
            <a:pPr algn="just"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IN" altLang="en-US" dirty="0"/>
              <a:t>The set G = {1,2,3,4,5,6} is a group with respect to multiplication   </a:t>
            </a:r>
            <a:br>
              <a:rPr lang="en-IN" altLang="en-US" dirty="0"/>
            </a:br>
            <a:r>
              <a:rPr lang="en-IN" altLang="en-US" dirty="0"/>
              <a:t>     modulo 7.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371600"/>
            <a:ext cx="7277100" cy="3086100"/>
          </a:xfrm>
        </p:spPr>
        <p:txBody>
          <a:bodyPr>
            <a:normAutofit/>
          </a:bodyPr>
          <a:lstStyle/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b="1" dirty="0">
                <a:cs typeface="Times New Roman" panose="02020603050405020304" pitchFamily="18" charset="0"/>
              </a:rPr>
              <a:t>	</a:t>
            </a:r>
            <a:r>
              <a:rPr lang="en-US" altLang="en-US" dirty="0">
                <a:cs typeface="Times New Roman" panose="02020603050405020304" pitchFamily="18" charset="0"/>
              </a:rPr>
              <a:t>The composition table of G is 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dirty="0">
                <a:cs typeface="Times New Roman" panose="02020603050405020304" pitchFamily="18" charset="0"/>
              </a:rPr>
              <a:t>                    </a:t>
            </a:r>
            <a:r>
              <a:rPr lang="en-US" alt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</a:t>
            </a:r>
            <a:r>
              <a:rPr lang="en-US" altLang="en-US" baseline="-25000" dirty="0">
                <a:cs typeface="Times New Roman" panose="02020603050405020304" pitchFamily="18" charset="0"/>
              </a:rPr>
              <a:t>7 </a:t>
            </a:r>
            <a:r>
              <a:rPr lang="en-US" altLang="en-US" dirty="0">
                <a:cs typeface="Times New Roman" panose="02020603050405020304" pitchFamily="18" charset="0"/>
              </a:rPr>
              <a:t>       1       2      3     4      5      6   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dirty="0"/>
              <a:t>                   1          1       </a:t>
            </a:r>
            <a:r>
              <a:rPr lang="en-US" altLang="en-US" dirty="0">
                <a:cs typeface="Times New Roman" panose="02020603050405020304" pitchFamily="18" charset="0"/>
              </a:rPr>
              <a:t>2</a:t>
            </a:r>
            <a:r>
              <a:rPr lang="en-US" altLang="en-US" dirty="0"/>
              <a:t>      </a:t>
            </a:r>
            <a:r>
              <a:rPr lang="en-US" altLang="en-US" dirty="0">
                <a:cs typeface="Times New Roman" panose="02020603050405020304" pitchFamily="18" charset="0"/>
              </a:rPr>
              <a:t>3      4      5      6 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dirty="0">
                <a:cs typeface="Times New Roman" panose="02020603050405020304" pitchFamily="18" charset="0"/>
              </a:rPr>
              <a:t>                   2</a:t>
            </a:r>
            <a:r>
              <a:rPr lang="en-US" altLang="en-US" baseline="30000" dirty="0">
                <a:cs typeface="Times New Roman" panose="02020603050405020304" pitchFamily="18" charset="0"/>
              </a:rPr>
              <a:t>               </a:t>
            </a:r>
            <a:r>
              <a:rPr lang="en-US" altLang="en-US" dirty="0">
                <a:cs typeface="Times New Roman" panose="02020603050405020304" pitchFamily="18" charset="0"/>
              </a:rPr>
              <a:t>2       4       6      1     3      5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dirty="0">
                <a:cs typeface="Times New Roman" panose="02020603050405020304" pitchFamily="18" charset="0"/>
              </a:rPr>
              <a:t>                   3</a:t>
            </a:r>
            <a:r>
              <a:rPr lang="en-US" altLang="en-US" baseline="30000" dirty="0">
                <a:cs typeface="Times New Roman" panose="02020603050405020304" pitchFamily="18" charset="0"/>
              </a:rPr>
              <a:t>               </a:t>
            </a:r>
            <a:r>
              <a:rPr lang="en-US" altLang="en-US" dirty="0">
                <a:cs typeface="Times New Roman" panose="02020603050405020304" pitchFamily="18" charset="0"/>
              </a:rPr>
              <a:t>3</a:t>
            </a:r>
            <a:r>
              <a:rPr lang="en-US" altLang="en-US" baseline="30000" dirty="0">
                <a:cs typeface="Times New Roman" panose="02020603050405020304" pitchFamily="18" charset="0"/>
              </a:rPr>
              <a:t>           </a:t>
            </a:r>
            <a:r>
              <a:rPr lang="en-US" altLang="en-US" dirty="0">
                <a:cs typeface="Times New Roman" panose="02020603050405020304" pitchFamily="18" charset="0"/>
              </a:rPr>
              <a:t>6       2      5     1      4 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dirty="0">
                <a:cs typeface="Times New Roman" panose="02020603050405020304" pitchFamily="18" charset="0"/>
              </a:rPr>
              <a:t>                   4          4       1       5      2      6     3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dirty="0">
                <a:cs typeface="Times New Roman" panose="02020603050405020304" pitchFamily="18" charset="0"/>
              </a:rPr>
              <a:t>                   5          5       3       1      6      4     2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dirty="0">
                <a:cs typeface="Times New Roman" panose="02020603050405020304" pitchFamily="18" charset="0"/>
              </a:rPr>
              <a:t>                   6          6       5       4      3      2     1 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dirty="0"/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dirty="0"/>
              <a:t>1. </a:t>
            </a:r>
            <a:r>
              <a:rPr lang="en-US" altLang="en-US" u="sng" dirty="0"/>
              <a:t>Closure property: </a:t>
            </a:r>
            <a:r>
              <a:rPr lang="en-US" altLang="en-US" dirty="0"/>
              <a:t>  Since all the entries of the composition table are the elements of the given set, the set G is closed under </a:t>
            </a:r>
            <a:r>
              <a:rPr lang="en-US" alt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</a:t>
            </a:r>
            <a:r>
              <a:rPr lang="en-US" altLang="en-US" baseline="-25000" dirty="0">
                <a:cs typeface="Times New Roman" panose="02020603050405020304" pitchFamily="18" charset="0"/>
              </a:rPr>
              <a:t>7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/>
              <a:t>.</a:t>
            </a:r>
          </a:p>
          <a:p>
            <a:pPr marL="0" indent="0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0" indent="0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0" indent="0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12" name="Line 3"/>
          <p:cNvSpPr>
            <a:spLocks noChangeShapeType="1"/>
          </p:cNvSpPr>
          <p:nvPr/>
        </p:nvSpPr>
        <p:spPr bwMode="auto">
          <a:xfrm>
            <a:off x="2400300" y="1657350"/>
            <a:ext cx="1588" cy="194310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en-IN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 flipV="1">
            <a:off x="1885950" y="1828800"/>
            <a:ext cx="2971800" cy="34289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96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5826-4436-B940-98D8-CB86B3C6455B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26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Continue…(CO4)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>
          <a:xfrm>
            <a:off x="1428750" y="742950"/>
            <a:ext cx="7086600" cy="3086100"/>
          </a:xfrm>
        </p:spPr>
        <p:txBody>
          <a:bodyPr>
            <a:normAutofit/>
          </a:bodyPr>
          <a:lstStyle/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Associativity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The binary operation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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7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associative in G.</a:t>
            </a:r>
          </a:p>
          <a:p>
            <a:pPr marL="0" indent="0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for ex.   (2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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7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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7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  = 6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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7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= 3    and</a:t>
            </a:r>
          </a:p>
          <a:p>
            <a:pPr marL="0" indent="0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2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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7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( 3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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7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4 )  = 2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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7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= 3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Here, The first row of the table coincides with the top row.   The element heading that row , i.e., 1 is the identity element. </a:t>
            </a:r>
          </a:p>
          <a:p>
            <a:pPr marL="0" indent="0">
              <a:spcBef>
                <a:spcPts val="450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From the composition table, we see that the inverse elements of  1, 2, 3, 4, 5 ,6 are  1, 4, 5, 2, 5, 6   respectively.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Commutativity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The corresponding rows and columns of the table are identical. Therefore the binary operation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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7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commutative.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Hence, (G,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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7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an abelian group.</a:t>
            </a:r>
          </a:p>
          <a:p>
            <a:pPr marL="0" indent="0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48DF-6DCC-4B45-A56F-37D1483E7588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27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>
          <a:xfrm>
            <a:off x="1371600" y="571500"/>
            <a:ext cx="7391400" cy="3086100"/>
          </a:xfrm>
        </p:spPr>
        <p:txBody>
          <a:bodyPr>
            <a:noAutofit/>
          </a:bodyPr>
          <a:lstStyle/>
          <a:p>
            <a:pPr marL="335756" indent="-335756"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I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of an element of a group:</a:t>
            </a:r>
          </a:p>
          <a:p>
            <a:pPr marL="335756" indent="-335756"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Let (G, </a:t>
            </a:r>
            <a:r>
              <a:rPr lang="en-I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  a group. Let ‘a’ be an element of  G. The smallest integer n such that a</a:t>
            </a:r>
            <a:r>
              <a:rPr lang="en-IN" alt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 is called order of ‘a’. If no such number exists then the order is infinite.</a:t>
            </a:r>
          </a:p>
          <a:p>
            <a:pPr marL="335756" indent="-335756"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I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of group:</a:t>
            </a:r>
          </a:p>
          <a:p>
            <a:pPr marL="335756" indent="-335756"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The number of elements in a group is called order of group.</a:t>
            </a:r>
          </a:p>
          <a:p>
            <a:pPr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q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Ex: Group of order 1, 2 and 3</a:t>
            </a:r>
          </a:p>
          <a:p>
            <a:pPr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q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sz="1600" dirty="0"/>
              <a:t>G = {1, -1, i, -i} is a group w.r.t multiplication of order 4.</a:t>
            </a:r>
          </a:p>
          <a:p>
            <a:pPr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q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({0,1,2,3,4,5}, +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group of order 6.</a:t>
            </a:r>
          </a:p>
          <a:p>
            <a:pPr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q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n>
                  <a:solidFill>
                    <a:schemeClr val="tx1"/>
                  </a:solidFill>
                </a:ln>
                <a:latin typeface="+mj-lt"/>
                <a:cs typeface="Times New Roman" panose="02020603050405020304" pitchFamily="18" charset="0"/>
              </a:rPr>
              <a:t>G = {1, w, w</a:t>
            </a:r>
            <a:r>
              <a:rPr lang="en-US" altLang="en-US" sz="1600" baseline="30000" dirty="0">
                <a:ln>
                  <a:solidFill>
                    <a:schemeClr val="tx1"/>
                  </a:solidFill>
                </a:ln>
                <a:latin typeface="+mj-lt"/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ln>
                  <a:solidFill>
                    <a:schemeClr val="tx1"/>
                  </a:solidFill>
                </a:ln>
                <a:latin typeface="+mj-lt"/>
                <a:cs typeface="Times New Roman" panose="02020603050405020304" pitchFamily="18" charset="0"/>
              </a:rPr>
              <a:t>} is a group. Find order of its elements.</a:t>
            </a:r>
            <a:endParaRPr lang="en-US" altLang="en-US" sz="1600" dirty="0">
              <a:latin typeface="+mj-lt"/>
              <a:cs typeface="Times New Roman" panose="02020603050405020304" pitchFamily="18" charset="0"/>
            </a:endParaRPr>
          </a:p>
          <a:p>
            <a:pPr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q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I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5756" indent="-335756"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I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5756" indent="-335756"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I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335756" indent="-335756"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I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5756" indent="-335756"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I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5756" indent="-335756" algn="just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I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5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48DF-6DCC-4B45-A56F-37D1483E7588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28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>
          <a:xfrm>
            <a:off x="1371600" y="571500"/>
            <a:ext cx="7391400" cy="3600450"/>
          </a:xfrm>
        </p:spPr>
        <p:txBody>
          <a:bodyPr>
            <a:noAutofit/>
          </a:bodyPr>
          <a:lstStyle/>
          <a:p>
            <a:pPr marL="335756" indent="-335756"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I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Cyclic group:</a:t>
            </a:r>
          </a:p>
          <a:p>
            <a:pPr marL="635794" lvl="1" indent="-335756"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Cyclic groups are groups in which every element is an integral power of some fixed element. </a:t>
            </a:r>
          </a:p>
          <a:p>
            <a:pPr marL="635794" lvl="1" indent="-335756"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group G is called cyclic if for some element 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belongs 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G, every element is   of the form 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alt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n is some integer.</a:t>
            </a:r>
          </a:p>
          <a:p>
            <a:pPr marL="635794" lvl="1" indent="-335756"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{a</a:t>
            </a:r>
            <a:r>
              <a:rPr lang="en-IN" alt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belongs 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Z}</a:t>
            </a:r>
          </a:p>
          <a:p>
            <a:pPr marL="635794" lvl="1" indent="-335756"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and, G = [a],   The element a is called a generator.</a:t>
            </a:r>
          </a:p>
          <a:p>
            <a:pPr marL="635794" lvl="1" indent="-335756"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order of group and order of any element of that group is equal then that element will be the generator of that group.</a:t>
            </a:r>
          </a:p>
          <a:p>
            <a:pPr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q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IN" sz="1600" dirty="0"/>
              <a:t>Cyclic groups are </a:t>
            </a:r>
            <a:r>
              <a:rPr lang="en-IN" sz="1600" dirty="0" err="1"/>
              <a:t>Abelian</a:t>
            </a:r>
            <a:r>
              <a:rPr lang="en-IN" sz="1600" dirty="0"/>
              <a:t>.</a:t>
            </a:r>
          </a:p>
          <a:p>
            <a:pPr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q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is the generator of Cyclic group G then a</a:t>
            </a:r>
            <a:r>
              <a:rPr lang="en-US" alt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also the generator of group G.</a:t>
            </a:r>
          </a:p>
          <a:p>
            <a:pPr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q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 infinite cyclic group, there can be two and only two generators.</a:t>
            </a:r>
          </a:p>
          <a:p>
            <a:pPr marL="335756" indent="-335756"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I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5756" indent="-335756"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I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5756" indent="-335756"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I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5756" indent="-335756"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I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5756" indent="-335756"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I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335756" indent="-335756"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I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5756" indent="-335756"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I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5756" indent="-335756" algn="just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I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14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18A6-0A63-564B-99B2-9233E9343CA7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29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Homomorphism and Isomorphism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1371600" y="685800"/>
            <a:ext cx="7467600" cy="30861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b="1" dirty="0">
                <a:cs typeface="Times New Roman" panose="02020603050405020304" pitchFamily="18" charset="0"/>
              </a:rPr>
              <a:t>Homomorphism : </a:t>
            </a:r>
            <a:r>
              <a:rPr lang="en-US" altLang="en-US" sz="1600" dirty="0">
                <a:cs typeface="Times New Roman" panose="02020603050405020304" pitchFamily="18" charset="0"/>
              </a:rPr>
              <a:t>Consider the groups  ( G,  *)  and ( G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US" altLang="en-US" sz="1600" dirty="0"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       A function  f : G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</a:t>
            </a:r>
            <a:r>
              <a:rPr lang="en-US" altLang="en-US" sz="1600" dirty="0">
                <a:cs typeface="Times New Roman" panose="02020603050405020304" pitchFamily="18" charset="0"/>
              </a:rPr>
              <a:t> G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 is called a homomorphism if </a:t>
            </a:r>
          </a:p>
          <a:p>
            <a:pPr marL="0" indent="0" algn="just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                   f ( a * b) = f(a)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US" altLang="en-US" sz="1600" dirty="0">
                <a:cs typeface="Times New Roman" panose="02020603050405020304" pitchFamily="18" charset="0"/>
              </a:rPr>
              <a:t> f (b)  				</a:t>
            </a:r>
            <a:r>
              <a:rPr lang="en-US" altLang="en-US" sz="1600" b="1" dirty="0">
                <a:latin typeface="Symbol" panose="05050102010706020507" pitchFamily="18" charset="2"/>
                <a:cs typeface="Times New Roman" panose="02020603050405020304" pitchFamily="18" charset="0"/>
              </a:rPr>
              <a:t> </a:t>
            </a:r>
            <a:r>
              <a:rPr lang="en-US" altLang="en-US" sz="1600" b="1" dirty="0">
                <a:cs typeface="Times New Roman" panose="02020603050405020304" pitchFamily="18" charset="0"/>
              </a:rPr>
              <a:t>a , b </a:t>
            </a:r>
            <a:r>
              <a:rPr lang="en-US" altLang="en-US" sz="1600" b="1" dirty="0">
                <a:latin typeface="Symbol" panose="05050102010706020507" pitchFamily="18" charset="2"/>
                <a:cs typeface="Times New Roman" panose="02020603050405020304" pitchFamily="18" charset="0"/>
              </a:rPr>
              <a:t></a:t>
            </a:r>
            <a:r>
              <a:rPr lang="en-US" altLang="en-US" sz="1600" b="1" dirty="0">
                <a:cs typeface="Times New Roman" panose="02020603050405020304" pitchFamily="18" charset="0"/>
              </a:rPr>
              <a:t> G and f(a), f(b) </a:t>
            </a:r>
            <a:r>
              <a:rPr lang="en-US" altLang="en-US" sz="1600" b="1" dirty="0">
                <a:latin typeface="Symbol" panose="05050102010706020507" pitchFamily="18" charset="2"/>
                <a:cs typeface="Times New Roman" panose="02020603050405020304" pitchFamily="18" charset="0"/>
              </a:rPr>
              <a:t></a:t>
            </a:r>
            <a:r>
              <a:rPr lang="en-US" altLang="en-US" sz="1600" b="1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Times New Roman" panose="02020603050405020304" pitchFamily="18" charset="0"/>
              </a:rPr>
              <a:t>G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1</a:t>
            </a:r>
            <a:endParaRPr lang="en-US" altLang="en-US" sz="1600" dirty="0"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sz="16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b="1" dirty="0">
                <a:cs typeface="Times New Roman" panose="02020603050405020304" pitchFamily="18" charset="0"/>
              </a:rPr>
              <a:t>Isomorphism</a:t>
            </a:r>
            <a:r>
              <a:rPr lang="en-US" altLang="en-US" sz="1600" dirty="0">
                <a:cs typeface="Times New Roman" panose="02020603050405020304" pitchFamily="18" charset="0"/>
              </a:rPr>
              <a:t> : If a homomorphism f : G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</a:t>
            </a:r>
            <a:r>
              <a:rPr lang="en-US" altLang="en-US" sz="1600" dirty="0">
                <a:cs typeface="Times New Roman" panose="02020603050405020304" pitchFamily="18" charset="0"/>
              </a:rPr>
              <a:t> G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1 </a:t>
            </a:r>
            <a:r>
              <a:rPr lang="en-US" altLang="en-US" sz="1600" dirty="0">
                <a:cs typeface="Times New Roman" panose="02020603050405020304" pitchFamily="18" charset="0"/>
              </a:rPr>
              <a:t> is a bijection then f is called isomorphism between G and G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 .</a:t>
            </a:r>
          </a:p>
          <a:p>
            <a:pPr marL="0" indent="0" algn="just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        Then  we write   G 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</a:t>
            </a:r>
            <a:r>
              <a:rPr lang="en-US" altLang="en-US" sz="1600" dirty="0">
                <a:cs typeface="Times New Roman" panose="02020603050405020304" pitchFamily="18" charset="0"/>
              </a:rPr>
              <a:t> G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1</a:t>
            </a:r>
          </a:p>
          <a:p>
            <a:pPr marL="0" indent="0" algn="just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sz="16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sz="16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40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AD7A-EF26-3147-BA79-37EFBA4EA330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1371600" y="628650"/>
            <a:ext cx="7143750" cy="3943350"/>
          </a:xfrm>
        </p:spPr>
        <p:txBody>
          <a:bodyPr>
            <a:noAutofit/>
          </a:bodyPr>
          <a:lstStyle/>
          <a:p>
            <a:pPr marL="335756" indent="-335756"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sz="1700" dirty="0">
                <a:latin typeface="+mj-lt"/>
              </a:rPr>
              <a:t>Commutative: Let * be a binary operation on a set A. The operation * is said to be commutative in A</a:t>
            </a:r>
          </a:p>
          <a:p>
            <a:pPr marL="0" indent="0"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sz="1700" dirty="0">
                <a:latin typeface="+mj-lt"/>
              </a:rPr>
              <a:t>	 if a * b= b * a for all a, b in A </a:t>
            </a:r>
          </a:p>
          <a:p>
            <a:pPr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q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sz="1700" dirty="0">
                <a:latin typeface="+mj-lt"/>
              </a:rPr>
              <a:t>Associativity: Let * be a binary operation on a set A. The operation * is said to be associative in A</a:t>
            </a:r>
          </a:p>
          <a:p>
            <a:pPr marL="0" indent="0"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sz="1700" dirty="0">
                <a:latin typeface="+mj-lt"/>
              </a:rPr>
              <a:t>	if (a * b) * c = a *( b * c) for all a, b, c in A </a:t>
            </a:r>
          </a:p>
          <a:p>
            <a:pPr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q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sz="1700" dirty="0">
                <a:latin typeface="+mj-lt"/>
              </a:rPr>
              <a:t>Identity: For an algebraic system (A, *), an element ‘e’ in A is said to be an identity element of A</a:t>
            </a:r>
          </a:p>
          <a:p>
            <a:pPr marL="0" indent="0"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sz="1700" dirty="0">
                <a:latin typeface="+mj-lt"/>
              </a:rPr>
              <a:t>	if a * e = e * a = a for all a </a:t>
            </a:r>
            <a:r>
              <a:rPr lang="en-US" sz="1700" b="1" dirty="0">
                <a:latin typeface="+mj-lt"/>
                <a:cs typeface="Times New Roman" panose="02020603050405020304" pitchFamily="18" charset="0"/>
              </a:rPr>
              <a:t>∈</a:t>
            </a:r>
            <a:r>
              <a:rPr lang="en-US" sz="1700" dirty="0">
                <a:latin typeface="+mj-lt"/>
              </a:rPr>
              <a:t> A. </a:t>
            </a:r>
          </a:p>
          <a:p>
            <a:pPr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q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sz="1700" dirty="0">
                <a:latin typeface="+mj-lt"/>
              </a:rPr>
              <a:t>Note: For an algebraic system (A, *), the identity element, if exists, is unique. </a:t>
            </a:r>
          </a:p>
          <a:p>
            <a:pPr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q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sz="1700" dirty="0">
                <a:latin typeface="+mj-lt"/>
              </a:rPr>
              <a:t>Inverse: Let (A, *) be an algebraic system with identity ‘e’. Let a be an element in A. An element b is said to be inverse of  a</a:t>
            </a:r>
          </a:p>
          <a:p>
            <a:pPr marL="0" indent="0"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sz="1700" dirty="0">
                <a:latin typeface="+mj-lt"/>
              </a:rPr>
              <a:t>	if a * b = b * a = e </a:t>
            </a:r>
            <a:endParaRPr lang="en-US" altLang="en-US" sz="17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07289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9A03-2DD1-624D-A29F-5BC3CC86C545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30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Homomorphic group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1371600" y="628650"/>
            <a:ext cx="6972300" cy="3486150"/>
          </a:xfrm>
        </p:spPr>
        <p:txBody>
          <a:bodyPr>
            <a:noAutofit/>
          </a:bodyPr>
          <a:lstStyle/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b="1" dirty="0">
                <a:cs typeface="Times New Roman" panose="02020603050405020304" pitchFamily="18" charset="0"/>
              </a:rPr>
              <a:t>Ex.  </a:t>
            </a:r>
            <a:r>
              <a:rPr lang="en-US" altLang="en-US" sz="1800" dirty="0">
                <a:cs typeface="Times New Roman" panose="02020603050405020304" pitchFamily="18" charset="0"/>
              </a:rPr>
              <a:t>Let R be a group of all real numbers under addition and R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+</a:t>
            </a:r>
            <a:r>
              <a:rPr lang="en-US" altLang="en-US" sz="1800" dirty="0">
                <a:cs typeface="Times New Roman" panose="02020603050405020304" pitchFamily="18" charset="0"/>
              </a:rPr>
              <a:t> be a group of all  positive real numbers under  multiplication.  Show that the mapping    f : R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+</a:t>
            </a:r>
            <a:r>
              <a:rPr lang="en-US" altLang="en-US" sz="1800" dirty="0"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cs typeface="Arial" panose="020B0604020202020204" pitchFamily="34" charset="0"/>
              </a:rPr>
              <a:t></a:t>
            </a:r>
            <a:r>
              <a:rPr lang="en-US" altLang="en-US" sz="1800" dirty="0">
                <a:cs typeface="Times New Roman" panose="02020603050405020304" pitchFamily="18" charset="0"/>
              </a:rPr>
              <a:t> R   defined by   f(x)  = log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10</a:t>
            </a:r>
            <a:r>
              <a:rPr lang="en-US" altLang="en-US" sz="1800" dirty="0">
                <a:cs typeface="Times New Roman" panose="02020603050405020304" pitchFamily="18" charset="0"/>
              </a:rPr>
              <a:t> x  for all x </a:t>
            </a:r>
            <a:r>
              <a:rPr lang="en-US" altLang="en-US" sz="1800" dirty="0">
                <a:latin typeface="Symbol" panose="05050102010706020507" pitchFamily="18" charset="2"/>
                <a:cs typeface="Times New Roman" panose="02020603050405020304" pitchFamily="18" charset="0"/>
              </a:rPr>
              <a:t></a:t>
            </a:r>
            <a:r>
              <a:rPr lang="en-US" altLang="en-US" sz="1800" dirty="0">
                <a:cs typeface="Times New Roman" panose="02020603050405020304" pitchFamily="18" charset="0"/>
              </a:rPr>
              <a:t> R  is  an isomorphism.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sz="1800" b="1" u="sng" dirty="0">
              <a:cs typeface="Times New Roman" panose="02020603050405020304" pitchFamily="18" charset="0"/>
            </a:endParaRP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b="1" u="sng" dirty="0">
                <a:cs typeface="Times New Roman" panose="02020603050405020304" pitchFamily="18" charset="0"/>
              </a:rPr>
              <a:t>Solution</a:t>
            </a:r>
            <a:r>
              <a:rPr lang="en-US" altLang="en-US" sz="1800" b="1" dirty="0">
                <a:cs typeface="Times New Roman" panose="02020603050405020304" pitchFamily="18" charset="0"/>
              </a:rPr>
              <a:t>:  </a:t>
            </a:r>
            <a:r>
              <a:rPr lang="en-US" altLang="en-US" sz="1800" dirty="0">
                <a:cs typeface="Times New Roman" panose="02020603050405020304" pitchFamily="18" charset="0"/>
              </a:rPr>
              <a:t>First, let us show that f is a homomorphism.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 			  Let a , b </a:t>
            </a:r>
            <a:r>
              <a:rPr lang="en-US" altLang="en-US" sz="1800" dirty="0">
                <a:latin typeface="Symbol" panose="05050102010706020507" pitchFamily="18" charset="2"/>
                <a:cs typeface="Times New Roman" panose="02020603050405020304" pitchFamily="18" charset="0"/>
              </a:rPr>
              <a:t></a:t>
            </a:r>
            <a:r>
              <a:rPr lang="en-US" altLang="en-US" sz="1800" dirty="0">
                <a:cs typeface="Times New Roman" panose="02020603050405020304" pitchFamily="18" charset="0"/>
              </a:rPr>
              <a:t> R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+</a:t>
            </a:r>
            <a:r>
              <a:rPr lang="en-US" altLang="en-US" sz="1800" dirty="0">
                <a:cs typeface="Times New Roman" panose="02020603050405020304" pitchFamily="18" charset="0"/>
              </a:rPr>
              <a:t> .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 			 Now,  f(</a:t>
            </a:r>
            <a:r>
              <a:rPr lang="en-US" altLang="en-US" sz="1800" dirty="0" err="1">
                <a:cs typeface="Times New Roman" panose="02020603050405020304" pitchFamily="18" charset="0"/>
              </a:rPr>
              <a:t>a.b</a:t>
            </a:r>
            <a:r>
              <a:rPr lang="en-US" altLang="en-US" sz="1800" dirty="0">
                <a:cs typeface="Times New Roman" panose="02020603050405020304" pitchFamily="18" charset="0"/>
              </a:rPr>
              <a:t>)  = log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10</a:t>
            </a:r>
            <a:r>
              <a:rPr lang="en-US" altLang="en-US" sz="1800" dirty="0">
                <a:cs typeface="Times New Roman" panose="02020603050405020304" pitchFamily="18" charset="0"/>
              </a:rPr>
              <a:t> (</a:t>
            </a:r>
            <a:r>
              <a:rPr lang="en-US" altLang="en-US" sz="1800" dirty="0" err="1">
                <a:cs typeface="Times New Roman" panose="02020603050405020304" pitchFamily="18" charset="0"/>
              </a:rPr>
              <a:t>a.b</a:t>
            </a:r>
            <a:r>
              <a:rPr lang="en-US" altLang="en-US" sz="1800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                       			= log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10</a:t>
            </a:r>
            <a:r>
              <a:rPr lang="en-US" altLang="en-US" sz="1800" dirty="0">
                <a:cs typeface="Times New Roman" panose="02020603050405020304" pitchFamily="18" charset="0"/>
              </a:rPr>
              <a:t> a  +  log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10</a:t>
            </a:r>
            <a:r>
              <a:rPr lang="en-US" altLang="en-US" sz="1800" dirty="0">
                <a:cs typeface="Times New Roman" panose="02020603050405020304" pitchFamily="18" charset="0"/>
              </a:rPr>
              <a:t> b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                      			= f(a) + f(b)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 			 </a:t>
            </a:r>
            <a:r>
              <a:rPr lang="en-US" altLang="en-US" sz="1800" dirty="0">
                <a:latin typeface="Symbol" panose="05050102010706020507" pitchFamily="18" charset="2"/>
                <a:cs typeface="Times New Roman" panose="02020603050405020304" pitchFamily="18" charset="0"/>
              </a:rPr>
              <a:t></a:t>
            </a:r>
            <a:r>
              <a:rPr lang="en-US" altLang="en-US" sz="1800" dirty="0">
                <a:cs typeface="Times New Roman" panose="02020603050405020304" pitchFamily="18" charset="0"/>
              </a:rPr>
              <a:t> f is an homomorphism.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 			 Next, let us prove that  f  is a Bijection. </a:t>
            </a:r>
          </a:p>
          <a:p>
            <a:pPr marL="0" indent="0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sz="1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21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AD7A-0970-EA49-9FE5-B49A3F21EAB2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31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Continue…(CO4)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1371600" y="628650"/>
            <a:ext cx="7467600" cy="374808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/>
              <a:t>For any </a:t>
            </a:r>
            <a:r>
              <a:rPr lang="en-US" altLang="en-US" sz="1800" dirty="0">
                <a:cs typeface="Times New Roman" panose="02020603050405020304" pitchFamily="18" charset="0"/>
              </a:rPr>
              <a:t>a , b </a:t>
            </a:r>
            <a:r>
              <a:rPr lang="en-US" altLang="en-US" sz="1800" dirty="0">
                <a:latin typeface="Symbol" panose="05050102010706020507" pitchFamily="18" charset="2"/>
                <a:cs typeface="Times New Roman" panose="02020603050405020304" pitchFamily="18" charset="0"/>
              </a:rPr>
              <a:t></a:t>
            </a:r>
            <a:r>
              <a:rPr lang="en-US" altLang="en-US" sz="1800" dirty="0">
                <a:cs typeface="Times New Roman" panose="02020603050405020304" pitchFamily="18" charset="0"/>
              </a:rPr>
              <a:t> R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+</a:t>
            </a:r>
            <a:r>
              <a:rPr lang="en-US" altLang="en-US" sz="1800" dirty="0">
                <a:cs typeface="Times New Roman" panose="02020603050405020304" pitchFamily="18" charset="0"/>
              </a:rPr>
              <a:t> ,  </a:t>
            </a:r>
            <a:r>
              <a:rPr lang="en-US" altLang="en-US" sz="1800" dirty="0"/>
              <a:t> Let,   f(a) = f(b)</a:t>
            </a:r>
          </a:p>
          <a:p>
            <a:pPr marL="0" indent="0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/>
              <a:t>                                      </a:t>
            </a:r>
            <a:r>
              <a:rPr lang="en-US" altLang="en-US" sz="1800" dirty="0">
                <a:latin typeface="Symbol" panose="05050102010706020507" pitchFamily="18" charset="2"/>
              </a:rPr>
              <a:t></a:t>
            </a:r>
            <a:r>
              <a:rPr lang="en-US" altLang="en-US" sz="1800" dirty="0"/>
              <a:t>  </a:t>
            </a:r>
            <a:r>
              <a:rPr lang="en-US" altLang="en-US" sz="1800" dirty="0">
                <a:cs typeface="Times New Roman" panose="02020603050405020304" pitchFamily="18" charset="0"/>
              </a:rPr>
              <a:t>log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10</a:t>
            </a:r>
            <a:r>
              <a:rPr lang="en-US" altLang="en-US" sz="1800" dirty="0">
                <a:cs typeface="Times New Roman" panose="02020603050405020304" pitchFamily="18" charset="0"/>
              </a:rPr>
              <a:t> a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  </a:t>
            </a:r>
            <a:r>
              <a:rPr lang="en-US" altLang="en-US" sz="1800" dirty="0">
                <a:cs typeface="Times New Roman" panose="02020603050405020304" pitchFamily="18" charset="0"/>
              </a:rPr>
              <a:t> =  log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10</a:t>
            </a:r>
            <a:r>
              <a:rPr lang="en-US" altLang="en-US" sz="1800" dirty="0">
                <a:cs typeface="Times New Roman" panose="02020603050405020304" pitchFamily="18" charset="0"/>
              </a:rPr>
              <a:t> b</a:t>
            </a:r>
          </a:p>
          <a:p>
            <a:pPr marL="0" indent="0">
              <a:lnSpc>
                <a:spcPct val="90000"/>
              </a:lnSpc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baseline="30000" dirty="0">
                <a:cs typeface="Times New Roman" panose="02020603050405020304" pitchFamily="18" charset="0"/>
              </a:rPr>
              <a:t>                                                         </a:t>
            </a:r>
            <a:r>
              <a:rPr lang="en-US" altLang="en-US" sz="1800" dirty="0">
                <a:latin typeface="Symbol" panose="05050102010706020507" pitchFamily="18" charset="2"/>
              </a:rPr>
              <a:t></a:t>
            </a:r>
            <a:r>
              <a:rPr lang="en-US" altLang="en-US" sz="1800" dirty="0"/>
              <a:t>  </a:t>
            </a:r>
            <a:r>
              <a:rPr lang="en-US" altLang="en-US" sz="1800" dirty="0">
                <a:cs typeface="Times New Roman" panose="02020603050405020304" pitchFamily="18" charset="0"/>
              </a:rPr>
              <a:t>a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  </a:t>
            </a:r>
            <a:r>
              <a:rPr lang="en-US" altLang="en-US" sz="1800" dirty="0">
                <a:cs typeface="Times New Roman" panose="02020603050405020304" pitchFamily="18" charset="0"/>
              </a:rPr>
              <a:t> =  b</a:t>
            </a:r>
            <a:r>
              <a:rPr lang="en-US" altLang="en-US" sz="1800" dirty="0"/>
              <a:t> </a:t>
            </a:r>
          </a:p>
          <a:p>
            <a:pPr marL="0" indent="0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                      </a:t>
            </a:r>
            <a:r>
              <a:rPr lang="en-US" altLang="en-US" sz="1800" dirty="0">
                <a:latin typeface="Symbol" panose="05050102010706020507" pitchFamily="18" charset="2"/>
                <a:cs typeface="Times New Roman" panose="02020603050405020304" pitchFamily="18" charset="0"/>
              </a:rPr>
              <a:t></a:t>
            </a:r>
            <a:r>
              <a:rPr lang="en-US" altLang="en-US" sz="1800" dirty="0">
                <a:cs typeface="Times New Roman" panose="02020603050405020304" pitchFamily="18" charset="0"/>
              </a:rPr>
              <a:t> f  is  one.to-one.</a:t>
            </a:r>
          </a:p>
          <a:p>
            <a:pPr marL="0" indent="0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Next, take any  c </a:t>
            </a:r>
            <a:r>
              <a:rPr lang="en-US" altLang="en-US" sz="1800" dirty="0">
                <a:latin typeface="Symbol" panose="05050102010706020507" pitchFamily="18" charset="2"/>
                <a:cs typeface="Times New Roman" panose="02020603050405020304" pitchFamily="18" charset="0"/>
              </a:rPr>
              <a:t></a:t>
            </a:r>
            <a:r>
              <a:rPr lang="en-US" altLang="en-US" sz="1800" dirty="0">
                <a:cs typeface="Times New Roman" panose="02020603050405020304" pitchFamily="18" charset="0"/>
              </a:rPr>
              <a:t> R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 +</a:t>
            </a:r>
            <a:r>
              <a:rPr lang="en-US" altLang="en-US" sz="1800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Then   10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c</a:t>
            </a:r>
            <a:r>
              <a:rPr lang="en-US" altLang="en-US" sz="1800" dirty="0"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cs typeface="Times New Roman" panose="02020603050405020304" pitchFamily="18" charset="0"/>
              </a:rPr>
              <a:t></a:t>
            </a:r>
            <a:r>
              <a:rPr lang="en-US" altLang="en-US" sz="1800" dirty="0">
                <a:cs typeface="Times New Roman" panose="02020603050405020304" pitchFamily="18" charset="0"/>
              </a:rPr>
              <a:t> R   and f (10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c</a:t>
            </a:r>
            <a:r>
              <a:rPr lang="en-US" altLang="en-US" sz="1800" dirty="0">
                <a:cs typeface="Times New Roman" panose="02020603050405020304" pitchFamily="18" charset="0"/>
              </a:rPr>
              <a:t>) = log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10</a:t>
            </a:r>
            <a:r>
              <a:rPr lang="en-US" altLang="en-US" sz="1800" dirty="0">
                <a:cs typeface="Times New Roman" panose="02020603050405020304" pitchFamily="18" charset="0"/>
              </a:rPr>
              <a:t> 10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c</a:t>
            </a:r>
            <a:r>
              <a:rPr lang="en-US" altLang="en-US" sz="1800" dirty="0">
                <a:cs typeface="Times New Roman" panose="02020603050405020304" pitchFamily="18" charset="0"/>
              </a:rPr>
              <a:t>  = c.</a:t>
            </a:r>
          </a:p>
          <a:p>
            <a:pPr marL="0" indent="0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latin typeface="Symbol" panose="05050102010706020507" pitchFamily="18" charset="2"/>
              </a:rPr>
              <a:t></a:t>
            </a:r>
            <a:r>
              <a:rPr lang="en-US" altLang="en-US" sz="1800" dirty="0">
                <a:cs typeface="Times New Roman" panose="02020603050405020304" pitchFamily="18" charset="0"/>
              </a:rPr>
              <a:t> Every element in R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  </a:t>
            </a:r>
            <a:r>
              <a:rPr lang="en-US" altLang="en-US" sz="1800" dirty="0">
                <a:cs typeface="Times New Roman" panose="02020603050405020304" pitchFamily="18" charset="0"/>
              </a:rPr>
              <a:t>has a pre image in R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+</a:t>
            </a:r>
            <a:r>
              <a:rPr lang="en-US" altLang="en-US" sz="1800" dirty="0">
                <a:cs typeface="Times New Roman" panose="02020603050405020304" pitchFamily="18" charset="0"/>
              </a:rPr>
              <a:t> .</a:t>
            </a:r>
          </a:p>
          <a:p>
            <a:pPr marL="0" indent="0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i.e., f is onto. </a:t>
            </a:r>
          </a:p>
          <a:p>
            <a:pPr marL="0" indent="0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latin typeface="Symbol" panose="05050102010706020507" pitchFamily="18" charset="2"/>
                <a:cs typeface="Times New Roman" panose="02020603050405020304" pitchFamily="18" charset="0"/>
              </a:rPr>
              <a:t></a:t>
            </a:r>
            <a:r>
              <a:rPr lang="en-US" altLang="en-US" sz="1800" dirty="0">
                <a:cs typeface="Times New Roman" panose="02020603050405020304" pitchFamily="18" charset="0"/>
              </a:rPr>
              <a:t> f is a bijection.</a:t>
            </a:r>
          </a:p>
          <a:p>
            <a:pPr marL="0" indent="0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Hence, f is an isomorphism.</a:t>
            </a:r>
          </a:p>
          <a:p>
            <a:pPr marL="0" indent="0">
              <a:lnSpc>
                <a:spcPct val="90000"/>
              </a:lnSpc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sz="1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35E6-C8E7-4E4A-AAD5-F9D2B48CC1DD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32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altLang="en-US" sz="2400" dirty="0">
                <a:latin typeface="+mj-lt"/>
              </a:rPr>
              <a:t>Theorem for Homomorphism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1371600" y="685800"/>
            <a:ext cx="6743700" cy="3862388"/>
          </a:xfrm>
        </p:spPr>
        <p:txBody>
          <a:bodyPr>
            <a:normAutofit/>
          </a:bodyPr>
          <a:lstStyle/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b="1" dirty="0">
                <a:cs typeface="Times New Roman" panose="02020603050405020304" pitchFamily="18" charset="0"/>
              </a:rPr>
              <a:t>Theorem: </a:t>
            </a:r>
            <a:r>
              <a:rPr lang="en-US" altLang="en-US" sz="1600" dirty="0">
                <a:cs typeface="Times New Roman" panose="02020603050405020304" pitchFamily="18" charset="0"/>
              </a:rPr>
              <a:t>Consider the groups  ( G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,  *)  and ( G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US" altLang="en-US" sz="1600" dirty="0">
                <a:cs typeface="Times New Roman" panose="02020603050405020304" pitchFamily="18" charset="0"/>
              </a:rPr>
              <a:t>) with identity elements e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Times New Roman" panose="02020603050405020304" pitchFamily="18" charset="0"/>
              </a:rPr>
              <a:t>and e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  </a:t>
            </a:r>
            <a:r>
              <a:rPr lang="en-US" altLang="en-US" sz="1600" dirty="0">
                <a:cs typeface="Times New Roman" panose="02020603050405020304" pitchFamily="18" charset="0"/>
              </a:rPr>
              <a:t>respectively. If f  : G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Symbol" panose="05050102010706020507" pitchFamily="18" charset="2"/>
                <a:cs typeface="Arial" panose="020B0604020202020204" pitchFamily="34" charset="0"/>
              </a:rPr>
              <a:t></a:t>
            </a:r>
            <a:r>
              <a:rPr lang="en-US" altLang="en-US" sz="1600" dirty="0">
                <a:cs typeface="Times New Roman" panose="02020603050405020304" pitchFamily="18" charset="0"/>
              </a:rPr>
              <a:t> G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 </a:t>
            </a:r>
            <a:r>
              <a:rPr lang="en-US" altLang="en-US" sz="1600" dirty="0">
                <a:cs typeface="Times New Roman" panose="02020603050405020304" pitchFamily="18" charset="0"/>
              </a:rPr>
              <a:t>  is a group homomorphism,  then prove that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sz="1600" dirty="0">
              <a:cs typeface="Times New Roman" panose="02020603050405020304" pitchFamily="18" charset="0"/>
            </a:endParaRPr>
          </a:p>
          <a:p>
            <a:pPr marL="335756" indent="-335756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       a)  f(e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)  =  e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 </a:t>
            </a:r>
            <a:r>
              <a:rPr lang="en-US" altLang="en-US" sz="1600" dirty="0">
                <a:cs typeface="Times New Roman" panose="02020603050405020304" pitchFamily="18" charset="0"/>
              </a:rPr>
              <a:t>  </a:t>
            </a:r>
          </a:p>
          <a:p>
            <a:pPr marL="335756" indent="-335756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   				</a:t>
            </a:r>
          </a:p>
          <a:p>
            <a:pPr marL="335756" indent="-335756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       b)  f(a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cs typeface="Times New Roman" panose="02020603050405020304" pitchFamily="18" charset="0"/>
              </a:rPr>
              <a:t>)  = [f(a)]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-1</a:t>
            </a:r>
          </a:p>
          <a:p>
            <a:pPr marL="335756" indent="-335756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sz="1600" baseline="30000" dirty="0">
              <a:cs typeface="Times New Roman" panose="02020603050405020304" pitchFamily="18" charset="0"/>
            </a:endParaRPr>
          </a:p>
          <a:p>
            <a:pPr marL="335756" indent="-335756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       c)  If  H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 is a sub group of G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 and  H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 = f(H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), </a:t>
            </a:r>
          </a:p>
          <a:p>
            <a:pPr marL="335756" indent="-335756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             then   H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 is a sub group of G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. </a:t>
            </a:r>
          </a:p>
          <a:p>
            <a:pPr marL="335756" indent="-335756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sz="1600" dirty="0">
              <a:cs typeface="Times New Roman" panose="02020603050405020304" pitchFamily="18" charset="0"/>
            </a:endParaRPr>
          </a:p>
          <a:p>
            <a:pPr marL="335756" indent="-335756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       d) If  f  is an isomorphism from  G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 onto G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,</a:t>
            </a:r>
          </a:p>
          <a:p>
            <a:pPr marL="335756" indent="-335756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                        then  f 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–1 </a:t>
            </a:r>
            <a:r>
              <a:rPr lang="en-US" altLang="en-US" sz="1600" dirty="0">
                <a:cs typeface="Times New Roman" panose="02020603050405020304" pitchFamily="18" charset="0"/>
              </a:rPr>
              <a:t> is an   isomorphism  from G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 onto G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39447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46D-D017-554F-B946-605EDE87584A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33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1428750" y="628650"/>
            <a:ext cx="7391400" cy="3748088"/>
          </a:xfrm>
        </p:spPr>
        <p:txBody>
          <a:bodyPr>
            <a:normAutofit lnSpcReduction="10000"/>
          </a:bodyPr>
          <a:lstStyle/>
          <a:p>
            <a:pPr marL="335756" indent="-335756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a) Let a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 </a:t>
            </a:r>
            <a:r>
              <a:rPr lang="en-US" altLang="en-US" sz="1600" dirty="0">
                <a:cs typeface="Times New Roman" panose="02020603050405020304" pitchFamily="18" charset="0"/>
              </a:rPr>
              <a:t>G1, then a*e1 = a = e1*a</a:t>
            </a:r>
          </a:p>
          <a:p>
            <a:pPr marL="335756" indent="-335756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f(a*e1) = f(a) = f(e1*a)</a:t>
            </a:r>
          </a:p>
          <a:p>
            <a:pPr marL="335756" indent="-335756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f(a)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US" altLang="en-US" sz="1600" dirty="0">
                <a:cs typeface="Times New Roman" panose="02020603050405020304" pitchFamily="18" charset="0"/>
              </a:rPr>
              <a:t> f(e1)= f(a) = f(e1)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US" altLang="en-US" sz="1600" dirty="0">
                <a:cs typeface="Times New Roman" panose="02020603050405020304" pitchFamily="18" charset="0"/>
              </a:rPr>
              <a:t> f(a)  [ since f is homomorphism]</a:t>
            </a:r>
          </a:p>
          <a:p>
            <a:pPr marL="335756" indent="-335756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f(e1) is the identity in G1 </a:t>
            </a:r>
            <a:r>
              <a:rPr lang="en-US" altLang="en-US" sz="1600" dirty="0"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alt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f(e</a:t>
            </a:r>
            <a:r>
              <a:rPr lang="en-US" altLang="en-US" sz="160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)  =  e</a:t>
            </a:r>
            <a:r>
              <a:rPr lang="en-US" altLang="en-US" sz="160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2 </a:t>
            </a:r>
            <a:endParaRPr lang="en-US" altLang="en-US" sz="16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335756" indent="-335756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Therefore, the image of the identity of G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 under the group morphism f is the identity of G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</a:p>
          <a:p>
            <a:pPr marL="335756" indent="-335756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sz="1600" baseline="-25000" dirty="0">
              <a:cs typeface="Times New Roman" panose="02020603050405020304" pitchFamily="18" charset="0"/>
            </a:endParaRPr>
          </a:p>
          <a:p>
            <a:pPr marL="335756" indent="-335756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b) Let a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cs typeface="Times New Roman" panose="02020603050405020304" pitchFamily="18" charset="0"/>
              </a:rPr>
              <a:t>  be the inverse of any a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</a:t>
            </a:r>
            <a:r>
              <a:rPr lang="en-US" altLang="en-US" sz="1600" dirty="0">
                <a:cs typeface="Times New Roman" panose="02020603050405020304" pitchFamily="18" charset="0"/>
              </a:rPr>
              <a:t> G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, then</a:t>
            </a:r>
          </a:p>
          <a:p>
            <a:pPr marL="335756" indent="-335756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a * a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-1 </a:t>
            </a:r>
            <a:r>
              <a:rPr lang="en-US" altLang="en-US" sz="1600" dirty="0">
                <a:cs typeface="Times New Roman" panose="02020603050405020304" pitchFamily="18" charset="0"/>
              </a:rPr>
              <a:t>= e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 = a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cs typeface="Times New Roman" panose="02020603050405020304" pitchFamily="18" charset="0"/>
              </a:rPr>
              <a:t> * a</a:t>
            </a:r>
          </a:p>
          <a:p>
            <a:pPr marL="335756" indent="-335756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f (a * a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cs typeface="Times New Roman" panose="02020603050405020304" pitchFamily="18" charset="0"/>
              </a:rPr>
              <a:t>) = f(e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) = f (a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cs typeface="Times New Roman" panose="02020603050405020304" pitchFamily="18" charset="0"/>
              </a:rPr>
              <a:t> * a) </a:t>
            </a:r>
          </a:p>
          <a:p>
            <a:pPr marL="335756" indent="-335756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             f(a)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US" altLang="en-US" sz="1600" dirty="0">
                <a:cs typeface="Times New Roman" panose="02020603050405020304" pitchFamily="18" charset="0"/>
              </a:rPr>
              <a:t> f(a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cs typeface="Times New Roman" panose="02020603050405020304" pitchFamily="18" charset="0"/>
              </a:rPr>
              <a:t>) = f(e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) = f(a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US" altLang="en-US" sz="1600" dirty="0">
                <a:cs typeface="Times New Roman" panose="02020603050405020304" pitchFamily="18" charset="0"/>
              </a:rPr>
              <a:t> f(a)</a:t>
            </a:r>
            <a:endParaRPr lang="en-US" altLang="en-US" sz="1600" baseline="-25000" dirty="0">
              <a:cs typeface="Times New Roman" panose="02020603050405020304" pitchFamily="18" charset="0"/>
            </a:endParaRPr>
          </a:p>
          <a:p>
            <a:pPr marL="335756" indent="-335756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     and f(a)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US" altLang="en-US" sz="1600" dirty="0">
                <a:cs typeface="Times New Roman" panose="02020603050405020304" pitchFamily="18" charset="0"/>
              </a:rPr>
              <a:t> f(a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cs typeface="Times New Roman" panose="02020603050405020304" pitchFamily="18" charset="0"/>
              </a:rPr>
              <a:t>) = e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 </a:t>
            </a:r>
            <a:r>
              <a:rPr lang="en-US" altLang="en-US" sz="1600" dirty="0">
                <a:cs typeface="Times New Roman" panose="02020603050405020304" pitchFamily="18" charset="0"/>
              </a:rPr>
              <a:t>= f(a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US" altLang="en-US" sz="1600" dirty="0">
                <a:cs typeface="Times New Roman" panose="02020603050405020304" pitchFamily="18" charset="0"/>
              </a:rPr>
              <a:t> f(a)</a:t>
            </a:r>
            <a:endParaRPr lang="en-US" altLang="en-US" sz="1600" baseline="-25000" dirty="0">
              <a:cs typeface="Times New Roman" panose="02020603050405020304" pitchFamily="18" charset="0"/>
            </a:endParaRPr>
          </a:p>
          <a:p>
            <a:pPr marL="335756" indent="-335756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    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</a:t>
            </a:r>
            <a:r>
              <a:rPr lang="en-US" altLang="en-US" sz="1600" dirty="0">
                <a:cs typeface="Times New Roman" panose="02020603050405020304" pitchFamily="18" charset="0"/>
              </a:rPr>
              <a:t>  f(a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cs typeface="Times New Roman" panose="02020603050405020304" pitchFamily="18" charset="0"/>
              </a:rPr>
              <a:t>) is the inverse of  f(a) in G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</a:p>
          <a:p>
            <a:pPr marL="335756" indent="-335756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      i.e.,  </a:t>
            </a:r>
            <a:r>
              <a:rPr lang="en-US" alt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[f(a)]</a:t>
            </a:r>
            <a:r>
              <a:rPr lang="en-US" altLang="en-US" sz="1600" baseline="30000" dirty="0">
                <a:solidFill>
                  <a:srgbClr val="FF0000"/>
                </a:solidFill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 = f(a</a:t>
            </a:r>
            <a:r>
              <a:rPr lang="en-US" altLang="en-US" sz="1600" baseline="30000" dirty="0">
                <a:solidFill>
                  <a:srgbClr val="FF0000"/>
                </a:solidFill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176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777E-8199-3E45-96CC-E083CD022F99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34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Continue…(CO4)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1371600" y="685800"/>
            <a:ext cx="7467600" cy="3633788"/>
          </a:xfrm>
        </p:spPr>
        <p:txBody>
          <a:bodyPr>
            <a:normAutofit/>
          </a:bodyPr>
          <a:lstStyle/>
          <a:p>
            <a:pPr marL="335756" indent="-335756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IN" altLang="en-US" sz="1600" dirty="0"/>
              <a:t>c) 	H</a:t>
            </a:r>
            <a:r>
              <a:rPr lang="en-IN" altLang="en-US" sz="1600" baseline="-25000" dirty="0"/>
              <a:t>2</a:t>
            </a:r>
            <a:r>
              <a:rPr lang="en-IN" altLang="en-US" sz="1600" dirty="0"/>
              <a:t> =</a:t>
            </a:r>
            <a:r>
              <a:rPr lang="en-IN" altLang="en-US" sz="1600" baseline="-25000" dirty="0"/>
              <a:t>  </a:t>
            </a:r>
            <a:r>
              <a:rPr lang="en-IN" altLang="en-US" sz="1600" dirty="0"/>
              <a:t>f (H</a:t>
            </a:r>
            <a:r>
              <a:rPr lang="en-IN" altLang="en-US" sz="1600" baseline="-25000" dirty="0"/>
              <a:t>1</a:t>
            </a:r>
            <a:r>
              <a:rPr lang="en-IN" altLang="en-US" sz="1600" dirty="0"/>
              <a:t>)  is the image of H</a:t>
            </a:r>
            <a:r>
              <a:rPr lang="en-IN" altLang="en-US" sz="1600" baseline="-25000" dirty="0"/>
              <a:t>1</a:t>
            </a:r>
            <a:r>
              <a:rPr lang="en-IN" altLang="en-US" sz="1600" dirty="0"/>
              <a:t> under f; this is a subset of G</a:t>
            </a:r>
            <a:r>
              <a:rPr lang="en-IN" altLang="en-US" sz="1600" baseline="-25000" dirty="0"/>
              <a:t>2</a:t>
            </a:r>
            <a:r>
              <a:rPr lang="en-IN" altLang="en-US" sz="1600" dirty="0"/>
              <a:t>.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IN" altLang="en-US" sz="1600" dirty="0"/>
              <a:t> 			Let  x , y </a:t>
            </a:r>
            <a:r>
              <a:rPr lang="en-IN" altLang="en-US" sz="1600" dirty="0">
                <a:latin typeface="Symbol" panose="05050102010706020507" pitchFamily="18" charset="2"/>
              </a:rPr>
              <a:t></a:t>
            </a:r>
            <a:r>
              <a:rPr lang="en-IN" altLang="en-US" sz="1600" dirty="0"/>
              <a:t> H</a:t>
            </a:r>
            <a:r>
              <a:rPr lang="en-IN" altLang="en-US" sz="1600" baseline="-25000" dirty="0"/>
              <a:t>2</a:t>
            </a:r>
            <a:r>
              <a:rPr lang="en-IN" altLang="en-US" sz="1600" dirty="0"/>
              <a:t>.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IN" altLang="en-US" sz="1600" dirty="0"/>
              <a:t> 			Then  x = f(a) ,  y = f(b)  for some  a, b </a:t>
            </a:r>
            <a:r>
              <a:rPr lang="en-IN" altLang="en-US" sz="1600" dirty="0">
                <a:latin typeface="Symbol" panose="05050102010706020507" pitchFamily="18" charset="2"/>
              </a:rPr>
              <a:t></a:t>
            </a:r>
            <a:r>
              <a:rPr lang="en-IN" altLang="en-US" sz="1600" dirty="0"/>
              <a:t>H</a:t>
            </a:r>
            <a:r>
              <a:rPr lang="en-IN" altLang="en-US" sz="1600" baseline="-25000" dirty="0"/>
              <a:t>1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IN" altLang="en-US" sz="1600" dirty="0"/>
              <a:t> 			Since, H</a:t>
            </a:r>
            <a:r>
              <a:rPr lang="en-IN" altLang="en-US" sz="1600" baseline="-25000" dirty="0"/>
              <a:t>1 </a:t>
            </a:r>
            <a:r>
              <a:rPr lang="en-IN" altLang="en-US" sz="1600" dirty="0"/>
              <a:t>is a subgroup of G</a:t>
            </a:r>
            <a:r>
              <a:rPr lang="en-IN" altLang="en-US" sz="1600" baseline="-25000" dirty="0"/>
              <a:t>1</a:t>
            </a:r>
            <a:r>
              <a:rPr lang="en-IN" altLang="en-US" sz="1600" dirty="0"/>
              <a:t>, we have a * b</a:t>
            </a:r>
            <a:r>
              <a:rPr lang="en-IN" altLang="en-US" sz="1600" baseline="30000" dirty="0"/>
              <a:t>-1 </a:t>
            </a:r>
            <a:r>
              <a:rPr lang="en-IN" altLang="en-US" sz="1600" dirty="0">
                <a:latin typeface="Symbol" panose="05050102010706020507" pitchFamily="18" charset="2"/>
              </a:rPr>
              <a:t></a:t>
            </a:r>
            <a:r>
              <a:rPr lang="en-IN" altLang="en-US" sz="1600" dirty="0"/>
              <a:t> H</a:t>
            </a:r>
            <a:r>
              <a:rPr lang="en-IN" altLang="en-US" sz="1600" baseline="-25000" dirty="0"/>
              <a:t>1</a:t>
            </a:r>
            <a:r>
              <a:rPr lang="en-IN" altLang="en-US" sz="1600" dirty="0"/>
              <a:t>.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IN" altLang="en-US" sz="1600" dirty="0"/>
              <a:t> 			Consequently, 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IN" altLang="en-US" sz="1600" dirty="0"/>
              <a:t>  			x </a:t>
            </a:r>
            <a:r>
              <a:rPr lang="en-IN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IN" altLang="en-US" sz="1600" dirty="0">
                <a:cs typeface="Times New Roman" panose="02020603050405020304" pitchFamily="18" charset="0"/>
              </a:rPr>
              <a:t> y</a:t>
            </a:r>
            <a:r>
              <a:rPr lang="en-IN" altLang="en-US" sz="1600" baseline="30000" dirty="0">
                <a:cs typeface="Times New Roman" panose="02020603050405020304" pitchFamily="18" charset="0"/>
              </a:rPr>
              <a:t>-1</a:t>
            </a:r>
            <a:r>
              <a:rPr lang="en-IN" altLang="en-US" sz="1600" dirty="0">
                <a:cs typeface="Times New Roman" panose="02020603050405020304" pitchFamily="18" charset="0"/>
              </a:rPr>
              <a:t> =  f(a) </a:t>
            </a:r>
            <a:r>
              <a:rPr lang="en-IN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IN" altLang="en-US" sz="1600" dirty="0">
                <a:cs typeface="Times New Roman" panose="02020603050405020304" pitchFamily="18" charset="0"/>
              </a:rPr>
              <a:t> [f(b)]</a:t>
            </a:r>
            <a:r>
              <a:rPr lang="en-IN" altLang="en-US" sz="1600" baseline="30000" dirty="0">
                <a:cs typeface="Times New Roman" panose="02020603050405020304" pitchFamily="18" charset="0"/>
              </a:rPr>
              <a:t>-1</a:t>
            </a:r>
            <a:r>
              <a:rPr lang="en-IN" altLang="en-US" sz="1600" dirty="0"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IN" altLang="en-US" sz="1600" dirty="0"/>
              <a:t> 			</a:t>
            </a:r>
            <a:r>
              <a:rPr lang="en-IN" altLang="en-US" sz="1600" dirty="0">
                <a:cs typeface="Times New Roman" panose="02020603050405020304" pitchFamily="18" charset="0"/>
              </a:rPr>
              <a:t>             =  f(a) </a:t>
            </a:r>
            <a:r>
              <a:rPr lang="en-IN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IN" altLang="en-US" sz="1600" dirty="0">
                <a:cs typeface="Times New Roman" panose="02020603050405020304" pitchFamily="18" charset="0"/>
              </a:rPr>
              <a:t> f(b</a:t>
            </a:r>
            <a:r>
              <a:rPr lang="en-IN" altLang="en-US" sz="1600" baseline="30000" dirty="0">
                <a:cs typeface="Times New Roman" panose="02020603050405020304" pitchFamily="18" charset="0"/>
              </a:rPr>
              <a:t>-1</a:t>
            </a:r>
            <a:r>
              <a:rPr lang="en-IN" altLang="en-US" sz="1600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IN" altLang="en-US" sz="1600" dirty="0">
                <a:cs typeface="Times New Roman" panose="02020603050405020304" pitchFamily="18" charset="0"/>
              </a:rPr>
              <a:t> </a:t>
            </a:r>
            <a:r>
              <a:rPr lang="en-IN" altLang="en-US" sz="1600" dirty="0"/>
              <a:t> 			 </a:t>
            </a:r>
            <a:r>
              <a:rPr lang="en-IN" altLang="en-US" sz="1600" dirty="0">
                <a:cs typeface="Times New Roman" panose="02020603050405020304" pitchFamily="18" charset="0"/>
              </a:rPr>
              <a:t>            =  f (a * b</a:t>
            </a:r>
            <a:r>
              <a:rPr lang="en-IN" altLang="en-US" sz="1600" baseline="30000" dirty="0">
                <a:cs typeface="Times New Roman" panose="02020603050405020304" pitchFamily="18" charset="0"/>
              </a:rPr>
              <a:t>-1</a:t>
            </a:r>
            <a:r>
              <a:rPr lang="en-IN" altLang="en-US" sz="1600" dirty="0">
                <a:cs typeface="Times New Roman" panose="02020603050405020304" pitchFamily="18" charset="0"/>
              </a:rPr>
              <a:t>) </a:t>
            </a:r>
            <a:r>
              <a:rPr lang="en-IN" altLang="en-US" sz="1600" dirty="0">
                <a:latin typeface="Symbol" panose="05050102010706020507" pitchFamily="18" charset="2"/>
              </a:rPr>
              <a:t></a:t>
            </a:r>
            <a:r>
              <a:rPr lang="en-IN" altLang="en-US" sz="1600" dirty="0"/>
              <a:t>f(H</a:t>
            </a:r>
            <a:r>
              <a:rPr lang="en-IN" altLang="en-US" sz="1600" baseline="-25000" dirty="0"/>
              <a:t>1</a:t>
            </a:r>
            <a:r>
              <a:rPr lang="en-IN" altLang="en-US" sz="1600" dirty="0"/>
              <a:t>) = H</a:t>
            </a:r>
            <a:r>
              <a:rPr lang="en-IN" altLang="en-US" sz="1600" baseline="-25000" dirty="0"/>
              <a:t>2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IN" altLang="en-US" sz="1600" dirty="0"/>
              <a:t> 			Hence, H</a:t>
            </a:r>
            <a:r>
              <a:rPr lang="en-IN" altLang="en-US" sz="1600" baseline="-25000" dirty="0"/>
              <a:t>2</a:t>
            </a:r>
            <a:r>
              <a:rPr lang="en-IN" altLang="en-US" sz="1600" dirty="0"/>
              <a:t> is a subgroup of G</a:t>
            </a:r>
            <a:r>
              <a:rPr lang="en-IN" altLang="en-US" sz="1600" baseline="-25000" dirty="0"/>
              <a:t>2</a:t>
            </a:r>
            <a:r>
              <a:rPr lang="en-IN" altLang="en-US" sz="1600" dirty="0"/>
              <a:t>.</a:t>
            </a:r>
          </a:p>
          <a:p>
            <a:pPr marL="0" indent="0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I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3331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60A3-39A9-8D47-A2E2-565E26DEF738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35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Continue…(CO4)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>
          <a:xfrm>
            <a:off x="1371600" y="628650"/>
            <a:ext cx="7239000" cy="3086100"/>
          </a:xfrm>
        </p:spPr>
        <p:txBody>
          <a:bodyPr>
            <a:normAutofit/>
          </a:bodyPr>
          <a:lstStyle/>
          <a:p>
            <a:pPr marL="335756" indent="-335756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/>
              <a:t>d)	 Since </a:t>
            </a:r>
            <a:r>
              <a:rPr lang="en-US" altLang="en-US" sz="1600" dirty="0">
                <a:cs typeface="Times New Roman" panose="02020603050405020304" pitchFamily="18" charset="0"/>
              </a:rPr>
              <a:t>f  : G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Symbol" panose="05050102010706020507" pitchFamily="18" charset="2"/>
                <a:cs typeface="Arial" panose="020B0604020202020204" pitchFamily="34" charset="0"/>
              </a:rPr>
              <a:t></a:t>
            </a:r>
            <a:r>
              <a:rPr lang="en-US" altLang="en-US" sz="1600" dirty="0">
                <a:cs typeface="Times New Roman" panose="02020603050405020304" pitchFamily="18" charset="0"/>
              </a:rPr>
              <a:t> G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  </a:t>
            </a:r>
            <a:r>
              <a:rPr lang="en-US" altLang="en-US" sz="1600" dirty="0">
                <a:cs typeface="Times New Roman" panose="02020603050405020304" pitchFamily="18" charset="0"/>
              </a:rPr>
              <a:t> is an isomorphism, f  is a bijection.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			</a:t>
            </a:r>
            <a:r>
              <a:rPr lang="en-US" altLang="en-US" sz="1600" dirty="0">
                <a:cs typeface="Times New Roman" panose="02020603050405020304" pitchFamily="18" charset="0"/>
              </a:rPr>
              <a:t>  f 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–1 </a:t>
            </a:r>
            <a:r>
              <a:rPr lang="en-US" altLang="en-US" sz="1600" dirty="0">
                <a:cs typeface="Times New Roman" panose="02020603050405020304" pitchFamily="18" charset="0"/>
              </a:rPr>
              <a:t>: G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Symbol" panose="05050102010706020507" pitchFamily="18" charset="2"/>
                <a:cs typeface="Arial" panose="020B0604020202020204" pitchFamily="34" charset="0"/>
              </a:rPr>
              <a:t></a:t>
            </a:r>
            <a:r>
              <a:rPr lang="en-US" altLang="en-US" sz="1600" dirty="0">
                <a:cs typeface="Times New Roman" panose="02020603050405020304" pitchFamily="18" charset="0"/>
              </a:rPr>
              <a:t> G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   </a:t>
            </a:r>
            <a:r>
              <a:rPr lang="en-US" altLang="en-US" sz="1600" dirty="0">
                <a:cs typeface="Times New Roman" panose="02020603050405020304" pitchFamily="18" charset="0"/>
              </a:rPr>
              <a:t>exists and is a bijection.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			</a:t>
            </a:r>
            <a:r>
              <a:rPr lang="en-US" altLang="en-US" sz="1600" dirty="0">
                <a:cs typeface="Times New Roman" panose="02020603050405020304" pitchFamily="18" charset="0"/>
              </a:rPr>
              <a:t>Let   x, y </a:t>
            </a:r>
            <a:r>
              <a:rPr lang="en-US" altLang="en-US" sz="1600" dirty="0">
                <a:latin typeface="Symbol" panose="05050102010706020507" pitchFamily="18" charset="2"/>
              </a:rPr>
              <a:t></a:t>
            </a:r>
            <a:r>
              <a:rPr lang="en-US" altLang="en-US" sz="1600" dirty="0"/>
              <a:t> G</a:t>
            </a:r>
            <a:r>
              <a:rPr lang="en-US" altLang="en-US" sz="1600" baseline="-25000" dirty="0"/>
              <a:t>2.     </a:t>
            </a:r>
            <a:r>
              <a:rPr lang="en-US" altLang="en-US" sz="1600" dirty="0"/>
              <a:t>Then   x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US" altLang="en-US" sz="1600" dirty="0">
                <a:cs typeface="Times New Roman" panose="02020603050405020304" pitchFamily="18" charset="0"/>
              </a:rPr>
              <a:t> y </a:t>
            </a:r>
            <a:r>
              <a:rPr lang="en-US" altLang="en-US" sz="1600" dirty="0">
                <a:latin typeface="Symbol" panose="05050102010706020507" pitchFamily="18" charset="2"/>
              </a:rPr>
              <a:t></a:t>
            </a:r>
            <a:r>
              <a:rPr lang="en-US" altLang="en-US" sz="1600" dirty="0"/>
              <a:t> G</a:t>
            </a:r>
            <a:r>
              <a:rPr lang="en-US" altLang="en-US" sz="1600" baseline="-25000" dirty="0"/>
              <a:t>2</a:t>
            </a:r>
            <a:r>
              <a:rPr lang="en-US" altLang="en-US" sz="1600" dirty="0"/>
              <a:t> 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			</a:t>
            </a:r>
            <a:r>
              <a:rPr lang="en-US" altLang="en-US" sz="1600" dirty="0"/>
              <a:t>and there exists   a, b </a:t>
            </a:r>
            <a:r>
              <a:rPr lang="en-US" altLang="en-US" sz="1600" dirty="0">
                <a:latin typeface="Symbol" panose="05050102010706020507" pitchFamily="18" charset="2"/>
              </a:rPr>
              <a:t></a:t>
            </a:r>
            <a:r>
              <a:rPr lang="en-US" altLang="en-US" sz="1600" dirty="0"/>
              <a:t> G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   such that x = f(a) and y = f(b).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			</a:t>
            </a:r>
            <a:r>
              <a:rPr lang="en-US" altLang="en-US" sz="1600" dirty="0">
                <a:cs typeface="Times New Roman" panose="02020603050405020304" pitchFamily="18" charset="0"/>
              </a:rPr>
              <a:t>  f 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–1 </a:t>
            </a:r>
            <a:r>
              <a:rPr lang="en-US" altLang="en-US" sz="1600" dirty="0">
                <a:cs typeface="Times New Roman" panose="02020603050405020304" pitchFamily="18" charset="0"/>
              </a:rPr>
              <a:t>(</a:t>
            </a:r>
            <a:r>
              <a:rPr lang="en-US" altLang="en-US" sz="1600" dirty="0"/>
              <a:t>x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US" altLang="en-US" sz="1600" dirty="0">
                <a:cs typeface="Times New Roman" panose="02020603050405020304" pitchFamily="18" charset="0"/>
              </a:rPr>
              <a:t> y ) = f 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–1 </a:t>
            </a:r>
            <a:r>
              <a:rPr lang="en-US" altLang="en-US" sz="1600" dirty="0">
                <a:cs typeface="Times New Roman" panose="02020603050405020304" pitchFamily="18" charset="0"/>
              </a:rPr>
              <a:t>(</a:t>
            </a:r>
            <a:r>
              <a:rPr lang="en-US" altLang="en-US" sz="1600" dirty="0"/>
              <a:t>f(a)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US" altLang="en-US" sz="1600" dirty="0">
                <a:cs typeface="Times New Roman" panose="02020603050405020304" pitchFamily="18" charset="0"/>
              </a:rPr>
              <a:t> f(b) ) 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                     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			 </a:t>
            </a:r>
            <a:r>
              <a:rPr lang="en-US" altLang="en-US" sz="1600" dirty="0">
                <a:cs typeface="Times New Roman" panose="02020603050405020304" pitchFamily="18" charset="0"/>
              </a:rPr>
              <a:t>  = f 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–1 </a:t>
            </a:r>
            <a:r>
              <a:rPr lang="en-US" altLang="en-US" sz="1600" dirty="0">
                <a:cs typeface="Times New Roman" panose="02020603050405020304" pitchFamily="18" charset="0"/>
              </a:rPr>
              <a:t>(</a:t>
            </a:r>
            <a:r>
              <a:rPr lang="en-US" altLang="en-US" sz="1600" dirty="0"/>
              <a:t>f  (a*</a:t>
            </a:r>
            <a:r>
              <a:rPr lang="en-US" altLang="en-US" sz="1600" dirty="0">
                <a:cs typeface="Times New Roman" panose="02020603050405020304" pitchFamily="18" charset="0"/>
              </a:rPr>
              <a:t> b ) )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                    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			</a:t>
            </a:r>
            <a:r>
              <a:rPr lang="en-US" altLang="en-US" sz="1600" dirty="0">
                <a:cs typeface="Times New Roman" panose="02020603050405020304" pitchFamily="18" charset="0"/>
              </a:rPr>
              <a:t>   =  a * b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                     </a:t>
            </a: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			</a:t>
            </a:r>
            <a:r>
              <a:rPr lang="en-US" altLang="en-US" sz="1600" dirty="0">
                <a:cs typeface="Times New Roman" panose="02020603050405020304" pitchFamily="18" charset="0"/>
              </a:rPr>
              <a:t>   =  f 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–1 </a:t>
            </a:r>
            <a:r>
              <a:rPr lang="en-US" altLang="en-US" sz="1600" dirty="0">
                <a:cs typeface="Times New Roman" panose="02020603050405020304" pitchFamily="18" charset="0"/>
              </a:rPr>
              <a:t>(</a:t>
            </a:r>
            <a:r>
              <a:rPr lang="en-US" altLang="en-US" sz="1600" dirty="0"/>
              <a:t>x) * </a:t>
            </a:r>
            <a:r>
              <a:rPr lang="en-US" altLang="en-US" sz="1600" dirty="0">
                <a:cs typeface="Times New Roman" panose="02020603050405020304" pitchFamily="18" charset="0"/>
              </a:rPr>
              <a:t>f 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–1 </a:t>
            </a:r>
            <a:r>
              <a:rPr lang="en-US" altLang="en-US" sz="1600" dirty="0">
                <a:cs typeface="Times New Roman" panose="02020603050405020304" pitchFamily="18" charset="0"/>
              </a:rPr>
              <a:t>(</a:t>
            </a:r>
            <a:r>
              <a:rPr lang="en-US" altLang="en-US" sz="1600" dirty="0"/>
              <a:t>y) 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			</a:t>
            </a:r>
            <a:r>
              <a:rPr lang="en-US" altLang="en-US" sz="1600" dirty="0"/>
              <a:t>This shows that  </a:t>
            </a:r>
            <a:r>
              <a:rPr lang="en-US" altLang="en-US" sz="1600" dirty="0">
                <a:cs typeface="Times New Roman" panose="02020603050405020304" pitchFamily="18" charset="0"/>
              </a:rPr>
              <a:t>f 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–1 </a:t>
            </a:r>
            <a:r>
              <a:rPr lang="en-US" altLang="en-US" sz="1600" dirty="0">
                <a:cs typeface="Times New Roman" panose="02020603050405020304" pitchFamily="18" charset="0"/>
              </a:rPr>
              <a:t>: G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Symbol" panose="05050102010706020507" pitchFamily="18" charset="2"/>
                <a:cs typeface="Arial" panose="020B0604020202020204" pitchFamily="34" charset="0"/>
              </a:rPr>
              <a:t></a:t>
            </a:r>
            <a:r>
              <a:rPr lang="en-US" altLang="en-US" sz="1600" dirty="0">
                <a:cs typeface="Times New Roman" panose="02020603050405020304" pitchFamily="18" charset="0"/>
              </a:rPr>
              <a:t> G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 </a:t>
            </a:r>
            <a:r>
              <a:rPr lang="en-US" altLang="en-US" sz="1600" dirty="0">
                <a:cs typeface="Times New Roman" panose="02020603050405020304" pitchFamily="18" charset="0"/>
              </a:rPr>
              <a:t>is an homomorphism as well.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			</a:t>
            </a:r>
            <a:r>
              <a:rPr lang="en-US" altLang="en-US" sz="1600" dirty="0">
                <a:cs typeface="Times New Roman" panose="02020603050405020304" pitchFamily="18" charset="0"/>
              </a:rPr>
              <a:t>  f 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–1 </a:t>
            </a:r>
            <a:r>
              <a:rPr lang="en-US" altLang="en-US" sz="1600" dirty="0">
                <a:cs typeface="Times New Roman" panose="02020603050405020304" pitchFamily="18" charset="0"/>
              </a:rPr>
              <a:t>is an isomorphism.</a:t>
            </a:r>
          </a:p>
          <a:p>
            <a:pPr marL="335756" indent="-335756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sz="1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86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7DD-B1B5-A242-BC08-9FF810A56940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36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Cosets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1085850" y="628650"/>
            <a:ext cx="7448550" cy="401955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dirty="0">
                <a:cs typeface="Times New Roman" panose="02020603050405020304" pitchFamily="18" charset="0"/>
              </a:rPr>
              <a:t>If  H is a sub group of( G, * ) and a </a:t>
            </a:r>
            <a:r>
              <a:rPr lang="en-US" altLang="en-US" dirty="0">
                <a:latin typeface="Symbol" panose="05050102010706020507" pitchFamily="18" charset="2"/>
              </a:rPr>
              <a:t></a:t>
            </a:r>
            <a:r>
              <a:rPr lang="en-US" altLang="en-US" dirty="0">
                <a:cs typeface="Times New Roman" panose="02020603050405020304" pitchFamily="18" charset="0"/>
              </a:rPr>
              <a:t> G then the set</a:t>
            </a:r>
          </a:p>
          <a:p>
            <a:pPr marL="0" indent="0">
              <a:lnSpc>
                <a:spcPct val="90000"/>
              </a:lnSpc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dirty="0">
                <a:cs typeface="Times New Roman" panose="02020603050405020304" pitchFamily="18" charset="0"/>
              </a:rPr>
              <a:t>	                Ha = { h * a</a:t>
            </a:r>
            <a:r>
              <a:rPr lang="en-US" altLang="en-US" dirty="0">
                <a:latin typeface="Symbol" panose="05050102010706020507" pitchFamily="18" charset="2"/>
              </a:rPr>
              <a:t>,</a:t>
            </a:r>
            <a:r>
              <a:rPr lang="en-US" altLang="en-US" dirty="0">
                <a:cs typeface="Times New Roman" panose="02020603050405020304" pitchFamily="18" charset="0"/>
              </a:rPr>
              <a:t> h </a:t>
            </a:r>
            <a:r>
              <a:rPr lang="en-US" altLang="en-US" dirty="0">
                <a:latin typeface="Symbol" panose="05050102010706020507" pitchFamily="18" charset="2"/>
              </a:rPr>
              <a:t></a:t>
            </a:r>
            <a:r>
              <a:rPr lang="en-US" altLang="en-US" dirty="0">
                <a:cs typeface="Times New Roman" panose="02020603050405020304" pitchFamily="18" charset="0"/>
              </a:rPr>
              <a:t> H} is called a right coset of H in G.</a:t>
            </a:r>
          </a:p>
          <a:p>
            <a:pPr marL="0" indent="0">
              <a:lnSpc>
                <a:spcPct val="90000"/>
              </a:lnSpc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dirty="0">
                <a:cs typeface="Times New Roman" panose="02020603050405020304" pitchFamily="18" charset="0"/>
              </a:rPr>
              <a:t>    Similarly,     </a:t>
            </a:r>
            <a:r>
              <a:rPr lang="en-US" altLang="en-US" dirty="0" err="1">
                <a:cs typeface="Times New Roman" panose="02020603050405020304" pitchFamily="18" charset="0"/>
              </a:rPr>
              <a:t>aH</a:t>
            </a:r>
            <a:r>
              <a:rPr lang="en-US" altLang="en-US" dirty="0">
                <a:cs typeface="Times New Roman" panose="02020603050405020304" pitchFamily="18" charset="0"/>
              </a:rPr>
              <a:t> = {a * h, h </a:t>
            </a:r>
            <a:r>
              <a:rPr lang="en-US" altLang="en-US" dirty="0">
                <a:latin typeface="Symbol" panose="05050102010706020507" pitchFamily="18" charset="2"/>
              </a:rPr>
              <a:t></a:t>
            </a:r>
            <a:r>
              <a:rPr lang="en-US" altLang="en-US" dirty="0">
                <a:cs typeface="Times New Roman" panose="02020603050405020304" pitchFamily="18" charset="0"/>
              </a:rPr>
              <a:t> H} is called a left coset of H is G.</a:t>
            </a:r>
            <a:r>
              <a:rPr lang="en-US" altLang="en-US" i="1" dirty="0">
                <a:cs typeface="Times New Roman" panose="02020603050405020304" pitchFamily="18" charset="0"/>
              </a:rPr>
              <a:t> 	</a:t>
            </a:r>
          </a:p>
          <a:p>
            <a:pPr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b="1" dirty="0"/>
              <a:t>The index of H in G, denoted [G : H], is equal to the number of left </a:t>
            </a:r>
            <a:r>
              <a:rPr lang="en-US" b="1" dirty="0" err="1"/>
              <a:t>cosets</a:t>
            </a:r>
            <a:r>
              <a:rPr lang="en-US" b="1" dirty="0"/>
              <a:t> of H in G.</a:t>
            </a:r>
            <a:endParaRPr lang="en-US" altLang="en-US" b="1" i="1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b="1" i="1" dirty="0">
                <a:cs typeface="Times New Roman" panose="02020603050405020304" pitchFamily="18" charset="0"/>
              </a:rPr>
              <a:t>Note:-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dirty="0">
                <a:cs typeface="Times New Roman" panose="02020603050405020304" pitchFamily="18" charset="0"/>
              </a:rPr>
              <a:t>	1) Any two left (right) </a:t>
            </a:r>
            <a:r>
              <a:rPr lang="en-US" altLang="en-US" dirty="0" err="1">
                <a:cs typeface="Times New Roman" panose="02020603050405020304" pitchFamily="18" charset="0"/>
              </a:rPr>
              <a:t>cosets</a:t>
            </a:r>
            <a:r>
              <a:rPr lang="en-US" altLang="en-US" dirty="0">
                <a:cs typeface="Times New Roman" panose="02020603050405020304" pitchFamily="18" charset="0"/>
              </a:rPr>
              <a:t> of H in G are either identical or disjoint. </a:t>
            </a:r>
          </a:p>
          <a:p>
            <a:pPr marL="0" indent="0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dirty="0">
                <a:cs typeface="Times New Roman" panose="02020603050405020304" pitchFamily="18" charset="0"/>
              </a:rPr>
              <a:t>	2) Let H be a sub group of G. Then the right </a:t>
            </a:r>
            <a:r>
              <a:rPr lang="en-US" altLang="en-US" dirty="0" err="1">
                <a:cs typeface="Times New Roman" panose="02020603050405020304" pitchFamily="18" charset="0"/>
              </a:rPr>
              <a:t>cosets</a:t>
            </a:r>
            <a:r>
              <a:rPr lang="en-US" altLang="en-US" dirty="0">
                <a:cs typeface="Times New Roman" panose="02020603050405020304" pitchFamily="18" charset="0"/>
              </a:rPr>
              <a:t> of H form a partition of G.  i.e., the union of all right </a:t>
            </a:r>
            <a:r>
              <a:rPr lang="en-US" altLang="en-US" dirty="0" err="1">
                <a:cs typeface="Times New Roman" panose="02020603050405020304" pitchFamily="18" charset="0"/>
              </a:rPr>
              <a:t>cosets</a:t>
            </a:r>
            <a:r>
              <a:rPr lang="en-US" altLang="en-US" dirty="0">
                <a:cs typeface="Times New Roman" panose="02020603050405020304" pitchFamily="18" charset="0"/>
              </a:rPr>
              <a:t> of a sub group H is 	equal to G.</a:t>
            </a:r>
          </a:p>
          <a:p>
            <a:pPr marL="0" indent="0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dirty="0">
                <a:cs typeface="Times New Roman" panose="02020603050405020304" pitchFamily="18" charset="0"/>
              </a:rPr>
              <a:t>	3) </a:t>
            </a:r>
            <a:r>
              <a:rPr lang="en-US" altLang="en-US" u="sng" dirty="0">
                <a:cs typeface="Times New Roman" panose="02020603050405020304" pitchFamily="18" charset="0"/>
              </a:rPr>
              <a:t>Lagrange’s theorem</a:t>
            </a:r>
            <a:r>
              <a:rPr lang="en-US" altLang="en-US" dirty="0">
                <a:cs typeface="Times New Roman" panose="02020603050405020304" pitchFamily="18" charset="0"/>
              </a:rPr>
              <a:t>: The order of each sub group of a finite group is a divisor of the order of the group.</a:t>
            </a:r>
          </a:p>
          <a:p>
            <a:pPr marL="0" indent="0">
              <a:lnSpc>
                <a:spcPct val="90000"/>
              </a:lnSpc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dirty="0">
                <a:cs typeface="Times New Roman" panose="02020603050405020304" pitchFamily="18" charset="0"/>
              </a:rPr>
              <a:t> 	4) The order of every element of a finite group is a divisor of the order of the group in particular a</a:t>
            </a:r>
            <a:r>
              <a:rPr lang="en-US" altLang="en-US" baseline="30000" dirty="0">
                <a:cs typeface="Times New Roman" panose="02020603050405020304" pitchFamily="18" charset="0"/>
              </a:rPr>
              <a:t>m</a:t>
            </a:r>
            <a:r>
              <a:rPr lang="en-IN" dirty="0"/>
              <a:t> </a:t>
            </a:r>
            <a:r>
              <a:rPr lang="en-US" altLang="en-US" dirty="0">
                <a:cs typeface="Times New Roman" panose="02020603050405020304" pitchFamily="18" charset="0"/>
              </a:rPr>
              <a:t>= e</a:t>
            </a:r>
          </a:p>
          <a:p>
            <a:pPr marL="0" indent="0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dirty="0">
                <a:cs typeface="Times New Roman" panose="02020603050405020304" pitchFamily="18" charset="0"/>
              </a:rPr>
              <a:t>	5) The converse of the </a:t>
            </a:r>
            <a:r>
              <a:rPr lang="en-US" altLang="en-US" dirty="0" err="1">
                <a:cs typeface="Times New Roman" panose="02020603050405020304" pitchFamily="18" charset="0"/>
              </a:rPr>
              <a:t>lagrange’s</a:t>
            </a:r>
            <a:r>
              <a:rPr lang="en-US" altLang="en-US" dirty="0">
                <a:cs typeface="Times New Roman" panose="02020603050405020304" pitchFamily="18" charset="0"/>
              </a:rPr>
              <a:t> theorem need not be true.</a:t>
            </a:r>
          </a:p>
        </p:txBody>
      </p:sp>
    </p:spTree>
    <p:extLst>
      <p:ext uri="{BB962C8B-B14F-4D97-AF65-F5344CB8AC3E}">
        <p14:creationId xmlns:p14="http://schemas.microsoft.com/office/powerpoint/2010/main" val="84047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7DD-B1B5-A242-BC08-9FF810A56940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37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76201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Cosets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1085850" y="628650"/>
            <a:ext cx="7448550" cy="401955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b="1" dirty="0">
                <a:cs typeface="Times New Roman" panose="02020603050405020304" pitchFamily="18" charset="0"/>
              </a:rPr>
              <a:t>Question 1 : </a:t>
            </a:r>
            <a:r>
              <a:rPr lang="en-US" altLang="en-US" sz="1800" dirty="0">
                <a:cs typeface="Times New Roman" panose="02020603050405020304" pitchFamily="18" charset="0"/>
              </a:rPr>
              <a:t>Let G = {….. -3, -2, -1, 0, 1, 2, 3,…..} under addition, H = {….. -9, -6, -3, 0, 3, 6, 9,…..} </a:t>
            </a:r>
          </a:p>
          <a:p>
            <a:pPr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Find left and right cosets.</a:t>
            </a:r>
          </a:p>
          <a:p>
            <a:pPr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b="1" dirty="0">
                <a:cs typeface="Times New Roman" panose="02020603050405020304" pitchFamily="18" charset="0"/>
              </a:rPr>
              <a:t>Solution :</a:t>
            </a:r>
          </a:p>
          <a:p>
            <a:pPr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b="1" dirty="0">
                <a:cs typeface="Times New Roman" panose="02020603050405020304" pitchFamily="18" charset="0"/>
              </a:rPr>
              <a:t>H + 0 = </a:t>
            </a:r>
            <a:r>
              <a:rPr lang="en-US" altLang="en-US" sz="1800" dirty="0">
                <a:cs typeface="Times New Roman" panose="02020603050405020304" pitchFamily="18" charset="0"/>
              </a:rPr>
              <a:t>{….. -9, -6, -3, 0, 3, 6, 9,…..} </a:t>
            </a:r>
          </a:p>
          <a:p>
            <a:pPr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b="1" dirty="0">
                <a:cs typeface="Times New Roman" panose="02020603050405020304" pitchFamily="18" charset="0"/>
              </a:rPr>
              <a:t>H + 1 = </a:t>
            </a:r>
            <a:r>
              <a:rPr lang="en-US" altLang="en-US" sz="1800" dirty="0">
                <a:cs typeface="Times New Roman" panose="02020603050405020304" pitchFamily="18" charset="0"/>
              </a:rPr>
              <a:t>{….. -8, -5, -2, 1, 4, 7, 10,…..}</a:t>
            </a:r>
          </a:p>
          <a:p>
            <a:pPr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b="1" dirty="0">
                <a:cs typeface="Times New Roman" panose="02020603050405020304" pitchFamily="18" charset="0"/>
              </a:rPr>
              <a:t>H + 2 =</a:t>
            </a:r>
            <a:r>
              <a:rPr lang="en-US" altLang="en-US" sz="1800" dirty="0">
                <a:cs typeface="Times New Roman" panose="02020603050405020304" pitchFamily="18" charset="0"/>
              </a:rPr>
              <a:t> {….. -7, -4, -1, 2, 5, 8, 11,…..}</a:t>
            </a:r>
            <a:endParaRPr lang="en-US" altLang="en-US" sz="1800" b="1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b="1" dirty="0">
                <a:cs typeface="Times New Roman" panose="02020603050405020304" pitchFamily="18" charset="0"/>
              </a:rPr>
              <a:t>H + 3 = </a:t>
            </a:r>
            <a:r>
              <a:rPr lang="en-US" altLang="en-US" sz="1800" dirty="0">
                <a:cs typeface="Times New Roman" panose="02020603050405020304" pitchFamily="18" charset="0"/>
              </a:rPr>
              <a:t>{….. -6, -3, 0, 3, 6, 9, 12…..}  = </a:t>
            </a:r>
            <a:r>
              <a:rPr lang="en-US" altLang="en-US" sz="1800" b="1" dirty="0">
                <a:cs typeface="Times New Roman" panose="02020603050405020304" pitchFamily="18" charset="0"/>
              </a:rPr>
              <a:t>H</a:t>
            </a:r>
          </a:p>
          <a:p>
            <a:pPr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b="1" dirty="0">
                <a:cs typeface="Times New Roman" panose="02020603050405020304" pitchFamily="18" charset="0"/>
              </a:rPr>
              <a:t>H + 4 = </a:t>
            </a:r>
            <a:r>
              <a:rPr lang="en-US" altLang="en-US" sz="1800" dirty="0">
                <a:cs typeface="Times New Roman" panose="02020603050405020304" pitchFamily="18" charset="0"/>
              </a:rPr>
              <a:t>{….. -5, -2, 1, 4, 7, 10, 13…..} = </a:t>
            </a:r>
            <a:r>
              <a:rPr lang="en-US" altLang="en-US" sz="1800" b="1" dirty="0">
                <a:cs typeface="Times New Roman" panose="02020603050405020304" pitchFamily="18" charset="0"/>
              </a:rPr>
              <a:t>H + 1</a:t>
            </a:r>
          </a:p>
          <a:p>
            <a:pPr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b="1" dirty="0">
                <a:cs typeface="Times New Roman" panose="02020603050405020304" pitchFamily="18" charset="0"/>
              </a:rPr>
              <a:t>H, H + 1, H + 2 are three distinct right cosets.</a:t>
            </a:r>
          </a:p>
          <a:p>
            <a:pPr marL="0" indent="0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b="1" dirty="0">
                <a:cs typeface="Times New Roman" panose="02020603050405020304" pitchFamily="18" charset="0"/>
              </a:rPr>
              <a:t>Because G is an abelian Group.</a:t>
            </a:r>
          </a:p>
          <a:p>
            <a:pPr marL="0" indent="0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b="1" dirty="0">
                <a:cs typeface="Times New Roman" panose="02020603050405020304" pitchFamily="18" charset="0"/>
              </a:rPr>
              <a:t>Therefore, H, 1 + H , 2 + H are left cosets of H in G. </a:t>
            </a:r>
          </a:p>
          <a:p>
            <a:pPr marL="0" indent="0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22CB-6954-B540-8F83-FEFA6E7ADB4A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38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altLang="en-US" sz="2400" dirty="0">
                <a:latin typeface="+mj-lt"/>
              </a:rPr>
              <a:t>State and prove Lagrange’s Theorem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1371600" y="685800"/>
            <a:ext cx="6858000" cy="3086100"/>
          </a:xfrm>
        </p:spPr>
        <p:txBody>
          <a:bodyPr>
            <a:noAutofit/>
          </a:bodyPr>
          <a:lstStyle/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b="1" dirty="0">
                <a:cs typeface="Times New Roman" panose="02020603050405020304" pitchFamily="18" charset="0"/>
              </a:rPr>
              <a:t>Lagrange’s theorem: </a:t>
            </a:r>
            <a:r>
              <a:rPr lang="en-US" altLang="en-US" sz="1600" dirty="0">
                <a:cs typeface="Times New Roman" panose="02020603050405020304" pitchFamily="18" charset="0"/>
              </a:rPr>
              <a:t>The order of each sub group H of a finite group G  is a divisor of the  order of the group.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sz="1600" u="sng" dirty="0"/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b="1" dirty="0"/>
              <a:t>Proof:</a:t>
            </a:r>
            <a:r>
              <a:rPr lang="en-US" altLang="en-US" sz="1600" dirty="0"/>
              <a:t>  Since G is finite group, H is finite.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/>
              <a:t>Therefore, the number of </a:t>
            </a:r>
            <a:r>
              <a:rPr lang="en-US" altLang="en-US" sz="1600" dirty="0" err="1"/>
              <a:t>cosets</a:t>
            </a:r>
            <a:r>
              <a:rPr lang="en-US" altLang="en-US" sz="1600" dirty="0"/>
              <a:t> of H in G is finite.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/>
              <a:t>Let Ha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,Ha</a:t>
            </a:r>
            <a:r>
              <a:rPr lang="en-US" altLang="en-US" sz="1600" baseline="-25000" dirty="0"/>
              <a:t>2</a:t>
            </a:r>
            <a:r>
              <a:rPr lang="en-US" altLang="en-US" sz="1600" dirty="0"/>
              <a:t>, …,</a:t>
            </a:r>
            <a:r>
              <a:rPr lang="en-US" altLang="en-US" sz="1600" dirty="0" err="1"/>
              <a:t>Ha</a:t>
            </a:r>
            <a:r>
              <a:rPr lang="en-US" altLang="en-US" sz="1600" baseline="-25000" dirty="0" err="1"/>
              <a:t>r</a:t>
            </a:r>
            <a:r>
              <a:rPr lang="en-US" altLang="en-US" sz="1600" dirty="0"/>
              <a:t> be the distinct right </a:t>
            </a:r>
            <a:r>
              <a:rPr lang="en-US" altLang="en-US" sz="1600" dirty="0" err="1"/>
              <a:t>cosets</a:t>
            </a:r>
            <a:r>
              <a:rPr lang="en-US" altLang="en-US" sz="1600" dirty="0"/>
              <a:t> of H in G.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/>
              <a:t>Then, G = Ha</a:t>
            </a:r>
            <a:r>
              <a:rPr lang="en-US" altLang="en-US" sz="1600" baseline="-25000" dirty="0"/>
              <a:t>1</a:t>
            </a:r>
            <a:r>
              <a:rPr lang="en-US" altLang="en-US" sz="1600" dirty="0">
                <a:latin typeface="Symbol" panose="05050102010706020507" pitchFamily="18" charset="2"/>
              </a:rPr>
              <a:t></a:t>
            </a:r>
            <a:r>
              <a:rPr lang="en-US" altLang="en-US" sz="1600" dirty="0"/>
              <a:t>Ha</a:t>
            </a:r>
            <a:r>
              <a:rPr lang="en-US" altLang="en-US" sz="1600" baseline="-25000" dirty="0"/>
              <a:t>2</a:t>
            </a:r>
            <a:r>
              <a:rPr lang="en-US" altLang="en-US" sz="1600" dirty="0">
                <a:latin typeface="Symbol" panose="05050102010706020507" pitchFamily="18" charset="2"/>
              </a:rPr>
              <a:t></a:t>
            </a:r>
            <a:r>
              <a:rPr lang="en-US" altLang="en-US" sz="1600" dirty="0"/>
              <a:t> …, </a:t>
            </a:r>
            <a:r>
              <a:rPr lang="en-US" altLang="en-US" sz="1600" dirty="0">
                <a:latin typeface="Symbol" panose="05050102010706020507" pitchFamily="18" charset="2"/>
              </a:rPr>
              <a:t></a:t>
            </a:r>
            <a:r>
              <a:rPr lang="en-US" altLang="en-US" sz="1600" dirty="0" err="1"/>
              <a:t>Ha</a:t>
            </a:r>
            <a:r>
              <a:rPr lang="en-US" altLang="en-US" sz="1600" baseline="-25000" dirty="0" err="1"/>
              <a:t>r</a:t>
            </a:r>
            <a:r>
              <a:rPr lang="en-US" altLang="en-US" sz="1600" dirty="0"/>
              <a:t> 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/>
              <a:t>So that  O(G) = O(Ha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)+O(Ha</a:t>
            </a:r>
            <a:r>
              <a:rPr lang="en-US" altLang="en-US" sz="1600" baseline="-25000" dirty="0"/>
              <a:t>2</a:t>
            </a:r>
            <a:r>
              <a:rPr lang="en-US" altLang="en-US" sz="1600" dirty="0"/>
              <a:t>) …+ O(</a:t>
            </a:r>
            <a:r>
              <a:rPr lang="en-US" altLang="en-US" sz="1600" dirty="0" err="1"/>
              <a:t>Ha</a:t>
            </a:r>
            <a:r>
              <a:rPr lang="en-US" altLang="en-US" sz="1600" baseline="-25000" dirty="0" err="1"/>
              <a:t>r</a:t>
            </a:r>
            <a:r>
              <a:rPr lang="en-US" altLang="en-US" sz="1600" dirty="0"/>
              <a:t>).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/>
              <a:t>But, O(Ha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) = O(Ha</a:t>
            </a:r>
            <a:r>
              <a:rPr lang="en-US" altLang="en-US" sz="1600" baseline="-25000" dirty="0"/>
              <a:t>2</a:t>
            </a:r>
            <a:r>
              <a:rPr lang="en-US" altLang="en-US" sz="1600" dirty="0"/>
              <a:t>) = …..  = O(</a:t>
            </a:r>
            <a:r>
              <a:rPr lang="en-US" altLang="en-US" sz="1600" dirty="0" err="1"/>
              <a:t>Ha</a:t>
            </a:r>
            <a:r>
              <a:rPr lang="en-US" altLang="en-US" sz="1600" baseline="-25000" dirty="0" err="1"/>
              <a:t>r</a:t>
            </a:r>
            <a:r>
              <a:rPr lang="en-US" altLang="en-US" sz="1600" dirty="0"/>
              <a:t>) = O(H)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Symbol" panose="05050102010706020507" pitchFamily="18" charset="2"/>
              </a:rPr>
              <a:t></a:t>
            </a:r>
            <a:r>
              <a:rPr lang="en-US" altLang="en-US" sz="1600" dirty="0"/>
              <a:t> O(G) = O(H)+O(H) …+ O(H). (r terms)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/>
              <a:t>             = r . O(H)</a:t>
            </a:r>
          </a:p>
          <a:p>
            <a:pPr marL="0" indent="0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/>
              <a:t>This shows that O(H) divides O(G).</a:t>
            </a:r>
          </a:p>
          <a:p>
            <a:pPr marL="0" indent="0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404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22CB-6954-B540-8F83-FEFA6E7ADB4A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39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2400" dirty="0">
                <a:latin typeface="+mj-lt"/>
              </a:rPr>
              <a:t>Normal Subgroup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685800"/>
            <a:ext cx="7620000" cy="3562350"/>
          </a:xfrm>
        </p:spPr>
        <p:txBody>
          <a:bodyPr>
            <a:noAutofit/>
          </a:bodyPr>
          <a:lstStyle/>
          <a:p>
            <a:r>
              <a:rPr lang="en-US" sz="1600" dirty="0"/>
              <a:t>Let G be a group. A subgroup H of G is said to be a normal subgroup of G if for all h∈ H and x∈ G, x h x</a:t>
            </a:r>
            <a:r>
              <a:rPr lang="en-US" sz="1600" baseline="30000" dirty="0"/>
              <a:t>-1</a:t>
            </a:r>
            <a:r>
              <a:rPr lang="en-US" sz="1600" dirty="0"/>
              <a:t>∈ H</a:t>
            </a:r>
          </a:p>
          <a:p>
            <a:r>
              <a:rPr lang="en-US" sz="1600" dirty="0"/>
              <a:t>If x H x</a:t>
            </a:r>
            <a:r>
              <a:rPr lang="en-US" sz="1600" baseline="30000" dirty="0"/>
              <a:t>-1</a:t>
            </a:r>
            <a:r>
              <a:rPr lang="en-US" sz="1600" dirty="0"/>
              <a:t> = {x h x</a:t>
            </a:r>
            <a:r>
              <a:rPr lang="en-US" sz="1600" baseline="30000" dirty="0"/>
              <a:t>-1</a:t>
            </a:r>
            <a:r>
              <a:rPr lang="en-US" sz="1600" dirty="0"/>
              <a:t>| h ∈ H} then H is normal in G if and only if xHx</a:t>
            </a:r>
            <a:r>
              <a:rPr lang="en-US" sz="1600" baseline="30000" dirty="0"/>
              <a:t>-1</a:t>
            </a:r>
            <a:r>
              <a:rPr lang="en-US" sz="1600" dirty="0"/>
              <a:t>⊆H, ∀ x∈ G</a:t>
            </a:r>
          </a:p>
          <a:p>
            <a:r>
              <a:rPr lang="en-US" sz="1600" dirty="0"/>
              <a:t>Normal subgroups are also known as invariant subgroups or self-conjugate subgroup.</a:t>
            </a:r>
          </a:p>
          <a:p>
            <a:r>
              <a:rPr lang="en-US" sz="1600" dirty="0"/>
              <a:t>A subgroup </a:t>
            </a:r>
            <a:r>
              <a:rPr lang="en-US" sz="1600" i="1" dirty="0"/>
              <a:t>H</a:t>
            </a:r>
            <a:r>
              <a:rPr lang="en-US" sz="1600" dirty="0"/>
              <a:t> of a group </a:t>
            </a:r>
            <a:r>
              <a:rPr lang="en-US" sz="1600" i="1" dirty="0"/>
              <a:t>G</a:t>
            </a:r>
            <a:r>
              <a:rPr lang="en-US" sz="1600" dirty="0"/>
              <a:t> is known as normal subgroup of </a:t>
            </a:r>
            <a:r>
              <a:rPr lang="en-US" sz="1600" i="1" dirty="0"/>
              <a:t>G</a:t>
            </a:r>
            <a:r>
              <a:rPr lang="en-US" sz="1600" dirty="0"/>
              <a:t> if every left </a:t>
            </a:r>
            <a:r>
              <a:rPr lang="en-US" sz="1600" dirty="0" err="1"/>
              <a:t>coset</a:t>
            </a:r>
            <a:r>
              <a:rPr lang="en-US" sz="1600" dirty="0"/>
              <a:t> of </a:t>
            </a:r>
            <a:r>
              <a:rPr lang="en-US" sz="1600" i="1" dirty="0"/>
              <a:t>H</a:t>
            </a:r>
            <a:r>
              <a:rPr lang="en-US" sz="1600" dirty="0"/>
              <a:t> in </a:t>
            </a:r>
            <a:r>
              <a:rPr lang="en-US" sz="1600" i="1" dirty="0"/>
              <a:t>G</a:t>
            </a:r>
            <a:r>
              <a:rPr lang="en-US" sz="1600" dirty="0"/>
              <a:t> is equal to the corresponding right </a:t>
            </a:r>
            <a:r>
              <a:rPr lang="en-US" sz="1600" dirty="0" err="1"/>
              <a:t>coset</a:t>
            </a:r>
            <a:r>
              <a:rPr lang="en-US" sz="1600" dirty="0"/>
              <a:t> of </a:t>
            </a:r>
            <a:r>
              <a:rPr lang="en-US" sz="1600" i="1" dirty="0"/>
              <a:t>H</a:t>
            </a:r>
            <a:r>
              <a:rPr lang="en-US" sz="1600" dirty="0"/>
              <a:t> in </a:t>
            </a:r>
            <a:r>
              <a:rPr lang="en-US" sz="1600" i="1" dirty="0"/>
              <a:t>G</a:t>
            </a:r>
            <a:r>
              <a:rPr lang="en-US" sz="1600" dirty="0"/>
              <a:t>. That is, </a:t>
            </a:r>
            <a:r>
              <a:rPr lang="en-US" sz="1600" i="1" dirty="0" err="1"/>
              <a:t>gH</a:t>
            </a:r>
            <a:r>
              <a:rPr lang="en-US" sz="1600" dirty="0"/>
              <a:t>=</a:t>
            </a:r>
            <a:r>
              <a:rPr lang="en-US" sz="1600" i="1" dirty="0"/>
              <a:t>Hg</a:t>
            </a:r>
            <a:r>
              <a:rPr lang="en-US" sz="1600" dirty="0"/>
              <a:t> for every </a:t>
            </a:r>
            <a:r>
              <a:rPr lang="en-US" sz="1600" i="1" dirty="0"/>
              <a:t>g</a:t>
            </a:r>
            <a:r>
              <a:rPr lang="en-US" sz="1600" dirty="0"/>
              <a:t> </a:t>
            </a:r>
            <a:r>
              <a:rPr lang="en-US" sz="1600" i="1" dirty="0"/>
              <a:t>∈</a:t>
            </a:r>
            <a:r>
              <a:rPr lang="en-US" sz="1600" dirty="0"/>
              <a:t> </a:t>
            </a:r>
            <a:r>
              <a:rPr lang="en-US" sz="1600" i="1" dirty="0"/>
              <a:t>G</a:t>
            </a:r>
            <a:r>
              <a:rPr lang="en-US" sz="1600" dirty="0"/>
              <a:t> .</a:t>
            </a:r>
          </a:p>
          <a:p>
            <a:r>
              <a:rPr lang="en-US" sz="1600" dirty="0"/>
              <a:t>The normal subgroup is often denoted by using the symbol ► or◄. That is, if </a:t>
            </a:r>
            <a:r>
              <a:rPr lang="en-US" sz="1600" i="1" dirty="0"/>
              <a:t>N</a:t>
            </a:r>
            <a:r>
              <a:rPr lang="en-US" sz="1600" dirty="0"/>
              <a:t> is a normal subgroup of </a:t>
            </a:r>
            <a:r>
              <a:rPr lang="en-US" sz="1600" i="1" dirty="0"/>
              <a:t>G</a:t>
            </a:r>
            <a:r>
              <a:rPr lang="en-US" sz="1600" dirty="0"/>
              <a:t> or </a:t>
            </a:r>
            <a:r>
              <a:rPr lang="en-US" sz="1600" i="1" dirty="0"/>
              <a:t>N</a:t>
            </a:r>
            <a:r>
              <a:rPr lang="en-US" sz="1600" dirty="0"/>
              <a:t> is normal in </a:t>
            </a:r>
            <a:r>
              <a:rPr lang="en-US" sz="1600" i="1" dirty="0"/>
              <a:t>G</a:t>
            </a:r>
            <a:r>
              <a:rPr lang="en-US" sz="1600" dirty="0"/>
              <a:t>, then it is denoted as N◄G.</a:t>
            </a:r>
          </a:p>
          <a:p>
            <a:r>
              <a:rPr lang="en-US" sz="1600" dirty="0"/>
              <a:t>Quotient Group: A </a:t>
            </a:r>
            <a:r>
              <a:rPr lang="en-US" sz="1600" b="1" dirty="0"/>
              <a:t>quotient group</a:t>
            </a:r>
            <a:r>
              <a:rPr lang="en-US" sz="1600" dirty="0"/>
              <a:t> or </a:t>
            </a:r>
            <a:r>
              <a:rPr lang="en-US" sz="1600" b="1" dirty="0"/>
              <a:t>factor group</a:t>
            </a:r>
            <a:r>
              <a:rPr lang="en-US" sz="1600" dirty="0"/>
              <a:t> is a group obtained by aggregating similar elements of a larger group using an equivalence relation that preserves some of the group structure. It is denoted by Z/</a:t>
            </a:r>
            <a:r>
              <a:rPr lang="en-US" sz="1600" dirty="0" err="1"/>
              <a:t>pZ</a:t>
            </a:r>
            <a:r>
              <a:rPr lang="en-US" sz="1600" dirty="0"/>
              <a:t>, where p is an Integer.</a:t>
            </a:r>
          </a:p>
          <a:p>
            <a:r>
              <a:rPr lang="en-US" sz="1600" dirty="0"/>
              <a:t>Quotient group is not a </a:t>
            </a:r>
            <a:r>
              <a:rPr lang="en-US" sz="1600"/>
              <a:t>subgroup of 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004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AD7A-EF26-3147-BA79-37EFBA4EA330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Algebraic structures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1371600" y="628650"/>
            <a:ext cx="7143750" cy="3943350"/>
          </a:xfrm>
        </p:spPr>
        <p:txBody>
          <a:bodyPr>
            <a:noAutofit/>
          </a:bodyPr>
          <a:lstStyle/>
          <a:p>
            <a:pPr marL="335756" indent="-335756"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Groupoid: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operation * is binary operation on set G and satisfies the closure property then the algebraic structure (G,*) is called groupoid.</a:t>
            </a: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5756" indent="-335756"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 Group: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algebraic structure (A, *) is said to be a semi group if</a:t>
            </a:r>
          </a:p>
          <a:p>
            <a:pPr marL="335756" indent="-335756" algn="just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1. * is closed operation on A. </a:t>
            </a:r>
          </a:p>
          <a:p>
            <a:pPr marL="335756" indent="-335756" algn="just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2. * is an associative operation, for all a, b, c in A.</a:t>
            </a:r>
          </a:p>
          <a:p>
            <a:pPr marL="0" indent="0" algn="just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Ex. (N, +)  ,(z,+) are semi group. </a:t>
            </a:r>
          </a:p>
          <a:p>
            <a:pPr marL="0" indent="0" algn="just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Ex. (N, .), (z, .) are  semi group.</a:t>
            </a:r>
          </a:p>
          <a:p>
            <a:pPr marL="0" indent="0" algn="just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Ex. (N,  –  ) , (z, -)  are not semi group. </a:t>
            </a:r>
          </a:p>
          <a:p>
            <a:pPr marL="335756" indent="-335756" algn="just">
              <a:spcBef>
                <a:spcPts val="375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Monoid: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algebraic structure (A, *) is said to be 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monoid 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following conditions are satisfied.</a:t>
            </a:r>
          </a:p>
          <a:p>
            <a:pPr marL="335756" indent="-335756" algn="just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1)   *  is a closed operation in A.</a:t>
            </a:r>
          </a:p>
          <a:p>
            <a:pPr marL="335756" indent="-335756" algn="just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2)   *  is an associative operation in A.</a:t>
            </a:r>
          </a:p>
          <a:p>
            <a:pPr marL="335756" indent="-335756" algn="just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3)  There is an identity in A.</a:t>
            </a:r>
          </a:p>
        </p:txBody>
      </p:sp>
    </p:spTree>
    <p:extLst>
      <p:ext uri="{BB962C8B-B14F-4D97-AF65-F5344CB8AC3E}">
        <p14:creationId xmlns:p14="http://schemas.microsoft.com/office/powerpoint/2010/main" val="125508835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94BC-7EB1-494F-A85D-9C9905D8A387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40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marL="457200" indent="-457200" algn="ctr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314450" y="571500"/>
            <a:ext cx="6972300" cy="382905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en-US" sz="1400" dirty="0"/>
              <a:t>Let &lt;R, +, .&gt; be an algebraic structure for a nonempty set R and two binary operations + and . defined on it.</a:t>
            </a:r>
          </a:p>
          <a:p>
            <a:pPr marL="457200" indent="-457200">
              <a:buNone/>
            </a:pPr>
            <a:r>
              <a:rPr lang="en-US" altLang="en-US" sz="1400" dirty="0"/>
              <a:t>    An algebraic structure (R, +, .)  is called ring if the following conditions are satisfied.</a:t>
            </a:r>
          </a:p>
          <a:p>
            <a:pPr marL="457200" indent="-457200"/>
            <a:r>
              <a:rPr lang="en-US" altLang="en-US" sz="1400" dirty="0"/>
              <a:t>(R,+)  is an </a:t>
            </a:r>
            <a:r>
              <a:rPr lang="en-US" altLang="en-US" sz="1400" dirty="0" err="1"/>
              <a:t>abelian</a:t>
            </a:r>
            <a:r>
              <a:rPr lang="en-US" altLang="en-US" sz="1400" dirty="0"/>
              <a:t> group</a:t>
            </a:r>
          </a:p>
          <a:p>
            <a:pPr marL="457200" indent="-457200"/>
            <a:r>
              <a:rPr lang="en-US" altLang="en-US" sz="1400" dirty="0"/>
              <a:t>(R, .) is a </a:t>
            </a:r>
            <a:r>
              <a:rPr lang="en-US" altLang="en-US" sz="1400" dirty="0" err="1"/>
              <a:t>semigroup</a:t>
            </a:r>
            <a:endParaRPr lang="en-US" altLang="en-US" sz="1400" dirty="0"/>
          </a:p>
          <a:p>
            <a:pPr marL="457200" indent="-457200">
              <a:lnSpc>
                <a:spcPct val="90000"/>
              </a:lnSpc>
            </a:pPr>
            <a:r>
              <a:rPr lang="en-US" altLang="en-US" sz="1400" dirty="0"/>
              <a:t>The operation . is </a:t>
            </a:r>
            <a:r>
              <a:rPr lang="en-US" altLang="en-US" sz="1400" i="1" dirty="0"/>
              <a:t>distributive</a:t>
            </a:r>
            <a:r>
              <a:rPr lang="en-US" altLang="en-US" sz="1400" dirty="0"/>
              <a:t> over the operation + in   R.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sz="1400" dirty="0"/>
              <a:t>	     a . (b + c) = (a . b) + (a . c)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sz="1400" dirty="0"/>
              <a:t>	    (a + b) . c = (a . c) + (b . c) for all a, b, c </a:t>
            </a:r>
            <a:r>
              <a:rPr lang="en-US" altLang="en-US" sz="1400" dirty="0">
                <a:sym typeface="Symbol" panose="05050102010706020507" pitchFamily="18" charset="2"/>
              </a:rPr>
              <a:t></a:t>
            </a:r>
            <a:r>
              <a:rPr lang="en-US" altLang="en-US" sz="1400" dirty="0"/>
              <a:t> R.</a:t>
            </a:r>
            <a:endParaRPr lang="en-US" altLang="en-US" sz="1400" i="1" dirty="0"/>
          </a:p>
          <a:p>
            <a:pPr marL="457200" indent="-457200"/>
            <a:r>
              <a:rPr lang="en-US" altLang="en-US" sz="1400" dirty="0"/>
              <a:t>The operation + is </a:t>
            </a:r>
            <a:r>
              <a:rPr lang="en-US" altLang="en-US" sz="1400" i="1" dirty="0"/>
              <a:t>commutative</a:t>
            </a:r>
            <a:r>
              <a:rPr lang="en-US" altLang="en-US" sz="1400" dirty="0"/>
              <a:t> and </a:t>
            </a:r>
            <a:r>
              <a:rPr lang="en-US" altLang="en-US" sz="1400" i="1" dirty="0"/>
              <a:t>associative</a:t>
            </a:r>
            <a:r>
              <a:rPr lang="en-US" altLang="en-US" sz="1400" dirty="0"/>
              <a:t>.</a:t>
            </a:r>
          </a:p>
          <a:p>
            <a:pPr marL="457200" indent="-457200">
              <a:buNone/>
            </a:pPr>
            <a:r>
              <a:rPr lang="en-US" altLang="en-US" sz="1400" dirty="0"/>
              <a:t>		a + b = b + a, for all a, b </a:t>
            </a:r>
            <a:r>
              <a:rPr lang="en-US" altLang="en-US" sz="1400" dirty="0">
                <a:sym typeface="Symbol" panose="05050102010706020507" pitchFamily="18" charset="2"/>
              </a:rPr>
              <a:t></a:t>
            </a:r>
            <a:r>
              <a:rPr lang="en-US" altLang="en-US" sz="1400" dirty="0"/>
              <a:t> R.</a:t>
            </a:r>
          </a:p>
          <a:p>
            <a:pPr marL="457200" indent="-457200">
              <a:buNone/>
            </a:pPr>
            <a:r>
              <a:rPr lang="en-US" altLang="en-US" sz="1400" dirty="0"/>
              <a:t>		a + (b + c) = (a + b) + c, for all a, b, c </a:t>
            </a:r>
            <a:r>
              <a:rPr lang="en-US" altLang="en-US" sz="1400" dirty="0">
                <a:sym typeface="Symbol" panose="05050102010706020507" pitchFamily="18" charset="2"/>
              </a:rPr>
              <a:t></a:t>
            </a:r>
            <a:r>
              <a:rPr lang="en-US" altLang="en-US" sz="1400" dirty="0"/>
              <a:t> R.</a:t>
            </a:r>
          </a:p>
          <a:p>
            <a:pPr marL="457200" indent="-457200"/>
            <a:r>
              <a:rPr lang="en-US" altLang="en-US" sz="1400" dirty="0"/>
              <a:t> There exists the </a:t>
            </a:r>
            <a:r>
              <a:rPr lang="en-US" altLang="en-US" sz="1400" i="1" dirty="0"/>
              <a:t>identity element</a:t>
            </a:r>
            <a:r>
              <a:rPr lang="en-US" altLang="en-US" sz="1400" dirty="0"/>
              <a:t> 0 in R w.r.t. +.</a:t>
            </a:r>
          </a:p>
          <a:p>
            <a:pPr marL="457200" indent="-457200">
              <a:buNone/>
            </a:pPr>
            <a:r>
              <a:rPr lang="en-US" altLang="en-US" sz="1400" dirty="0"/>
              <a:t>	 	 a + 0 = 0 + a = a, for every a </a:t>
            </a:r>
            <a:r>
              <a:rPr lang="en-US" altLang="en-US" sz="1400" dirty="0">
                <a:sym typeface="Symbol" panose="05050102010706020507" pitchFamily="18" charset="2"/>
              </a:rPr>
              <a:t></a:t>
            </a:r>
            <a:r>
              <a:rPr lang="en-US" altLang="en-US" sz="1400" dirty="0"/>
              <a:t> R.</a:t>
            </a:r>
          </a:p>
          <a:p>
            <a:pPr marL="457200" indent="-457200"/>
            <a:r>
              <a:rPr lang="en-US" altLang="en-US" sz="1400" dirty="0"/>
              <a:t>  Every element in R is </a:t>
            </a:r>
            <a:r>
              <a:rPr lang="en-US" altLang="en-US" sz="1400" i="1" dirty="0"/>
              <a:t>invertible</a:t>
            </a:r>
            <a:r>
              <a:rPr lang="en-US" altLang="en-US" sz="1400" dirty="0"/>
              <a:t> w.r.t. +.</a:t>
            </a:r>
          </a:p>
          <a:p>
            <a:pPr marL="457200" indent="-457200">
              <a:buNone/>
            </a:pPr>
            <a:r>
              <a:rPr lang="en-US" altLang="en-US" sz="1400" dirty="0"/>
              <a:t>	  With every a </a:t>
            </a:r>
            <a:r>
              <a:rPr lang="en-US" altLang="en-US" sz="1400" dirty="0">
                <a:sym typeface="Symbol" panose="05050102010706020507" pitchFamily="18" charset="2"/>
              </a:rPr>
              <a:t></a:t>
            </a:r>
            <a:r>
              <a:rPr lang="en-US" altLang="en-US" sz="1400" dirty="0"/>
              <a:t> R there exists in R its inverse element, denoted by (–a).</a:t>
            </a:r>
          </a:p>
          <a:p>
            <a:pPr marL="457200" indent="-457200">
              <a:buNone/>
            </a:pPr>
            <a:r>
              <a:rPr lang="en-US" altLang="en-US" sz="1400" dirty="0"/>
              <a:t>                a + (–a) = (–a) + a = 0.</a:t>
            </a:r>
          </a:p>
        </p:txBody>
      </p:sp>
    </p:spTree>
    <p:extLst>
      <p:ext uri="{BB962C8B-B14F-4D97-AF65-F5344CB8AC3E}">
        <p14:creationId xmlns:p14="http://schemas.microsoft.com/office/powerpoint/2010/main" val="1649775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BD83-BE56-7E4D-8C1D-B6D202D616F7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41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marL="457200" indent="-457200" algn="ctr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371600" y="628651"/>
            <a:ext cx="77724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</a:pPr>
            <a:r>
              <a:rPr lang="en-US" altLang="en-US" sz="1400" dirty="0"/>
              <a:t>       The operation . is associative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sz="1400" dirty="0"/>
              <a:t>			a . ( b. c) = (a . b) . c for all a, b, c </a:t>
            </a:r>
            <a:r>
              <a:rPr lang="en-US" altLang="en-US" sz="1400" dirty="0">
                <a:sym typeface="Symbol" panose="05050102010706020507" pitchFamily="18" charset="2"/>
              </a:rPr>
              <a:t></a:t>
            </a:r>
            <a:r>
              <a:rPr lang="en-US" altLang="en-US" sz="1400" dirty="0"/>
              <a:t> R.</a:t>
            </a:r>
          </a:p>
          <a:p>
            <a:pPr marL="457200" indent="-457200">
              <a:lnSpc>
                <a:spcPct val="90000"/>
              </a:lnSpc>
            </a:pPr>
            <a:endParaRPr lang="en-US" altLang="en-US" sz="1400" dirty="0"/>
          </a:p>
          <a:p>
            <a:pPr marL="457200" indent="-457200">
              <a:lnSpc>
                <a:spcPct val="90000"/>
              </a:lnSpc>
            </a:pPr>
            <a:r>
              <a:rPr lang="en-US" altLang="en-US" sz="1400" dirty="0"/>
              <a:t>       The operation . is </a:t>
            </a:r>
            <a:r>
              <a:rPr lang="en-US" altLang="en-US" sz="1400" i="1" dirty="0"/>
              <a:t>distributive</a:t>
            </a:r>
            <a:r>
              <a:rPr lang="en-US" altLang="en-US" sz="1400" dirty="0"/>
              <a:t> over the operation + in R.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sz="1400" dirty="0"/>
              <a:t>			 a . (b + c) = (a . b) + (a . c)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sz="1400" dirty="0"/>
              <a:t>			(a + b) . c = (a . c) + (b . c) for all a, b, c </a:t>
            </a:r>
            <a:r>
              <a:rPr lang="en-US" altLang="en-US" sz="1400" dirty="0">
                <a:sym typeface="Symbol" panose="05050102010706020507" pitchFamily="18" charset="2"/>
              </a:rPr>
              <a:t></a:t>
            </a:r>
            <a:r>
              <a:rPr lang="en-US" altLang="en-US" sz="1400" dirty="0"/>
              <a:t> R.</a:t>
            </a:r>
            <a:endParaRPr lang="en-US" altLang="en-US" sz="1400" i="1" dirty="0"/>
          </a:p>
          <a:p>
            <a:pPr marL="457200" indent="-457200">
              <a:lnSpc>
                <a:spcPct val="90000"/>
              </a:lnSpc>
              <a:buNone/>
            </a:pPr>
            <a:br>
              <a:rPr lang="en-US" altLang="en-US" sz="1400" i="1" dirty="0"/>
            </a:br>
            <a:endParaRPr lang="en-US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707249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8754-8E97-874B-A834-B5AC457310DC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42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marL="457200" indent="-457200" algn="ctr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ring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371600" y="628650"/>
            <a:ext cx="7200900" cy="365760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90000"/>
              </a:lnSpc>
              <a:buNone/>
            </a:pPr>
            <a:r>
              <a:rPr lang="en-US" sz="1800" dirty="0">
                <a:latin typeface="+mj-lt"/>
              </a:rPr>
              <a:t>The zero ring is the unique ring in which the additive identity 0 and multiplicative identity 1 coincides.</a:t>
            </a:r>
          </a:p>
          <a:p>
            <a:pPr marL="457200" indent="-457200" algn="just">
              <a:lnSpc>
                <a:spcPct val="90000"/>
              </a:lnSpc>
              <a:buNone/>
            </a:pPr>
            <a:endParaRPr lang="en-US" sz="1800" dirty="0">
              <a:latin typeface="+mj-lt"/>
            </a:endParaRPr>
          </a:p>
          <a:p>
            <a:pPr marL="457200" indent="-457200" algn="just">
              <a:lnSpc>
                <a:spcPct val="90000"/>
              </a:lnSpc>
              <a:buNone/>
            </a:pPr>
            <a:r>
              <a:rPr lang="en-US" sz="1800" dirty="0">
                <a:latin typeface="+mj-lt"/>
              </a:rPr>
              <a:t>Or</a:t>
            </a:r>
          </a:p>
          <a:p>
            <a:pPr marL="457200" indent="-457200" algn="just">
              <a:lnSpc>
                <a:spcPct val="90000"/>
              </a:lnSpc>
              <a:buNone/>
            </a:pPr>
            <a:endParaRPr lang="en-US" sz="1800" dirty="0">
              <a:latin typeface="+mj-lt"/>
            </a:endParaRPr>
          </a:p>
          <a:p>
            <a:pPr marL="457200" indent="-457200" algn="just">
              <a:lnSpc>
                <a:spcPct val="90000"/>
              </a:lnSpc>
              <a:buNone/>
            </a:pPr>
            <a:r>
              <a:rPr lang="en-US" altLang="en-US" sz="1800" dirty="0">
                <a:latin typeface="+mj-lt"/>
                <a:cs typeface="Times New Roman" panose="02020603050405020304" pitchFamily="18" charset="0"/>
              </a:rPr>
              <a:t>The Set R consist of single element 0 with two compositions (+) and (X) is defined as 0+0 = 0 and 0X0 =0.</a:t>
            </a:r>
          </a:p>
          <a:p>
            <a:pPr marL="457200" indent="-457200" algn="just">
              <a:lnSpc>
                <a:spcPct val="90000"/>
              </a:lnSpc>
              <a:buNone/>
            </a:pPr>
            <a:endParaRPr lang="en-US" altLang="en-US" sz="1800" dirty="0"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+mj-lt"/>
              </a:rPr>
              <a:t>The zero ring is commutative.</a:t>
            </a:r>
          </a:p>
          <a:p>
            <a:pPr algn="just"/>
            <a:r>
              <a:rPr lang="en-US" sz="1800" dirty="0">
                <a:latin typeface="+mj-lt"/>
              </a:rPr>
              <a:t>The element 0 in the zero ring is a unit, serving as its own multiplicative inverse.</a:t>
            </a:r>
          </a:p>
          <a:p>
            <a:pPr algn="just"/>
            <a:r>
              <a:rPr lang="en-US" sz="1800" dirty="0">
                <a:latin typeface="+mj-lt"/>
              </a:rPr>
              <a:t>The unit group of the zero ring is the trivial group {0}.</a:t>
            </a:r>
          </a:p>
          <a:p>
            <a:pPr algn="just"/>
            <a:r>
              <a:rPr lang="en-US" sz="1800" dirty="0">
                <a:latin typeface="+mj-lt"/>
              </a:rPr>
              <a:t>The element 0 in the zero ring is not a zero divisor.</a:t>
            </a:r>
          </a:p>
          <a:p>
            <a:pPr algn="just"/>
            <a:r>
              <a:rPr lang="en-US" sz="1800" dirty="0">
                <a:latin typeface="+mj-lt"/>
              </a:rPr>
              <a:t>It is also called Null ring or Zero ring or Trivial ring.</a:t>
            </a:r>
          </a:p>
        </p:txBody>
      </p:sp>
    </p:spTree>
    <p:extLst>
      <p:ext uri="{BB962C8B-B14F-4D97-AF65-F5344CB8AC3E}">
        <p14:creationId xmlns:p14="http://schemas.microsoft.com/office/powerpoint/2010/main" val="1931578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7EF9-B17C-0C44-AB97-96A1FA058199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43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marL="457200" indent="-457200" algn="ctr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 with Unity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990600" y="628651"/>
            <a:ext cx="7124700" cy="39243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buNone/>
            </a:pPr>
            <a:r>
              <a:rPr lang="en-US" altLang="en-US" sz="1600" dirty="0"/>
              <a:t>	If in a ring there exist(not mandatory) an element denoted by 1 such that 1.a=a.1 for all a </a:t>
            </a:r>
            <a:r>
              <a:rPr lang="en-US" altLang="en-US" sz="1600" dirty="0">
                <a:sym typeface="Symbol" panose="05050102010706020507" pitchFamily="18" charset="2"/>
              </a:rPr>
              <a:t></a:t>
            </a:r>
            <a:r>
              <a:rPr lang="en-US" altLang="en-US" sz="1600" dirty="0"/>
              <a:t> R then R is called Ring with unity element.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altLang="en-US" sz="1600" i="1" dirty="0"/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sz="1600" i="1" dirty="0"/>
              <a:t>Examples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altLang="en-US" sz="1600" b="1" dirty="0"/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sz="1600" b="1" dirty="0"/>
              <a:t>   </a:t>
            </a:r>
            <a:r>
              <a:rPr lang="en-US" altLang="en-US" sz="1600" dirty="0"/>
              <a:t>1.</a:t>
            </a:r>
            <a:r>
              <a:rPr lang="en-US" altLang="en-US" sz="1600" b="1" dirty="0"/>
              <a:t>  </a:t>
            </a:r>
            <a:r>
              <a:rPr lang="en-US" altLang="en-US" sz="1600" dirty="0"/>
              <a:t>&lt;Z, +, x&gt;, Z is a set of integers and binary operations + and x.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altLang="en-US" sz="1600" dirty="0"/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sz="1600" dirty="0"/>
              <a:t>    2.  &lt;Q, +, x&gt;, Q is a set of rational nos. and binary operations + and x.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altLang="en-US" sz="1600" dirty="0"/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sz="1600" dirty="0"/>
              <a:t>    3.  &lt;R, +, x&gt;, R is a set of real nos. and binary operations + and x.</a:t>
            </a:r>
          </a:p>
        </p:txBody>
      </p:sp>
    </p:spTree>
    <p:extLst>
      <p:ext uri="{BB962C8B-B14F-4D97-AF65-F5344CB8AC3E}">
        <p14:creationId xmlns:p14="http://schemas.microsoft.com/office/powerpoint/2010/main" val="28289046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2DB1-8677-B24F-AE3D-D7F1031F94F4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44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marL="457200" indent="-457200" algn="ctr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Commutative Ring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371600" y="628651"/>
            <a:ext cx="7315200" cy="36802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buNone/>
            </a:pPr>
            <a:r>
              <a:rPr lang="en-US" altLang="en-US" sz="1800" dirty="0">
                <a:latin typeface="+mj-lt"/>
              </a:rPr>
              <a:t>If the operation .  Is  </a:t>
            </a:r>
            <a:r>
              <a:rPr lang="en-US" altLang="en-US" sz="1800" i="1" dirty="0">
                <a:latin typeface="+mj-lt"/>
              </a:rPr>
              <a:t>commutative</a:t>
            </a:r>
            <a:r>
              <a:rPr lang="en-US" altLang="en-US" sz="1800" dirty="0">
                <a:latin typeface="+mj-lt"/>
              </a:rPr>
              <a:t> in a ring &lt;R, +, .&gt;.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sz="1800" dirty="0" err="1">
                <a:latin typeface="+mj-lt"/>
              </a:rPr>
              <a:t>a.b</a:t>
            </a:r>
            <a:r>
              <a:rPr lang="en-US" altLang="en-US" sz="1800" dirty="0">
                <a:latin typeface="+mj-lt"/>
              </a:rPr>
              <a:t>=</a:t>
            </a:r>
            <a:r>
              <a:rPr lang="en-US" altLang="en-US" sz="1800" dirty="0" err="1">
                <a:latin typeface="+mj-lt"/>
              </a:rPr>
              <a:t>b.a</a:t>
            </a:r>
            <a:r>
              <a:rPr lang="en-US" altLang="en-US" sz="1800" dirty="0">
                <a:latin typeface="+mj-lt"/>
              </a:rPr>
              <a:t> , for all </a:t>
            </a:r>
            <a:r>
              <a:rPr lang="en-US" altLang="en-US" sz="1800" dirty="0" err="1">
                <a:latin typeface="+mj-lt"/>
              </a:rPr>
              <a:t>a,b</a:t>
            </a:r>
            <a:r>
              <a:rPr lang="en-US" altLang="en-US" sz="1800" dirty="0">
                <a:latin typeface="+mj-lt"/>
              </a:rPr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 R</a:t>
            </a:r>
            <a:endParaRPr lang="en-US" altLang="en-US" sz="1800" dirty="0">
              <a:latin typeface="+mj-lt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altLang="en-US" sz="1800" i="1" dirty="0">
              <a:latin typeface="+mj-lt"/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sz="1800" i="1" dirty="0">
                <a:latin typeface="+mj-lt"/>
              </a:rPr>
              <a:t>Examples:</a:t>
            </a:r>
            <a:endParaRPr lang="en-US" altLang="en-US" sz="1800" dirty="0">
              <a:latin typeface="+mj-lt"/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sz="1800" dirty="0">
                <a:latin typeface="+mj-lt"/>
              </a:rPr>
              <a:t>	1. &lt;Z, +, x&gt;, Z is a set of integers and binary operations + and x.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altLang="en-US" sz="1800" dirty="0">
              <a:latin typeface="+mj-lt"/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sz="1800" dirty="0">
                <a:latin typeface="+mj-lt"/>
              </a:rPr>
              <a:t>	2.  &lt;Q, +, x&gt;, Q is a set of rational nos. and binary operations + and x.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sz="1800" dirty="0">
                <a:latin typeface="+mj-lt"/>
              </a:rPr>
              <a:t>	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sz="1800" dirty="0">
                <a:latin typeface="+mj-lt"/>
              </a:rPr>
              <a:t>	3.  &lt;R, +, x&gt;, R is a set of real nos. and binary operations + and x.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altLang="en-US" sz="1800" dirty="0">
              <a:latin typeface="+mj-lt"/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sz="1800" dirty="0">
                <a:latin typeface="+mj-lt"/>
              </a:rPr>
              <a:t>	</a:t>
            </a:r>
            <a:r>
              <a:rPr lang="en-US" altLang="en-US" sz="1600" dirty="0"/>
              <a:t>4. &lt;</a:t>
            </a:r>
            <a:r>
              <a:rPr lang="en-US" altLang="en-US" sz="1600" dirty="0" err="1"/>
              <a:t>mZ</a:t>
            </a:r>
            <a:r>
              <a:rPr lang="en-US" altLang="en-US" sz="1600" dirty="0"/>
              <a:t>, +, x&gt;, Z is a set of integers and binary operations + and x.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sz="1600" dirty="0"/>
              <a:t>	(Where m is prime number)</a:t>
            </a:r>
          </a:p>
        </p:txBody>
      </p:sp>
    </p:spTree>
    <p:extLst>
      <p:ext uri="{BB962C8B-B14F-4D97-AF65-F5344CB8AC3E}">
        <p14:creationId xmlns:p14="http://schemas.microsoft.com/office/powerpoint/2010/main" val="4256153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F838-13E9-034B-B137-61B9641C9BFA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45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marL="457200" indent="-457200" algn="ctr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 without Unity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371600" y="514351"/>
            <a:ext cx="7029450" cy="379452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90000"/>
              </a:lnSpc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457200" indent="-457200" algn="just">
              <a:lnSpc>
                <a:spcPct val="90000"/>
              </a:lnSpc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ring R which does not contain multiplicative identity is called a ring without unity.</a:t>
            </a:r>
            <a:endParaRPr lang="en-US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457200" indent="-457200" algn="just">
              <a:lnSpc>
                <a:spcPct val="90000"/>
              </a:lnSpc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= {   …....-6,-4 -2,0,2,4,6…….}</a:t>
            </a:r>
          </a:p>
          <a:p>
            <a:pPr marL="457200" indent="-457200" algn="just">
              <a:lnSpc>
                <a:spcPct val="90000"/>
              </a:lnSpc>
              <a:buNone/>
            </a:pP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and Infinite ring:</a:t>
            </a:r>
          </a:p>
          <a:p>
            <a:pPr marL="457200" indent="-457200" algn="just">
              <a:lnSpc>
                <a:spcPct val="90000"/>
              </a:lnSpc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If number of elements in the ring R is finite then (R,+,.) is called finite ring  </a:t>
            </a:r>
          </a:p>
          <a:p>
            <a:pPr marL="457200" indent="-457200" algn="just">
              <a:lnSpc>
                <a:spcPct val="90000"/>
              </a:lnSpc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otherwise it is called an infinite ring.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of ring :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elements in a finite ring R is called order of ring R .It is denoted by 0(R)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lnSpc>
                <a:spcPct val="90000"/>
              </a:lnSpc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Invertible  ring :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(R,+,.) be ring with unity ,an element a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is said to be invertible , if there exist an element b is called the inverse of a such that</a:t>
            </a:r>
          </a:p>
          <a:p>
            <a:pPr marL="457200" indent="-457200" algn="just">
              <a:lnSpc>
                <a:spcPct val="90000"/>
              </a:lnSpc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a.b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</a:t>
            </a:r>
          </a:p>
          <a:p>
            <a:pPr marL="457200" indent="-457200" algn="just">
              <a:lnSpc>
                <a:spcPct val="90000"/>
              </a:lnSpc>
              <a:buNone/>
            </a:pP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lnSpc>
                <a:spcPct val="90000"/>
              </a:lnSpc>
              <a:buNone/>
            </a:pP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None/>
            </a:pP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None/>
            </a:pP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None/>
            </a:pP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None/>
            </a:pP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457200" indent="-457200" algn="just">
              <a:lnSpc>
                <a:spcPct val="90000"/>
              </a:lnSpc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7373754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AFC3-1DD1-EF45-A65E-F484837DE0EF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46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marL="457200" indent="-457200" algn="ctr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 with Zero divisor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371600" y="457201"/>
            <a:ext cx="7543800" cy="379452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buNone/>
            </a:pPr>
            <a:r>
              <a:rPr lang="en-US" altLang="en-US" sz="1800" dirty="0"/>
              <a:t>    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sz="1600" b="1" dirty="0"/>
              <a:t>Ring</a:t>
            </a:r>
            <a:r>
              <a:rPr lang="en-US" altLang="en-US" sz="1800" b="1" dirty="0"/>
              <a:t> with zero  divisor: 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sz="1800" dirty="0"/>
              <a:t>If  the product of non zero elements  of R   is zero.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sz="1800" dirty="0" err="1"/>
              <a:t>a.b</a:t>
            </a:r>
            <a:r>
              <a:rPr lang="en-US" altLang="en-US" sz="1800" dirty="0"/>
              <a:t>= 0</a:t>
            </a:r>
            <a:r>
              <a:rPr lang="en-US" altLang="en-US" sz="1800" dirty="0">
                <a:sym typeface="Symbol" panose="05050102010706020507" pitchFamily="18" charset="2"/>
              </a:rPr>
              <a:t> </a:t>
            </a:r>
            <a:r>
              <a:rPr lang="en-US" altLang="en-US" sz="1800" dirty="0"/>
              <a:t> a and b are not zero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sz="1800" dirty="0"/>
              <a:t>R={0,1,2,3,4,5}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sz="1800" dirty="0"/>
              <a:t>(R,</a:t>
            </a:r>
            <a:r>
              <a:rPr lang="en-US" altLang="en-US" sz="1800" dirty="0">
                <a:latin typeface="Symbol" panose="05050102010706020507" pitchFamily="18" charset="2"/>
                <a:cs typeface="Times New Roman" panose="02020603050405020304" pitchFamily="18" charset="0"/>
              </a:rPr>
              <a:t> +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6,</a:t>
            </a:r>
            <a:r>
              <a:rPr lang="en-US" altLang="en-US" sz="1800" dirty="0">
                <a:latin typeface="Symbol" panose="05050102010706020507" pitchFamily="18" charset="2"/>
                <a:cs typeface="Times New Roman" panose="02020603050405020304" pitchFamily="18" charset="0"/>
              </a:rPr>
              <a:t> 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6)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altLang="en-US" sz="1800" baseline="-25000" dirty="0"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sz="1800" b="1" dirty="0"/>
              <a:t>Ring without zero  divisor: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altLang="en-US" sz="1800" b="1" dirty="0"/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sz="1800" dirty="0" err="1"/>
              <a:t>a.b</a:t>
            </a:r>
            <a:r>
              <a:rPr lang="en-US" altLang="en-US" sz="1800" dirty="0"/>
              <a:t>= 0 </a:t>
            </a:r>
            <a:r>
              <a:rPr lang="en-US" altLang="en-US" sz="1800" dirty="0">
                <a:sym typeface="Symbol" panose="05050102010706020507" pitchFamily="18" charset="2"/>
              </a:rPr>
              <a:t> </a:t>
            </a:r>
            <a:r>
              <a:rPr lang="en-US" altLang="en-US" sz="1800" dirty="0"/>
              <a:t> a=0 or b=0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sz="1800" dirty="0"/>
              <a:t>(</a:t>
            </a:r>
            <a:r>
              <a:rPr lang="en-US" altLang="en-US" sz="1800" dirty="0" err="1"/>
              <a:t>z,+,x</a:t>
            </a:r>
            <a:r>
              <a:rPr lang="en-US" altLang="en-US" sz="1800" dirty="0"/>
              <a:t>)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altLang="en-US" sz="1800" b="1" dirty="0"/>
          </a:p>
          <a:p>
            <a:pPr marL="457200" indent="-457200">
              <a:lnSpc>
                <a:spcPct val="90000"/>
              </a:lnSpc>
              <a:buNone/>
            </a:pPr>
            <a:endParaRPr lang="en-US" altLang="en-US" sz="1800" b="1" dirty="0"/>
          </a:p>
          <a:p>
            <a:pPr marL="457200" indent="-457200">
              <a:lnSpc>
                <a:spcPct val="90000"/>
              </a:lnSpc>
              <a:buNone/>
            </a:pPr>
            <a:endParaRPr lang="en-US" altLang="en-US" sz="1800" b="1" dirty="0"/>
          </a:p>
          <a:p>
            <a:pPr marL="457200" indent="-457200">
              <a:lnSpc>
                <a:spcPct val="90000"/>
              </a:lnSpc>
              <a:buNone/>
            </a:pPr>
            <a:endParaRPr lang="en-US" altLang="en-US" sz="1800" b="1" dirty="0"/>
          </a:p>
          <a:p>
            <a:pPr marL="457200" indent="-457200">
              <a:lnSpc>
                <a:spcPct val="90000"/>
              </a:lnSpc>
              <a:buNone/>
            </a:pPr>
            <a:endParaRPr lang="en-US" altLang="en-US" sz="1800" dirty="0"/>
          </a:p>
          <a:p>
            <a:pPr marL="457200" indent="-457200">
              <a:lnSpc>
                <a:spcPct val="90000"/>
              </a:lnSpc>
              <a:buNone/>
            </a:pPr>
            <a:endParaRPr lang="en-US" altLang="en-US" sz="1800" dirty="0"/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sz="1800" dirty="0"/>
              <a:t>    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altLang="en-US" sz="1800" dirty="0"/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sz="1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02330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5444-FC42-7849-A781-15765EE59278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47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marL="457200" indent="-457200" algn="ctr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Rings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371600" y="628650"/>
            <a:ext cx="7391400" cy="20574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Let S = {0, 1} and the operations + and . on s be defined by the following tables:</a:t>
            </a:r>
          </a:p>
          <a:p>
            <a:pPr marL="457200" indent="-457200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457200" indent="-457200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  <a:p>
            <a:pPr marL="457200" indent="-45720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-457200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that &lt;S, +, .&gt; is a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commutative ring with unity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2" name="Group 50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043654865"/>
              </p:ext>
            </p:extLst>
          </p:nvPr>
        </p:nvGraphicFramePr>
        <p:xfrm>
          <a:off x="2057400" y="1085850"/>
          <a:ext cx="1428750" cy="1165821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56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217868058"/>
              </p:ext>
            </p:extLst>
          </p:nvPr>
        </p:nvGraphicFramePr>
        <p:xfrm>
          <a:off x="4495801" y="1063030"/>
          <a:ext cx="1619250" cy="1165821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1870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2E0F-9A84-8F4A-B8B6-1F8CBAB96F66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48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marL="457200" indent="-457200" algn="ctr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Rings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371600" y="663179"/>
            <a:ext cx="7315200" cy="35659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 Let S = {a, b, c, d} and the operations + and . on s be defined by the following tables:</a:t>
            </a:r>
          </a:p>
          <a:p>
            <a:pPr marL="457200" indent="-45720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-45720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457200" indent="-457200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that &lt;S, +, .&gt; is a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Group 100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101583302"/>
              </p:ext>
            </p:extLst>
          </p:nvPr>
        </p:nvGraphicFramePr>
        <p:xfrm>
          <a:off x="1638301" y="1200150"/>
          <a:ext cx="2076449" cy="1943060"/>
        </p:xfrm>
        <a:graphic>
          <a:graphicData uri="http://schemas.openxmlformats.org/drawingml/2006/table">
            <a:tbl>
              <a:tblPr/>
              <a:tblGrid>
                <a:gridCol w="415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Group 10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321156854"/>
              </p:ext>
            </p:extLst>
          </p:nvPr>
        </p:nvGraphicFramePr>
        <p:xfrm>
          <a:off x="4572001" y="1201457"/>
          <a:ext cx="2114550" cy="1943100"/>
        </p:xfrm>
        <a:graphic>
          <a:graphicData uri="http://schemas.openxmlformats.org/drawingml/2006/table">
            <a:tbl>
              <a:tblPr/>
              <a:tblGrid>
                <a:gridCol w="423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31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258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2F9-1A61-0043-9E8D-607449D0B63D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49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marL="457200" indent="-457200" algn="ctr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857250" y="628650"/>
            <a:ext cx="7429500" cy="383292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None/>
            </a:pPr>
            <a:r>
              <a:rPr lang="en-US" sz="1600" dirty="0">
                <a:latin typeface="+mj-lt"/>
              </a:rPr>
              <a:t>	A </a:t>
            </a:r>
            <a:r>
              <a:rPr lang="en-US" sz="1600" b="1" dirty="0">
                <a:latin typeface="+mj-lt"/>
              </a:rPr>
              <a:t>field</a:t>
            </a:r>
            <a:r>
              <a:rPr lang="en-US" sz="1600" dirty="0">
                <a:latin typeface="+mj-lt"/>
              </a:rPr>
              <a:t> is a set with the two binary operations of addition and multiplication, both of which operations are :</a:t>
            </a:r>
          </a:p>
          <a:p>
            <a:pPr marL="457200" indent="-457200" algn="just">
              <a:buNone/>
            </a:pPr>
            <a:r>
              <a:rPr lang="en-US" sz="1600" dirty="0">
                <a:latin typeface="+mj-lt"/>
              </a:rPr>
              <a:t>	1. commutative</a:t>
            </a:r>
          </a:p>
          <a:p>
            <a:pPr marL="457200" indent="-457200" algn="just">
              <a:buNone/>
            </a:pPr>
            <a:r>
              <a:rPr lang="en-US" sz="1600" dirty="0">
                <a:latin typeface="+mj-lt"/>
              </a:rPr>
              <a:t>	2. associative</a:t>
            </a:r>
          </a:p>
          <a:p>
            <a:pPr marL="457200" indent="-457200" algn="just">
              <a:buNone/>
            </a:pPr>
            <a:r>
              <a:rPr lang="en-US" sz="1600" dirty="0">
                <a:latin typeface="+mj-lt"/>
              </a:rPr>
              <a:t>	3. contain identity elements</a:t>
            </a:r>
          </a:p>
          <a:p>
            <a:pPr marL="457200" indent="-457200" algn="just">
              <a:buNone/>
            </a:pPr>
            <a:r>
              <a:rPr lang="en-US" sz="1600" dirty="0">
                <a:latin typeface="+mj-lt"/>
              </a:rPr>
              <a:t>	4. contain inverse elements. </a:t>
            </a:r>
          </a:p>
          <a:p>
            <a:pPr marL="457200" indent="-457200" algn="just">
              <a:buNone/>
            </a:pPr>
            <a:r>
              <a:rPr lang="en-US" sz="1600" dirty="0">
                <a:latin typeface="+mj-lt"/>
              </a:rPr>
              <a:t>	The identity element for addition is 0, and the identity element for multiplication is 1. Given x, the inverse element for addition is -x, and the multiplicative inverse element for multiplication is 1/x (x ≠ 0). Furthermore, multiplication distributes over addition.</a:t>
            </a:r>
          </a:p>
          <a:p>
            <a:pPr marL="457200" indent="-457200" algn="just">
              <a:buNone/>
            </a:pPr>
            <a:r>
              <a:rPr lang="en-US" sz="1600" dirty="0">
                <a:latin typeface="+mj-lt"/>
              </a:rPr>
              <a:t>	</a:t>
            </a:r>
            <a:r>
              <a:rPr lang="en-US" sz="1600" b="1" dirty="0">
                <a:latin typeface="+mj-lt"/>
              </a:rPr>
              <a:t>One example is the field of rational numbers Q</a:t>
            </a:r>
            <a:r>
              <a:rPr lang="en-US" sz="1600" dirty="0">
                <a:latin typeface="+mj-lt"/>
              </a:rPr>
              <a:t>, that is all numbers q such that for integers a and b, </a:t>
            </a:r>
            <a:r>
              <a:rPr lang="en-US" sz="1600" i="1" dirty="0">
                <a:latin typeface="+mj-lt"/>
              </a:rPr>
              <a:t>q</a:t>
            </a:r>
            <a:r>
              <a:rPr lang="en-US" sz="1600" dirty="0">
                <a:latin typeface="+mj-lt"/>
              </a:rPr>
              <a:t>=</a:t>
            </a:r>
            <a:r>
              <a:rPr lang="en-US" sz="1600" i="1" dirty="0">
                <a:latin typeface="+mj-lt"/>
              </a:rPr>
              <a:t>a/b</a:t>
            </a:r>
            <a:r>
              <a:rPr lang="en-US" sz="1600" dirty="0">
                <a:latin typeface="+mj-lt"/>
              </a:rPr>
              <a:t> where b ≠ 0. The definition of a field applies to this number set. We also note that the set of real numbers R is also a field (see Example 1). Since Q⊂R (the rational numbers are a subset of the real numbers), we can say that Q is a </a:t>
            </a:r>
            <a:r>
              <a:rPr lang="en-US" sz="1600" b="1" i="1" dirty="0">
                <a:latin typeface="+mj-lt"/>
              </a:rPr>
              <a:t>subfield</a:t>
            </a:r>
            <a:r>
              <a:rPr lang="en-US" sz="1600" dirty="0">
                <a:latin typeface="+mj-lt"/>
              </a:rPr>
              <a:t> of R. Alternatively we can say that R is an </a:t>
            </a:r>
            <a:r>
              <a:rPr lang="en-US" sz="1600" b="1" i="1" dirty="0">
                <a:latin typeface="+mj-lt"/>
              </a:rPr>
              <a:t>extension</a:t>
            </a:r>
            <a:r>
              <a:rPr lang="en-US" sz="1600" dirty="0">
                <a:latin typeface="+mj-lt"/>
              </a:rPr>
              <a:t> of Q.</a:t>
            </a:r>
            <a:endParaRPr lang="en-US" altLang="en-US" sz="16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3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64D6-4E98-3846-B71C-23C0174CE6E6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Monoid Example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1371600" y="628650"/>
            <a:ext cx="7391400" cy="35433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that the set  ‘N’ is a monoid with respect to multiplication.</a:t>
            </a:r>
          </a:p>
          <a:p>
            <a:pPr marL="0" indent="0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N = {1,2,3,4,……}</a:t>
            </a:r>
          </a:p>
          <a:p>
            <a:pPr marL="335756" indent="-335756">
              <a:lnSpc>
                <a:spcPct val="90000"/>
              </a:lnSpc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1. </a:t>
            </a: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Closure property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 know that product of two natural numbers is again a natural number.</a:t>
            </a:r>
          </a:p>
          <a:p>
            <a:pPr marL="335756" indent="-335756">
              <a:lnSpc>
                <a:spcPct val="90000"/>
              </a:lnSpc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i.e.,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a.b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b.a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all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belongs to N</a:t>
            </a:r>
          </a:p>
          <a:p>
            <a:pPr marL="335756" indent="-335756">
              <a:lnSpc>
                <a:spcPct val="90000"/>
              </a:lnSpc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Multiplication is a closed operation.</a:t>
            </a:r>
          </a:p>
          <a:p>
            <a:pPr marL="335756" indent="-335756">
              <a:lnSpc>
                <a:spcPct val="90000"/>
              </a:lnSpc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2. </a:t>
            </a: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Associativity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Multiplication of natural numbers is associative.</a:t>
            </a:r>
          </a:p>
          <a:p>
            <a:pPr marL="335756" indent="-335756">
              <a:lnSpc>
                <a:spcPct val="90000"/>
              </a:lnSpc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i.e., (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a.b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).c = a.(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b.c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for all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belongs to N</a:t>
            </a:r>
          </a:p>
          <a:p>
            <a:pPr marL="335756" indent="-335756">
              <a:lnSpc>
                <a:spcPct val="90000"/>
              </a:lnSpc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3. </a:t>
            </a: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We have,  1 belongs to N  such that </a:t>
            </a:r>
          </a:p>
          <a:p>
            <a:pPr marL="335756" indent="-335756">
              <a:lnSpc>
                <a:spcPct val="90000"/>
              </a:lnSpc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a.1 = 1.a = a  for all a belongs to N.</a:t>
            </a:r>
          </a:p>
          <a:p>
            <a:pPr marL="335756" indent="-335756">
              <a:lnSpc>
                <a:spcPct val="90000"/>
              </a:lnSpc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Identity element exists, and 1 is the identity element.</a:t>
            </a:r>
          </a:p>
          <a:p>
            <a:pPr marL="335756" indent="-335756">
              <a:lnSpc>
                <a:spcPct val="90000"/>
              </a:lnSpc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Hence, N is a monoid with respect to multiplication.</a:t>
            </a:r>
          </a:p>
          <a:p>
            <a:pPr marL="335756" indent="-335756">
              <a:lnSpc>
                <a:spcPct val="90000"/>
              </a:lnSpc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5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90550"/>
            <a:ext cx="73914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1. </a:t>
            </a:r>
            <a:r>
              <a:rPr lang="en-US" dirty="0"/>
              <a:t>In a group there must be only __________ element.</a:t>
            </a:r>
            <a:br>
              <a:rPr lang="en-US" dirty="0"/>
            </a:br>
            <a:r>
              <a:rPr lang="en-US" b="1" dirty="0"/>
              <a:t>a) 1</a:t>
            </a:r>
            <a:br>
              <a:rPr lang="en-US" dirty="0"/>
            </a:br>
            <a:r>
              <a:rPr lang="en-US" dirty="0"/>
              <a:t>b) 2</a:t>
            </a:r>
            <a:br>
              <a:rPr lang="en-US" dirty="0"/>
            </a:br>
            <a:r>
              <a:rPr lang="en-US" dirty="0"/>
              <a:t>c) 3</a:t>
            </a:r>
            <a:br>
              <a:rPr lang="en-US" dirty="0"/>
            </a:br>
            <a:r>
              <a:rPr lang="en-US" dirty="0"/>
              <a:t>d) 5</a:t>
            </a:r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dirty="0"/>
              <a:t>_____ is the multiplicative identity of natural numbers.</a:t>
            </a:r>
            <a:br>
              <a:rPr lang="en-US" dirty="0"/>
            </a:br>
            <a:r>
              <a:rPr lang="en-US" dirty="0"/>
              <a:t>a) 0</a:t>
            </a:r>
            <a:br>
              <a:rPr lang="en-US" dirty="0"/>
            </a:br>
            <a:r>
              <a:rPr lang="en-US" dirty="0"/>
              <a:t>b) -1</a:t>
            </a:r>
            <a:br>
              <a:rPr lang="en-US" dirty="0"/>
            </a:br>
            <a:r>
              <a:rPr lang="en-US" dirty="0"/>
              <a:t>c) 1</a:t>
            </a:r>
            <a:br>
              <a:rPr lang="en-US" dirty="0"/>
            </a:br>
            <a:r>
              <a:rPr lang="en-US" dirty="0"/>
              <a:t>d) 2</a:t>
            </a:r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dirty="0"/>
              <a:t>The set of even natural numbers, {6, 8, 10, 12,..,} is closed under addition operation. Which of the following properties will it satisfy?</a:t>
            </a:r>
            <a:br>
              <a:rPr lang="en-US" dirty="0"/>
            </a:br>
            <a:r>
              <a:rPr lang="en-US" b="1" dirty="0"/>
              <a:t>a) closure property</a:t>
            </a:r>
            <a:br>
              <a:rPr lang="en-US" dirty="0"/>
            </a:br>
            <a:r>
              <a:rPr lang="en-US" dirty="0"/>
              <a:t>b) associative property</a:t>
            </a:r>
            <a:br>
              <a:rPr lang="en-US" dirty="0"/>
            </a:br>
            <a:r>
              <a:rPr lang="en-US" dirty="0"/>
              <a:t>c) symmetric property</a:t>
            </a:r>
            <a:br>
              <a:rPr lang="en-US" dirty="0"/>
            </a:br>
            <a:r>
              <a:rPr lang="en-US" dirty="0"/>
              <a:t>d) identity property</a:t>
            </a:r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dirty="0"/>
              <a:t>If (M, *) is a cyclic group of order 73, then number of generator of G is equal to ______</a:t>
            </a:r>
            <a:br>
              <a:rPr lang="en-US" dirty="0"/>
            </a:br>
            <a:r>
              <a:rPr lang="en-US" dirty="0"/>
              <a:t>a) 89	b) 23	</a:t>
            </a:r>
            <a:r>
              <a:rPr lang="en-US" b="1" dirty="0"/>
              <a:t>c) 72	</a:t>
            </a:r>
            <a:r>
              <a:rPr lang="en-US" dirty="0"/>
              <a:t>d) 17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5D07-9247-AF42-B26D-8DEDA1FEA61C}" type="datetime1">
              <a:rPr lang="en-US" smtClean="0"/>
              <a:pPr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4743451"/>
            <a:ext cx="4876800" cy="273844"/>
          </a:xfrm>
        </p:spPr>
        <p:txBody>
          <a:bodyPr/>
          <a:lstStyle/>
          <a:p>
            <a:r>
              <a:rPr lang="en-US" dirty="0"/>
              <a:t>Aditya Narayan Singh        Discrete Structure   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MCQs(CO4)</a:t>
            </a:r>
          </a:p>
        </p:txBody>
      </p:sp>
    </p:spTree>
    <p:extLst>
      <p:ext uri="{BB962C8B-B14F-4D97-AF65-F5344CB8AC3E}">
        <p14:creationId xmlns:p14="http://schemas.microsoft.com/office/powerpoint/2010/main" val="35676245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90550"/>
            <a:ext cx="73914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5. </a:t>
            </a:r>
            <a:r>
              <a:rPr lang="en-US" dirty="0"/>
              <a:t>A group G, ({0}, +) under addition operation satisfies which of the following properties?</a:t>
            </a:r>
            <a:br>
              <a:rPr lang="en-US" dirty="0"/>
            </a:br>
            <a:r>
              <a:rPr lang="en-US" dirty="0"/>
              <a:t>a) identity, multiplicity and inverse</a:t>
            </a:r>
            <a:br>
              <a:rPr lang="en-US" dirty="0"/>
            </a:br>
            <a:r>
              <a:rPr lang="en-US" b="1" dirty="0"/>
              <a:t>b) closure, </a:t>
            </a:r>
            <a:r>
              <a:rPr lang="en-US" b="1" dirty="0" err="1"/>
              <a:t>associativity</a:t>
            </a:r>
            <a:r>
              <a:rPr lang="en-US" b="1" dirty="0"/>
              <a:t>, inverse and identity</a:t>
            </a:r>
            <a:br>
              <a:rPr lang="en-US" dirty="0"/>
            </a:br>
            <a:r>
              <a:rPr lang="en-US" dirty="0"/>
              <a:t>c) multiplicity, </a:t>
            </a:r>
            <a:r>
              <a:rPr lang="en-US" dirty="0" err="1"/>
              <a:t>associativity</a:t>
            </a:r>
            <a:r>
              <a:rPr lang="en-US" dirty="0"/>
              <a:t> and closure</a:t>
            </a:r>
            <a:br>
              <a:rPr lang="en-US" dirty="0"/>
            </a:br>
            <a:r>
              <a:rPr lang="en-US" dirty="0"/>
              <a:t>d) inverse and closure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6. </a:t>
            </a:r>
            <a:r>
              <a:rPr lang="en-US" dirty="0"/>
              <a:t>Let G be a finite group with two sub groups M &amp; N such that |M|=56 and |N|=123. Determine the value of |M⋂N|.</a:t>
            </a:r>
            <a:br>
              <a:rPr lang="en-US" dirty="0"/>
            </a:br>
            <a:r>
              <a:rPr lang="en-US" b="1" dirty="0"/>
              <a:t>a) 1</a:t>
            </a:r>
            <a:br>
              <a:rPr lang="en-US" dirty="0"/>
            </a:br>
            <a:r>
              <a:rPr lang="en-US" dirty="0"/>
              <a:t>b) 56</a:t>
            </a:r>
            <a:br>
              <a:rPr lang="en-US" dirty="0"/>
            </a:br>
            <a:r>
              <a:rPr lang="en-US" dirty="0"/>
              <a:t>c) 14</a:t>
            </a:r>
            <a:br>
              <a:rPr lang="en-US" dirty="0"/>
            </a:br>
            <a:r>
              <a:rPr lang="en-US" dirty="0"/>
              <a:t>d) 78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7. </a:t>
            </a:r>
            <a:r>
              <a:rPr lang="en-US" dirty="0"/>
              <a:t>Let * be the binary operation on the rational number given by a*b=</a:t>
            </a:r>
            <a:r>
              <a:rPr lang="en-US" dirty="0" err="1"/>
              <a:t>a+b+ab</a:t>
            </a:r>
            <a:r>
              <a:rPr lang="en-US" dirty="0"/>
              <a:t>. Which of the following property does not exist for the group?</a:t>
            </a:r>
            <a:br>
              <a:rPr lang="en-US" dirty="0"/>
            </a:br>
            <a:r>
              <a:rPr lang="en-US" dirty="0"/>
              <a:t>a) closure property</a:t>
            </a:r>
            <a:br>
              <a:rPr lang="en-US" dirty="0"/>
            </a:br>
            <a:r>
              <a:rPr lang="en-US" b="1" dirty="0"/>
              <a:t>b) identity property</a:t>
            </a:r>
            <a:br>
              <a:rPr lang="en-US" dirty="0"/>
            </a:br>
            <a:r>
              <a:rPr lang="en-US" dirty="0"/>
              <a:t>c) symmetric property</a:t>
            </a:r>
            <a:br>
              <a:rPr lang="en-US" dirty="0"/>
            </a:br>
            <a:r>
              <a:rPr lang="en-US" dirty="0"/>
              <a:t>d) associative property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9AD3-0AEA-9346-8443-98034C467090}" type="datetime1">
              <a:rPr lang="en-US" smtClean="0"/>
              <a:pPr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4767264"/>
            <a:ext cx="5562600" cy="273844"/>
          </a:xfrm>
        </p:spPr>
        <p:txBody>
          <a:bodyPr/>
          <a:lstStyle/>
          <a:p>
            <a:r>
              <a:rPr lang="en-US" dirty="0"/>
              <a:t>Aditya Narayan Singh        Discrete Structure   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MCQs(CO4)</a:t>
            </a:r>
          </a:p>
        </p:txBody>
      </p:sp>
    </p:spTree>
    <p:extLst>
      <p:ext uri="{BB962C8B-B14F-4D97-AF65-F5344CB8AC3E}">
        <p14:creationId xmlns:p14="http://schemas.microsoft.com/office/powerpoint/2010/main" val="13646809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90550"/>
            <a:ext cx="73914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8. </a:t>
            </a:r>
            <a:r>
              <a:rPr lang="en-US" dirty="0"/>
              <a:t>Consider the binary operations on X, a*b = a+b+4, for a, b ∈ X. It satisfies the properties of _______</a:t>
            </a:r>
            <a:br>
              <a:rPr lang="en-US" dirty="0"/>
            </a:br>
            <a:r>
              <a:rPr lang="en-US" b="1" dirty="0"/>
              <a:t>a) </a:t>
            </a:r>
            <a:r>
              <a:rPr lang="en-US" b="1" dirty="0" err="1"/>
              <a:t>abelian</a:t>
            </a:r>
            <a:r>
              <a:rPr lang="en-US" b="1" dirty="0"/>
              <a:t> group</a:t>
            </a:r>
            <a:br>
              <a:rPr lang="en-US" dirty="0"/>
            </a:br>
            <a:r>
              <a:rPr lang="en-US" dirty="0"/>
              <a:t>b) </a:t>
            </a:r>
            <a:r>
              <a:rPr lang="en-US" dirty="0" err="1"/>
              <a:t>semigroup</a:t>
            </a:r>
            <a:br>
              <a:rPr lang="en-US" dirty="0"/>
            </a:br>
            <a:r>
              <a:rPr lang="en-US" dirty="0"/>
              <a:t>c) multiplicative group</a:t>
            </a:r>
            <a:br>
              <a:rPr lang="en-US" dirty="0"/>
            </a:br>
            <a:r>
              <a:rPr lang="en-US" dirty="0"/>
              <a:t>d) isomorphic group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9. </a:t>
            </a:r>
            <a:r>
              <a:rPr lang="en-US" dirty="0"/>
              <a:t>If x * y = x + y + </a:t>
            </a:r>
            <a:r>
              <a:rPr lang="en-US" dirty="0" err="1"/>
              <a:t>xy</a:t>
            </a:r>
            <a:r>
              <a:rPr lang="en-US" dirty="0"/>
              <a:t> then (G, *) is _____________</a:t>
            </a:r>
            <a:br>
              <a:rPr lang="en-US" dirty="0"/>
            </a:br>
            <a:r>
              <a:rPr lang="en-US" dirty="0"/>
              <a:t>a) Monoid</a:t>
            </a:r>
            <a:br>
              <a:rPr lang="en-US" dirty="0"/>
            </a:br>
            <a:r>
              <a:rPr lang="en-US" dirty="0"/>
              <a:t>b) </a:t>
            </a:r>
            <a:r>
              <a:rPr lang="en-US" dirty="0" err="1"/>
              <a:t>Abelian</a:t>
            </a:r>
            <a:r>
              <a:rPr lang="en-US" dirty="0"/>
              <a:t> group</a:t>
            </a:r>
            <a:br>
              <a:rPr lang="en-US" dirty="0"/>
            </a:br>
            <a:r>
              <a:rPr lang="en-US" b="1" dirty="0"/>
              <a:t>c) Commutative </a:t>
            </a:r>
            <a:r>
              <a:rPr lang="en-US" b="1" dirty="0" err="1"/>
              <a:t>semigroup</a:t>
            </a:r>
            <a:br>
              <a:rPr lang="en-US" dirty="0"/>
            </a:br>
            <a:r>
              <a:rPr lang="en-US" dirty="0"/>
              <a:t>d) Cyclic group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10. </a:t>
            </a:r>
            <a:r>
              <a:rPr lang="en-US" dirty="0"/>
              <a:t>A function defined by f(x)=2*x such that f(</a:t>
            </a:r>
            <a:r>
              <a:rPr lang="en-US" dirty="0" err="1"/>
              <a:t>x+y</a:t>
            </a:r>
            <a:r>
              <a:rPr lang="en-US" dirty="0"/>
              <a:t>)=2x+y under the group of real numbers, then ________</a:t>
            </a:r>
            <a:br>
              <a:rPr lang="en-US" dirty="0"/>
            </a:br>
            <a:r>
              <a:rPr lang="en-US" dirty="0"/>
              <a:t>a) Isomorphism exists</a:t>
            </a:r>
            <a:br>
              <a:rPr lang="en-US" dirty="0"/>
            </a:br>
            <a:r>
              <a:rPr lang="en-US" b="1" dirty="0"/>
              <a:t>b) Homomorphism exists</a:t>
            </a:r>
            <a:br>
              <a:rPr lang="en-US" dirty="0"/>
            </a:br>
            <a:r>
              <a:rPr lang="en-US" dirty="0"/>
              <a:t>c) </a:t>
            </a:r>
            <a:r>
              <a:rPr lang="en-US" dirty="0" err="1"/>
              <a:t>Heteromorphic</a:t>
            </a:r>
            <a:r>
              <a:rPr lang="en-US" dirty="0"/>
              <a:t> exists</a:t>
            </a:r>
            <a:br>
              <a:rPr lang="en-US" dirty="0"/>
            </a:br>
            <a:r>
              <a:rPr lang="en-US" dirty="0"/>
              <a:t>d) Association exists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11CF-DE10-6741-8BF6-2F6F477CF4E5}" type="datetime1">
              <a:rPr lang="en-US" smtClean="0"/>
              <a:pPr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4767264"/>
            <a:ext cx="5562600" cy="273844"/>
          </a:xfrm>
        </p:spPr>
        <p:txBody>
          <a:bodyPr/>
          <a:lstStyle/>
          <a:p>
            <a:r>
              <a:rPr lang="en-US" dirty="0"/>
              <a:t>Aditya Narayan Singh        Discrete Structure   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MCQs(CO4)</a:t>
            </a:r>
          </a:p>
        </p:txBody>
      </p:sp>
    </p:spTree>
    <p:extLst>
      <p:ext uri="{BB962C8B-B14F-4D97-AF65-F5344CB8AC3E}">
        <p14:creationId xmlns:p14="http://schemas.microsoft.com/office/powerpoint/2010/main" val="19199411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85800"/>
            <a:ext cx="7391400" cy="4024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11. </a:t>
            </a:r>
            <a:r>
              <a:rPr lang="en-US" dirty="0"/>
              <a:t>A function f:(M,∗)→(N,×) is a homomorphism if ______</a:t>
            </a:r>
            <a:br>
              <a:rPr lang="en-US" dirty="0"/>
            </a:br>
            <a:r>
              <a:rPr lang="en-US" dirty="0"/>
              <a:t>a) f(a, b) = a*b</a:t>
            </a:r>
            <a:br>
              <a:rPr lang="en-US" dirty="0"/>
            </a:br>
            <a:r>
              <a:rPr lang="en-US" b="1" dirty="0"/>
              <a:t>b) f(a, b) = a/b</a:t>
            </a:r>
            <a:br>
              <a:rPr lang="en-US" dirty="0"/>
            </a:br>
            <a:r>
              <a:rPr lang="en-US" dirty="0"/>
              <a:t>c) f(a, b) = f(a)+f(b)</a:t>
            </a:r>
            <a:br>
              <a:rPr lang="en-US" dirty="0"/>
            </a:br>
            <a:r>
              <a:rPr lang="en-US" dirty="0"/>
              <a:t>d) f(a, b) = f(a)*f(a)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12. </a:t>
            </a:r>
            <a:r>
              <a:rPr lang="en-US" dirty="0"/>
              <a:t>Condition of </a:t>
            </a:r>
            <a:r>
              <a:rPr lang="en-US" dirty="0" err="1"/>
              <a:t>semigroup</a:t>
            </a:r>
            <a:r>
              <a:rPr lang="en-US" dirty="0"/>
              <a:t> homomorphism should be ____________</a:t>
            </a:r>
            <a:br>
              <a:rPr lang="en-US" dirty="0"/>
            </a:br>
            <a:r>
              <a:rPr lang="en-US" dirty="0"/>
              <a:t>a) f(x * x) = f(x * y)</a:t>
            </a:r>
            <a:br>
              <a:rPr lang="en-US" dirty="0"/>
            </a:br>
            <a:r>
              <a:rPr lang="en-US" dirty="0"/>
              <a:t>b) f(x) = f(y)</a:t>
            </a:r>
            <a:br>
              <a:rPr lang="en-US" dirty="0"/>
            </a:br>
            <a:r>
              <a:rPr lang="en-US" dirty="0"/>
              <a:t>c) f(x) * f(y) = f(y)</a:t>
            </a:r>
            <a:br>
              <a:rPr lang="en-US" dirty="0"/>
            </a:br>
            <a:r>
              <a:rPr lang="en-US" b="1" dirty="0"/>
              <a:t>d) f(x * y) = f(x) * f(y)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13. </a:t>
            </a:r>
            <a:r>
              <a:rPr lang="en-US" dirty="0"/>
              <a:t>The set of rational numbers form an </a:t>
            </a:r>
            <a:r>
              <a:rPr lang="en-US" dirty="0" err="1"/>
              <a:t>abelian</a:t>
            </a:r>
            <a:r>
              <a:rPr lang="en-US" dirty="0"/>
              <a:t> group under _________</a:t>
            </a:r>
            <a:br>
              <a:rPr lang="en-US" dirty="0"/>
            </a:br>
            <a:r>
              <a:rPr lang="en-US" dirty="0"/>
              <a:t>a) Association</a:t>
            </a:r>
            <a:br>
              <a:rPr lang="en-US" dirty="0"/>
            </a:br>
            <a:r>
              <a:rPr lang="en-US" dirty="0"/>
              <a:t>b) Closure</a:t>
            </a:r>
            <a:br>
              <a:rPr lang="en-US" dirty="0"/>
            </a:br>
            <a:r>
              <a:rPr lang="en-US" b="1" dirty="0"/>
              <a:t>c) Multiplication</a:t>
            </a:r>
            <a:br>
              <a:rPr lang="en-US" dirty="0"/>
            </a:br>
            <a:r>
              <a:rPr lang="en-US" dirty="0"/>
              <a:t>d) Addition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11CF-DE10-6741-8BF6-2F6F477CF4E5}" type="datetime1">
              <a:rPr lang="en-US" smtClean="0"/>
              <a:pPr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4767264"/>
            <a:ext cx="5562600" cy="273844"/>
          </a:xfrm>
        </p:spPr>
        <p:txBody>
          <a:bodyPr/>
          <a:lstStyle/>
          <a:p>
            <a:r>
              <a:rPr lang="en-US" dirty="0"/>
              <a:t>Aditya Narayan Singh        Discrete Structure   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MCQs(CO4)</a:t>
            </a:r>
          </a:p>
        </p:txBody>
      </p:sp>
    </p:spTree>
    <p:extLst>
      <p:ext uri="{BB962C8B-B14F-4D97-AF65-F5344CB8AC3E}">
        <p14:creationId xmlns:p14="http://schemas.microsoft.com/office/powerpoint/2010/main" val="19550135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85800"/>
            <a:ext cx="7391400" cy="4024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14. </a:t>
            </a:r>
            <a:r>
              <a:rPr lang="en-US" dirty="0"/>
              <a:t>If F is a free </a:t>
            </a:r>
            <a:r>
              <a:rPr lang="en-US" dirty="0" err="1"/>
              <a:t>semigroup</a:t>
            </a:r>
            <a:r>
              <a:rPr lang="en-US" dirty="0"/>
              <a:t> on a set S, then the concatenation of two even words is ________</a:t>
            </a:r>
            <a:br>
              <a:rPr lang="en-US" dirty="0"/>
            </a:br>
            <a:r>
              <a:rPr lang="en-US" dirty="0"/>
              <a:t>a) a </a:t>
            </a:r>
            <a:r>
              <a:rPr lang="en-US" dirty="0" err="1"/>
              <a:t>semigroup</a:t>
            </a:r>
            <a:r>
              <a:rPr lang="en-US" dirty="0"/>
              <a:t> of F</a:t>
            </a:r>
            <a:br>
              <a:rPr lang="en-US" dirty="0"/>
            </a:br>
            <a:r>
              <a:rPr lang="en-US" b="1" dirty="0"/>
              <a:t>b) a subgroup of F</a:t>
            </a:r>
            <a:br>
              <a:rPr lang="en-US" dirty="0"/>
            </a:br>
            <a:r>
              <a:rPr lang="en-US" dirty="0"/>
              <a:t>c) monoid of F</a:t>
            </a:r>
            <a:br>
              <a:rPr lang="en-US" dirty="0"/>
            </a:br>
            <a:r>
              <a:rPr lang="en-US" dirty="0"/>
              <a:t>d) cyclic group of F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15. </a:t>
            </a:r>
            <a:r>
              <a:rPr lang="en-US" dirty="0"/>
              <a:t>The set of odd and even positive integers closed under multiplication is ________</a:t>
            </a:r>
            <a:br>
              <a:rPr lang="en-US" dirty="0"/>
            </a:br>
            <a:r>
              <a:rPr lang="en-US" dirty="0"/>
              <a:t>a) a free </a:t>
            </a:r>
            <a:r>
              <a:rPr lang="en-US" dirty="0" err="1"/>
              <a:t>semigroup</a:t>
            </a:r>
            <a:r>
              <a:rPr lang="en-US" dirty="0"/>
              <a:t> of (M, ×)</a:t>
            </a:r>
            <a:br>
              <a:rPr lang="en-US" dirty="0"/>
            </a:br>
            <a:r>
              <a:rPr lang="en-US" b="1" dirty="0"/>
              <a:t>b) a </a:t>
            </a:r>
            <a:r>
              <a:rPr lang="en-US" b="1" dirty="0" err="1"/>
              <a:t>subsemigroup</a:t>
            </a:r>
            <a:r>
              <a:rPr lang="en-US" b="1" dirty="0"/>
              <a:t> of (M, ×)</a:t>
            </a:r>
            <a:br>
              <a:rPr lang="en-US" dirty="0"/>
            </a:br>
            <a:r>
              <a:rPr lang="en-US" dirty="0"/>
              <a:t>c) a </a:t>
            </a:r>
            <a:r>
              <a:rPr lang="en-US" dirty="0" err="1"/>
              <a:t>semigroup</a:t>
            </a:r>
            <a:r>
              <a:rPr lang="en-US" dirty="0"/>
              <a:t> of (M, ×)</a:t>
            </a:r>
            <a:br>
              <a:rPr lang="en-US" dirty="0"/>
            </a:br>
            <a:r>
              <a:rPr lang="en-US" dirty="0"/>
              <a:t>d) a subgroup of (M, ×)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16. </a:t>
            </a:r>
            <a:r>
              <a:rPr lang="en-US" dirty="0"/>
              <a:t>If a * b = a such that a ∗ (b ∗ c) = a ∗ b = a and (a * b) * c = a * b = a then ________</a:t>
            </a:r>
            <a:br>
              <a:rPr lang="en-US" dirty="0"/>
            </a:br>
            <a:r>
              <a:rPr lang="en-US" b="1" dirty="0"/>
              <a:t>a) * is associative</a:t>
            </a:r>
            <a:br>
              <a:rPr lang="en-US" dirty="0"/>
            </a:br>
            <a:r>
              <a:rPr lang="en-US" dirty="0"/>
              <a:t>b) * is commutative</a:t>
            </a:r>
            <a:br>
              <a:rPr lang="en-US" dirty="0"/>
            </a:br>
            <a:r>
              <a:rPr lang="en-US" dirty="0"/>
              <a:t>c) * is closure</a:t>
            </a:r>
            <a:br>
              <a:rPr lang="en-US" dirty="0"/>
            </a:br>
            <a:r>
              <a:rPr lang="en-US" dirty="0"/>
              <a:t>d) * is </a:t>
            </a:r>
            <a:r>
              <a:rPr lang="en-US" dirty="0" err="1"/>
              <a:t>abelian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11CF-DE10-6741-8BF6-2F6F477CF4E5}" type="datetime1">
              <a:rPr lang="en-US" smtClean="0"/>
              <a:pPr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4767264"/>
            <a:ext cx="5562600" cy="273844"/>
          </a:xfrm>
        </p:spPr>
        <p:txBody>
          <a:bodyPr/>
          <a:lstStyle/>
          <a:p>
            <a:r>
              <a:rPr lang="en-US" dirty="0"/>
              <a:t>Aditya Narayan Singh        Discrete Structure   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MCQs(CO4)</a:t>
            </a:r>
          </a:p>
        </p:txBody>
      </p:sp>
    </p:spTree>
    <p:extLst>
      <p:ext uri="{BB962C8B-B14F-4D97-AF65-F5344CB8AC3E}">
        <p14:creationId xmlns:p14="http://schemas.microsoft.com/office/powerpoint/2010/main" val="3343089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57251"/>
            <a:ext cx="7029450" cy="3394472"/>
          </a:xfrm>
        </p:spPr>
        <p:txBody>
          <a:bodyPr>
            <a:normAutofit/>
          </a:bodyPr>
          <a:lstStyle/>
          <a:p>
            <a:pPr marL="385763" indent="-385763" algn="just">
              <a:buFont typeface="+mj-lt"/>
              <a:buAutoNum type="arabicPeriod"/>
            </a:pPr>
            <a:r>
              <a:rPr lang="en-US" dirty="0"/>
              <a:t>Let (G, *) be a group, where * is usual multiplication operation on G. Then show that for any x, y ∈G following equations holds:	(x</a:t>
            </a:r>
            <a:r>
              <a:rPr lang="en-US" baseline="30000" dirty="0"/>
              <a:t>-1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/>
              <a:t> = x</a:t>
            </a:r>
            <a:r>
              <a:rPr lang="en-IN" dirty="0"/>
              <a:t>  	</a:t>
            </a:r>
            <a:r>
              <a:rPr lang="en-US" dirty="0"/>
              <a:t>(</a:t>
            </a:r>
            <a:r>
              <a:rPr lang="en-US" dirty="0" err="1"/>
              <a:t>xy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/>
              <a:t> = y</a:t>
            </a:r>
            <a:r>
              <a:rPr lang="en-US" baseline="30000" dirty="0"/>
              <a:t>-1</a:t>
            </a:r>
            <a:r>
              <a:rPr lang="en-US" dirty="0"/>
              <a:t>x</a:t>
            </a:r>
            <a:r>
              <a:rPr lang="en-US" baseline="30000" dirty="0"/>
              <a:t>-1</a:t>
            </a:r>
            <a:endParaRPr lang="en-US" dirty="0"/>
          </a:p>
          <a:p>
            <a:pPr marL="385763" indent="-385763" algn="just">
              <a:buFont typeface="+mj-lt"/>
              <a:buAutoNum type="arabicPeriod"/>
            </a:pPr>
            <a:r>
              <a:rPr lang="en-US" dirty="0"/>
              <a:t>Define rings and write its properties. 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dirty="0"/>
              <a:t>Write the properties of Group. Show that the set(1,2,3,4,5)is not group under addition and multiplication modulo 6.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dirty="0"/>
              <a:t>Define rings and fields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dirty="0"/>
              <a:t>Show that (R – {1}, *) where the operation is defined as a*b  = a +b –ab is an abelian group.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dirty="0"/>
              <a:t>Let G = (Z</a:t>
            </a:r>
            <a:r>
              <a:rPr lang="en-US" baseline="30000" dirty="0"/>
              <a:t>2</a:t>
            </a:r>
            <a:r>
              <a:rPr lang="en-US" dirty="0"/>
              <a:t>, +) be a group and let H be a subgroup of G where H = {(x, y) | x = y}. Find the left </a:t>
            </a:r>
            <a:r>
              <a:rPr lang="en-US" dirty="0" err="1"/>
              <a:t>cosets</a:t>
            </a:r>
            <a:r>
              <a:rPr lang="en-US" dirty="0"/>
              <a:t> of H in G. Here Z is the set of integers 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dirty="0"/>
              <a:t>Let u</a:t>
            </a:r>
            <a:r>
              <a:rPr lang="en-US" baseline="-25000" dirty="0"/>
              <a:t>8 </a:t>
            </a:r>
            <a:r>
              <a:rPr lang="en-US" dirty="0"/>
              <a:t>= {1, 3, 5, 7} be a group with binary operation multiplication modulo 8. Find all proper subgroups of u</a:t>
            </a:r>
            <a:r>
              <a:rPr lang="en-US" baseline="-25000" dirty="0"/>
              <a:t>8. 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dirty="0"/>
              <a:t>Prove that (R, +, *) is a </a:t>
            </a:r>
            <a:r>
              <a:rPr lang="en-US"/>
              <a:t>ring without </a:t>
            </a:r>
            <a:r>
              <a:rPr lang="en-US" dirty="0"/>
              <a:t>zero divisors, where R is 2×2 matrix and + and * are usual addition and multiplication operations.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E719-AEC4-D946-914F-B7D614FEBD30}" type="datetime1">
              <a:rPr lang="en-US" smtClean="0"/>
              <a:pPr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4767264"/>
            <a:ext cx="5029200" cy="273844"/>
          </a:xfrm>
        </p:spPr>
        <p:txBody>
          <a:bodyPr/>
          <a:lstStyle/>
          <a:p>
            <a:r>
              <a:rPr lang="en-US" dirty="0"/>
              <a:t>Aditya Narayan Singh        Discrete Structure   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Assignment</a:t>
            </a:r>
          </a:p>
        </p:txBody>
      </p:sp>
    </p:spTree>
    <p:extLst>
      <p:ext uri="{BB962C8B-B14F-4D97-AF65-F5344CB8AC3E}">
        <p14:creationId xmlns:p14="http://schemas.microsoft.com/office/powerpoint/2010/main" val="41546154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57251"/>
            <a:ext cx="7391400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algn="just">
              <a:buNone/>
            </a:pPr>
            <a:r>
              <a:rPr lang="en-US" sz="1800" dirty="0" err="1">
                <a:latin typeface="+mj-lt"/>
              </a:rPr>
              <a:t>Youtube</a:t>
            </a:r>
            <a:r>
              <a:rPr lang="en-US" sz="1800" dirty="0">
                <a:latin typeface="+mj-lt"/>
              </a:rPr>
              <a:t>/other  Video Links</a:t>
            </a:r>
          </a:p>
          <a:p>
            <a:pPr algn="just"/>
            <a:r>
              <a:rPr lang="en-IN" sz="1800" dirty="0">
                <a:latin typeface="+mj-lt"/>
                <a:hlinkClick r:id="rId2"/>
              </a:rPr>
              <a:t>https://www.youtube.com/watch?v=dQ4wU0k7JKI&amp;list=PL0862D1A947252D20&amp;index=35</a:t>
            </a:r>
            <a:endParaRPr lang="en-IN" sz="1800" dirty="0">
              <a:latin typeface="+mj-lt"/>
            </a:endParaRPr>
          </a:p>
          <a:p>
            <a:pPr algn="just"/>
            <a:r>
              <a:rPr lang="en-IN" sz="1800" dirty="0">
                <a:latin typeface="+mj-lt"/>
                <a:hlinkClick r:id="rId3"/>
              </a:rPr>
              <a:t>https://www.youtube.com/watch?v=urd468CJCcU&amp;list=PL0862D1A947252D20&amp;index=36</a:t>
            </a:r>
            <a:endParaRPr lang="en-IN" sz="1800" dirty="0">
              <a:latin typeface="+mj-lt"/>
            </a:endParaRPr>
          </a:p>
          <a:p>
            <a:pPr algn="just"/>
            <a:r>
              <a:rPr lang="en-IN" sz="1800" dirty="0">
                <a:latin typeface="+mj-lt"/>
                <a:hlinkClick r:id="rId4"/>
              </a:rPr>
              <a:t>https://www.youtube.com/watch?v=YB6CP1RUvgk&amp;list=PL0862D1A947252D20&amp;index=37</a:t>
            </a:r>
            <a:endParaRPr lang="en-IN" sz="1800" dirty="0">
              <a:latin typeface="+mj-lt"/>
            </a:endParaRPr>
          </a:p>
          <a:p>
            <a:pPr algn="just"/>
            <a:r>
              <a:rPr lang="en-IN" sz="1800" dirty="0">
                <a:latin typeface="+mj-lt"/>
                <a:hlinkClick r:id="rId5"/>
              </a:rPr>
              <a:t>https://www.youtube.com/watch?v=yDQhErltWUg</a:t>
            </a:r>
            <a:endParaRPr lang="en-IN" sz="1800" dirty="0">
              <a:latin typeface="+mj-lt"/>
            </a:endParaRPr>
          </a:p>
          <a:p>
            <a:pPr algn="just"/>
            <a:endParaRPr lang="en-IN" sz="1800" dirty="0">
              <a:latin typeface="+mj-lt"/>
            </a:endParaRPr>
          </a:p>
          <a:p>
            <a:pPr algn="just">
              <a:buNone/>
            </a:pPr>
            <a:r>
              <a:rPr lang="en-IN" sz="1800" dirty="0">
                <a:latin typeface="+mj-lt"/>
              </a:rPr>
              <a:t>NEPTEL video link:</a:t>
            </a:r>
          </a:p>
          <a:p>
            <a:pPr algn="just"/>
            <a:r>
              <a:rPr lang="en-US" sz="1800" dirty="0">
                <a:latin typeface="+mj-lt"/>
                <a:hlinkClick r:id="rId6"/>
              </a:rPr>
              <a:t>https://nptel.ac.in/courses/111/105/111105112/</a:t>
            </a:r>
            <a:endParaRPr lang="en-US" sz="1800" dirty="0">
              <a:latin typeface="+mj-lt"/>
            </a:endParaRPr>
          </a:p>
          <a:p>
            <a:pPr>
              <a:buNone/>
            </a:pPr>
            <a:endParaRPr lang="en-US" sz="16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0B75-C561-7545-BA59-54A44FB42092}" type="datetime1">
              <a:rPr lang="en-US" smtClean="0"/>
              <a:pPr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4767264"/>
            <a:ext cx="5029200" cy="273844"/>
          </a:xfrm>
        </p:spPr>
        <p:txBody>
          <a:bodyPr/>
          <a:lstStyle/>
          <a:p>
            <a:r>
              <a:rPr lang="en-US" dirty="0"/>
              <a:t>Aditya Narayan Singh        Discrete Structure   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Video Links,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NPTEL Video Links and Online Courses Details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(CO4)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26385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742950"/>
            <a:ext cx="7143750" cy="39624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Define rings and write its properties. </a:t>
            </a:r>
          </a:p>
          <a:p>
            <a:pPr>
              <a:buFont typeface="+mj-lt"/>
              <a:buAutoNum type="arabicPeriod"/>
            </a:pPr>
            <a:r>
              <a:rPr lang="en-US" dirty="0"/>
              <a:t>Write the properties of Group. Show that the set(1,2,3,4,5)is not group under addition and multiplication modulo 6.</a:t>
            </a:r>
          </a:p>
          <a:p>
            <a:pPr>
              <a:buFont typeface="+mj-lt"/>
              <a:buAutoNum type="arabicPeriod"/>
            </a:pPr>
            <a:r>
              <a:rPr lang="en-US" dirty="0"/>
              <a:t>Define rings and fields.</a:t>
            </a:r>
          </a:p>
          <a:p>
            <a:pPr>
              <a:buFont typeface="+mj-lt"/>
              <a:buAutoNum type="arabicPeriod"/>
            </a:pPr>
            <a:r>
              <a:rPr lang="en-US" dirty="0"/>
              <a:t>Show that (R – {1}, *) where the operation is defined as a*b  = a +b –</a:t>
            </a:r>
            <a:r>
              <a:rPr lang="en-US" dirty="0" err="1"/>
              <a:t>ab</a:t>
            </a:r>
            <a:r>
              <a:rPr lang="en-US" dirty="0"/>
              <a:t> is an </a:t>
            </a:r>
            <a:r>
              <a:rPr lang="en-US" dirty="0" err="1"/>
              <a:t>abelian</a:t>
            </a:r>
            <a:r>
              <a:rPr lang="en-US" dirty="0"/>
              <a:t> group.</a:t>
            </a:r>
          </a:p>
          <a:p>
            <a:pPr>
              <a:buFont typeface="+mj-lt"/>
              <a:buAutoNum type="arabicPeriod"/>
            </a:pPr>
            <a:r>
              <a:rPr lang="en-US" dirty="0"/>
              <a:t>Let G = (Z</a:t>
            </a:r>
            <a:r>
              <a:rPr lang="en-US" baseline="30000" dirty="0"/>
              <a:t>2</a:t>
            </a:r>
            <a:r>
              <a:rPr lang="en-US" dirty="0"/>
              <a:t>, +) be a group and let H be a subgroup of G where H = {(x, y) | x = y}. Find the left </a:t>
            </a:r>
            <a:r>
              <a:rPr lang="en-US" dirty="0" err="1"/>
              <a:t>cosets</a:t>
            </a:r>
            <a:r>
              <a:rPr lang="en-US" dirty="0"/>
              <a:t> of H in G. Here Z is the set of integers 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Let (G, *) be a group, where * is usual multiplication operation on G. Then show that for any x, y ∈G following equations holds:(x</a:t>
            </a:r>
            <a:r>
              <a:rPr lang="en-US" baseline="30000" dirty="0"/>
              <a:t>-1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/>
              <a:t> = x</a:t>
            </a:r>
            <a:r>
              <a:rPr lang="en-IN" dirty="0"/>
              <a:t> and </a:t>
            </a:r>
            <a:r>
              <a:rPr lang="en-US" dirty="0"/>
              <a:t>(</a:t>
            </a:r>
            <a:r>
              <a:rPr lang="en-US" dirty="0" err="1"/>
              <a:t>xy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/>
              <a:t> = y</a:t>
            </a:r>
            <a:r>
              <a:rPr lang="en-US" baseline="30000" dirty="0"/>
              <a:t>-1</a:t>
            </a:r>
            <a:r>
              <a:rPr lang="en-US" dirty="0"/>
              <a:t>x</a:t>
            </a:r>
            <a:r>
              <a:rPr lang="en-US" baseline="30000" dirty="0"/>
              <a:t>-1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Let u</a:t>
            </a:r>
            <a:r>
              <a:rPr lang="en-US" baseline="-25000" dirty="0"/>
              <a:t>8 </a:t>
            </a:r>
            <a:r>
              <a:rPr lang="en-US" dirty="0"/>
              <a:t>= {1, 3, 5, 7} be a group with binary operation multiplication modulo 8. Find all proper subgroups of u</a:t>
            </a:r>
            <a:r>
              <a:rPr lang="en-US" baseline="-25000" dirty="0"/>
              <a:t>8. </a:t>
            </a:r>
          </a:p>
          <a:p>
            <a:pPr>
              <a:buFont typeface="+mj-lt"/>
              <a:buAutoNum type="arabicPeriod"/>
            </a:pPr>
            <a:r>
              <a:rPr lang="en-US" dirty="0"/>
              <a:t>Prove that (R, +, *) is a ring without zero divisors, where R is 2×2 matrix and + and * are usual addition and multiplication operations.</a:t>
            </a:r>
          </a:p>
          <a:p>
            <a:pPr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more  Previous year Question papers: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https://drive.google.com/drive/folders/1xmt08wjuxu71WAmO9Gxj2iDQ0lQf-so1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2423-9F4A-5D4A-9D63-DAD2BBCD88EC}" type="datetime1">
              <a:rPr lang="en-US" smtClean="0"/>
              <a:pPr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4743451"/>
            <a:ext cx="4876800" cy="273844"/>
          </a:xfrm>
        </p:spPr>
        <p:txBody>
          <a:bodyPr/>
          <a:lstStyle/>
          <a:p>
            <a:r>
              <a:rPr lang="en-US" dirty="0"/>
              <a:t>Aditya Narayan Singh        Discrete Structure   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Question Papers</a:t>
            </a:r>
          </a:p>
        </p:txBody>
      </p:sp>
    </p:spTree>
    <p:extLst>
      <p:ext uri="{BB962C8B-B14F-4D97-AF65-F5344CB8AC3E}">
        <p14:creationId xmlns:p14="http://schemas.microsoft.com/office/powerpoint/2010/main" val="27851876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57251"/>
            <a:ext cx="7391400" cy="3394472"/>
          </a:xfrm>
        </p:spPr>
        <p:txBody>
          <a:bodyPr>
            <a:normAutofit fontScale="925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Write the properties of Group. Show that the set(1,2,3,4,5)is not group under addition and multiplication modulo 6.</a:t>
            </a:r>
          </a:p>
          <a:p>
            <a:pPr>
              <a:buFont typeface="+mj-lt"/>
              <a:buAutoNum type="arabicPeriod"/>
            </a:pPr>
            <a:r>
              <a:rPr lang="en-US" dirty="0"/>
              <a:t>Define rings and fields.</a:t>
            </a:r>
          </a:p>
          <a:p>
            <a:pPr>
              <a:buFont typeface="+mj-lt"/>
              <a:buAutoNum type="arabicPeriod"/>
            </a:pPr>
            <a:r>
              <a:rPr lang="en-US" dirty="0"/>
              <a:t>Show that (R – {1}, *) where the operation is defined as a*b  = a +b –</a:t>
            </a:r>
            <a:r>
              <a:rPr lang="en-US" dirty="0" err="1"/>
              <a:t>ab</a:t>
            </a:r>
            <a:r>
              <a:rPr lang="en-US" dirty="0"/>
              <a:t> is an </a:t>
            </a:r>
            <a:r>
              <a:rPr lang="en-US" dirty="0" err="1"/>
              <a:t>abelian</a:t>
            </a:r>
            <a:r>
              <a:rPr lang="en-US" dirty="0"/>
              <a:t> group.</a:t>
            </a:r>
          </a:p>
          <a:p>
            <a:pPr>
              <a:buFont typeface="+mj-lt"/>
              <a:buAutoNum type="arabicPeriod"/>
            </a:pPr>
            <a:r>
              <a:rPr lang="en-US" dirty="0"/>
              <a:t>Let G = (Z</a:t>
            </a:r>
            <a:r>
              <a:rPr lang="en-US" baseline="30000" dirty="0"/>
              <a:t>2</a:t>
            </a:r>
            <a:r>
              <a:rPr lang="en-US" dirty="0"/>
              <a:t>, +) be a group and let H be a subgroup of G where H = {(x, y) | x = y}. Find the left </a:t>
            </a:r>
            <a:r>
              <a:rPr lang="en-US" dirty="0" err="1"/>
              <a:t>cosets</a:t>
            </a:r>
            <a:r>
              <a:rPr lang="en-US" dirty="0"/>
              <a:t> of H in G. Here Z is the set of integers.</a:t>
            </a:r>
          </a:p>
          <a:p>
            <a:pPr>
              <a:buFont typeface="+mj-lt"/>
              <a:buAutoNum type="arabicPeriod"/>
            </a:pPr>
            <a:r>
              <a:rPr lang="en-US" dirty="0"/>
              <a:t>Show that every cyclic group is </a:t>
            </a:r>
            <a:r>
              <a:rPr lang="en-US" dirty="0" err="1"/>
              <a:t>abelian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Show that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{1,  –1, 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–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is an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abelian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under multiplication.</a:t>
            </a:r>
          </a:p>
          <a:p>
            <a:pPr>
              <a:buFont typeface="+mj-lt"/>
              <a:buAutoNum type="arabicPeriod"/>
            </a:pPr>
            <a:r>
              <a:rPr lang="en-US" altLang="en-US" dirty="0">
                <a:cs typeface="Times New Roman" panose="02020603050405020304" pitchFamily="18" charset="0"/>
              </a:rPr>
              <a:t>If  every element of a group is its own inverse, then show that the group must be </a:t>
            </a:r>
            <a:r>
              <a:rPr lang="en-US" altLang="en-US" dirty="0" err="1">
                <a:cs typeface="Times New Roman" panose="02020603050405020304" pitchFamily="18" charset="0"/>
              </a:rPr>
              <a:t>abelian</a:t>
            </a:r>
            <a:r>
              <a:rPr lang="en-US" altLang="en-US" dirty="0">
                <a:cs typeface="Times New Roman" panose="02020603050405020304" pitchFamily="18" charset="0"/>
              </a:rPr>
              <a:t> .</a:t>
            </a:r>
          </a:p>
          <a:p>
            <a:pPr>
              <a:buFont typeface="+mj-lt"/>
              <a:buAutoNum type="arabicPeriod"/>
            </a:pPr>
            <a:r>
              <a:rPr lang="en-US" altLang="en-US" dirty="0">
                <a:cs typeface="Times New Roman" panose="02020603050405020304" pitchFamily="18" charset="0"/>
              </a:rPr>
              <a:t>Show that G = {1, </a:t>
            </a:r>
            <a:r>
              <a:rPr lang="en-US" alt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</a:t>
            </a:r>
            <a:r>
              <a:rPr lang="en-US" altLang="en-US" dirty="0"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</a:t>
            </a:r>
            <a:r>
              <a:rPr lang="en-US" altLang="en-US" baseline="30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} is an </a:t>
            </a:r>
            <a:r>
              <a:rPr lang="en-US" altLang="en-US" dirty="0" err="1">
                <a:cs typeface="Times New Roman" panose="02020603050405020304" pitchFamily="18" charset="0"/>
              </a:rPr>
              <a:t>abelian</a:t>
            </a:r>
            <a:r>
              <a:rPr lang="en-US" altLang="en-US" dirty="0">
                <a:cs typeface="Times New Roman" panose="02020603050405020304" pitchFamily="18" charset="0"/>
              </a:rPr>
              <a:t> group under multiplication. Where 1, </a:t>
            </a:r>
            <a:r>
              <a:rPr lang="en-US" alt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</a:t>
            </a:r>
            <a:r>
              <a:rPr lang="en-US" altLang="en-US" dirty="0"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</a:t>
            </a:r>
            <a:r>
              <a:rPr lang="en-US" altLang="en-US" baseline="30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are cube roots of unity.</a:t>
            </a:r>
            <a:r>
              <a:rPr lang="en-US" dirty="0"/>
              <a:t> </a:t>
            </a:r>
            <a:endParaRPr lang="en-US" altLang="en-US" dirty="0"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/>
              <a:t>If A has 4 elements B has 8 then find minimum </a:t>
            </a:r>
            <a:r>
              <a:rPr lang="en-US" dirty="0" err="1"/>
              <a:t>amd</a:t>
            </a:r>
            <a:r>
              <a:rPr lang="en-US" dirty="0"/>
              <a:t> maximum elements in AUB.</a:t>
            </a:r>
          </a:p>
          <a:p>
            <a:pPr>
              <a:buFont typeface="+mj-lt"/>
              <a:buAutoNum type="arabicPeriod"/>
            </a:pPr>
            <a:r>
              <a:rPr lang="en-US" dirty="0"/>
              <a:t>Prove that (R, +, *) is a ring with zero divisors, where R is 2×2 matrix and + and * are usual addition and multiplication operations.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B1E-EAC7-5844-8102-F853C0B355D9}" type="datetime1">
              <a:rPr lang="en-US" smtClean="0"/>
              <a:pPr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4767264"/>
            <a:ext cx="5562600" cy="273844"/>
          </a:xfrm>
        </p:spPr>
        <p:txBody>
          <a:bodyPr/>
          <a:lstStyle/>
          <a:p>
            <a:r>
              <a:rPr lang="en-US" dirty="0"/>
              <a:t>Aditya Narayan Singh        Discrete Structure   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Questions for University Exam </a:t>
            </a:r>
          </a:p>
        </p:txBody>
      </p:sp>
    </p:spTree>
    <p:extLst>
      <p:ext uri="{BB962C8B-B14F-4D97-AF65-F5344CB8AC3E}">
        <p14:creationId xmlns:p14="http://schemas.microsoft.com/office/powerpoint/2010/main" val="2255706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4098-183B-4601-AFDF-2EAFB5DBD13C}" type="datetime1">
              <a:rPr lang="en-US" smtClean="0"/>
              <a:pPr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4767264"/>
            <a:ext cx="5562600" cy="273844"/>
          </a:xfrm>
        </p:spPr>
        <p:txBody>
          <a:bodyPr/>
          <a:lstStyle/>
          <a:p>
            <a:r>
              <a:rPr lang="en-US" dirty="0"/>
              <a:t>Aditya Narayan Singh       Discrete Structures     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400300" y="1422884"/>
            <a:ext cx="4393437" cy="83099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>
              <a:buNone/>
            </a:pPr>
            <a:r>
              <a:rPr lang="en-US" sz="5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4882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B5B6-C791-A245-9CEC-F403207792C6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and Abelian group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295400" y="742950"/>
                <a:ext cx="6781800" cy="3832323"/>
              </a:xfrm>
            </p:spPr>
            <p:txBody>
              <a:bodyPr>
                <a:normAutofit/>
              </a:bodyPr>
              <a:lstStyle/>
              <a:p>
                <a:pPr marL="447675" indent="-447675" eaLnBrk="1" hangingPunct="1">
                  <a:spcBef>
                    <a:spcPts val="500"/>
                  </a:spcBef>
                  <a:buClr>
                    <a:schemeClr val="tx2">
                      <a:lumMod val="40000"/>
                      <a:lumOff val="60000"/>
                    </a:schemeClr>
                  </a:buClr>
                  <a:buSzPct val="75000"/>
                  <a:buFont typeface="Wingdings" panose="05000000000000000000" pitchFamily="2" charset="2"/>
                  <a:buChar char=""/>
                  <a:tabLst>
                    <a:tab pos="447675" algn="l"/>
                    <a:tab pos="552450" algn="l"/>
                    <a:tab pos="1001713" algn="l"/>
                    <a:tab pos="1450975" algn="l"/>
                    <a:tab pos="1900238" algn="l"/>
                    <a:tab pos="2349500" algn="l"/>
                    <a:tab pos="2798763" algn="l"/>
                    <a:tab pos="3248025" algn="l"/>
                    <a:tab pos="3697288" algn="l"/>
                    <a:tab pos="4146550" algn="l"/>
                    <a:tab pos="4595813" algn="l"/>
                    <a:tab pos="5045075" algn="l"/>
                    <a:tab pos="5494338" algn="l"/>
                    <a:tab pos="5943600" algn="l"/>
                    <a:tab pos="6392863" algn="l"/>
                    <a:tab pos="6842125" algn="l"/>
                    <a:tab pos="7291388" algn="l"/>
                    <a:tab pos="7740650" algn="l"/>
                    <a:tab pos="8189913" algn="l"/>
                    <a:tab pos="8639175" algn="l"/>
                    <a:tab pos="9088438" algn="l"/>
                  </a:tabLst>
                </a:pPr>
                <a:r>
                  <a:rPr lang="en-US" altLang="en-US" sz="1800" b="1" dirty="0">
                    <a:latin typeface="+mj-lt"/>
                    <a:cs typeface="Times New Roman" panose="02020603050405020304" pitchFamily="18" charset="0"/>
                  </a:rPr>
                  <a:t>Group:</a:t>
                </a:r>
                <a:r>
                  <a:rPr lang="en-US" altLang="en-US" sz="1800" dirty="0">
                    <a:latin typeface="+mj-lt"/>
                    <a:cs typeface="Times New Roman" panose="02020603050405020304" pitchFamily="18" charset="0"/>
                  </a:rPr>
                  <a:t> An algebraic system (G, *) is said to be a </a:t>
                </a:r>
                <a:r>
                  <a:rPr lang="en-US" altLang="en-US" sz="1800" b="1" dirty="0">
                    <a:latin typeface="+mj-lt"/>
                    <a:cs typeface="Times New Roman" panose="02020603050405020304" pitchFamily="18" charset="0"/>
                  </a:rPr>
                  <a:t>group </a:t>
                </a:r>
                <a:r>
                  <a:rPr lang="en-US" altLang="en-US" sz="1800" dirty="0">
                    <a:latin typeface="+mj-lt"/>
                    <a:cs typeface="Times New Roman" panose="02020603050405020304" pitchFamily="18" charset="0"/>
                  </a:rPr>
                  <a:t>if the following conditions are satisfied.</a:t>
                </a:r>
              </a:p>
              <a:p>
                <a:pPr marL="447675" indent="-447675" eaLnBrk="1" hangingPunct="1">
                  <a:spcBef>
                    <a:spcPts val="500"/>
                  </a:spcBef>
                  <a:buFontTx/>
                  <a:buNone/>
                  <a:tabLst>
                    <a:tab pos="447675" algn="l"/>
                    <a:tab pos="552450" algn="l"/>
                    <a:tab pos="1001713" algn="l"/>
                    <a:tab pos="1450975" algn="l"/>
                    <a:tab pos="1900238" algn="l"/>
                    <a:tab pos="2349500" algn="l"/>
                    <a:tab pos="2798763" algn="l"/>
                    <a:tab pos="3248025" algn="l"/>
                    <a:tab pos="3697288" algn="l"/>
                    <a:tab pos="4146550" algn="l"/>
                    <a:tab pos="4595813" algn="l"/>
                    <a:tab pos="5045075" algn="l"/>
                    <a:tab pos="5494338" algn="l"/>
                    <a:tab pos="5943600" algn="l"/>
                    <a:tab pos="6392863" algn="l"/>
                    <a:tab pos="6842125" algn="l"/>
                    <a:tab pos="7291388" algn="l"/>
                    <a:tab pos="7740650" algn="l"/>
                    <a:tab pos="8189913" algn="l"/>
                    <a:tab pos="8639175" algn="l"/>
                    <a:tab pos="9088438" algn="l"/>
                  </a:tabLst>
                </a:pPr>
                <a:r>
                  <a:rPr lang="en-US" altLang="en-US" sz="1800" dirty="0">
                    <a:latin typeface="+mj-lt"/>
                    <a:cs typeface="Times New Roman" panose="02020603050405020304" pitchFamily="18" charset="0"/>
                  </a:rPr>
                  <a:t>      1) *  is a closed operation. </a:t>
                </a:r>
              </a:p>
              <a:p>
                <a:pPr marL="447675" indent="-447675" eaLnBrk="1" hangingPunct="1">
                  <a:spcBef>
                    <a:spcPts val="500"/>
                  </a:spcBef>
                  <a:buFontTx/>
                  <a:buNone/>
                  <a:tabLst>
                    <a:tab pos="447675" algn="l"/>
                    <a:tab pos="552450" algn="l"/>
                    <a:tab pos="1001713" algn="l"/>
                    <a:tab pos="1450975" algn="l"/>
                    <a:tab pos="1900238" algn="l"/>
                    <a:tab pos="2349500" algn="l"/>
                    <a:tab pos="2798763" algn="l"/>
                    <a:tab pos="3248025" algn="l"/>
                    <a:tab pos="3697288" algn="l"/>
                    <a:tab pos="4146550" algn="l"/>
                    <a:tab pos="4595813" algn="l"/>
                    <a:tab pos="5045075" algn="l"/>
                    <a:tab pos="5494338" algn="l"/>
                    <a:tab pos="5943600" algn="l"/>
                    <a:tab pos="6392863" algn="l"/>
                    <a:tab pos="6842125" algn="l"/>
                    <a:tab pos="7291388" algn="l"/>
                    <a:tab pos="7740650" algn="l"/>
                    <a:tab pos="8189913" algn="l"/>
                    <a:tab pos="8639175" algn="l"/>
                    <a:tab pos="9088438" algn="l"/>
                  </a:tabLst>
                </a:pPr>
                <a:r>
                  <a:rPr lang="en-US" altLang="en-US" sz="1800" dirty="0">
                    <a:latin typeface="+mj-lt"/>
                    <a:cs typeface="Times New Roman" panose="02020603050405020304" pitchFamily="18" charset="0"/>
                  </a:rPr>
                  <a:t>      2) *  is an associative operation.</a:t>
                </a:r>
              </a:p>
              <a:p>
                <a:pPr marL="447675" indent="-447675" eaLnBrk="1" hangingPunct="1">
                  <a:spcBef>
                    <a:spcPts val="500"/>
                  </a:spcBef>
                  <a:buFontTx/>
                  <a:buNone/>
                  <a:tabLst>
                    <a:tab pos="447675" algn="l"/>
                    <a:tab pos="552450" algn="l"/>
                    <a:tab pos="1001713" algn="l"/>
                    <a:tab pos="1450975" algn="l"/>
                    <a:tab pos="1900238" algn="l"/>
                    <a:tab pos="2349500" algn="l"/>
                    <a:tab pos="2798763" algn="l"/>
                    <a:tab pos="3248025" algn="l"/>
                    <a:tab pos="3697288" algn="l"/>
                    <a:tab pos="4146550" algn="l"/>
                    <a:tab pos="4595813" algn="l"/>
                    <a:tab pos="5045075" algn="l"/>
                    <a:tab pos="5494338" algn="l"/>
                    <a:tab pos="5943600" algn="l"/>
                    <a:tab pos="6392863" algn="l"/>
                    <a:tab pos="6842125" algn="l"/>
                    <a:tab pos="7291388" algn="l"/>
                    <a:tab pos="7740650" algn="l"/>
                    <a:tab pos="8189913" algn="l"/>
                    <a:tab pos="8639175" algn="l"/>
                    <a:tab pos="9088438" algn="l"/>
                  </a:tabLst>
                </a:pPr>
                <a:r>
                  <a:rPr lang="en-US" altLang="en-US" sz="1800" dirty="0">
                    <a:latin typeface="+mj-lt"/>
                    <a:cs typeface="Times New Roman" panose="02020603050405020304" pitchFamily="18" charset="0"/>
                  </a:rPr>
                  <a:t>      3)  There is an identity in G.</a:t>
                </a:r>
              </a:p>
              <a:p>
                <a:pPr marL="447675" indent="-447675" eaLnBrk="1" hangingPunct="1">
                  <a:spcBef>
                    <a:spcPts val="500"/>
                  </a:spcBef>
                  <a:buFontTx/>
                  <a:buNone/>
                  <a:tabLst>
                    <a:tab pos="447675" algn="l"/>
                    <a:tab pos="552450" algn="l"/>
                    <a:tab pos="1001713" algn="l"/>
                    <a:tab pos="1450975" algn="l"/>
                    <a:tab pos="1900238" algn="l"/>
                    <a:tab pos="2349500" algn="l"/>
                    <a:tab pos="2798763" algn="l"/>
                    <a:tab pos="3248025" algn="l"/>
                    <a:tab pos="3697288" algn="l"/>
                    <a:tab pos="4146550" algn="l"/>
                    <a:tab pos="4595813" algn="l"/>
                    <a:tab pos="5045075" algn="l"/>
                    <a:tab pos="5494338" algn="l"/>
                    <a:tab pos="5943600" algn="l"/>
                    <a:tab pos="6392863" algn="l"/>
                    <a:tab pos="6842125" algn="l"/>
                    <a:tab pos="7291388" algn="l"/>
                    <a:tab pos="7740650" algn="l"/>
                    <a:tab pos="8189913" algn="l"/>
                    <a:tab pos="8639175" algn="l"/>
                    <a:tab pos="9088438" algn="l"/>
                  </a:tabLst>
                </a:pPr>
                <a:r>
                  <a:rPr lang="en-US" altLang="en-US" sz="1800" dirty="0">
                    <a:latin typeface="+mj-lt"/>
                    <a:cs typeface="Times New Roman" panose="02020603050405020304" pitchFamily="18" charset="0"/>
                  </a:rPr>
                  <a:t>      4)  Every element in G has inverse in G.</a:t>
                </a:r>
              </a:p>
              <a:p>
                <a:pPr marL="447675" indent="-447675" eaLnBrk="1" hangingPunct="1">
                  <a:spcBef>
                    <a:spcPts val="500"/>
                  </a:spcBef>
                  <a:buFontTx/>
                  <a:buNone/>
                  <a:tabLst>
                    <a:tab pos="447675" algn="l"/>
                    <a:tab pos="552450" algn="l"/>
                    <a:tab pos="1001713" algn="l"/>
                    <a:tab pos="1450975" algn="l"/>
                    <a:tab pos="1900238" algn="l"/>
                    <a:tab pos="2349500" algn="l"/>
                    <a:tab pos="2798763" algn="l"/>
                    <a:tab pos="3248025" algn="l"/>
                    <a:tab pos="3697288" algn="l"/>
                    <a:tab pos="4146550" algn="l"/>
                    <a:tab pos="4595813" algn="l"/>
                    <a:tab pos="5045075" algn="l"/>
                    <a:tab pos="5494338" algn="l"/>
                    <a:tab pos="5943600" algn="l"/>
                    <a:tab pos="6392863" algn="l"/>
                    <a:tab pos="6842125" algn="l"/>
                    <a:tab pos="7291388" algn="l"/>
                    <a:tab pos="7740650" algn="l"/>
                    <a:tab pos="8189913" algn="l"/>
                    <a:tab pos="8639175" algn="l"/>
                    <a:tab pos="9088438" algn="l"/>
                  </a:tabLst>
                </a:pPr>
                <a:endParaRPr lang="en-US" altLang="en-US" sz="1800" dirty="0">
                  <a:latin typeface="+mj-lt"/>
                  <a:cs typeface="Times New Roman" panose="02020603050405020304" pitchFamily="18" charset="0"/>
                </a:endParaRPr>
              </a:p>
              <a:p>
                <a:pPr marL="447675" indent="-447675" eaLnBrk="1" hangingPunct="1">
                  <a:spcBef>
                    <a:spcPts val="500"/>
                  </a:spcBef>
                  <a:buClr>
                    <a:schemeClr val="tx2">
                      <a:lumMod val="60000"/>
                      <a:lumOff val="40000"/>
                    </a:schemeClr>
                  </a:buClr>
                  <a:buSzPct val="75000"/>
                  <a:buFont typeface="Wingdings" panose="05000000000000000000" pitchFamily="2" charset="2"/>
                  <a:buChar char=""/>
                  <a:tabLst>
                    <a:tab pos="447675" algn="l"/>
                    <a:tab pos="552450" algn="l"/>
                    <a:tab pos="1001713" algn="l"/>
                    <a:tab pos="1450975" algn="l"/>
                    <a:tab pos="1900238" algn="l"/>
                    <a:tab pos="2349500" algn="l"/>
                    <a:tab pos="2798763" algn="l"/>
                    <a:tab pos="3248025" algn="l"/>
                    <a:tab pos="3697288" algn="l"/>
                    <a:tab pos="4146550" algn="l"/>
                    <a:tab pos="4595813" algn="l"/>
                    <a:tab pos="5045075" algn="l"/>
                    <a:tab pos="5494338" algn="l"/>
                    <a:tab pos="5943600" algn="l"/>
                    <a:tab pos="6392863" algn="l"/>
                    <a:tab pos="6842125" algn="l"/>
                    <a:tab pos="7291388" algn="l"/>
                    <a:tab pos="7740650" algn="l"/>
                    <a:tab pos="8189913" algn="l"/>
                    <a:tab pos="8639175" algn="l"/>
                    <a:tab pos="9088438" algn="l"/>
                  </a:tabLst>
                </a:pPr>
                <a:r>
                  <a:rPr lang="en-US" altLang="en-US" sz="1800" b="1" dirty="0">
                    <a:latin typeface="+mj-lt"/>
                    <a:cs typeface="Times New Roman" panose="02020603050405020304" pitchFamily="18" charset="0"/>
                  </a:rPr>
                  <a:t> Abelian group (Commutative group): </a:t>
                </a:r>
                <a:r>
                  <a:rPr lang="en-US" altLang="en-US" sz="1800" dirty="0">
                    <a:latin typeface="+mj-lt"/>
                    <a:cs typeface="Times New Roman" panose="02020603050405020304" pitchFamily="18" charset="0"/>
                  </a:rPr>
                  <a:t>A group (G, *) is</a:t>
                </a:r>
              </a:p>
              <a:p>
                <a:pPr marL="447675" indent="-447675" eaLnBrk="1" hangingPunct="1">
                  <a:spcBef>
                    <a:spcPts val="500"/>
                  </a:spcBef>
                  <a:buFontTx/>
                  <a:buNone/>
                  <a:tabLst>
                    <a:tab pos="447675" algn="l"/>
                    <a:tab pos="552450" algn="l"/>
                    <a:tab pos="1001713" algn="l"/>
                    <a:tab pos="1450975" algn="l"/>
                    <a:tab pos="1900238" algn="l"/>
                    <a:tab pos="2349500" algn="l"/>
                    <a:tab pos="2798763" algn="l"/>
                    <a:tab pos="3248025" algn="l"/>
                    <a:tab pos="3697288" algn="l"/>
                    <a:tab pos="4146550" algn="l"/>
                    <a:tab pos="4595813" algn="l"/>
                    <a:tab pos="5045075" algn="l"/>
                    <a:tab pos="5494338" algn="l"/>
                    <a:tab pos="5943600" algn="l"/>
                    <a:tab pos="6392863" algn="l"/>
                    <a:tab pos="6842125" algn="l"/>
                    <a:tab pos="7291388" algn="l"/>
                    <a:tab pos="7740650" algn="l"/>
                    <a:tab pos="8189913" algn="l"/>
                    <a:tab pos="8639175" algn="l"/>
                    <a:tab pos="9088438" algn="l"/>
                  </a:tabLst>
                </a:pPr>
                <a:r>
                  <a:rPr lang="en-US" altLang="en-US" sz="1800" dirty="0">
                    <a:latin typeface="+mj-lt"/>
                    <a:cs typeface="Times New Roman" panose="02020603050405020304" pitchFamily="18" charset="0"/>
                  </a:rPr>
                  <a:t>           said to be </a:t>
                </a:r>
                <a:r>
                  <a:rPr lang="en-US" altLang="en-US" sz="1800" b="1" i="1" dirty="0">
                    <a:latin typeface="+mj-lt"/>
                    <a:cs typeface="Times New Roman" panose="02020603050405020304" pitchFamily="18" charset="0"/>
                  </a:rPr>
                  <a:t>abelian</a:t>
                </a:r>
                <a:r>
                  <a:rPr lang="en-US" altLang="en-US" sz="1800" dirty="0">
                    <a:latin typeface="+mj-lt"/>
                    <a:cs typeface="Times New Roman" panose="02020603050405020304" pitchFamily="18" charset="0"/>
                  </a:rPr>
                  <a:t> (or </a:t>
                </a:r>
                <a:r>
                  <a:rPr lang="en-US" altLang="en-US" sz="1800" b="1" i="1" dirty="0">
                    <a:latin typeface="+mj-lt"/>
                    <a:cs typeface="Times New Roman" panose="02020603050405020304" pitchFamily="18" charset="0"/>
                  </a:rPr>
                  <a:t>commutative) </a:t>
                </a:r>
                <a:r>
                  <a:rPr lang="en-US" altLang="en-US" sz="1800" dirty="0">
                    <a:latin typeface="+mj-lt"/>
                    <a:cs typeface="Times New Roman" panose="02020603050405020304" pitchFamily="18" charset="0"/>
                  </a:rPr>
                  <a:t> if </a:t>
                </a:r>
              </a:p>
              <a:p>
                <a:pPr marL="447675" indent="-447675">
                  <a:spcBef>
                    <a:spcPts val="500"/>
                  </a:spcBef>
                  <a:buNone/>
                  <a:tabLst>
                    <a:tab pos="447675" algn="l"/>
                    <a:tab pos="552450" algn="l"/>
                    <a:tab pos="1001713" algn="l"/>
                    <a:tab pos="1450975" algn="l"/>
                    <a:tab pos="1900238" algn="l"/>
                    <a:tab pos="2349500" algn="l"/>
                    <a:tab pos="2798763" algn="l"/>
                    <a:tab pos="3248025" algn="l"/>
                    <a:tab pos="3697288" algn="l"/>
                    <a:tab pos="4146550" algn="l"/>
                    <a:tab pos="4595813" algn="l"/>
                    <a:tab pos="5045075" algn="l"/>
                    <a:tab pos="5494338" algn="l"/>
                    <a:tab pos="5943600" algn="l"/>
                    <a:tab pos="6392863" algn="l"/>
                    <a:tab pos="6842125" algn="l"/>
                    <a:tab pos="7291388" algn="l"/>
                    <a:tab pos="7740650" algn="l"/>
                    <a:tab pos="8189913" algn="l"/>
                    <a:tab pos="8639175" algn="l"/>
                    <a:tab pos="9088438" algn="l"/>
                  </a:tabLst>
                </a:pPr>
                <a:r>
                  <a:rPr lang="en-US" altLang="en-US" sz="1800" dirty="0">
                    <a:latin typeface="+mj-lt"/>
                    <a:cs typeface="Times New Roman" panose="02020603050405020304" pitchFamily="18" charset="0"/>
                  </a:rPr>
                  <a:t>                    a * b  = b * a    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lang="en-US" altLang="en-US" sz="1800" dirty="0">
                    <a:latin typeface="+mj-lt"/>
                    <a:cs typeface="Times New Roman" panose="02020603050405020304" pitchFamily="18" charset="0"/>
                  </a:rPr>
                  <a:t>a, b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en-US" sz="1800" dirty="0">
                    <a:latin typeface="+mj-lt"/>
                    <a:cs typeface="Times New Roman" panose="02020603050405020304" pitchFamily="18" charset="0"/>
                  </a:rPr>
                  <a:t> G.</a:t>
                </a:r>
              </a:p>
              <a:p>
                <a:pPr marL="447675" indent="-447675" eaLnBrk="1" hangingPunct="1">
                  <a:spcBef>
                    <a:spcPts val="500"/>
                  </a:spcBef>
                  <a:buFontTx/>
                  <a:buNone/>
                  <a:tabLst>
                    <a:tab pos="447675" algn="l"/>
                    <a:tab pos="552450" algn="l"/>
                    <a:tab pos="1001713" algn="l"/>
                    <a:tab pos="1450975" algn="l"/>
                    <a:tab pos="1900238" algn="l"/>
                    <a:tab pos="2349500" algn="l"/>
                    <a:tab pos="2798763" algn="l"/>
                    <a:tab pos="3248025" algn="l"/>
                    <a:tab pos="3697288" algn="l"/>
                    <a:tab pos="4146550" algn="l"/>
                    <a:tab pos="4595813" algn="l"/>
                    <a:tab pos="5045075" algn="l"/>
                    <a:tab pos="5494338" algn="l"/>
                    <a:tab pos="5943600" algn="l"/>
                    <a:tab pos="6392863" algn="l"/>
                    <a:tab pos="6842125" algn="l"/>
                    <a:tab pos="7291388" algn="l"/>
                    <a:tab pos="7740650" algn="l"/>
                    <a:tab pos="8189913" algn="l"/>
                    <a:tab pos="8639175" algn="l"/>
                    <a:tab pos="9088438" algn="l"/>
                  </a:tabLst>
                </a:pPr>
                <a:endParaRPr lang="en-US" altLang="en-US" sz="18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742950"/>
                <a:ext cx="6781800" cy="3832323"/>
              </a:xfrm>
              <a:blipFill rotWithShape="1">
                <a:blip r:embed="rId3"/>
                <a:stretch>
                  <a:fillRect l="-1169" t="-11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07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8722-12D6-294A-8D8A-AFDA95ECDE58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Abelian group(CO4)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1371600" y="514350"/>
            <a:ext cx="7467600" cy="4076700"/>
          </a:xfrm>
        </p:spPr>
        <p:txBody>
          <a:bodyPr rtlCol="0">
            <a:noAutofit/>
          </a:bodyPr>
          <a:lstStyle/>
          <a:p>
            <a:pPr marL="0" indent="0" algn="just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The composition table of G is </a:t>
            </a:r>
          </a:p>
          <a:p>
            <a:pPr marL="0" indent="0" algn="just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                       .      1        –1      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     -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i</a:t>
            </a:r>
            <a:endParaRPr lang="en-US" sz="1600" dirty="0">
              <a:solidFill>
                <a:srgbClr val="000000"/>
              </a:solidFill>
              <a:latin typeface="+mj-lt"/>
              <a:cs typeface="Times New Roman" pitchFamily="16" charset="0"/>
            </a:endParaRPr>
          </a:p>
          <a:p>
            <a:pPr marL="0" indent="0" algn="just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        1         1       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-1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   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     -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i</a:t>
            </a:r>
            <a:endParaRPr lang="en-US" sz="1600" dirty="0">
              <a:solidFill>
                <a:srgbClr val="000000"/>
              </a:solidFill>
              <a:latin typeface="+mj-lt"/>
              <a:cs typeface="Times New Roman" pitchFamily="16" charset="0"/>
            </a:endParaRPr>
          </a:p>
          <a:p>
            <a:pPr marL="0" indent="0" algn="just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                  -1</a:t>
            </a:r>
            <a:r>
              <a:rPr lang="en-US" sz="1600" baseline="300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-1         1</a:t>
            </a:r>
            <a:r>
              <a:rPr lang="en-US" sz="1600" baseline="300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-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i</a:t>
            </a:r>
            <a:endParaRPr lang="en-US" sz="1600" dirty="0">
              <a:solidFill>
                <a:srgbClr val="000000"/>
              </a:solidFill>
              <a:latin typeface="+mj-lt"/>
              <a:cs typeface="Times New Roman" pitchFamily="16" charset="0"/>
            </a:endParaRPr>
          </a:p>
          <a:p>
            <a:pPr marL="0" indent="0" algn="just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                  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i</a:t>
            </a:r>
            <a:r>
              <a:rPr lang="en-US" sz="1600" baseline="300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               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i</a:t>
            </a:r>
            <a:r>
              <a:rPr lang="en-US" sz="1600" baseline="300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            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-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    -1       1</a:t>
            </a:r>
          </a:p>
          <a:p>
            <a:pPr marL="0" indent="0" algn="just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                  -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         -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      1      -1</a:t>
            </a:r>
          </a:p>
          <a:p>
            <a:pPr marL="335756" indent="-335756" algn="just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1. </a:t>
            </a:r>
            <a:r>
              <a:rPr lang="en-US" sz="1600" u="sng" dirty="0">
                <a:solidFill>
                  <a:srgbClr val="000000"/>
                </a:solidFill>
                <a:latin typeface="+mj-lt"/>
              </a:rPr>
              <a:t>Closure property: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 Since all the entries of the composition table are the elements of the given set, the set G is closed under multiplication.</a:t>
            </a:r>
          </a:p>
          <a:p>
            <a:pPr marL="335756" indent="-335756" algn="just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2. </a:t>
            </a:r>
            <a:r>
              <a:rPr lang="en-US" sz="1600" u="sng" dirty="0">
                <a:solidFill>
                  <a:srgbClr val="000000"/>
                </a:solidFill>
                <a:latin typeface="+mj-lt"/>
              </a:rPr>
              <a:t>Associativity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:  The elements of G are complex numbers, and we know that multiplication of complex numbers is  associative. </a:t>
            </a:r>
          </a:p>
          <a:p>
            <a:pPr marL="335756" indent="-335756" algn="just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3. </a:t>
            </a:r>
            <a:r>
              <a:rPr lang="en-US" sz="1600" u="sng" dirty="0">
                <a:solidFill>
                  <a:srgbClr val="000000"/>
                </a:solidFill>
                <a:latin typeface="+mj-lt"/>
              </a:rPr>
              <a:t>Identity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:  Here,  1  is the identity element and  1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G. </a:t>
            </a:r>
          </a:p>
          <a:p>
            <a:pPr marL="0" indent="0" algn="just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+mj-lt"/>
              </a:rPr>
              <a:t>4. </a:t>
            </a:r>
            <a:r>
              <a:rPr lang="en-US" altLang="en-US" sz="1600" u="sng" dirty="0">
                <a:latin typeface="+mj-lt"/>
              </a:rPr>
              <a:t>Inverse</a:t>
            </a:r>
            <a:r>
              <a:rPr lang="en-US" altLang="en-US" sz="1600" dirty="0">
                <a:latin typeface="+mj-lt"/>
              </a:rPr>
              <a:t>: From the composition table, we see that the inverse elements of </a:t>
            </a:r>
          </a:p>
          <a:p>
            <a:pPr marL="0" indent="0" algn="just">
              <a:spcBef>
                <a:spcPts val="450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+mj-lt"/>
              </a:rPr>
              <a:t>    			  1, </a:t>
            </a:r>
            <a:r>
              <a:rPr lang="en-US" altLang="en-US" sz="1600" dirty="0">
                <a:latin typeface="+mj-lt"/>
                <a:cs typeface="Times New Roman" panose="02020603050405020304" pitchFamily="18" charset="0"/>
              </a:rPr>
              <a:t>-1, i, -i</a:t>
            </a:r>
            <a:r>
              <a:rPr lang="en-US" altLang="en-US" sz="1600" dirty="0">
                <a:latin typeface="+mj-lt"/>
              </a:rPr>
              <a:t>   are  1, </a:t>
            </a:r>
            <a:r>
              <a:rPr lang="en-US" altLang="en-US" sz="1600" dirty="0">
                <a:latin typeface="+mj-lt"/>
                <a:cs typeface="Times New Roman" panose="02020603050405020304" pitchFamily="18" charset="0"/>
              </a:rPr>
              <a:t>-1, -i, i</a:t>
            </a:r>
            <a:r>
              <a:rPr lang="en-US" altLang="en-US" sz="1600" dirty="0">
                <a:latin typeface="+mj-lt"/>
              </a:rPr>
              <a:t>   respectively.</a:t>
            </a:r>
          </a:p>
          <a:p>
            <a:pPr marL="0" indent="0" algn="just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sz="1600" dirty="0">
                <a:latin typeface="+mj-lt"/>
              </a:rPr>
              <a:t>5. </a:t>
            </a:r>
            <a:r>
              <a:rPr lang="en-US" altLang="en-US" sz="1600" u="sng" dirty="0">
                <a:latin typeface="+mj-lt"/>
              </a:rPr>
              <a:t>Commutativity</a:t>
            </a:r>
            <a:r>
              <a:rPr lang="en-US" altLang="en-US" sz="1600" dirty="0">
                <a:latin typeface="+mj-lt"/>
              </a:rPr>
              <a:t>: The corresponding rows and columns of the table are 	identical. Therefore the binary operation  </a:t>
            </a:r>
            <a:r>
              <a:rPr lang="en-US" altLang="en-US" sz="1600" dirty="0">
                <a:latin typeface="+mj-lt"/>
                <a:cs typeface="Times New Roman" panose="02020603050405020304" pitchFamily="18" charset="0"/>
              </a:rPr>
              <a:t>.</a:t>
            </a:r>
            <a:r>
              <a:rPr lang="en-US" altLang="en-US" sz="1600" dirty="0">
                <a:latin typeface="+mj-lt"/>
              </a:rPr>
              <a:t>  is commutative. Hence, (G, .) is an abelian group.</a:t>
            </a:r>
          </a:p>
        </p:txBody>
      </p:sp>
      <p:sp>
        <p:nvSpPr>
          <p:cNvPr id="12" name="Line 3"/>
          <p:cNvSpPr>
            <a:spLocks noChangeShapeType="1"/>
          </p:cNvSpPr>
          <p:nvPr/>
        </p:nvSpPr>
        <p:spPr bwMode="auto">
          <a:xfrm>
            <a:off x="2819400" y="819150"/>
            <a:ext cx="1588" cy="137160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en-IN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2133600" y="1123950"/>
            <a:ext cx="2971800" cy="1191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800600" y="1371601"/>
            <a:ext cx="4057650" cy="500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algn="just">
              <a:spcBef>
                <a:spcPct val="0"/>
              </a:spcBef>
              <a:defRPr/>
            </a:pPr>
            <a:r>
              <a:rPr lang="en-US" altLang="en-US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 = {1,  –1,  </a:t>
            </a:r>
            <a:r>
              <a:rPr lang="en-US" altLang="en-US" dirty="0" err="1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, –</a:t>
            </a:r>
            <a:r>
              <a:rPr lang="en-US" altLang="en-US" dirty="0" err="1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} is an </a:t>
            </a:r>
            <a:r>
              <a:rPr lang="en-US" altLang="en-US" dirty="0" err="1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abelian</a:t>
            </a:r>
            <a:r>
              <a:rPr lang="en-US" altLang="en-US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group under multiplication. </a:t>
            </a:r>
            <a:endParaRPr lang="en-US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7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8129-BD83-8A44-9591-1624F3D3F858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Abelian group(CO4)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1371600" y="571500"/>
            <a:ext cx="7467600" cy="4097240"/>
          </a:xfrm>
        </p:spPr>
        <p:txBody>
          <a:bodyPr rtlCol="0">
            <a:noAutofit/>
          </a:bodyPr>
          <a:lstStyle/>
          <a:p>
            <a:pPr marL="0" indent="0" algn="just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  <a:defRPr/>
            </a:pPr>
            <a:r>
              <a:rPr lang="en-US" dirty="0">
                <a:cs typeface="Times New Roman" pitchFamily="16" charset="0"/>
              </a:rPr>
              <a:t>The composition table of G is                    </a:t>
            </a:r>
          </a:p>
          <a:p>
            <a:pPr marL="0" indent="0" algn="just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  <a:defRPr/>
            </a:pPr>
            <a:r>
              <a:rPr lang="en-US" dirty="0">
                <a:cs typeface="Times New Roman" pitchFamily="16" charset="0"/>
              </a:rPr>
              <a:t>	     .      1        </a:t>
            </a:r>
            <a:r>
              <a:rPr lang="en-US" dirty="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dirty="0">
                <a:cs typeface="Times New Roman" pitchFamily="16" charset="0"/>
              </a:rPr>
              <a:t>     </a:t>
            </a:r>
            <a:r>
              <a:rPr lang="en-US" dirty="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baseline="30000" dirty="0">
                <a:cs typeface="Times New Roman" pitchFamily="16" charset="0"/>
              </a:rPr>
              <a:t>2</a:t>
            </a:r>
          </a:p>
          <a:p>
            <a:pPr marL="0" indent="0" algn="just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  <a:defRPr/>
            </a:pPr>
            <a:r>
              <a:rPr lang="en-US" dirty="0"/>
              <a:t>        1         1       </a:t>
            </a:r>
            <a:r>
              <a:rPr lang="en-US" dirty="0">
                <a:cs typeface="Times New Roman" pitchFamily="16" charset="0"/>
              </a:rPr>
              <a:t> </a:t>
            </a:r>
            <a:r>
              <a:rPr lang="en-US" dirty="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dirty="0">
                <a:cs typeface="Times New Roman" pitchFamily="16" charset="0"/>
              </a:rPr>
              <a:t> </a:t>
            </a:r>
            <a:r>
              <a:rPr lang="en-US" dirty="0"/>
              <a:t>    </a:t>
            </a:r>
            <a:r>
              <a:rPr lang="en-US" dirty="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baseline="30000" dirty="0">
                <a:cs typeface="Times New Roman" pitchFamily="16" charset="0"/>
              </a:rPr>
              <a:t>2</a:t>
            </a:r>
          </a:p>
          <a:p>
            <a:pPr marL="0" indent="0" algn="just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  <a:defRPr/>
            </a:pPr>
            <a:r>
              <a:rPr lang="en-US" dirty="0">
                <a:cs typeface="Times New Roman" pitchFamily="16" charset="0"/>
              </a:rPr>
              <a:t>        </a:t>
            </a:r>
            <a:r>
              <a:rPr lang="en-US" dirty="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baseline="30000" dirty="0">
                <a:cs typeface="Times New Roman" pitchFamily="16" charset="0"/>
              </a:rPr>
              <a:t>             </a:t>
            </a:r>
            <a:r>
              <a:rPr lang="en-US" dirty="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dirty="0">
                <a:cs typeface="Times New Roman" pitchFamily="16" charset="0"/>
              </a:rPr>
              <a:t>       </a:t>
            </a:r>
            <a:r>
              <a:rPr lang="en-US" dirty="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baseline="30000" dirty="0">
                <a:cs typeface="Times New Roman" pitchFamily="16" charset="0"/>
              </a:rPr>
              <a:t>2       </a:t>
            </a:r>
            <a:r>
              <a:rPr lang="en-US" dirty="0">
                <a:cs typeface="Times New Roman" pitchFamily="16" charset="0"/>
              </a:rPr>
              <a:t>1</a:t>
            </a:r>
          </a:p>
          <a:p>
            <a:pPr marL="0" indent="0" algn="just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  <a:defRPr/>
            </a:pPr>
            <a:r>
              <a:rPr lang="en-US" dirty="0">
                <a:cs typeface="Times New Roman" pitchFamily="16" charset="0"/>
              </a:rPr>
              <a:t>        </a:t>
            </a:r>
            <a:r>
              <a:rPr lang="en-US" dirty="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baseline="30000" dirty="0">
                <a:cs typeface="Times New Roman" pitchFamily="16" charset="0"/>
              </a:rPr>
              <a:t>2           </a:t>
            </a:r>
            <a:r>
              <a:rPr lang="en-US" dirty="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baseline="30000" dirty="0">
                <a:cs typeface="Times New Roman" pitchFamily="16" charset="0"/>
              </a:rPr>
              <a:t>2          </a:t>
            </a:r>
            <a:r>
              <a:rPr lang="en-US" dirty="0">
                <a:cs typeface="Times New Roman" pitchFamily="16" charset="0"/>
              </a:rPr>
              <a:t>1      </a:t>
            </a:r>
            <a:r>
              <a:rPr lang="en-US" dirty="0">
                <a:latin typeface="Symbol" pitchFamily="16" charset="2"/>
                <a:cs typeface="Times New Roman" pitchFamily="16" charset="0"/>
              </a:rPr>
              <a:t></a:t>
            </a:r>
          </a:p>
          <a:p>
            <a:pPr marL="0" indent="0" algn="just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  <a:defRPr/>
            </a:pPr>
            <a:endParaRPr lang="en-US" dirty="0">
              <a:cs typeface="Times New Roman" pitchFamily="16" charset="0"/>
            </a:endParaRPr>
          </a:p>
          <a:p>
            <a:pPr marL="335756" indent="-335756" algn="just">
              <a:lnSpc>
                <a:spcPct val="90000"/>
              </a:lnSpc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  <a:defRPr/>
            </a:pPr>
            <a:r>
              <a:rPr lang="en-US" dirty="0"/>
              <a:t>1. </a:t>
            </a:r>
            <a:r>
              <a:rPr lang="en-US" u="sng" dirty="0"/>
              <a:t>Closure property: </a:t>
            </a:r>
            <a:r>
              <a:rPr lang="en-US" dirty="0"/>
              <a:t>  Since all the entries of the composition table are the elements 				  of the given set, the set G is closed under multiplication.</a:t>
            </a:r>
          </a:p>
          <a:p>
            <a:pPr marL="335756" indent="-335756" algn="just">
              <a:lnSpc>
                <a:spcPct val="90000"/>
              </a:lnSpc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  <a:defRPr/>
            </a:pPr>
            <a:r>
              <a:rPr lang="en-US" dirty="0"/>
              <a:t>2. </a:t>
            </a:r>
            <a:r>
              <a:rPr lang="en-US" u="sng" dirty="0"/>
              <a:t>Associativity</a:t>
            </a:r>
            <a:r>
              <a:rPr lang="en-US" dirty="0"/>
              <a:t>:  The elements of G are complex numbers, and we know that 			   multiplication of complex numbers is  associative. </a:t>
            </a:r>
          </a:p>
          <a:p>
            <a:pPr marL="335756" indent="-335756" algn="just">
              <a:lnSpc>
                <a:spcPct val="90000"/>
              </a:lnSpc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  <a:defRPr/>
            </a:pPr>
            <a:r>
              <a:rPr lang="en-US" dirty="0"/>
              <a:t>3. </a:t>
            </a:r>
            <a:r>
              <a:rPr lang="en-US" u="sng" dirty="0"/>
              <a:t>Identity </a:t>
            </a:r>
            <a:r>
              <a:rPr lang="en-US" dirty="0"/>
              <a:t>:  Here,  1  is the identity element and  1</a:t>
            </a:r>
            <a:r>
              <a:rPr lang="en-US" dirty="0">
                <a:latin typeface="Symbol" pitchFamily="16" charset="2"/>
              </a:rPr>
              <a:t></a:t>
            </a:r>
            <a:r>
              <a:rPr lang="en-US" dirty="0"/>
              <a:t> G. </a:t>
            </a:r>
          </a:p>
          <a:p>
            <a:pPr marL="335756" indent="-335756" algn="just">
              <a:lnSpc>
                <a:spcPct val="90000"/>
              </a:lnSpc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  <a:defRPr/>
            </a:pPr>
            <a:r>
              <a:rPr lang="en-US" dirty="0"/>
              <a:t>4. </a:t>
            </a:r>
            <a:r>
              <a:rPr lang="en-US" u="sng" dirty="0"/>
              <a:t>Inverse</a:t>
            </a:r>
            <a:r>
              <a:rPr lang="en-US" dirty="0"/>
              <a:t>: From the composition table, we see that the inverse elements of </a:t>
            </a:r>
          </a:p>
          <a:p>
            <a:pPr marL="335756" indent="-335756" algn="just">
              <a:lnSpc>
                <a:spcPct val="90000"/>
              </a:lnSpc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  <a:defRPr/>
            </a:pPr>
            <a:r>
              <a:rPr lang="en-US" dirty="0"/>
              <a:t>   				   1 </a:t>
            </a:r>
            <a:r>
              <a:rPr lang="en-US" dirty="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dirty="0">
                <a:cs typeface="Times New Roman" pitchFamily="16" charset="0"/>
              </a:rPr>
              <a:t>, </a:t>
            </a:r>
            <a:r>
              <a:rPr lang="en-US" dirty="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baseline="30000" dirty="0">
                <a:cs typeface="Times New Roman" pitchFamily="16" charset="0"/>
              </a:rPr>
              <a:t>2</a:t>
            </a:r>
            <a:r>
              <a:rPr lang="en-US" dirty="0"/>
              <a:t> are  1, </a:t>
            </a:r>
            <a:r>
              <a:rPr lang="en-US" dirty="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baseline="30000" dirty="0">
                <a:cs typeface="Times New Roman" pitchFamily="16" charset="0"/>
              </a:rPr>
              <a:t>2</a:t>
            </a:r>
            <a:r>
              <a:rPr lang="en-US" dirty="0">
                <a:cs typeface="Times New Roman" pitchFamily="16" charset="0"/>
              </a:rPr>
              <a:t>, </a:t>
            </a:r>
            <a:r>
              <a:rPr lang="en-US" dirty="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dirty="0"/>
              <a:t> respectively.</a:t>
            </a:r>
          </a:p>
          <a:p>
            <a:pPr marL="0" indent="0" algn="just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dirty="0"/>
              <a:t>			Hence, G is a group w.r.t multiplication.</a:t>
            </a:r>
          </a:p>
          <a:p>
            <a:pPr marL="0" indent="0" algn="just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dirty="0"/>
              <a:t>5. </a:t>
            </a:r>
            <a:r>
              <a:rPr lang="en-US" altLang="en-US" u="sng" dirty="0"/>
              <a:t>Commutativity</a:t>
            </a:r>
            <a:r>
              <a:rPr lang="en-US" altLang="en-US" dirty="0"/>
              <a:t>: The corresponding rows and columns of the table are identical.     					Therefore the binary operation  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  <a:r>
              <a:rPr lang="en-US" altLang="en-US" dirty="0"/>
              <a:t>  is commutative. </a:t>
            </a:r>
          </a:p>
          <a:p>
            <a:pPr marL="0" indent="0" algn="just">
              <a:spcBef>
                <a:spcPts val="375"/>
              </a:spcBef>
              <a:buClr>
                <a:srgbClr val="A50021"/>
              </a:buClr>
              <a:buSzPct val="75000"/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r>
              <a:rPr lang="en-US" altLang="en-US" dirty="0"/>
              <a:t>Hence, G is an abelian group w.r.t. multiplication.</a:t>
            </a:r>
          </a:p>
          <a:p>
            <a:pPr marL="335756" indent="-335756" algn="just">
              <a:spcBef>
                <a:spcPts val="450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335756" indent="-335756" algn="just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dirty="0"/>
          </a:p>
          <a:p>
            <a:pPr marL="335756" indent="-335756" algn="just"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</a:pPr>
            <a:endParaRPr lang="en-US" altLang="en-US" dirty="0"/>
          </a:p>
          <a:p>
            <a:pPr marL="335756" indent="-335756" algn="just">
              <a:lnSpc>
                <a:spcPct val="90000"/>
              </a:lnSpc>
              <a:spcBef>
                <a:spcPts val="375"/>
              </a:spcBef>
              <a:buNone/>
              <a:tabLst>
                <a:tab pos="335756" algn="l"/>
                <a:tab pos="414338" algn="l"/>
                <a:tab pos="751285" algn="l"/>
                <a:tab pos="1088231" algn="l"/>
                <a:tab pos="1425179" algn="l"/>
                <a:tab pos="1762125" algn="l"/>
                <a:tab pos="2099072" algn="l"/>
                <a:tab pos="2436019" algn="l"/>
                <a:tab pos="2772966" algn="l"/>
                <a:tab pos="3109913" algn="l"/>
                <a:tab pos="3446860" algn="l"/>
                <a:tab pos="3783806" algn="l"/>
                <a:tab pos="4120754" algn="l"/>
                <a:tab pos="4457700" algn="l"/>
                <a:tab pos="4794647" algn="l"/>
                <a:tab pos="5131594" algn="l"/>
                <a:tab pos="5468541" algn="l"/>
                <a:tab pos="5805488" algn="l"/>
                <a:tab pos="6142435" algn="l"/>
                <a:tab pos="6479381" algn="l"/>
                <a:tab pos="6816329" algn="l"/>
              </a:tabLst>
              <a:defRPr/>
            </a:pPr>
            <a:endParaRPr lang="en-US" dirty="0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1752600" y="1028700"/>
            <a:ext cx="2286000" cy="1191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en-IN"/>
          </a:p>
        </p:txBody>
      </p:sp>
      <p:sp>
        <p:nvSpPr>
          <p:cNvPr id="10" name="Line 3">
            <a:extLst>
              <a:ext uri="{FF2B5EF4-FFF2-40B4-BE49-F238E27FC236}">
                <a16:creationId xmlns:a16="http://schemas.microsoft.com/office/drawing/2014/main" id="{7D825746-CD41-B747-9765-D06B62257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857250"/>
            <a:ext cx="1588" cy="102870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4343400" y="1028701"/>
            <a:ext cx="4686300" cy="500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algn="just">
              <a:spcBef>
                <a:spcPct val="0"/>
              </a:spcBef>
              <a:defRPr/>
            </a:pPr>
            <a:r>
              <a:rPr lang="en-US" altLang="en-US" dirty="0">
                <a:ln>
                  <a:solidFill>
                    <a:schemeClr val="tx1"/>
                  </a:solidFill>
                </a:ln>
                <a:cs typeface="Times New Roman" panose="02020603050405020304" pitchFamily="18" charset="0"/>
              </a:rPr>
              <a:t>G = {1, </a:t>
            </a:r>
            <a:r>
              <a:rPr lang="en-US" altLang="en-US" dirty="0">
                <a:ln>
                  <a:solidFill>
                    <a:schemeClr val="tx1"/>
                  </a:solidFill>
                </a:ln>
                <a:latin typeface="Symbol" panose="05050102010706020507" pitchFamily="18" charset="2"/>
                <a:cs typeface="Times New Roman" panose="02020603050405020304" pitchFamily="18" charset="0"/>
              </a:rPr>
              <a:t></a:t>
            </a:r>
            <a:r>
              <a:rPr lang="en-US" altLang="en-US" dirty="0">
                <a:ln>
                  <a:solidFill>
                    <a:schemeClr val="tx1"/>
                  </a:solidFill>
                </a:ln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ln>
                  <a:solidFill>
                    <a:schemeClr val="tx1"/>
                  </a:solidFill>
                </a:ln>
                <a:latin typeface="Symbol" panose="05050102010706020507" pitchFamily="18" charset="2"/>
                <a:cs typeface="Times New Roman" panose="02020603050405020304" pitchFamily="18" charset="0"/>
              </a:rPr>
              <a:t></a:t>
            </a:r>
            <a:r>
              <a:rPr lang="en-US" altLang="en-US" baseline="30000" dirty="0">
                <a:ln>
                  <a:solidFill>
                    <a:schemeClr val="tx1"/>
                  </a:solidFill>
                </a:ln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n>
                  <a:solidFill>
                    <a:schemeClr val="tx1"/>
                  </a:solidFill>
                </a:ln>
                <a:cs typeface="Times New Roman" panose="02020603050405020304" pitchFamily="18" charset="0"/>
              </a:rPr>
              <a:t>} is an </a:t>
            </a:r>
            <a:r>
              <a:rPr lang="en-US" altLang="en-US" dirty="0" err="1">
                <a:ln>
                  <a:solidFill>
                    <a:schemeClr val="tx1"/>
                  </a:solidFill>
                </a:ln>
                <a:cs typeface="Times New Roman" panose="02020603050405020304" pitchFamily="18" charset="0"/>
              </a:rPr>
              <a:t>abelian</a:t>
            </a:r>
            <a:r>
              <a:rPr lang="en-US" altLang="en-US" dirty="0">
                <a:ln>
                  <a:solidFill>
                    <a:schemeClr val="tx1"/>
                  </a:solidFill>
                </a:ln>
                <a:cs typeface="Times New Roman" panose="02020603050405020304" pitchFamily="18" charset="0"/>
              </a:rPr>
              <a:t> group under multiplication. Where 1, </a:t>
            </a:r>
            <a:r>
              <a:rPr lang="en-US" altLang="en-US" dirty="0">
                <a:ln>
                  <a:solidFill>
                    <a:schemeClr val="tx1"/>
                  </a:solidFill>
                </a:ln>
                <a:latin typeface="Symbol" panose="05050102010706020507" pitchFamily="18" charset="2"/>
                <a:cs typeface="Times New Roman" panose="02020603050405020304" pitchFamily="18" charset="0"/>
              </a:rPr>
              <a:t></a:t>
            </a:r>
            <a:r>
              <a:rPr lang="en-US" altLang="en-US" dirty="0">
                <a:ln>
                  <a:solidFill>
                    <a:schemeClr val="tx1"/>
                  </a:solidFill>
                </a:ln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ln>
                  <a:solidFill>
                    <a:schemeClr val="tx1"/>
                  </a:solidFill>
                </a:ln>
                <a:latin typeface="Symbol" panose="05050102010706020507" pitchFamily="18" charset="2"/>
                <a:cs typeface="Times New Roman" panose="02020603050405020304" pitchFamily="18" charset="0"/>
              </a:rPr>
              <a:t></a:t>
            </a:r>
            <a:r>
              <a:rPr lang="en-US" altLang="en-US" baseline="30000" dirty="0">
                <a:ln>
                  <a:solidFill>
                    <a:schemeClr val="tx1"/>
                  </a:solidFill>
                </a:ln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n>
                  <a:solidFill>
                    <a:schemeClr val="tx1"/>
                  </a:solidFill>
                </a:ln>
                <a:cs typeface="Times New Roman" panose="02020603050405020304" pitchFamily="18" charset="0"/>
              </a:rPr>
              <a:t> are cube roots of unity.</a:t>
            </a:r>
            <a:r>
              <a:rPr lang="en-US" dirty="0">
                <a:ln>
                  <a:solidFill>
                    <a:schemeClr val="tx1"/>
                  </a:solidFill>
                </a:ln>
              </a:rPr>
              <a:t> (CO4)</a:t>
            </a:r>
          </a:p>
        </p:txBody>
      </p:sp>
    </p:spTree>
    <p:extLst>
      <p:ext uri="{BB962C8B-B14F-4D97-AF65-F5344CB8AC3E}">
        <p14:creationId xmlns:p14="http://schemas.microsoft.com/office/powerpoint/2010/main" val="263434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27CE-3467-D847-9B8B-97879E17FA31}" type="datetime1">
              <a:rPr lang="en-US" smtClean="0">
                <a:solidFill>
                  <a:schemeClr val="tx1"/>
                </a:solidFill>
              </a:rPr>
              <a:pPr/>
              <a:t>12/27/23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5143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>
                <a:latin typeface="+mj-lt"/>
              </a:rPr>
              <a:t>Sub-semigroup &amp; Sub-monoid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(CO4)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4755357"/>
            <a:ext cx="5029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     Discrete Structures            Unit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628650"/>
                <a:ext cx="7391400" cy="3626644"/>
              </a:xfrm>
            </p:spPr>
            <p:txBody>
              <a:bodyPr>
                <a:normAutofit/>
              </a:bodyPr>
              <a:lstStyle/>
              <a:p>
                <a:pPr algn="just" eaLnBrk="1" hangingPunct="1">
                  <a:buFont typeface="Times New Roman" panose="02020603050405020304" pitchFamily="18" charset="0"/>
                  <a:buNone/>
                </a:pPr>
                <a:r>
                  <a:rPr lang="en-US" alt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Sub-</a:t>
                </a:r>
                <a:r>
                  <a:rPr lang="en-US" altLang="en-US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semigroup</a:t>
                </a:r>
                <a:r>
                  <a:rPr lang="en-US" alt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Let (S, * ) be a semigroup and let T be a subset of S. If T is closed under operation * , then (T, * ) is called a </a:t>
                </a:r>
                <a:r>
                  <a:rPr lang="en-US" alt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subsemigroup</a:t>
                </a:r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(S, * ).</a:t>
                </a:r>
              </a:p>
              <a:p>
                <a:pPr algn="just" eaLnBrk="1" hangingPunct="1">
                  <a:buFont typeface="Times New Roman" panose="02020603050405020304" pitchFamily="18" charset="0"/>
                  <a:buNone/>
                </a:pPr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	Ex: (N, .) is semigroup and T is set of even positive integers then (T,.) is a sub semigroup.</a:t>
                </a:r>
              </a:p>
              <a:p>
                <a:pPr algn="just" eaLnBrk="1" hangingPunct="1">
                  <a:buFont typeface="Times New Roman" panose="02020603050405020304" pitchFamily="18" charset="0"/>
                  <a:buNone/>
                </a:pPr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algn="just">
                  <a:buNone/>
                </a:pPr>
                <a:r>
                  <a:rPr lang="en-US" alt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Sub-monoid : </a:t>
                </a:r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(S, * ) be a monoid with identity e, and let T be a non- empty subset of S. If T is closed and associative under the operation * and e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T, then (T, * ) is called a </a:t>
                </a:r>
                <a:r>
                  <a:rPr lang="en-US" alt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submonoid</a:t>
                </a:r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(S, * ).</a:t>
                </a:r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628650"/>
                <a:ext cx="7391400" cy="3626644"/>
              </a:xfrm>
              <a:blipFill rotWithShape="1">
                <a:blip r:embed="rId3"/>
                <a:stretch>
                  <a:fillRect l="-1073" t="-1176" r="-17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81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17019</TotalTime>
  <Words>9782</Words>
  <Application>Microsoft Macintosh PowerPoint</Application>
  <PresentationFormat>On-screen Show (16:9)</PresentationFormat>
  <Paragraphs>850</Paragraphs>
  <Slides>59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Calibri</vt:lpstr>
      <vt:lpstr>Cambria Math</vt:lpstr>
      <vt:lpstr>Helvetica</vt:lpstr>
      <vt:lpstr>Symbol</vt:lpstr>
      <vt:lpstr>Times New Roman</vt:lpstr>
      <vt:lpstr>Wingdings</vt:lpstr>
      <vt:lpstr>Office Theme</vt:lpstr>
      <vt:lpstr>Galgotias College of Engineering and Technology, Greater Noida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Theorem: If  every element of a group is its own inverse, then show that the group must be abelian .</vt:lpstr>
      <vt:lpstr>PowerPoint Presentation</vt:lpstr>
      <vt:lpstr>PowerPoint Presentation</vt:lpstr>
      <vt:lpstr>Note:    a2  = a * a               a3  = a * a * a    etc.</vt:lpstr>
      <vt:lpstr>PowerPoint Presentation</vt:lpstr>
      <vt:lpstr>The set G = {0,1,2,3,4,5} is a group with respect to addition modulo 6. </vt:lpstr>
      <vt:lpstr>PowerPoint Presentation</vt:lpstr>
      <vt:lpstr>The set G = {1,2,3,4,5,6} is a group with respect to multiplication         modulo 7.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Manks</dc:creator>
  <cp:lastModifiedBy>Aditya Narayan Singh</cp:lastModifiedBy>
  <cp:revision>823</cp:revision>
  <cp:lastPrinted>2020-08-21T14:55:12Z</cp:lastPrinted>
  <dcterms:created xsi:type="dcterms:W3CDTF">2006-08-16T00:00:00Z</dcterms:created>
  <dcterms:modified xsi:type="dcterms:W3CDTF">2023-12-27T09:38:24Z</dcterms:modified>
</cp:coreProperties>
</file>